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2" r:id="rId3"/>
    <p:sldId id="291" r:id="rId4"/>
    <p:sldId id="286" r:id="rId5"/>
    <p:sldId id="314" r:id="rId6"/>
    <p:sldId id="289" r:id="rId7"/>
    <p:sldId id="290" r:id="rId8"/>
    <p:sldId id="294" r:id="rId9"/>
    <p:sldId id="295" r:id="rId10"/>
    <p:sldId id="296" r:id="rId11"/>
    <p:sldId id="297" r:id="rId12"/>
    <p:sldId id="259" r:id="rId13"/>
    <p:sldId id="288" r:id="rId14"/>
    <p:sldId id="301" r:id="rId15"/>
    <p:sldId id="304" r:id="rId16"/>
    <p:sldId id="302" r:id="rId17"/>
    <p:sldId id="305" r:id="rId18"/>
    <p:sldId id="299" r:id="rId19"/>
    <p:sldId id="306" r:id="rId20"/>
    <p:sldId id="307" r:id="rId21"/>
    <p:sldId id="308" r:id="rId22"/>
    <p:sldId id="309" r:id="rId23"/>
    <p:sldId id="313" r:id="rId24"/>
  </p:sldIdLst>
  <p:sldSz cx="10693400" cy="7562850"/>
  <p:notesSz cx="9296400" cy="70104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45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350" b="1" i="0">
                <a:solidFill>
                  <a:srgbClr val="3B979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2A6B67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350" b="1" i="0">
                <a:solidFill>
                  <a:srgbClr val="3B979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350" b="1" i="0">
                <a:solidFill>
                  <a:srgbClr val="3B979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768007"/>
            <a:ext cx="10692003" cy="341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768007"/>
            <a:ext cx="10692003" cy="34199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78607" y="1076947"/>
            <a:ext cx="5136184" cy="11455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350" b="1" i="0">
                <a:solidFill>
                  <a:srgbClr val="3B979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46064" y="2114080"/>
            <a:ext cx="8401271" cy="2869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A6B67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768007"/>
            <a:ext cx="10692003" cy="341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-5165" y="-1155"/>
            <a:ext cx="10692003" cy="75599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974116" y="781005"/>
            <a:ext cx="5553710" cy="250773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pt-BR" sz="5400" spc="-380" dirty="0" smtClean="0">
                <a:solidFill>
                  <a:srgbClr val="FFFFFF"/>
                </a:solidFill>
              </a:rPr>
              <a:t>SUBCOMISSÃO PERMANENTE DA SAÚDE (CSSF)</a:t>
            </a:r>
            <a:endParaRPr sz="5400" dirty="0"/>
          </a:p>
        </p:txBody>
      </p:sp>
      <p:sp>
        <p:nvSpPr>
          <p:cNvPr id="7" name="object 7"/>
          <p:cNvSpPr/>
          <p:nvPr/>
        </p:nvSpPr>
        <p:spPr>
          <a:xfrm>
            <a:off x="470217" y="5384381"/>
            <a:ext cx="996315" cy="869950"/>
          </a:xfrm>
          <a:custGeom>
            <a:avLst/>
            <a:gdLst/>
            <a:ahLst/>
            <a:cxnLst/>
            <a:rect l="l" t="t" r="r" b="b"/>
            <a:pathLst>
              <a:path w="996315" h="869950">
                <a:moveTo>
                  <a:pt x="747153" y="0"/>
                </a:moveTo>
                <a:lnTo>
                  <a:pt x="249047" y="0"/>
                </a:lnTo>
                <a:lnTo>
                  <a:pt x="0" y="434847"/>
                </a:lnTo>
                <a:lnTo>
                  <a:pt x="249047" y="869708"/>
                </a:lnTo>
                <a:lnTo>
                  <a:pt x="747153" y="869708"/>
                </a:lnTo>
                <a:lnTo>
                  <a:pt x="996200" y="434847"/>
                </a:lnTo>
                <a:lnTo>
                  <a:pt x="74715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369555" y="5221820"/>
            <a:ext cx="634365" cy="553720"/>
          </a:xfrm>
          <a:custGeom>
            <a:avLst/>
            <a:gdLst/>
            <a:ahLst/>
            <a:cxnLst/>
            <a:rect l="l" t="t" r="r" b="b"/>
            <a:pathLst>
              <a:path w="634364" h="553720">
                <a:moveTo>
                  <a:pt x="475437" y="0"/>
                </a:moveTo>
                <a:lnTo>
                  <a:pt x="158483" y="0"/>
                </a:lnTo>
                <a:lnTo>
                  <a:pt x="0" y="276720"/>
                </a:lnTo>
                <a:lnTo>
                  <a:pt x="161455" y="553440"/>
                </a:lnTo>
                <a:lnTo>
                  <a:pt x="484339" y="553440"/>
                </a:lnTo>
                <a:lnTo>
                  <a:pt x="633920" y="276720"/>
                </a:lnTo>
                <a:lnTo>
                  <a:pt x="475437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79817" y="5846559"/>
            <a:ext cx="1002030" cy="883285"/>
          </a:xfrm>
          <a:custGeom>
            <a:avLst/>
            <a:gdLst/>
            <a:ahLst/>
            <a:cxnLst/>
            <a:rect l="l" t="t" r="r" b="b"/>
            <a:pathLst>
              <a:path w="1002030" h="883284">
                <a:moveTo>
                  <a:pt x="757453" y="0"/>
                </a:moveTo>
                <a:lnTo>
                  <a:pt x="250494" y="0"/>
                </a:lnTo>
                <a:lnTo>
                  <a:pt x="0" y="441363"/>
                </a:lnTo>
                <a:lnTo>
                  <a:pt x="250494" y="882726"/>
                </a:lnTo>
                <a:lnTo>
                  <a:pt x="751484" y="882726"/>
                </a:lnTo>
                <a:lnTo>
                  <a:pt x="1001979" y="441363"/>
                </a:lnTo>
                <a:lnTo>
                  <a:pt x="75745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58102" y="6325384"/>
            <a:ext cx="877569" cy="766445"/>
          </a:xfrm>
          <a:custGeom>
            <a:avLst/>
            <a:gdLst/>
            <a:ahLst/>
            <a:cxnLst/>
            <a:rect l="l" t="t" r="r" b="b"/>
            <a:pathLst>
              <a:path w="877569" h="766445">
                <a:moveTo>
                  <a:pt x="658152" y="0"/>
                </a:moveTo>
                <a:lnTo>
                  <a:pt x="219379" y="0"/>
                </a:lnTo>
                <a:lnTo>
                  <a:pt x="0" y="383057"/>
                </a:lnTo>
                <a:lnTo>
                  <a:pt x="219379" y="766127"/>
                </a:lnTo>
                <a:lnTo>
                  <a:pt x="658152" y="766127"/>
                </a:lnTo>
                <a:lnTo>
                  <a:pt x="877531" y="383057"/>
                </a:lnTo>
                <a:lnTo>
                  <a:pt x="658152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329051" y="0"/>
            <a:ext cx="996315" cy="554990"/>
          </a:xfrm>
          <a:custGeom>
            <a:avLst/>
            <a:gdLst/>
            <a:ahLst/>
            <a:cxnLst/>
            <a:rect l="l" t="t" r="r" b="b"/>
            <a:pathLst>
              <a:path w="996315" h="554990">
                <a:moveTo>
                  <a:pt x="68596" y="0"/>
                </a:moveTo>
                <a:lnTo>
                  <a:pt x="0" y="119773"/>
                </a:lnTo>
                <a:lnTo>
                  <a:pt x="249047" y="554634"/>
                </a:lnTo>
                <a:lnTo>
                  <a:pt x="747153" y="554634"/>
                </a:lnTo>
                <a:lnTo>
                  <a:pt x="996200" y="119773"/>
                </a:lnTo>
                <a:lnTo>
                  <a:pt x="927603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345601" y="0"/>
            <a:ext cx="346710" cy="76200"/>
          </a:xfrm>
          <a:custGeom>
            <a:avLst/>
            <a:gdLst/>
            <a:ahLst/>
            <a:cxnLst/>
            <a:rect l="l" t="t" r="r" b="b"/>
            <a:pathLst>
              <a:path w="346709" h="76200">
                <a:moveTo>
                  <a:pt x="0" y="0"/>
                </a:moveTo>
                <a:lnTo>
                  <a:pt x="44229" y="75806"/>
                </a:lnTo>
                <a:lnTo>
                  <a:pt x="346400" y="75806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138650" y="147104"/>
            <a:ext cx="553720" cy="883285"/>
          </a:xfrm>
          <a:custGeom>
            <a:avLst/>
            <a:gdLst/>
            <a:ahLst/>
            <a:cxnLst/>
            <a:rect l="l" t="t" r="r" b="b"/>
            <a:pathLst>
              <a:path w="553720" h="883285">
                <a:moveTo>
                  <a:pt x="553351" y="0"/>
                </a:moveTo>
                <a:lnTo>
                  <a:pt x="250494" y="0"/>
                </a:lnTo>
                <a:lnTo>
                  <a:pt x="0" y="441363"/>
                </a:lnTo>
                <a:lnTo>
                  <a:pt x="250494" y="882726"/>
                </a:lnTo>
                <a:lnTo>
                  <a:pt x="553351" y="882726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416936" y="625932"/>
            <a:ext cx="877569" cy="766445"/>
          </a:xfrm>
          <a:custGeom>
            <a:avLst/>
            <a:gdLst/>
            <a:ahLst/>
            <a:cxnLst/>
            <a:rect l="l" t="t" r="r" b="b"/>
            <a:pathLst>
              <a:path w="877570" h="766444">
                <a:moveTo>
                  <a:pt x="658152" y="0"/>
                </a:moveTo>
                <a:lnTo>
                  <a:pt x="219379" y="0"/>
                </a:lnTo>
                <a:lnTo>
                  <a:pt x="0" y="383057"/>
                </a:lnTo>
                <a:lnTo>
                  <a:pt x="219379" y="766127"/>
                </a:lnTo>
                <a:lnTo>
                  <a:pt x="658152" y="766127"/>
                </a:lnTo>
                <a:lnTo>
                  <a:pt x="877531" y="383057"/>
                </a:lnTo>
                <a:lnTo>
                  <a:pt x="658152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6"/>
          <p:cNvSpPr txBox="1"/>
          <p:nvPr/>
        </p:nvSpPr>
        <p:spPr>
          <a:xfrm>
            <a:off x="3347439" y="4017114"/>
            <a:ext cx="6965835" cy="450763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080" algn="ctr">
              <a:lnSpc>
                <a:spcPts val="3400"/>
              </a:lnSpc>
              <a:spcBef>
                <a:spcPts val="2910"/>
              </a:spcBef>
            </a:pPr>
            <a:r>
              <a:rPr lang="pt-BR" sz="3200" b="1" spc="-27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Relatório Final - 2019</a:t>
            </a:r>
            <a:endParaRPr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/>
              <a:cs typeface="Verdana"/>
            </a:endParaRPr>
          </a:p>
        </p:txBody>
      </p:sp>
      <p:sp>
        <p:nvSpPr>
          <p:cNvPr id="16" name="object 6"/>
          <p:cNvSpPr txBox="1"/>
          <p:nvPr/>
        </p:nvSpPr>
        <p:spPr>
          <a:xfrm>
            <a:off x="3975100" y="5913479"/>
            <a:ext cx="5859588" cy="450763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080" algn="ctr">
              <a:lnSpc>
                <a:spcPts val="3400"/>
              </a:lnSpc>
              <a:spcBef>
                <a:spcPts val="2910"/>
              </a:spcBef>
            </a:pPr>
            <a:r>
              <a:rPr lang="pt-BR" sz="2400" spc="-270" dirty="0" smtClean="0">
                <a:solidFill>
                  <a:srgbClr val="FFFFFF"/>
                </a:solidFill>
                <a:latin typeface="Verdana"/>
                <a:cs typeface="Verdana"/>
              </a:rPr>
              <a:t>Brasília, 20/11/19</a:t>
            </a:r>
            <a:endParaRPr sz="2400" dirty="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7500" y="330200"/>
            <a:ext cx="10287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t-BR" sz="3600" b="0" spc="-185" dirty="0" smtClean="0">
                <a:solidFill>
                  <a:srgbClr val="2A6B67"/>
                </a:solidFill>
                <a:latin typeface="Verdana"/>
                <a:cs typeface="Verdana"/>
              </a:rPr>
              <a:t>Assistência </a:t>
            </a:r>
            <a:r>
              <a:rPr lang="pt-BR" sz="3600" b="0" spc="-185" dirty="0">
                <a:solidFill>
                  <a:srgbClr val="2A6B67"/>
                </a:solidFill>
                <a:latin typeface="Verdana"/>
                <a:cs typeface="Verdana"/>
              </a:rPr>
              <a:t>de Média e Alta Complexidade </a:t>
            </a:r>
            <a:r>
              <a:rPr lang="pt-BR" sz="3600" b="0" spc="-185" dirty="0" smtClean="0">
                <a:solidFill>
                  <a:srgbClr val="2A6B67"/>
                </a:solidFill>
                <a:latin typeface="Verdana"/>
                <a:cs typeface="Verdana"/>
              </a:rPr>
              <a:t>(MAC)</a:t>
            </a:r>
            <a:endParaRPr sz="36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14900" y="1876425"/>
            <a:ext cx="4267200" cy="193578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arenR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Diabetes.</a:t>
            </a:r>
          </a:p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arenR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Ações para crianças com traqueostomia.</a:t>
            </a:r>
          </a:p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arenR"/>
              <a:tabLst>
                <a:tab pos="158750" algn="l"/>
              </a:tabLst>
            </a:pP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Estatuto da Pessoa com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Câncer.</a:t>
            </a:r>
          </a:p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arenR"/>
              <a:tabLst>
                <a:tab pos="158750" algn="l"/>
              </a:tabLst>
            </a:pP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Órteses, próteses e meios de locomoção das pessoas com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deficiência.</a:t>
            </a:r>
          </a:p>
        </p:txBody>
      </p:sp>
      <p:sp>
        <p:nvSpPr>
          <p:cNvPr id="5" name="object 5"/>
          <p:cNvSpPr/>
          <p:nvPr/>
        </p:nvSpPr>
        <p:spPr>
          <a:xfrm>
            <a:off x="0" y="4156595"/>
            <a:ext cx="608965" cy="0"/>
          </a:xfrm>
          <a:custGeom>
            <a:avLst/>
            <a:gdLst/>
            <a:ahLst/>
            <a:cxnLst/>
            <a:rect l="l" t="t" r="r" b="b"/>
            <a:pathLst>
              <a:path w="608965">
                <a:moveTo>
                  <a:pt x="608708" y="0"/>
                </a:moveTo>
                <a:lnTo>
                  <a:pt x="0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4156595"/>
            <a:ext cx="920750" cy="1089025"/>
          </a:xfrm>
          <a:custGeom>
            <a:avLst/>
            <a:gdLst/>
            <a:ahLst/>
            <a:cxnLst/>
            <a:rect l="l" t="t" r="r" b="b"/>
            <a:pathLst>
              <a:path w="920750" h="1089025">
                <a:moveTo>
                  <a:pt x="0" y="1088478"/>
                </a:moveTo>
                <a:lnTo>
                  <a:pt x="608708" y="1088478"/>
                </a:lnTo>
                <a:lnTo>
                  <a:pt x="920417" y="544233"/>
                </a:lnTo>
                <a:lnTo>
                  <a:pt x="608708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3407" y="3954183"/>
            <a:ext cx="796290" cy="694690"/>
          </a:xfrm>
          <a:custGeom>
            <a:avLst/>
            <a:gdLst/>
            <a:ahLst/>
            <a:cxnLst/>
            <a:rect l="l" t="t" r="r" b="b"/>
            <a:pathLst>
              <a:path w="796290" h="694689">
                <a:moveTo>
                  <a:pt x="596773" y="0"/>
                </a:moveTo>
                <a:lnTo>
                  <a:pt x="198920" y="0"/>
                </a:lnTo>
                <a:lnTo>
                  <a:pt x="0" y="347332"/>
                </a:lnTo>
                <a:lnTo>
                  <a:pt x="202653" y="694664"/>
                </a:lnTo>
                <a:lnTo>
                  <a:pt x="607949" y="694664"/>
                </a:lnTo>
                <a:lnTo>
                  <a:pt x="795693" y="347332"/>
                </a:lnTo>
                <a:lnTo>
                  <a:pt x="59677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1672" y="4732096"/>
            <a:ext cx="1254125" cy="1104900"/>
          </a:xfrm>
          <a:custGeom>
            <a:avLst/>
            <a:gdLst/>
            <a:ahLst/>
            <a:cxnLst/>
            <a:rect l="l" t="t" r="r" b="b"/>
            <a:pathLst>
              <a:path w="1254125" h="1104900">
                <a:moveTo>
                  <a:pt x="947978" y="0"/>
                </a:moveTo>
                <a:lnTo>
                  <a:pt x="313499" y="0"/>
                </a:lnTo>
                <a:lnTo>
                  <a:pt x="0" y="552348"/>
                </a:lnTo>
                <a:lnTo>
                  <a:pt x="313499" y="1104684"/>
                </a:lnTo>
                <a:lnTo>
                  <a:pt x="940498" y="1104684"/>
                </a:lnTo>
                <a:lnTo>
                  <a:pt x="1253998" y="552348"/>
                </a:lnTo>
                <a:lnTo>
                  <a:pt x="947978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5328310"/>
            <a:ext cx="607695" cy="100965"/>
          </a:xfrm>
          <a:custGeom>
            <a:avLst/>
            <a:gdLst/>
            <a:ahLst/>
            <a:cxnLst/>
            <a:rect l="l" t="t" r="r" b="b"/>
            <a:pathLst>
              <a:path w="607695" h="100964">
                <a:moveTo>
                  <a:pt x="607317" y="0"/>
                </a:moveTo>
                <a:lnTo>
                  <a:pt x="57788" y="0"/>
                </a:lnTo>
                <a:lnTo>
                  <a:pt x="0" y="100898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5328310"/>
            <a:ext cx="882650" cy="960119"/>
          </a:xfrm>
          <a:custGeom>
            <a:avLst/>
            <a:gdLst/>
            <a:ahLst/>
            <a:cxnLst/>
            <a:rect l="l" t="t" r="r" b="b"/>
            <a:pathLst>
              <a:path w="882650" h="960120">
                <a:moveTo>
                  <a:pt x="0" y="858602"/>
                </a:moveTo>
                <a:lnTo>
                  <a:pt x="57788" y="959497"/>
                </a:lnTo>
                <a:lnTo>
                  <a:pt x="607317" y="959497"/>
                </a:lnTo>
                <a:lnTo>
                  <a:pt x="882082" y="479755"/>
                </a:lnTo>
                <a:lnTo>
                  <a:pt x="607317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3"/>
          <p:cNvSpPr/>
          <p:nvPr/>
        </p:nvSpPr>
        <p:spPr>
          <a:xfrm flipV="1">
            <a:off x="303847" y="945561"/>
            <a:ext cx="10131425" cy="49871"/>
          </a:xfrm>
          <a:custGeom>
            <a:avLst/>
            <a:gdLst/>
            <a:ahLst/>
            <a:cxnLst/>
            <a:rect l="l" t="t" r="r" b="b"/>
            <a:pathLst>
              <a:path w="8124825">
                <a:moveTo>
                  <a:pt x="0" y="0"/>
                </a:moveTo>
                <a:lnTo>
                  <a:pt x="8124494" y="0"/>
                </a:lnTo>
              </a:path>
            </a:pathLst>
          </a:custGeom>
          <a:ln w="44056">
            <a:solidFill>
              <a:srgbClr val="296B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Fluxograma: Conector fora de página 3"/>
          <p:cNvSpPr/>
          <p:nvPr/>
        </p:nvSpPr>
        <p:spPr>
          <a:xfrm rot="16200000">
            <a:off x="2971800" y="1866671"/>
            <a:ext cx="990600" cy="17526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2781300" y="2422404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Audiências Públicas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3" name="Fluxograma: Conector fora de página 12"/>
          <p:cNvSpPr/>
          <p:nvPr/>
        </p:nvSpPr>
        <p:spPr>
          <a:xfrm rot="16200000">
            <a:off x="2971800" y="4083392"/>
            <a:ext cx="990600" cy="1752600"/>
          </a:xfrm>
          <a:prstGeom prst="flowChartOffpage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/>
          <p:cNvSpPr txBox="1"/>
          <p:nvPr/>
        </p:nvSpPr>
        <p:spPr>
          <a:xfrm>
            <a:off x="2691104" y="4544651"/>
            <a:ext cx="13855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Envio de questões ao MS</a:t>
            </a:r>
            <a:endParaRPr lang="pt-BR" dirty="0"/>
          </a:p>
        </p:txBody>
      </p:sp>
      <p:sp>
        <p:nvSpPr>
          <p:cNvPr id="15" name="object 3"/>
          <p:cNvSpPr txBox="1"/>
          <p:nvPr/>
        </p:nvSpPr>
        <p:spPr>
          <a:xfrm>
            <a:off x="4889500" y="4665184"/>
            <a:ext cx="4267200" cy="8457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arenR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Filas de espera.</a:t>
            </a:r>
          </a:p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arenR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Fluxos assistenciais.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8750" algn="l"/>
              </a:tabLst>
            </a:pPr>
            <a:endParaRPr lang="pt-BR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37100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30200"/>
            <a:ext cx="10160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t-BR" sz="3600" b="0" spc="-185" dirty="0">
                <a:solidFill>
                  <a:srgbClr val="2A6B67"/>
                </a:solidFill>
                <a:latin typeface="Verdana"/>
                <a:cs typeface="Verdana"/>
              </a:rPr>
              <a:t>Eixo de Assistência Farmacêutica (</a:t>
            </a:r>
            <a:r>
              <a:rPr lang="pt-BR" sz="3600" b="0" spc="-185" dirty="0" smtClean="0">
                <a:solidFill>
                  <a:srgbClr val="2A6B67"/>
                </a:solidFill>
                <a:latin typeface="Verdana"/>
                <a:cs typeface="Verdana"/>
              </a:rPr>
              <a:t>AF)</a:t>
            </a:r>
            <a:endParaRPr sz="36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89500" y="1830632"/>
            <a:ext cx="3581400" cy="22050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arenR"/>
              <a:tabLst>
                <a:tab pos="158750" algn="l"/>
              </a:tabLst>
            </a:pP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Com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a Diretora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do Departamento de Assistência Farmacêutica do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MS:</a:t>
            </a:r>
          </a:p>
          <a:p>
            <a:pPr marL="755650" lvl="1" indent="-285750">
              <a:spcBef>
                <a:spcPts val="95"/>
              </a:spcBef>
              <a:buFontTx/>
              <a:buChar char="-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Política farmacêutica.</a:t>
            </a:r>
          </a:p>
          <a:p>
            <a:pPr marL="755650" lvl="1" indent="-285750">
              <a:spcBef>
                <a:spcPts val="95"/>
              </a:spcBef>
              <a:buFontTx/>
              <a:buChar char="-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Incorporação de tecnologias.</a:t>
            </a:r>
          </a:p>
          <a:p>
            <a:pPr marL="755650" lvl="1" indent="-285750">
              <a:spcBef>
                <a:spcPts val="95"/>
              </a:spcBef>
              <a:buFontTx/>
              <a:buChar char="-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Protocolos e diretrizes terapêuticas.</a:t>
            </a:r>
          </a:p>
        </p:txBody>
      </p:sp>
      <p:sp>
        <p:nvSpPr>
          <p:cNvPr id="5" name="object 5"/>
          <p:cNvSpPr/>
          <p:nvPr/>
        </p:nvSpPr>
        <p:spPr>
          <a:xfrm>
            <a:off x="0" y="4156595"/>
            <a:ext cx="608965" cy="0"/>
          </a:xfrm>
          <a:custGeom>
            <a:avLst/>
            <a:gdLst/>
            <a:ahLst/>
            <a:cxnLst/>
            <a:rect l="l" t="t" r="r" b="b"/>
            <a:pathLst>
              <a:path w="608965">
                <a:moveTo>
                  <a:pt x="608708" y="0"/>
                </a:moveTo>
                <a:lnTo>
                  <a:pt x="0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4156595"/>
            <a:ext cx="920750" cy="1089025"/>
          </a:xfrm>
          <a:custGeom>
            <a:avLst/>
            <a:gdLst/>
            <a:ahLst/>
            <a:cxnLst/>
            <a:rect l="l" t="t" r="r" b="b"/>
            <a:pathLst>
              <a:path w="920750" h="1089025">
                <a:moveTo>
                  <a:pt x="0" y="1088478"/>
                </a:moveTo>
                <a:lnTo>
                  <a:pt x="608708" y="1088478"/>
                </a:lnTo>
                <a:lnTo>
                  <a:pt x="920417" y="544233"/>
                </a:lnTo>
                <a:lnTo>
                  <a:pt x="608708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3407" y="3954183"/>
            <a:ext cx="796290" cy="694690"/>
          </a:xfrm>
          <a:custGeom>
            <a:avLst/>
            <a:gdLst/>
            <a:ahLst/>
            <a:cxnLst/>
            <a:rect l="l" t="t" r="r" b="b"/>
            <a:pathLst>
              <a:path w="796290" h="694689">
                <a:moveTo>
                  <a:pt x="596773" y="0"/>
                </a:moveTo>
                <a:lnTo>
                  <a:pt x="198920" y="0"/>
                </a:lnTo>
                <a:lnTo>
                  <a:pt x="0" y="347332"/>
                </a:lnTo>
                <a:lnTo>
                  <a:pt x="202653" y="694664"/>
                </a:lnTo>
                <a:lnTo>
                  <a:pt x="607949" y="694664"/>
                </a:lnTo>
                <a:lnTo>
                  <a:pt x="795693" y="347332"/>
                </a:lnTo>
                <a:lnTo>
                  <a:pt x="59677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1672" y="4732096"/>
            <a:ext cx="1254125" cy="1104900"/>
          </a:xfrm>
          <a:custGeom>
            <a:avLst/>
            <a:gdLst/>
            <a:ahLst/>
            <a:cxnLst/>
            <a:rect l="l" t="t" r="r" b="b"/>
            <a:pathLst>
              <a:path w="1254125" h="1104900">
                <a:moveTo>
                  <a:pt x="947978" y="0"/>
                </a:moveTo>
                <a:lnTo>
                  <a:pt x="313499" y="0"/>
                </a:lnTo>
                <a:lnTo>
                  <a:pt x="0" y="552348"/>
                </a:lnTo>
                <a:lnTo>
                  <a:pt x="313499" y="1104684"/>
                </a:lnTo>
                <a:lnTo>
                  <a:pt x="940498" y="1104684"/>
                </a:lnTo>
                <a:lnTo>
                  <a:pt x="1253998" y="552348"/>
                </a:lnTo>
                <a:lnTo>
                  <a:pt x="947978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5328310"/>
            <a:ext cx="607695" cy="100965"/>
          </a:xfrm>
          <a:custGeom>
            <a:avLst/>
            <a:gdLst/>
            <a:ahLst/>
            <a:cxnLst/>
            <a:rect l="l" t="t" r="r" b="b"/>
            <a:pathLst>
              <a:path w="607695" h="100964">
                <a:moveTo>
                  <a:pt x="607317" y="0"/>
                </a:moveTo>
                <a:lnTo>
                  <a:pt x="57788" y="0"/>
                </a:lnTo>
                <a:lnTo>
                  <a:pt x="0" y="100898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5328310"/>
            <a:ext cx="882650" cy="960119"/>
          </a:xfrm>
          <a:custGeom>
            <a:avLst/>
            <a:gdLst/>
            <a:ahLst/>
            <a:cxnLst/>
            <a:rect l="l" t="t" r="r" b="b"/>
            <a:pathLst>
              <a:path w="882650" h="960120">
                <a:moveTo>
                  <a:pt x="0" y="858602"/>
                </a:moveTo>
                <a:lnTo>
                  <a:pt x="57788" y="959497"/>
                </a:lnTo>
                <a:lnTo>
                  <a:pt x="607317" y="959497"/>
                </a:lnTo>
                <a:lnTo>
                  <a:pt x="882082" y="479755"/>
                </a:lnTo>
                <a:lnTo>
                  <a:pt x="607317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3"/>
          <p:cNvSpPr/>
          <p:nvPr/>
        </p:nvSpPr>
        <p:spPr>
          <a:xfrm flipV="1">
            <a:off x="463550" y="897021"/>
            <a:ext cx="9988550" cy="113136"/>
          </a:xfrm>
          <a:custGeom>
            <a:avLst/>
            <a:gdLst/>
            <a:ahLst/>
            <a:cxnLst/>
            <a:rect l="l" t="t" r="r" b="b"/>
            <a:pathLst>
              <a:path w="8124825">
                <a:moveTo>
                  <a:pt x="0" y="0"/>
                </a:moveTo>
                <a:lnTo>
                  <a:pt x="8124494" y="0"/>
                </a:lnTo>
              </a:path>
            </a:pathLst>
          </a:custGeom>
          <a:ln w="44056">
            <a:solidFill>
              <a:srgbClr val="296B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Fluxograma: Conector fora de página 3"/>
          <p:cNvSpPr/>
          <p:nvPr/>
        </p:nvSpPr>
        <p:spPr>
          <a:xfrm rot="16200000">
            <a:off x="3086100" y="1952625"/>
            <a:ext cx="990600" cy="1752600"/>
          </a:xfrm>
          <a:prstGeom prst="flowChartOffpage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2781300" y="2518507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Reunião de Trabalho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3" name="object 3"/>
          <p:cNvSpPr txBox="1"/>
          <p:nvPr/>
        </p:nvSpPr>
        <p:spPr>
          <a:xfrm>
            <a:off x="5041900" y="4860624"/>
            <a:ext cx="3508663" cy="5507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arenR"/>
              <a:tabLst>
                <a:tab pos="158750" algn="l"/>
              </a:tabLst>
            </a:pP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Situação da Assistência Farmacêutica no País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.</a:t>
            </a:r>
          </a:p>
        </p:txBody>
      </p:sp>
      <p:sp>
        <p:nvSpPr>
          <p:cNvPr id="14" name="Fluxograma: Conector fora de página 13"/>
          <p:cNvSpPr/>
          <p:nvPr/>
        </p:nvSpPr>
        <p:spPr>
          <a:xfrm rot="16200000">
            <a:off x="3127664" y="4280187"/>
            <a:ext cx="990600" cy="17526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2932546" y="483332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Audiência Pública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59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30200"/>
            <a:ext cx="100838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t-BR" sz="3600" b="0" spc="-185" dirty="0" smtClean="0">
                <a:solidFill>
                  <a:srgbClr val="2A6B67"/>
                </a:solidFill>
                <a:latin typeface="Verdana"/>
                <a:cs typeface="Verdana"/>
              </a:rPr>
              <a:t>Informações adicionais para o Relatório</a:t>
            </a:r>
            <a:endParaRPr sz="3600" dirty="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4156595"/>
            <a:ext cx="608965" cy="0"/>
          </a:xfrm>
          <a:custGeom>
            <a:avLst/>
            <a:gdLst/>
            <a:ahLst/>
            <a:cxnLst/>
            <a:rect l="l" t="t" r="r" b="b"/>
            <a:pathLst>
              <a:path w="608965">
                <a:moveTo>
                  <a:pt x="608708" y="0"/>
                </a:moveTo>
                <a:lnTo>
                  <a:pt x="0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4156595"/>
            <a:ext cx="920750" cy="1089025"/>
          </a:xfrm>
          <a:custGeom>
            <a:avLst/>
            <a:gdLst/>
            <a:ahLst/>
            <a:cxnLst/>
            <a:rect l="l" t="t" r="r" b="b"/>
            <a:pathLst>
              <a:path w="920750" h="1089025">
                <a:moveTo>
                  <a:pt x="0" y="1088478"/>
                </a:moveTo>
                <a:lnTo>
                  <a:pt x="608708" y="1088478"/>
                </a:lnTo>
                <a:lnTo>
                  <a:pt x="920417" y="544233"/>
                </a:lnTo>
                <a:lnTo>
                  <a:pt x="608708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3407" y="3954183"/>
            <a:ext cx="796290" cy="694690"/>
          </a:xfrm>
          <a:custGeom>
            <a:avLst/>
            <a:gdLst/>
            <a:ahLst/>
            <a:cxnLst/>
            <a:rect l="l" t="t" r="r" b="b"/>
            <a:pathLst>
              <a:path w="796290" h="694689">
                <a:moveTo>
                  <a:pt x="596773" y="0"/>
                </a:moveTo>
                <a:lnTo>
                  <a:pt x="198920" y="0"/>
                </a:lnTo>
                <a:lnTo>
                  <a:pt x="0" y="347332"/>
                </a:lnTo>
                <a:lnTo>
                  <a:pt x="202653" y="694664"/>
                </a:lnTo>
                <a:lnTo>
                  <a:pt x="607949" y="694664"/>
                </a:lnTo>
                <a:lnTo>
                  <a:pt x="795693" y="347332"/>
                </a:lnTo>
                <a:lnTo>
                  <a:pt x="59677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1672" y="4732096"/>
            <a:ext cx="1254125" cy="1104900"/>
          </a:xfrm>
          <a:custGeom>
            <a:avLst/>
            <a:gdLst/>
            <a:ahLst/>
            <a:cxnLst/>
            <a:rect l="l" t="t" r="r" b="b"/>
            <a:pathLst>
              <a:path w="1254125" h="1104900">
                <a:moveTo>
                  <a:pt x="947978" y="0"/>
                </a:moveTo>
                <a:lnTo>
                  <a:pt x="313499" y="0"/>
                </a:lnTo>
                <a:lnTo>
                  <a:pt x="0" y="552348"/>
                </a:lnTo>
                <a:lnTo>
                  <a:pt x="313499" y="1104684"/>
                </a:lnTo>
                <a:lnTo>
                  <a:pt x="940498" y="1104684"/>
                </a:lnTo>
                <a:lnTo>
                  <a:pt x="1253998" y="552348"/>
                </a:lnTo>
                <a:lnTo>
                  <a:pt x="947978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5328310"/>
            <a:ext cx="607695" cy="100965"/>
          </a:xfrm>
          <a:custGeom>
            <a:avLst/>
            <a:gdLst/>
            <a:ahLst/>
            <a:cxnLst/>
            <a:rect l="l" t="t" r="r" b="b"/>
            <a:pathLst>
              <a:path w="607695" h="100964">
                <a:moveTo>
                  <a:pt x="607317" y="0"/>
                </a:moveTo>
                <a:lnTo>
                  <a:pt x="57788" y="0"/>
                </a:lnTo>
                <a:lnTo>
                  <a:pt x="0" y="100898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5328310"/>
            <a:ext cx="882650" cy="960119"/>
          </a:xfrm>
          <a:custGeom>
            <a:avLst/>
            <a:gdLst/>
            <a:ahLst/>
            <a:cxnLst/>
            <a:rect l="l" t="t" r="r" b="b"/>
            <a:pathLst>
              <a:path w="882650" h="960120">
                <a:moveTo>
                  <a:pt x="0" y="858602"/>
                </a:moveTo>
                <a:lnTo>
                  <a:pt x="57788" y="959497"/>
                </a:lnTo>
                <a:lnTo>
                  <a:pt x="607317" y="959497"/>
                </a:lnTo>
                <a:lnTo>
                  <a:pt x="882082" y="479755"/>
                </a:lnTo>
                <a:lnTo>
                  <a:pt x="607317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3"/>
          <p:cNvSpPr/>
          <p:nvPr/>
        </p:nvSpPr>
        <p:spPr>
          <a:xfrm flipV="1">
            <a:off x="444501" y="962024"/>
            <a:ext cx="8278812" cy="45719"/>
          </a:xfrm>
          <a:custGeom>
            <a:avLst/>
            <a:gdLst/>
            <a:ahLst/>
            <a:cxnLst/>
            <a:rect l="l" t="t" r="r" b="b"/>
            <a:pathLst>
              <a:path w="8124825">
                <a:moveTo>
                  <a:pt x="0" y="0"/>
                </a:moveTo>
                <a:lnTo>
                  <a:pt x="8124494" y="0"/>
                </a:lnTo>
              </a:path>
            </a:pathLst>
          </a:custGeom>
          <a:ln w="44056">
            <a:solidFill>
              <a:srgbClr val="296B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Fluxograma: Conector fora de página 13"/>
          <p:cNvSpPr/>
          <p:nvPr/>
        </p:nvSpPr>
        <p:spPr>
          <a:xfrm rot="16200000">
            <a:off x="4513601" y="705014"/>
            <a:ext cx="1437598" cy="4343400"/>
          </a:xfrm>
          <a:prstGeom prst="flowChartOffpage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/>
          <p:cNvSpPr txBox="1"/>
          <p:nvPr/>
        </p:nvSpPr>
        <p:spPr>
          <a:xfrm>
            <a:off x="3264694" y="2438429"/>
            <a:ext cx="335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Relatório </a:t>
            </a:r>
            <a:r>
              <a:rPr lang="pt-BR" dirty="0">
                <a:solidFill>
                  <a:schemeClr val="bg1"/>
                </a:solidFill>
              </a:rPr>
              <a:t>Quadrimestral de Prestação de Contas do </a:t>
            </a:r>
            <a:r>
              <a:rPr lang="pt-BR" dirty="0" smtClean="0">
                <a:solidFill>
                  <a:schemeClr val="bg1"/>
                </a:solidFill>
              </a:rPr>
              <a:t>SUS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</a:rPr>
              <a:t>(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</a:t>
            </a:r>
            <a:r>
              <a:rPr lang="pt-BR" dirty="0" smtClean="0">
                <a:solidFill>
                  <a:schemeClr val="bg1"/>
                </a:solidFill>
              </a:rPr>
              <a:t> objetivos)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6" name="Fluxograma: Conector fora de página 15"/>
          <p:cNvSpPr/>
          <p:nvPr/>
        </p:nvSpPr>
        <p:spPr>
          <a:xfrm rot="16200000">
            <a:off x="4510136" y="2686214"/>
            <a:ext cx="1437598" cy="4343400"/>
          </a:xfrm>
          <a:prstGeom prst="flowChartOffpage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/>
          <p:cNvSpPr txBox="1"/>
          <p:nvPr/>
        </p:nvSpPr>
        <p:spPr>
          <a:xfrm>
            <a:off x="3261229" y="4419629"/>
            <a:ext cx="335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Lista de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45</a:t>
            </a:r>
            <a:r>
              <a:rPr lang="pt-BR" dirty="0" smtClean="0"/>
              <a:t> proposições significativas em </a:t>
            </a:r>
            <a:r>
              <a:rPr lang="pt-BR" dirty="0"/>
              <a:t>tramitação, segundo eixos temáticos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30200"/>
            <a:ext cx="8255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t-BR" sz="3600" b="0" spc="-185" dirty="0" smtClean="0">
                <a:solidFill>
                  <a:srgbClr val="2A6B67"/>
                </a:solidFill>
                <a:latin typeface="Verdana"/>
                <a:cs typeface="Verdana"/>
              </a:rPr>
              <a:t>Considerações e Conclusões</a:t>
            </a:r>
            <a:endParaRPr sz="36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81735" y="1605084"/>
            <a:ext cx="6400800" cy="44467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pt-BR" sz="220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Subfinanciamento</a:t>
            </a: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 (EC 95/16).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2200" spc="-65" dirty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Limites da Lei de Responsabilidade Fiscal e Portaria STN 233/19.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 Falta </a:t>
            </a:r>
            <a:r>
              <a:rPr lang="pt-BR" sz="2200" spc="-65" dirty="0">
                <a:solidFill>
                  <a:srgbClr val="2A6B67"/>
                </a:solidFill>
                <a:latin typeface="Verdana"/>
                <a:cs typeface="Verdana"/>
              </a:rPr>
              <a:t>de política de uma política para a média complexidade ambulatorial e </a:t>
            </a: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hospitalar.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 Gargalos para a regionalização e para a ampliação da utilização de consórcios.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 Ineficiências de emendas parlamentares.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2200" spc="-65" dirty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Inexistência </a:t>
            </a:r>
            <a:r>
              <a:rPr lang="pt-BR" sz="2200" spc="-65" dirty="0">
                <a:solidFill>
                  <a:srgbClr val="2A6B67"/>
                </a:solidFill>
                <a:latin typeface="Verdana"/>
                <a:cs typeface="Verdana"/>
              </a:rPr>
              <a:t>de metas de longo prazo para o </a:t>
            </a: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SUS e inefetivo planejamento ascendente. 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 Judicialização.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 Incipiente uso de novas tecnologias.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endParaRPr lang="pt-BR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4156595"/>
            <a:ext cx="608965" cy="0"/>
          </a:xfrm>
          <a:custGeom>
            <a:avLst/>
            <a:gdLst/>
            <a:ahLst/>
            <a:cxnLst/>
            <a:rect l="l" t="t" r="r" b="b"/>
            <a:pathLst>
              <a:path w="608965">
                <a:moveTo>
                  <a:pt x="608708" y="0"/>
                </a:moveTo>
                <a:lnTo>
                  <a:pt x="0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4156595"/>
            <a:ext cx="920750" cy="1089025"/>
          </a:xfrm>
          <a:custGeom>
            <a:avLst/>
            <a:gdLst/>
            <a:ahLst/>
            <a:cxnLst/>
            <a:rect l="l" t="t" r="r" b="b"/>
            <a:pathLst>
              <a:path w="920750" h="1089025">
                <a:moveTo>
                  <a:pt x="0" y="1088478"/>
                </a:moveTo>
                <a:lnTo>
                  <a:pt x="608708" y="1088478"/>
                </a:lnTo>
                <a:lnTo>
                  <a:pt x="920417" y="544233"/>
                </a:lnTo>
                <a:lnTo>
                  <a:pt x="608708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3407" y="3954183"/>
            <a:ext cx="796290" cy="694690"/>
          </a:xfrm>
          <a:custGeom>
            <a:avLst/>
            <a:gdLst/>
            <a:ahLst/>
            <a:cxnLst/>
            <a:rect l="l" t="t" r="r" b="b"/>
            <a:pathLst>
              <a:path w="796290" h="694689">
                <a:moveTo>
                  <a:pt x="596773" y="0"/>
                </a:moveTo>
                <a:lnTo>
                  <a:pt x="198920" y="0"/>
                </a:lnTo>
                <a:lnTo>
                  <a:pt x="0" y="347332"/>
                </a:lnTo>
                <a:lnTo>
                  <a:pt x="202653" y="694664"/>
                </a:lnTo>
                <a:lnTo>
                  <a:pt x="607949" y="694664"/>
                </a:lnTo>
                <a:lnTo>
                  <a:pt x="795693" y="347332"/>
                </a:lnTo>
                <a:lnTo>
                  <a:pt x="59677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1672" y="4732096"/>
            <a:ext cx="1254125" cy="1104900"/>
          </a:xfrm>
          <a:custGeom>
            <a:avLst/>
            <a:gdLst/>
            <a:ahLst/>
            <a:cxnLst/>
            <a:rect l="l" t="t" r="r" b="b"/>
            <a:pathLst>
              <a:path w="1254125" h="1104900">
                <a:moveTo>
                  <a:pt x="947978" y="0"/>
                </a:moveTo>
                <a:lnTo>
                  <a:pt x="313499" y="0"/>
                </a:lnTo>
                <a:lnTo>
                  <a:pt x="0" y="552348"/>
                </a:lnTo>
                <a:lnTo>
                  <a:pt x="313499" y="1104684"/>
                </a:lnTo>
                <a:lnTo>
                  <a:pt x="940498" y="1104684"/>
                </a:lnTo>
                <a:lnTo>
                  <a:pt x="1253998" y="552348"/>
                </a:lnTo>
                <a:lnTo>
                  <a:pt x="947978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5328310"/>
            <a:ext cx="607695" cy="100965"/>
          </a:xfrm>
          <a:custGeom>
            <a:avLst/>
            <a:gdLst/>
            <a:ahLst/>
            <a:cxnLst/>
            <a:rect l="l" t="t" r="r" b="b"/>
            <a:pathLst>
              <a:path w="607695" h="100964">
                <a:moveTo>
                  <a:pt x="607317" y="0"/>
                </a:moveTo>
                <a:lnTo>
                  <a:pt x="57788" y="0"/>
                </a:lnTo>
                <a:lnTo>
                  <a:pt x="0" y="100898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5328310"/>
            <a:ext cx="882650" cy="960119"/>
          </a:xfrm>
          <a:custGeom>
            <a:avLst/>
            <a:gdLst/>
            <a:ahLst/>
            <a:cxnLst/>
            <a:rect l="l" t="t" r="r" b="b"/>
            <a:pathLst>
              <a:path w="882650" h="960120">
                <a:moveTo>
                  <a:pt x="0" y="858602"/>
                </a:moveTo>
                <a:lnTo>
                  <a:pt x="57788" y="959497"/>
                </a:lnTo>
                <a:lnTo>
                  <a:pt x="607317" y="959497"/>
                </a:lnTo>
                <a:lnTo>
                  <a:pt x="882082" y="479755"/>
                </a:lnTo>
                <a:lnTo>
                  <a:pt x="607317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3"/>
          <p:cNvSpPr/>
          <p:nvPr/>
        </p:nvSpPr>
        <p:spPr>
          <a:xfrm>
            <a:off x="463550" y="962025"/>
            <a:ext cx="8124825" cy="0"/>
          </a:xfrm>
          <a:custGeom>
            <a:avLst/>
            <a:gdLst/>
            <a:ahLst/>
            <a:cxnLst/>
            <a:rect l="l" t="t" r="r" b="b"/>
            <a:pathLst>
              <a:path w="8124825">
                <a:moveTo>
                  <a:pt x="0" y="0"/>
                </a:moveTo>
                <a:lnTo>
                  <a:pt x="8124494" y="0"/>
                </a:lnTo>
              </a:path>
            </a:pathLst>
          </a:custGeom>
          <a:ln w="44056">
            <a:solidFill>
              <a:srgbClr val="296B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Elipse 19"/>
          <p:cNvSpPr/>
          <p:nvPr/>
        </p:nvSpPr>
        <p:spPr>
          <a:xfrm>
            <a:off x="1818035" y="3117706"/>
            <a:ext cx="13716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CaixaDeTexto 20"/>
          <p:cNvSpPr txBox="1"/>
          <p:nvPr/>
        </p:nvSpPr>
        <p:spPr>
          <a:xfrm>
            <a:off x="1924251" y="3397562"/>
            <a:ext cx="12954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>
                <a:solidFill>
                  <a:schemeClr val="bg1"/>
                </a:solidFill>
              </a:rPr>
              <a:t>Eixo GRP</a:t>
            </a:r>
            <a:endParaRPr lang="pt-BR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43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30200"/>
            <a:ext cx="8255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t-BR" sz="3600" b="0" spc="-185" dirty="0" smtClean="0">
                <a:solidFill>
                  <a:srgbClr val="2A6B67"/>
                </a:solidFill>
                <a:latin typeface="Verdana"/>
                <a:cs typeface="Verdana"/>
              </a:rPr>
              <a:t>Considerações e Conclusões</a:t>
            </a:r>
            <a:endParaRPr sz="36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46500" y="1673652"/>
            <a:ext cx="5638800" cy="166135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 Contexto de acompanhamento de indicadores de saúde e das novas propostas para o setor.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158750" algn="l"/>
              </a:tabLst>
            </a:pPr>
            <a:endParaRPr lang="pt-BR" sz="2200" spc="-65" dirty="0" smtClean="0">
              <a:solidFill>
                <a:srgbClr val="2A6B67"/>
              </a:solidFill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endParaRPr lang="pt-BR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4156595"/>
            <a:ext cx="608965" cy="0"/>
          </a:xfrm>
          <a:custGeom>
            <a:avLst/>
            <a:gdLst/>
            <a:ahLst/>
            <a:cxnLst/>
            <a:rect l="l" t="t" r="r" b="b"/>
            <a:pathLst>
              <a:path w="608965">
                <a:moveTo>
                  <a:pt x="608708" y="0"/>
                </a:moveTo>
                <a:lnTo>
                  <a:pt x="0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4156595"/>
            <a:ext cx="920750" cy="1089025"/>
          </a:xfrm>
          <a:custGeom>
            <a:avLst/>
            <a:gdLst/>
            <a:ahLst/>
            <a:cxnLst/>
            <a:rect l="l" t="t" r="r" b="b"/>
            <a:pathLst>
              <a:path w="920750" h="1089025">
                <a:moveTo>
                  <a:pt x="0" y="1088478"/>
                </a:moveTo>
                <a:lnTo>
                  <a:pt x="608708" y="1088478"/>
                </a:lnTo>
                <a:lnTo>
                  <a:pt x="920417" y="544233"/>
                </a:lnTo>
                <a:lnTo>
                  <a:pt x="608708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3407" y="3954183"/>
            <a:ext cx="796290" cy="694690"/>
          </a:xfrm>
          <a:custGeom>
            <a:avLst/>
            <a:gdLst/>
            <a:ahLst/>
            <a:cxnLst/>
            <a:rect l="l" t="t" r="r" b="b"/>
            <a:pathLst>
              <a:path w="796290" h="694689">
                <a:moveTo>
                  <a:pt x="596773" y="0"/>
                </a:moveTo>
                <a:lnTo>
                  <a:pt x="198920" y="0"/>
                </a:lnTo>
                <a:lnTo>
                  <a:pt x="0" y="347332"/>
                </a:lnTo>
                <a:lnTo>
                  <a:pt x="202653" y="694664"/>
                </a:lnTo>
                <a:lnTo>
                  <a:pt x="607949" y="694664"/>
                </a:lnTo>
                <a:lnTo>
                  <a:pt x="795693" y="347332"/>
                </a:lnTo>
                <a:lnTo>
                  <a:pt x="59677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1672" y="4732096"/>
            <a:ext cx="1254125" cy="1104900"/>
          </a:xfrm>
          <a:custGeom>
            <a:avLst/>
            <a:gdLst/>
            <a:ahLst/>
            <a:cxnLst/>
            <a:rect l="l" t="t" r="r" b="b"/>
            <a:pathLst>
              <a:path w="1254125" h="1104900">
                <a:moveTo>
                  <a:pt x="947978" y="0"/>
                </a:moveTo>
                <a:lnTo>
                  <a:pt x="313499" y="0"/>
                </a:lnTo>
                <a:lnTo>
                  <a:pt x="0" y="552348"/>
                </a:lnTo>
                <a:lnTo>
                  <a:pt x="313499" y="1104684"/>
                </a:lnTo>
                <a:lnTo>
                  <a:pt x="940498" y="1104684"/>
                </a:lnTo>
                <a:lnTo>
                  <a:pt x="1253998" y="552348"/>
                </a:lnTo>
                <a:lnTo>
                  <a:pt x="947978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5328310"/>
            <a:ext cx="607695" cy="100965"/>
          </a:xfrm>
          <a:custGeom>
            <a:avLst/>
            <a:gdLst/>
            <a:ahLst/>
            <a:cxnLst/>
            <a:rect l="l" t="t" r="r" b="b"/>
            <a:pathLst>
              <a:path w="607695" h="100964">
                <a:moveTo>
                  <a:pt x="607317" y="0"/>
                </a:moveTo>
                <a:lnTo>
                  <a:pt x="57788" y="0"/>
                </a:lnTo>
                <a:lnTo>
                  <a:pt x="0" y="100898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5328310"/>
            <a:ext cx="882650" cy="960119"/>
          </a:xfrm>
          <a:custGeom>
            <a:avLst/>
            <a:gdLst/>
            <a:ahLst/>
            <a:cxnLst/>
            <a:rect l="l" t="t" r="r" b="b"/>
            <a:pathLst>
              <a:path w="882650" h="960120">
                <a:moveTo>
                  <a:pt x="0" y="858602"/>
                </a:moveTo>
                <a:lnTo>
                  <a:pt x="57788" y="959497"/>
                </a:lnTo>
                <a:lnTo>
                  <a:pt x="607317" y="959497"/>
                </a:lnTo>
                <a:lnTo>
                  <a:pt x="882082" y="479755"/>
                </a:lnTo>
                <a:lnTo>
                  <a:pt x="607317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3"/>
          <p:cNvSpPr/>
          <p:nvPr/>
        </p:nvSpPr>
        <p:spPr>
          <a:xfrm>
            <a:off x="463550" y="962025"/>
            <a:ext cx="8124825" cy="0"/>
          </a:xfrm>
          <a:custGeom>
            <a:avLst/>
            <a:gdLst/>
            <a:ahLst/>
            <a:cxnLst/>
            <a:rect l="l" t="t" r="r" b="b"/>
            <a:pathLst>
              <a:path w="8124825">
                <a:moveTo>
                  <a:pt x="0" y="0"/>
                </a:moveTo>
                <a:lnTo>
                  <a:pt x="8124494" y="0"/>
                </a:lnTo>
              </a:path>
            </a:pathLst>
          </a:custGeom>
          <a:ln w="44056">
            <a:solidFill>
              <a:srgbClr val="296B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CaixaDeTexto 20"/>
          <p:cNvSpPr txBox="1"/>
          <p:nvPr/>
        </p:nvSpPr>
        <p:spPr>
          <a:xfrm>
            <a:off x="2194417" y="3397562"/>
            <a:ext cx="12954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>
                <a:solidFill>
                  <a:schemeClr val="bg1"/>
                </a:solidFill>
              </a:rPr>
              <a:t>Eixo AB</a:t>
            </a:r>
            <a:endParaRPr lang="pt-BR" sz="2200" dirty="0">
              <a:solidFill>
                <a:schemeClr val="bg1"/>
              </a:solidFill>
            </a:endParaRPr>
          </a:p>
        </p:txBody>
      </p:sp>
      <p:sp>
        <p:nvSpPr>
          <p:cNvPr id="13" name="Elipse 12"/>
          <p:cNvSpPr/>
          <p:nvPr/>
        </p:nvSpPr>
        <p:spPr>
          <a:xfrm>
            <a:off x="2117042" y="1738025"/>
            <a:ext cx="1371600" cy="9906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/>
          <p:cNvSpPr txBox="1"/>
          <p:nvPr/>
        </p:nvSpPr>
        <p:spPr>
          <a:xfrm>
            <a:off x="2275213" y="2017881"/>
            <a:ext cx="12954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/>
              <a:t>Eixo AB</a:t>
            </a:r>
            <a:endParaRPr lang="pt-BR" sz="2200" dirty="0"/>
          </a:p>
        </p:txBody>
      </p:sp>
      <p:sp>
        <p:nvSpPr>
          <p:cNvPr id="15" name="Elipse 14"/>
          <p:cNvSpPr/>
          <p:nvPr/>
        </p:nvSpPr>
        <p:spPr>
          <a:xfrm>
            <a:off x="2121683" y="4024028"/>
            <a:ext cx="1371600" cy="990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CaixaDeTexto 15"/>
          <p:cNvSpPr txBox="1"/>
          <p:nvPr/>
        </p:nvSpPr>
        <p:spPr>
          <a:xfrm>
            <a:off x="2249836" y="4303884"/>
            <a:ext cx="12954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/>
              <a:t>Eixo PPS</a:t>
            </a:r>
            <a:endParaRPr lang="pt-BR" sz="2200" dirty="0"/>
          </a:p>
        </p:txBody>
      </p:sp>
      <p:sp>
        <p:nvSpPr>
          <p:cNvPr id="17" name="object 3"/>
          <p:cNvSpPr txBox="1"/>
          <p:nvPr/>
        </p:nvSpPr>
        <p:spPr>
          <a:xfrm>
            <a:off x="3759200" y="3359772"/>
            <a:ext cx="5638800" cy="33669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 Necessidade de ações integradas e de ampliar os cuidados considerando os ciclos de vida vulneráveis: infância e velhice.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2200" spc="-65" dirty="0">
                <a:solidFill>
                  <a:srgbClr val="2A6B67"/>
                </a:solidFill>
                <a:latin typeface="Verdana"/>
                <a:cs typeface="Verdana"/>
              </a:rPr>
              <a:t> C</a:t>
            </a: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ontexto de queda de coberturas vacinais, de movimentos </a:t>
            </a:r>
            <a:r>
              <a:rPr lang="pt-BR" sz="220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anti-vacina</a:t>
            </a: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 e elevado impacto dos acidentes automobilísticos.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158750" algn="l"/>
              </a:tabLst>
            </a:pPr>
            <a:endParaRPr lang="pt-BR" sz="2200" spc="-65" dirty="0" smtClean="0">
              <a:solidFill>
                <a:srgbClr val="2A6B67"/>
              </a:solidFill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endParaRPr lang="pt-BR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9569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30200"/>
            <a:ext cx="8255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t-BR" sz="3600" b="0" spc="-185" dirty="0" smtClean="0">
                <a:solidFill>
                  <a:srgbClr val="2A6B67"/>
                </a:solidFill>
                <a:latin typeface="Verdana"/>
                <a:cs typeface="Verdana"/>
              </a:rPr>
              <a:t>Considerações e Conclusões</a:t>
            </a:r>
            <a:endParaRPr sz="36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73677" y="2242455"/>
            <a:ext cx="3732123" cy="40568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 Desabastecimento de medicamentos no setor público. 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 Restrições de acesso a medicamentos (elevados preços, principalmente das novas tecnologias).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2200" spc="-65" dirty="0">
                <a:solidFill>
                  <a:srgbClr val="2A6B67"/>
                </a:solidFill>
                <a:latin typeface="Verdana"/>
                <a:cs typeface="Verdana"/>
              </a:rPr>
              <a:t> Irregularidades no Programa Aqui Tem Farmácia </a:t>
            </a: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Popular.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endParaRPr lang="pt-BR" sz="2200" spc="-65" dirty="0" smtClean="0">
              <a:solidFill>
                <a:srgbClr val="2A6B67"/>
              </a:solidFill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endParaRPr lang="pt-BR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4156595"/>
            <a:ext cx="608965" cy="0"/>
          </a:xfrm>
          <a:custGeom>
            <a:avLst/>
            <a:gdLst/>
            <a:ahLst/>
            <a:cxnLst/>
            <a:rect l="l" t="t" r="r" b="b"/>
            <a:pathLst>
              <a:path w="608965">
                <a:moveTo>
                  <a:pt x="608708" y="0"/>
                </a:moveTo>
                <a:lnTo>
                  <a:pt x="0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4156595"/>
            <a:ext cx="920750" cy="1089025"/>
          </a:xfrm>
          <a:custGeom>
            <a:avLst/>
            <a:gdLst/>
            <a:ahLst/>
            <a:cxnLst/>
            <a:rect l="l" t="t" r="r" b="b"/>
            <a:pathLst>
              <a:path w="920750" h="1089025">
                <a:moveTo>
                  <a:pt x="0" y="1088478"/>
                </a:moveTo>
                <a:lnTo>
                  <a:pt x="608708" y="1088478"/>
                </a:lnTo>
                <a:lnTo>
                  <a:pt x="920417" y="544233"/>
                </a:lnTo>
                <a:lnTo>
                  <a:pt x="608708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3407" y="3954183"/>
            <a:ext cx="796290" cy="694690"/>
          </a:xfrm>
          <a:custGeom>
            <a:avLst/>
            <a:gdLst/>
            <a:ahLst/>
            <a:cxnLst/>
            <a:rect l="l" t="t" r="r" b="b"/>
            <a:pathLst>
              <a:path w="796290" h="694689">
                <a:moveTo>
                  <a:pt x="596773" y="0"/>
                </a:moveTo>
                <a:lnTo>
                  <a:pt x="198920" y="0"/>
                </a:lnTo>
                <a:lnTo>
                  <a:pt x="0" y="347332"/>
                </a:lnTo>
                <a:lnTo>
                  <a:pt x="202653" y="694664"/>
                </a:lnTo>
                <a:lnTo>
                  <a:pt x="607949" y="694664"/>
                </a:lnTo>
                <a:lnTo>
                  <a:pt x="795693" y="347332"/>
                </a:lnTo>
                <a:lnTo>
                  <a:pt x="59677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1672" y="4732096"/>
            <a:ext cx="1254125" cy="1104900"/>
          </a:xfrm>
          <a:custGeom>
            <a:avLst/>
            <a:gdLst/>
            <a:ahLst/>
            <a:cxnLst/>
            <a:rect l="l" t="t" r="r" b="b"/>
            <a:pathLst>
              <a:path w="1254125" h="1104900">
                <a:moveTo>
                  <a:pt x="947978" y="0"/>
                </a:moveTo>
                <a:lnTo>
                  <a:pt x="313499" y="0"/>
                </a:lnTo>
                <a:lnTo>
                  <a:pt x="0" y="552348"/>
                </a:lnTo>
                <a:lnTo>
                  <a:pt x="313499" y="1104684"/>
                </a:lnTo>
                <a:lnTo>
                  <a:pt x="940498" y="1104684"/>
                </a:lnTo>
                <a:lnTo>
                  <a:pt x="1253998" y="552348"/>
                </a:lnTo>
                <a:lnTo>
                  <a:pt x="947978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5328310"/>
            <a:ext cx="607695" cy="100965"/>
          </a:xfrm>
          <a:custGeom>
            <a:avLst/>
            <a:gdLst/>
            <a:ahLst/>
            <a:cxnLst/>
            <a:rect l="l" t="t" r="r" b="b"/>
            <a:pathLst>
              <a:path w="607695" h="100964">
                <a:moveTo>
                  <a:pt x="607317" y="0"/>
                </a:moveTo>
                <a:lnTo>
                  <a:pt x="57788" y="0"/>
                </a:lnTo>
                <a:lnTo>
                  <a:pt x="0" y="100898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5328310"/>
            <a:ext cx="882650" cy="960119"/>
          </a:xfrm>
          <a:custGeom>
            <a:avLst/>
            <a:gdLst/>
            <a:ahLst/>
            <a:cxnLst/>
            <a:rect l="l" t="t" r="r" b="b"/>
            <a:pathLst>
              <a:path w="882650" h="960120">
                <a:moveTo>
                  <a:pt x="0" y="858602"/>
                </a:moveTo>
                <a:lnTo>
                  <a:pt x="57788" y="959497"/>
                </a:lnTo>
                <a:lnTo>
                  <a:pt x="607317" y="959497"/>
                </a:lnTo>
                <a:lnTo>
                  <a:pt x="882082" y="479755"/>
                </a:lnTo>
                <a:lnTo>
                  <a:pt x="607317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3"/>
          <p:cNvSpPr/>
          <p:nvPr/>
        </p:nvSpPr>
        <p:spPr>
          <a:xfrm>
            <a:off x="463550" y="962025"/>
            <a:ext cx="8124825" cy="0"/>
          </a:xfrm>
          <a:custGeom>
            <a:avLst/>
            <a:gdLst/>
            <a:ahLst/>
            <a:cxnLst/>
            <a:rect l="l" t="t" r="r" b="b"/>
            <a:pathLst>
              <a:path w="8124825">
                <a:moveTo>
                  <a:pt x="0" y="0"/>
                </a:moveTo>
                <a:lnTo>
                  <a:pt x="8124494" y="0"/>
                </a:lnTo>
              </a:path>
            </a:pathLst>
          </a:custGeom>
          <a:ln w="44056">
            <a:solidFill>
              <a:srgbClr val="296B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Elipse 19"/>
          <p:cNvSpPr/>
          <p:nvPr/>
        </p:nvSpPr>
        <p:spPr>
          <a:xfrm>
            <a:off x="2645846" y="3320906"/>
            <a:ext cx="1371600" cy="9906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CaixaDeTexto 20"/>
          <p:cNvSpPr txBox="1"/>
          <p:nvPr/>
        </p:nvSpPr>
        <p:spPr>
          <a:xfrm>
            <a:off x="2780740" y="3600762"/>
            <a:ext cx="11018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>
                <a:solidFill>
                  <a:schemeClr val="bg1"/>
                </a:solidFill>
              </a:rPr>
              <a:t>Eixo AF</a:t>
            </a:r>
            <a:endParaRPr lang="pt-BR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30200"/>
            <a:ext cx="8255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t-BR" sz="3600" b="0" spc="-185" dirty="0" smtClean="0">
                <a:solidFill>
                  <a:srgbClr val="2A6B67"/>
                </a:solidFill>
                <a:latin typeface="Verdana"/>
                <a:cs typeface="Verdana"/>
              </a:rPr>
              <a:t>Considerações e Conclusões</a:t>
            </a:r>
            <a:endParaRPr sz="36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15327" y="2222147"/>
            <a:ext cx="5638800" cy="33797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Deficiências de acesso e de integração entre níveis de atenção.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2200" spc="-65" dirty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Inadequação na conformação de redes de atenção.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2200" spc="-65" dirty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Falta </a:t>
            </a:r>
            <a:r>
              <a:rPr lang="pt-BR" sz="2200" spc="-65" dirty="0">
                <a:solidFill>
                  <a:srgbClr val="2A6B67"/>
                </a:solidFill>
                <a:latin typeface="Verdana"/>
                <a:cs typeface="Verdana"/>
              </a:rPr>
              <a:t>de revisão do rol de procedimentos </a:t>
            </a: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e da Tabela do </a:t>
            </a:r>
            <a:r>
              <a:rPr lang="pt-BR" sz="2200" spc="-65" dirty="0">
                <a:solidFill>
                  <a:srgbClr val="2A6B67"/>
                </a:solidFill>
                <a:latin typeface="Verdana"/>
                <a:cs typeface="Verdana"/>
              </a:rPr>
              <a:t>SUS</a:t>
            </a: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 Excessiva </a:t>
            </a:r>
            <a:r>
              <a:rPr lang="pt-BR" sz="2200" spc="-65" dirty="0">
                <a:solidFill>
                  <a:srgbClr val="2A6B67"/>
                </a:solidFill>
                <a:latin typeface="Verdana"/>
                <a:cs typeface="Verdana"/>
              </a:rPr>
              <a:t>burocratização </a:t>
            </a: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da habilitação </a:t>
            </a:r>
            <a:r>
              <a:rPr lang="pt-BR" sz="2200" spc="-65" dirty="0">
                <a:solidFill>
                  <a:srgbClr val="2A6B67"/>
                </a:solidFill>
                <a:latin typeface="Verdana"/>
                <a:cs typeface="Verdana"/>
              </a:rPr>
              <a:t>de novos serviços de </a:t>
            </a:r>
            <a:r>
              <a:rPr lang="pt-BR" sz="2200" spc="-65" dirty="0" smtClean="0">
                <a:solidFill>
                  <a:srgbClr val="2A6B67"/>
                </a:solidFill>
                <a:latin typeface="Verdana"/>
                <a:cs typeface="Verdana"/>
              </a:rPr>
              <a:t>saúde e inadequação de seu financiamento.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endParaRPr lang="pt-BR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4156595"/>
            <a:ext cx="608965" cy="0"/>
          </a:xfrm>
          <a:custGeom>
            <a:avLst/>
            <a:gdLst/>
            <a:ahLst/>
            <a:cxnLst/>
            <a:rect l="l" t="t" r="r" b="b"/>
            <a:pathLst>
              <a:path w="608965">
                <a:moveTo>
                  <a:pt x="608708" y="0"/>
                </a:moveTo>
                <a:lnTo>
                  <a:pt x="0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4156595"/>
            <a:ext cx="920750" cy="1089025"/>
          </a:xfrm>
          <a:custGeom>
            <a:avLst/>
            <a:gdLst/>
            <a:ahLst/>
            <a:cxnLst/>
            <a:rect l="l" t="t" r="r" b="b"/>
            <a:pathLst>
              <a:path w="920750" h="1089025">
                <a:moveTo>
                  <a:pt x="0" y="1088478"/>
                </a:moveTo>
                <a:lnTo>
                  <a:pt x="608708" y="1088478"/>
                </a:lnTo>
                <a:lnTo>
                  <a:pt x="920417" y="544233"/>
                </a:lnTo>
                <a:lnTo>
                  <a:pt x="608708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3407" y="3954183"/>
            <a:ext cx="796290" cy="694690"/>
          </a:xfrm>
          <a:custGeom>
            <a:avLst/>
            <a:gdLst/>
            <a:ahLst/>
            <a:cxnLst/>
            <a:rect l="l" t="t" r="r" b="b"/>
            <a:pathLst>
              <a:path w="796290" h="694689">
                <a:moveTo>
                  <a:pt x="596773" y="0"/>
                </a:moveTo>
                <a:lnTo>
                  <a:pt x="198920" y="0"/>
                </a:lnTo>
                <a:lnTo>
                  <a:pt x="0" y="347332"/>
                </a:lnTo>
                <a:lnTo>
                  <a:pt x="202653" y="694664"/>
                </a:lnTo>
                <a:lnTo>
                  <a:pt x="607949" y="694664"/>
                </a:lnTo>
                <a:lnTo>
                  <a:pt x="795693" y="347332"/>
                </a:lnTo>
                <a:lnTo>
                  <a:pt x="59677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1672" y="4732096"/>
            <a:ext cx="1254125" cy="1104900"/>
          </a:xfrm>
          <a:custGeom>
            <a:avLst/>
            <a:gdLst/>
            <a:ahLst/>
            <a:cxnLst/>
            <a:rect l="l" t="t" r="r" b="b"/>
            <a:pathLst>
              <a:path w="1254125" h="1104900">
                <a:moveTo>
                  <a:pt x="947978" y="0"/>
                </a:moveTo>
                <a:lnTo>
                  <a:pt x="313499" y="0"/>
                </a:lnTo>
                <a:lnTo>
                  <a:pt x="0" y="552348"/>
                </a:lnTo>
                <a:lnTo>
                  <a:pt x="313499" y="1104684"/>
                </a:lnTo>
                <a:lnTo>
                  <a:pt x="940498" y="1104684"/>
                </a:lnTo>
                <a:lnTo>
                  <a:pt x="1253998" y="552348"/>
                </a:lnTo>
                <a:lnTo>
                  <a:pt x="947978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5328310"/>
            <a:ext cx="607695" cy="100965"/>
          </a:xfrm>
          <a:custGeom>
            <a:avLst/>
            <a:gdLst/>
            <a:ahLst/>
            <a:cxnLst/>
            <a:rect l="l" t="t" r="r" b="b"/>
            <a:pathLst>
              <a:path w="607695" h="100964">
                <a:moveTo>
                  <a:pt x="607317" y="0"/>
                </a:moveTo>
                <a:lnTo>
                  <a:pt x="57788" y="0"/>
                </a:lnTo>
                <a:lnTo>
                  <a:pt x="0" y="100898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5328310"/>
            <a:ext cx="882650" cy="960119"/>
          </a:xfrm>
          <a:custGeom>
            <a:avLst/>
            <a:gdLst/>
            <a:ahLst/>
            <a:cxnLst/>
            <a:rect l="l" t="t" r="r" b="b"/>
            <a:pathLst>
              <a:path w="882650" h="960120">
                <a:moveTo>
                  <a:pt x="0" y="858602"/>
                </a:moveTo>
                <a:lnTo>
                  <a:pt x="57788" y="959497"/>
                </a:lnTo>
                <a:lnTo>
                  <a:pt x="607317" y="959497"/>
                </a:lnTo>
                <a:lnTo>
                  <a:pt x="882082" y="479755"/>
                </a:lnTo>
                <a:lnTo>
                  <a:pt x="607317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3"/>
          <p:cNvSpPr/>
          <p:nvPr/>
        </p:nvSpPr>
        <p:spPr>
          <a:xfrm>
            <a:off x="463550" y="962025"/>
            <a:ext cx="8124825" cy="0"/>
          </a:xfrm>
          <a:custGeom>
            <a:avLst/>
            <a:gdLst/>
            <a:ahLst/>
            <a:cxnLst/>
            <a:rect l="l" t="t" r="r" b="b"/>
            <a:pathLst>
              <a:path w="8124825">
                <a:moveTo>
                  <a:pt x="0" y="0"/>
                </a:moveTo>
                <a:lnTo>
                  <a:pt x="8124494" y="0"/>
                </a:lnTo>
              </a:path>
            </a:pathLst>
          </a:custGeom>
          <a:ln w="44056">
            <a:solidFill>
              <a:srgbClr val="296B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Elipse 19"/>
          <p:cNvSpPr/>
          <p:nvPr/>
        </p:nvSpPr>
        <p:spPr>
          <a:xfrm>
            <a:off x="2005073" y="3180054"/>
            <a:ext cx="1371600" cy="9906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CaixaDeTexto 20"/>
          <p:cNvSpPr txBox="1"/>
          <p:nvPr/>
        </p:nvSpPr>
        <p:spPr>
          <a:xfrm>
            <a:off x="2080116" y="3459910"/>
            <a:ext cx="12954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>
                <a:solidFill>
                  <a:schemeClr val="bg1"/>
                </a:solidFill>
              </a:rPr>
              <a:t>Eixo MAC</a:t>
            </a:r>
            <a:endParaRPr lang="pt-BR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6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30200"/>
            <a:ext cx="8255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t-BR" sz="3600" b="0" spc="-185" dirty="0" smtClean="0">
                <a:solidFill>
                  <a:srgbClr val="2A6B67"/>
                </a:solidFill>
                <a:latin typeface="Verdana"/>
                <a:cs typeface="Verdana"/>
              </a:rPr>
              <a:t>Recomendações</a:t>
            </a:r>
            <a:endParaRPr sz="36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85196" y="1316384"/>
            <a:ext cx="5633504" cy="25000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Fortalecer At. Primária, mas definir política para a média complexidade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.</a:t>
            </a:r>
            <a:endParaRPr lang="pt-BR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Promover planejamento regional integrado.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Adotar indicadores de qualidade e custo.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Acelerar implantação da contratualização do cuidado. 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Ampliar registro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da produção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dos consórcios.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Desenvolver protocolos clínicos e fornecer evidências para decisões da Justiça.</a:t>
            </a:r>
          </a:p>
        </p:txBody>
      </p:sp>
      <p:sp>
        <p:nvSpPr>
          <p:cNvPr id="5" name="object 5"/>
          <p:cNvSpPr/>
          <p:nvPr/>
        </p:nvSpPr>
        <p:spPr>
          <a:xfrm>
            <a:off x="0" y="4156595"/>
            <a:ext cx="608965" cy="0"/>
          </a:xfrm>
          <a:custGeom>
            <a:avLst/>
            <a:gdLst/>
            <a:ahLst/>
            <a:cxnLst/>
            <a:rect l="l" t="t" r="r" b="b"/>
            <a:pathLst>
              <a:path w="608965">
                <a:moveTo>
                  <a:pt x="608708" y="0"/>
                </a:moveTo>
                <a:lnTo>
                  <a:pt x="0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4156595"/>
            <a:ext cx="920750" cy="1089025"/>
          </a:xfrm>
          <a:custGeom>
            <a:avLst/>
            <a:gdLst/>
            <a:ahLst/>
            <a:cxnLst/>
            <a:rect l="l" t="t" r="r" b="b"/>
            <a:pathLst>
              <a:path w="920750" h="1089025">
                <a:moveTo>
                  <a:pt x="0" y="1088478"/>
                </a:moveTo>
                <a:lnTo>
                  <a:pt x="608708" y="1088478"/>
                </a:lnTo>
                <a:lnTo>
                  <a:pt x="920417" y="544233"/>
                </a:lnTo>
                <a:lnTo>
                  <a:pt x="608708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3407" y="3954183"/>
            <a:ext cx="796290" cy="694690"/>
          </a:xfrm>
          <a:custGeom>
            <a:avLst/>
            <a:gdLst/>
            <a:ahLst/>
            <a:cxnLst/>
            <a:rect l="l" t="t" r="r" b="b"/>
            <a:pathLst>
              <a:path w="796290" h="694689">
                <a:moveTo>
                  <a:pt x="596773" y="0"/>
                </a:moveTo>
                <a:lnTo>
                  <a:pt x="198920" y="0"/>
                </a:lnTo>
                <a:lnTo>
                  <a:pt x="0" y="347332"/>
                </a:lnTo>
                <a:lnTo>
                  <a:pt x="202653" y="694664"/>
                </a:lnTo>
                <a:lnTo>
                  <a:pt x="607949" y="694664"/>
                </a:lnTo>
                <a:lnTo>
                  <a:pt x="795693" y="347332"/>
                </a:lnTo>
                <a:lnTo>
                  <a:pt x="59677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1672" y="4732096"/>
            <a:ext cx="1254125" cy="1104900"/>
          </a:xfrm>
          <a:custGeom>
            <a:avLst/>
            <a:gdLst/>
            <a:ahLst/>
            <a:cxnLst/>
            <a:rect l="l" t="t" r="r" b="b"/>
            <a:pathLst>
              <a:path w="1254125" h="1104900">
                <a:moveTo>
                  <a:pt x="947978" y="0"/>
                </a:moveTo>
                <a:lnTo>
                  <a:pt x="313499" y="0"/>
                </a:lnTo>
                <a:lnTo>
                  <a:pt x="0" y="552348"/>
                </a:lnTo>
                <a:lnTo>
                  <a:pt x="313499" y="1104684"/>
                </a:lnTo>
                <a:lnTo>
                  <a:pt x="940498" y="1104684"/>
                </a:lnTo>
                <a:lnTo>
                  <a:pt x="1253998" y="552348"/>
                </a:lnTo>
                <a:lnTo>
                  <a:pt x="947978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5328310"/>
            <a:ext cx="607695" cy="100965"/>
          </a:xfrm>
          <a:custGeom>
            <a:avLst/>
            <a:gdLst/>
            <a:ahLst/>
            <a:cxnLst/>
            <a:rect l="l" t="t" r="r" b="b"/>
            <a:pathLst>
              <a:path w="607695" h="100964">
                <a:moveTo>
                  <a:pt x="607317" y="0"/>
                </a:moveTo>
                <a:lnTo>
                  <a:pt x="57788" y="0"/>
                </a:lnTo>
                <a:lnTo>
                  <a:pt x="0" y="100898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5328310"/>
            <a:ext cx="882650" cy="960119"/>
          </a:xfrm>
          <a:custGeom>
            <a:avLst/>
            <a:gdLst/>
            <a:ahLst/>
            <a:cxnLst/>
            <a:rect l="l" t="t" r="r" b="b"/>
            <a:pathLst>
              <a:path w="882650" h="960120">
                <a:moveTo>
                  <a:pt x="0" y="858602"/>
                </a:moveTo>
                <a:lnTo>
                  <a:pt x="57788" y="959497"/>
                </a:lnTo>
                <a:lnTo>
                  <a:pt x="607317" y="959497"/>
                </a:lnTo>
                <a:lnTo>
                  <a:pt x="882082" y="479755"/>
                </a:lnTo>
                <a:lnTo>
                  <a:pt x="607317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3"/>
          <p:cNvSpPr/>
          <p:nvPr/>
        </p:nvSpPr>
        <p:spPr>
          <a:xfrm>
            <a:off x="463550" y="962024"/>
            <a:ext cx="9462076" cy="45719"/>
          </a:xfrm>
          <a:custGeom>
            <a:avLst/>
            <a:gdLst/>
            <a:ahLst/>
            <a:cxnLst/>
            <a:rect l="l" t="t" r="r" b="b"/>
            <a:pathLst>
              <a:path w="8124825">
                <a:moveTo>
                  <a:pt x="0" y="0"/>
                </a:moveTo>
                <a:lnTo>
                  <a:pt x="8124494" y="0"/>
                </a:lnTo>
              </a:path>
            </a:pathLst>
          </a:custGeom>
          <a:ln w="44056">
            <a:solidFill>
              <a:srgbClr val="296B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Fluxograma: Documento 20"/>
          <p:cNvSpPr/>
          <p:nvPr/>
        </p:nvSpPr>
        <p:spPr>
          <a:xfrm>
            <a:off x="473361" y="1346495"/>
            <a:ext cx="1752600" cy="1219199"/>
          </a:xfrm>
          <a:prstGeom prst="flowChartDocumen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CaixaDeTexto 21"/>
          <p:cNvSpPr txBox="1"/>
          <p:nvPr/>
        </p:nvSpPr>
        <p:spPr>
          <a:xfrm>
            <a:off x="516608" y="1281491"/>
            <a:ext cx="15899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dirty="0" smtClean="0"/>
              <a:t>Ao Ministério da Saúde</a:t>
            </a:r>
            <a:endParaRPr lang="pt-BR" sz="2200" dirty="0"/>
          </a:p>
        </p:txBody>
      </p:sp>
      <p:sp>
        <p:nvSpPr>
          <p:cNvPr id="29" name="object 3"/>
          <p:cNvSpPr txBox="1"/>
          <p:nvPr/>
        </p:nvSpPr>
        <p:spPr>
          <a:xfrm>
            <a:off x="4292122" y="4033028"/>
            <a:ext cx="5633504" cy="27437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Promover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uma maior utilização do profissional enfermeiro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na atenção básica.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Concluir avaliação das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habilitações do setor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pendentes.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 Ampliar a regionalização, com fortalecimento dos consórcios públicos de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saúde.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 Rever o prazo de implementação do novo financiamento da atenção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básica (com efetividade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na expansão dos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serviços e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sem perda de recursos de forma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abrupta).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2641504" y="1359905"/>
            <a:ext cx="1229591" cy="7670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8" name="CaixaDeTexto 37"/>
          <p:cNvSpPr txBox="1"/>
          <p:nvPr/>
        </p:nvSpPr>
        <p:spPr>
          <a:xfrm>
            <a:off x="2648431" y="1526373"/>
            <a:ext cx="12861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>
                <a:solidFill>
                  <a:schemeClr val="bg1"/>
                </a:solidFill>
              </a:rPr>
              <a:t>Eixo GRP</a:t>
            </a:r>
            <a:endParaRPr lang="pt-BR" sz="2200" dirty="0">
              <a:solidFill>
                <a:schemeClr val="bg1"/>
              </a:solidFill>
            </a:endParaRPr>
          </a:p>
        </p:txBody>
      </p:sp>
      <p:sp>
        <p:nvSpPr>
          <p:cNvPr id="39" name="Retângulo de cantos arredondados 38"/>
          <p:cNvSpPr/>
          <p:nvPr/>
        </p:nvSpPr>
        <p:spPr>
          <a:xfrm>
            <a:off x="2679604" y="4149286"/>
            <a:ext cx="1229591" cy="76705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1" name="CaixaDeTexto 40"/>
          <p:cNvSpPr txBox="1"/>
          <p:nvPr/>
        </p:nvSpPr>
        <p:spPr>
          <a:xfrm>
            <a:off x="2775431" y="4290354"/>
            <a:ext cx="11464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/>
              <a:t>Eixo AB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36115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30200"/>
            <a:ext cx="8255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t-BR" sz="3600" b="0" spc="-185" dirty="0" smtClean="0">
                <a:solidFill>
                  <a:srgbClr val="2A6B67"/>
                </a:solidFill>
                <a:latin typeface="Verdana"/>
                <a:cs typeface="Verdana"/>
              </a:rPr>
              <a:t>Recomendações</a:t>
            </a:r>
            <a:endParaRPr sz="3600" dirty="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4156595"/>
            <a:ext cx="608965" cy="0"/>
          </a:xfrm>
          <a:custGeom>
            <a:avLst/>
            <a:gdLst/>
            <a:ahLst/>
            <a:cxnLst/>
            <a:rect l="l" t="t" r="r" b="b"/>
            <a:pathLst>
              <a:path w="608965">
                <a:moveTo>
                  <a:pt x="608708" y="0"/>
                </a:moveTo>
                <a:lnTo>
                  <a:pt x="0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4156595"/>
            <a:ext cx="920750" cy="1089025"/>
          </a:xfrm>
          <a:custGeom>
            <a:avLst/>
            <a:gdLst/>
            <a:ahLst/>
            <a:cxnLst/>
            <a:rect l="l" t="t" r="r" b="b"/>
            <a:pathLst>
              <a:path w="920750" h="1089025">
                <a:moveTo>
                  <a:pt x="0" y="1088478"/>
                </a:moveTo>
                <a:lnTo>
                  <a:pt x="608708" y="1088478"/>
                </a:lnTo>
                <a:lnTo>
                  <a:pt x="920417" y="544233"/>
                </a:lnTo>
                <a:lnTo>
                  <a:pt x="608708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3407" y="3954183"/>
            <a:ext cx="796290" cy="694690"/>
          </a:xfrm>
          <a:custGeom>
            <a:avLst/>
            <a:gdLst/>
            <a:ahLst/>
            <a:cxnLst/>
            <a:rect l="l" t="t" r="r" b="b"/>
            <a:pathLst>
              <a:path w="796290" h="694689">
                <a:moveTo>
                  <a:pt x="596773" y="0"/>
                </a:moveTo>
                <a:lnTo>
                  <a:pt x="198920" y="0"/>
                </a:lnTo>
                <a:lnTo>
                  <a:pt x="0" y="347332"/>
                </a:lnTo>
                <a:lnTo>
                  <a:pt x="202653" y="694664"/>
                </a:lnTo>
                <a:lnTo>
                  <a:pt x="607949" y="694664"/>
                </a:lnTo>
                <a:lnTo>
                  <a:pt x="795693" y="347332"/>
                </a:lnTo>
                <a:lnTo>
                  <a:pt x="59677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1672" y="4732096"/>
            <a:ext cx="1254125" cy="1104900"/>
          </a:xfrm>
          <a:custGeom>
            <a:avLst/>
            <a:gdLst/>
            <a:ahLst/>
            <a:cxnLst/>
            <a:rect l="l" t="t" r="r" b="b"/>
            <a:pathLst>
              <a:path w="1254125" h="1104900">
                <a:moveTo>
                  <a:pt x="947978" y="0"/>
                </a:moveTo>
                <a:lnTo>
                  <a:pt x="313499" y="0"/>
                </a:lnTo>
                <a:lnTo>
                  <a:pt x="0" y="552348"/>
                </a:lnTo>
                <a:lnTo>
                  <a:pt x="313499" y="1104684"/>
                </a:lnTo>
                <a:lnTo>
                  <a:pt x="940498" y="1104684"/>
                </a:lnTo>
                <a:lnTo>
                  <a:pt x="1253998" y="552348"/>
                </a:lnTo>
                <a:lnTo>
                  <a:pt x="947978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5328310"/>
            <a:ext cx="607695" cy="100965"/>
          </a:xfrm>
          <a:custGeom>
            <a:avLst/>
            <a:gdLst/>
            <a:ahLst/>
            <a:cxnLst/>
            <a:rect l="l" t="t" r="r" b="b"/>
            <a:pathLst>
              <a:path w="607695" h="100964">
                <a:moveTo>
                  <a:pt x="607317" y="0"/>
                </a:moveTo>
                <a:lnTo>
                  <a:pt x="57788" y="0"/>
                </a:lnTo>
                <a:lnTo>
                  <a:pt x="0" y="100898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5328310"/>
            <a:ext cx="882650" cy="960119"/>
          </a:xfrm>
          <a:custGeom>
            <a:avLst/>
            <a:gdLst/>
            <a:ahLst/>
            <a:cxnLst/>
            <a:rect l="l" t="t" r="r" b="b"/>
            <a:pathLst>
              <a:path w="882650" h="960120">
                <a:moveTo>
                  <a:pt x="0" y="858602"/>
                </a:moveTo>
                <a:lnTo>
                  <a:pt x="57788" y="959497"/>
                </a:lnTo>
                <a:lnTo>
                  <a:pt x="607317" y="959497"/>
                </a:lnTo>
                <a:lnTo>
                  <a:pt x="882082" y="479755"/>
                </a:lnTo>
                <a:lnTo>
                  <a:pt x="607317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3"/>
          <p:cNvSpPr/>
          <p:nvPr/>
        </p:nvSpPr>
        <p:spPr>
          <a:xfrm>
            <a:off x="463550" y="962024"/>
            <a:ext cx="9556750" cy="45719"/>
          </a:xfrm>
          <a:custGeom>
            <a:avLst/>
            <a:gdLst/>
            <a:ahLst/>
            <a:cxnLst/>
            <a:rect l="l" t="t" r="r" b="b"/>
            <a:pathLst>
              <a:path w="8124825">
                <a:moveTo>
                  <a:pt x="0" y="0"/>
                </a:moveTo>
                <a:lnTo>
                  <a:pt x="8124494" y="0"/>
                </a:lnTo>
              </a:path>
            </a:pathLst>
          </a:custGeom>
          <a:ln w="44056">
            <a:solidFill>
              <a:srgbClr val="296B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3"/>
          <p:cNvSpPr txBox="1"/>
          <p:nvPr/>
        </p:nvSpPr>
        <p:spPr>
          <a:xfrm>
            <a:off x="4605003" y="1374109"/>
            <a:ext cx="5567698" cy="13971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Adoção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da carteira de vacinação “</a:t>
            </a:r>
            <a:r>
              <a:rPr lang="pt-BR" sz="1750" spc="-65" dirty="0" err="1">
                <a:solidFill>
                  <a:srgbClr val="2A6B67"/>
                </a:solidFill>
                <a:latin typeface="Verdana"/>
                <a:cs typeface="Verdana"/>
              </a:rPr>
              <a:t>on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pt-BR" sz="1750" spc="-65" dirty="0" err="1">
                <a:solidFill>
                  <a:srgbClr val="2A6B67"/>
                </a:solidFill>
                <a:latin typeface="Verdana"/>
                <a:cs typeface="Verdana"/>
              </a:rPr>
              <a:t>line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”.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en-US" sz="1750" spc="-65" dirty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Prevenção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na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primeira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infância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e no 	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envelhecimento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.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en-US" sz="1750" spc="-65" dirty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Estudo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sobre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política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para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cuidadores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.</a:t>
            </a:r>
            <a:endParaRPr lang="pt-BR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endParaRPr lang="pt-BR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</p:txBody>
      </p:sp>
      <p:sp>
        <p:nvSpPr>
          <p:cNvPr id="27" name="Fluxograma: Documento 26"/>
          <p:cNvSpPr/>
          <p:nvPr/>
        </p:nvSpPr>
        <p:spPr>
          <a:xfrm>
            <a:off x="498761" y="1467722"/>
            <a:ext cx="1752600" cy="1219199"/>
          </a:xfrm>
          <a:prstGeom prst="flowChartDocumen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CaixaDeTexto 27"/>
          <p:cNvSpPr txBox="1"/>
          <p:nvPr/>
        </p:nvSpPr>
        <p:spPr>
          <a:xfrm>
            <a:off x="542008" y="1402718"/>
            <a:ext cx="15899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dirty="0" smtClean="0"/>
              <a:t>Ao Ministério da Saúde</a:t>
            </a:r>
            <a:endParaRPr lang="pt-BR" sz="2200" dirty="0"/>
          </a:p>
        </p:txBody>
      </p:sp>
      <p:sp>
        <p:nvSpPr>
          <p:cNvPr id="35" name="object 3"/>
          <p:cNvSpPr txBox="1"/>
          <p:nvPr/>
        </p:nvSpPr>
        <p:spPr>
          <a:xfrm>
            <a:off x="4653496" y="2851928"/>
            <a:ext cx="4884204" cy="35644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Desburocratizar a obtenção do Laudo Médico Especializado (LME) para continuação de tratamento com medicamentos de alto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custo.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en-US" sz="1750" spc="-65" dirty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Realizar aquisições de medicamentos para prazos mais longos, para evitar o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desabastecimento.</a:t>
            </a:r>
            <a:endParaRPr lang="pt-BR" sz="1750" spc="-65" dirty="0">
              <a:solidFill>
                <a:srgbClr val="2A6B67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Elaborar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atas de registros de preços nacionais para aquisição de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medicamentos.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 Ampliar a fiscalização e controle sobre o Programa Aqui Tem Farmácia Popular;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Adotar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medidas para agilizar a dispensação e escoamento das insulinas análogas de ação rápida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.</a:t>
            </a:r>
            <a:endParaRPr lang="pt-BR" sz="1750" spc="-65" dirty="0">
              <a:solidFill>
                <a:srgbClr val="2A6B67"/>
              </a:solidFill>
              <a:latin typeface="Verdana"/>
              <a:cs typeface="Verdana"/>
            </a:endParaRPr>
          </a:p>
        </p:txBody>
      </p:sp>
      <p:sp>
        <p:nvSpPr>
          <p:cNvPr id="38" name="Retângulo de cantos arredondados 37"/>
          <p:cNvSpPr/>
          <p:nvPr/>
        </p:nvSpPr>
        <p:spPr>
          <a:xfrm>
            <a:off x="2946304" y="1455732"/>
            <a:ext cx="1229591" cy="76705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9" name="CaixaDeTexto 38"/>
          <p:cNvSpPr txBox="1"/>
          <p:nvPr/>
        </p:nvSpPr>
        <p:spPr>
          <a:xfrm>
            <a:off x="3016731" y="1609500"/>
            <a:ext cx="11464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/>
              <a:t>Eixo PPS</a:t>
            </a:r>
            <a:endParaRPr lang="pt-BR" sz="2200" dirty="0"/>
          </a:p>
        </p:txBody>
      </p:sp>
      <p:sp>
        <p:nvSpPr>
          <p:cNvPr id="40" name="Retângulo de cantos arredondados 39"/>
          <p:cNvSpPr/>
          <p:nvPr/>
        </p:nvSpPr>
        <p:spPr>
          <a:xfrm>
            <a:off x="2971704" y="2933549"/>
            <a:ext cx="1229591" cy="767057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1" name="CaixaDeTexto 40"/>
          <p:cNvSpPr txBox="1"/>
          <p:nvPr/>
        </p:nvSpPr>
        <p:spPr>
          <a:xfrm>
            <a:off x="3080231" y="3100017"/>
            <a:ext cx="12861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>
                <a:solidFill>
                  <a:schemeClr val="bg1"/>
                </a:solidFill>
              </a:rPr>
              <a:t>Eixo AF</a:t>
            </a:r>
            <a:endParaRPr lang="pt-BR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84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30200"/>
            <a:ext cx="8255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t-BR" sz="3600" b="0" spc="-185" dirty="0" smtClean="0">
                <a:solidFill>
                  <a:srgbClr val="2A6B67"/>
                </a:solidFill>
                <a:latin typeface="Verdana"/>
                <a:cs typeface="Verdana"/>
              </a:rPr>
              <a:t>Recomendações</a:t>
            </a:r>
            <a:endParaRPr sz="3600" dirty="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4156595"/>
            <a:ext cx="608965" cy="0"/>
          </a:xfrm>
          <a:custGeom>
            <a:avLst/>
            <a:gdLst/>
            <a:ahLst/>
            <a:cxnLst/>
            <a:rect l="l" t="t" r="r" b="b"/>
            <a:pathLst>
              <a:path w="608965">
                <a:moveTo>
                  <a:pt x="608708" y="0"/>
                </a:moveTo>
                <a:lnTo>
                  <a:pt x="0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4156595"/>
            <a:ext cx="920750" cy="1089025"/>
          </a:xfrm>
          <a:custGeom>
            <a:avLst/>
            <a:gdLst/>
            <a:ahLst/>
            <a:cxnLst/>
            <a:rect l="l" t="t" r="r" b="b"/>
            <a:pathLst>
              <a:path w="920750" h="1089025">
                <a:moveTo>
                  <a:pt x="0" y="1088478"/>
                </a:moveTo>
                <a:lnTo>
                  <a:pt x="608708" y="1088478"/>
                </a:lnTo>
                <a:lnTo>
                  <a:pt x="920417" y="544233"/>
                </a:lnTo>
                <a:lnTo>
                  <a:pt x="608708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3407" y="3954183"/>
            <a:ext cx="796290" cy="694690"/>
          </a:xfrm>
          <a:custGeom>
            <a:avLst/>
            <a:gdLst/>
            <a:ahLst/>
            <a:cxnLst/>
            <a:rect l="l" t="t" r="r" b="b"/>
            <a:pathLst>
              <a:path w="796290" h="694689">
                <a:moveTo>
                  <a:pt x="596773" y="0"/>
                </a:moveTo>
                <a:lnTo>
                  <a:pt x="198920" y="0"/>
                </a:lnTo>
                <a:lnTo>
                  <a:pt x="0" y="347332"/>
                </a:lnTo>
                <a:lnTo>
                  <a:pt x="202653" y="694664"/>
                </a:lnTo>
                <a:lnTo>
                  <a:pt x="607949" y="694664"/>
                </a:lnTo>
                <a:lnTo>
                  <a:pt x="795693" y="347332"/>
                </a:lnTo>
                <a:lnTo>
                  <a:pt x="59677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1672" y="4732096"/>
            <a:ext cx="1254125" cy="1104900"/>
          </a:xfrm>
          <a:custGeom>
            <a:avLst/>
            <a:gdLst/>
            <a:ahLst/>
            <a:cxnLst/>
            <a:rect l="l" t="t" r="r" b="b"/>
            <a:pathLst>
              <a:path w="1254125" h="1104900">
                <a:moveTo>
                  <a:pt x="947978" y="0"/>
                </a:moveTo>
                <a:lnTo>
                  <a:pt x="313499" y="0"/>
                </a:lnTo>
                <a:lnTo>
                  <a:pt x="0" y="552348"/>
                </a:lnTo>
                <a:lnTo>
                  <a:pt x="313499" y="1104684"/>
                </a:lnTo>
                <a:lnTo>
                  <a:pt x="940498" y="1104684"/>
                </a:lnTo>
                <a:lnTo>
                  <a:pt x="1253998" y="552348"/>
                </a:lnTo>
                <a:lnTo>
                  <a:pt x="947978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5328310"/>
            <a:ext cx="607695" cy="100965"/>
          </a:xfrm>
          <a:custGeom>
            <a:avLst/>
            <a:gdLst/>
            <a:ahLst/>
            <a:cxnLst/>
            <a:rect l="l" t="t" r="r" b="b"/>
            <a:pathLst>
              <a:path w="607695" h="100964">
                <a:moveTo>
                  <a:pt x="607317" y="0"/>
                </a:moveTo>
                <a:lnTo>
                  <a:pt x="57788" y="0"/>
                </a:lnTo>
                <a:lnTo>
                  <a:pt x="0" y="100898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5328310"/>
            <a:ext cx="882650" cy="960119"/>
          </a:xfrm>
          <a:custGeom>
            <a:avLst/>
            <a:gdLst/>
            <a:ahLst/>
            <a:cxnLst/>
            <a:rect l="l" t="t" r="r" b="b"/>
            <a:pathLst>
              <a:path w="882650" h="960120">
                <a:moveTo>
                  <a:pt x="0" y="858602"/>
                </a:moveTo>
                <a:lnTo>
                  <a:pt x="57788" y="959497"/>
                </a:lnTo>
                <a:lnTo>
                  <a:pt x="607317" y="959497"/>
                </a:lnTo>
                <a:lnTo>
                  <a:pt x="882082" y="479755"/>
                </a:lnTo>
                <a:lnTo>
                  <a:pt x="607317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3"/>
          <p:cNvSpPr/>
          <p:nvPr/>
        </p:nvSpPr>
        <p:spPr>
          <a:xfrm>
            <a:off x="463550" y="962024"/>
            <a:ext cx="9226550" cy="45719"/>
          </a:xfrm>
          <a:custGeom>
            <a:avLst/>
            <a:gdLst/>
            <a:ahLst/>
            <a:cxnLst/>
            <a:rect l="l" t="t" r="r" b="b"/>
            <a:pathLst>
              <a:path w="8124825">
                <a:moveTo>
                  <a:pt x="0" y="0"/>
                </a:moveTo>
                <a:lnTo>
                  <a:pt x="8124494" y="0"/>
                </a:lnTo>
              </a:path>
            </a:pathLst>
          </a:custGeom>
          <a:ln w="44056">
            <a:solidFill>
              <a:srgbClr val="296B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Fluxograma: Documento 22"/>
          <p:cNvSpPr/>
          <p:nvPr/>
        </p:nvSpPr>
        <p:spPr>
          <a:xfrm>
            <a:off x="981361" y="2048458"/>
            <a:ext cx="1752600" cy="1219199"/>
          </a:xfrm>
          <a:prstGeom prst="flowChartDocumen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CaixaDeTexto 23"/>
          <p:cNvSpPr txBox="1"/>
          <p:nvPr/>
        </p:nvSpPr>
        <p:spPr>
          <a:xfrm>
            <a:off x="1024608" y="1983454"/>
            <a:ext cx="158990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dirty="0" smtClean="0"/>
              <a:t>Ao Ministério da Saúde</a:t>
            </a:r>
            <a:endParaRPr lang="pt-BR" sz="2200" dirty="0"/>
          </a:p>
        </p:txBody>
      </p:sp>
      <p:sp>
        <p:nvSpPr>
          <p:cNvPr id="27" name="object 3"/>
          <p:cNvSpPr txBox="1"/>
          <p:nvPr/>
        </p:nvSpPr>
        <p:spPr>
          <a:xfrm>
            <a:off x="5275796" y="1942147"/>
            <a:ext cx="4084104" cy="38080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Simplificar habilitação, com prazo para deliberação.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en-US" sz="1750" spc="-65" dirty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Adotar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tetos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de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financiamento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que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considerem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a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produção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efetiva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.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en-US" sz="1750" spc="-65" dirty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Revisão</a:t>
            </a:r>
            <a:r>
              <a:rPr lang="en-US" sz="1750" spc="-65" dirty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de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instrumentos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de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planejamento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,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contratualização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,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regionalização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e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processos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para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ampliar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acesso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nas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áreas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de: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diagnóstico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do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câncer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,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órteses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e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próteses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,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redes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de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crônicos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,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cirurgias</a:t>
            </a:r>
            <a:r>
              <a:rPr lang="en-US" sz="1750" spc="-65" dirty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eletivas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,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hospitais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de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pequeno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porte</a:t>
            </a:r>
            <a:r>
              <a:rPr lang="en-US" sz="1750" spc="-65" dirty="0">
                <a:solidFill>
                  <a:srgbClr val="2A6B67"/>
                </a:solidFill>
                <a:latin typeface="Verdana"/>
                <a:cs typeface="Verdana"/>
              </a:rPr>
              <a:t>, </a:t>
            </a:r>
            <a:r>
              <a:rPr lang="en-US" sz="1750" spc="-65" dirty="0" err="1">
                <a:solidFill>
                  <a:srgbClr val="2A6B67"/>
                </a:solidFill>
                <a:latin typeface="Verdana"/>
                <a:cs typeface="Verdana"/>
              </a:rPr>
              <a:t>Transporte</a:t>
            </a:r>
            <a:r>
              <a:rPr lang="en-US" sz="1750" spc="-65" dirty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Fora </a:t>
            </a:r>
            <a:r>
              <a:rPr lang="en-US" sz="1750" spc="-65" dirty="0">
                <a:solidFill>
                  <a:srgbClr val="2A6B67"/>
                </a:solidFill>
                <a:latin typeface="Verdana"/>
                <a:cs typeface="Verdana"/>
              </a:rPr>
              <a:t>do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Domicílio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,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cuidados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paliativos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e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Rede de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Urgência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e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Emergência.</a:t>
            </a: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3365404" y="2049168"/>
            <a:ext cx="1229591" cy="76705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CaixaDeTexto 31"/>
          <p:cNvSpPr txBox="1"/>
          <p:nvPr/>
        </p:nvSpPr>
        <p:spPr>
          <a:xfrm>
            <a:off x="3359631" y="2215636"/>
            <a:ext cx="12861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>
                <a:solidFill>
                  <a:schemeClr val="bg1"/>
                </a:solidFill>
              </a:rPr>
              <a:t>Eixo MAC</a:t>
            </a:r>
            <a:endParaRPr lang="pt-BR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49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768007"/>
            <a:ext cx="10692003" cy="341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-5165" y="-1155"/>
            <a:ext cx="10692003" cy="75599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pt-BR" dirty="0"/>
          </a:p>
        </p:txBody>
      </p:sp>
      <p:sp>
        <p:nvSpPr>
          <p:cNvPr id="7" name="object 7"/>
          <p:cNvSpPr/>
          <p:nvPr/>
        </p:nvSpPr>
        <p:spPr>
          <a:xfrm>
            <a:off x="470217" y="5384381"/>
            <a:ext cx="996315" cy="869950"/>
          </a:xfrm>
          <a:custGeom>
            <a:avLst/>
            <a:gdLst/>
            <a:ahLst/>
            <a:cxnLst/>
            <a:rect l="l" t="t" r="r" b="b"/>
            <a:pathLst>
              <a:path w="996315" h="869950">
                <a:moveTo>
                  <a:pt x="747153" y="0"/>
                </a:moveTo>
                <a:lnTo>
                  <a:pt x="249047" y="0"/>
                </a:lnTo>
                <a:lnTo>
                  <a:pt x="0" y="434847"/>
                </a:lnTo>
                <a:lnTo>
                  <a:pt x="249047" y="869708"/>
                </a:lnTo>
                <a:lnTo>
                  <a:pt x="747153" y="869708"/>
                </a:lnTo>
                <a:lnTo>
                  <a:pt x="996200" y="434847"/>
                </a:lnTo>
                <a:lnTo>
                  <a:pt x="74715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369555" y="5221820"/>
            <a:ext cx="634365" cy="553720"/>
          </a:xfrm>
          <a:custGeom>
            <a:avLst/>
            <a:gdLst/>
            <a:ahLst/>
            <a:cxnLst/>
            <a:rect l="l" t="t" r="r" b="b"/>
            <a:pathLst>
              <a:path w="634364" h="553720">
                <a:moveTo>
                  <a:pt x="475437" y="0"/>
                </a:moveTo>
                <a:lnTo>
                  <a:pt x="158483" y="0"/>
                </a:lnTo>
                <a:lnTo>
                  <a:pt x="0" y="276720"/>
                </a:lnTo>
                <a:lnTo>
                  <a:pt x="161455" y="553440"/>
                </a:lnTo>
                <a:lnTo>
                  <a:pt x="484339" y="553440"/>
                </a:lnTo>
                <a:lnTo>
                  <a:pt x="633920" y="276720"/>
                </a:lnTo>
                <a:lnTo>
                  <a:pt x="475437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79817" y="5846559"/>
            <a:ext cx="1002030" cy="883285"/>
          </a:xfrm>
          <a:custGeom>
            <a:avLst/>
            <a:gdLst/>
            <a:ahLst/>
            <a:cxnLst/>
            <a:rect l="l" t="t" r="r" b="b"/>
            <a:pathLst>
              <a:path w="1002030" h="883284">
                <a:moveTo>
                  <a:pt x="757453" y="0"/>
                </a:moveTo>
                <a:lnTo>
                  <a:pt x="250494" y="0"/>
                </a:lnTo>
                <a:lnTo>
                  <a:pt x="0" y="441363"/>
                </a:lnTo>
                <a:lnTo>
                  <a:pt x="250494" y="882726"/>
                </a:lnTo>
                <a:lnTo>
                  <a:pt x="751484" y="882726"/>
                </a:lnTo>
                <a:lnTo>
                  <a:pt x="1001979" y="441363"/>
                </a:lnTo>
                <a:lnTo>
                  <a:pt x="75745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58102" y="6325384"/>
            <a:ext cx="877569" cy="766445"/>
          </a:xfrm>
          <a:custGeom>
            <a:avLst/>
            <a:gdLst/>
            <a:ahLst/>
            <a:cxnLst/>
            <a:rect l="l" t="t" r="r" b="b"/>
            <a:pathLst>
              <a:path w="877569" h="766445">
                <a:moveTo>
                  <a:pt x="658152" y="0"/>
                </a:moveTo>
                <a:lnTo>
                  <a:pt x="219379" y="0"/>
                </a:lnTo>
                <a:lnTo>
                  <a:pt x="0" y="383057"/>
                </a:lnTo>
                <a:lnTo>
                  <a:pt x="219379" y="766127"/>
                </a:lnTo>
                <a:lnTo>
                  <a:pt x="658152" y="766127"/>
                </a:lnTo>
                <a:lnTo>
                  <a:pt x="877531" y="383057"/>
                </a:lnTo>
                <a:lnTo>
                  <a:pt x="658152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329051" y="0"/>
            <a:ext cx="996315" cy="554990"/>
          </a:xfrm>
          <a:custGeom>
            <a:avLst/>
            <a:gdLst/>
            <a:ahLst/>
            <a:cxnLst/>
            <a:rect l="l" t="t" r="r" b="b"/>
            <a:pathLst>
              <a:path w="996315" h="554990">
                <a:moveTo>
                  <a:pt x="68596" y="0"/>
                </a:moveTo>
                <a:lnTo>
                  <a:pt x="0" y="119773"/>
                </a:lnTo>
                <a:lnTo>
                  <a:pt x="249047" y="554634"/>
                </a:lnTo>
                <a:lnTo>
                  <a:pt x="747153" y="554634"/>
                </a:lnTo>
                <a:lnTo>
                  <a:pt x="996200" y="119773"/>
                </a:lnTo>
                <a:lnTo>
                  <a:pt x="927603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345601" y="0"/>
            <a:ext cx="346710" cy="76200"/>
          </a:xfrm>
          <a:custGeom>
            <a:avLst/>
            <a:gdLst/>
            <a:ahLst/>
            <a:cxnLst/>
            <a:rect l="l" t="t" r="r" b="b"/>
            <a:pathLst>
              <a:path w="346709" h="76200">
                <a:moveTo>
                  <a:pt x="0" y="0"/>
                </a:moveTo>
                <a:lnTo>
                  <a:pt x="44229" y="75806"/>
                </a:lnTo>
                <a:lnTo>
                  <a:pt x="346400" y="75806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138650" y="147104"/>
            <a:ext cx="553720" cy="883285"/>
          </a:xfrm>
          <a:custGeom>
            <a:avLst/>
            <a:gdLst/>
            <a:ahLst/>
            <a:cxnLst/>
            <a:rect l="l" t="t" r="r" b="b"/>
            <a:pathLst>
              <a:path w="553720" h="883285">
                <a:moveTo>
                  <a:pt x="553351" y="0"/>
                </a:moveTo>
                <a:lnTo>
                  <a:pt x="250494" y="0"/>
                </a:lnTo>
                <a:lnTo>
                  <a:pt x="0" y="441363"/>
                </a:lnTo>
                <a:lnTo>
                  <a:pt x="250494" y="882726"/>
                </a:lnTo>
                <a:lnTo>
                  <a:pt x="553351" y="882726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416936" y="625932"/>
            <a:ext cx="877569" cy="766445"/>
          </a:xfrm>
          <a:custGeom>
            <a:avLst/>
            <a:gdLst/>
            <a:ahLst/>
            <a:cxnLst/>
            <a:rect l="l" t="t" r="r" b="b"/>
            <a:pathLst>
              <a:path w="877570" h="766444">
                <a:moveTo>
                  <a:pt x="658152" y="0"/>
                </a:moveTo>
                <a:lnTo>
                  <a:pt x="219379" y="0"/>
                </a:lnTo>
                <a:lnTo>
                  <a:pt x="0" y="383057"/>
                </a:lnTo>
                <a:lnTo>
                  <a:pt x="219379" y="766127"/>
                </a:lnTo>
                <a:lnTo>
                  <a:pt x="658152" y="766127"/>
                </a:lnTo>
                <a:lnTo>
                  <a:pt x="877531" y="383057"/>
                </a:lnTo>
                <a:lnTo>
                  <a:pt x="658152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6"/>
          <p:cNvSpPr txBox="1"/>
          <p:nvPr/>
        </p:nvSpPr>
        <p:spPr>
          <a:xfrm>
            <a:off x="2023148" y="1392377"/>
            <a:ext cx="7654252" cy="50930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R="5080"/>
            <a:r>
              <a:rPr lang="pt-BR" sz="2200" b="1" dirty="0" smtClean="0">
                <a:solidFill>
                  <a:schemeClr val="bg1"/>
                </a:solidFill>
                <a:latin typeface="Verdana"/>
                <a:cs typeface="Verdana"/>
              </a:rPr>
              <a:t>Presidente: </a:t>
            </a:r>
            <a:r>
              <a:rPr lang="pt-BR" sz="2200" dirty="0">
                <a:solidFill>
                  <a:schemeClr val="bg1"/>
                </a:solidFill>
                <a:latin typeface="Verdana"/>
                <a:cs typeface="Verdana"/>
              </a:rPr>
              <a:t>Dep. Carmen </a:t>
            </a:r>
            <a:r>
              <a:rPr lang="pt-BR" sz="2200" dirty="0" smtClean="0">
                <a:solidFill>
                  <a:schemeClr val="bg1"/>
                </a:solidFill>
                <a:latin typeface="Verdana"/>
                <a:cs typeface="Verdana"/>
              </a:rPr>
              <a:t>Zanotto</a:t>
            </a:r>
          </a:p>
          <a:p>
            <a:pPr marR="5080"/>
            <a:endParaRPr lang="pt-BR" sz="2200" dirty="0" smtClean="0">
              <a:solidFill>
                <a:schemeClr val="bg1"/>
              </a:solidFill>
              <a:latin typeface="Verdana"/>
              <a:cs typeface="Verdana"/>
            </a:endParaRPr>
          </a:p>
          <a:p>
            <a:pPr marR="5080"/>
            <a:r>
              <a:rPr lang="pt-BR" sz="2200" b="1" dirty="0" smtClean="0">
                <a:solidFill>
                  <a:schemeClr val="bg1"/>
                </a:solidFill>
                <a:latin typeface="Verdana"/>
                <a:cs typeface="Verdana"/>
              </a:rPr>
              <a:t>Relator Geral: </a:t>
            </a:r>
            <a:r>
              <a:rPr lang="pt-BR" sz="2200" dirty="0" smtClean="0">
                <a:solidFill>
                  <a:schemeClr val="bg1"/>
                </a:solidFill>
                <a:latin typeface="Verdana"/>
                <a:cs typeface="Verdana"/>
              </a:rPr>
              <a:t>Dep</a:t>
            </a:r>
            <a:r>
              <a:rPr lang="pt-BR" sz="2200" dirty="0">
                <a:solidFill>
                  <a:schemeClr val="bg1"/>
                </a:solidFill>
                <a:latin typeface="Verdana"/>
                <a:cs typeface="Verdana"/>
              </a:rPr>
              <a:t>. Luiz Antônio de Souza </a:t>
            </a:r>
            <a:r>
              <a:rPr lang="pt-BR" sz="2200" dirty="0" smtClean="0">
                <a:solidFill>
                  <a:schemeClr val="bg1"/>
                </a:solidFill>
                <a:latin typeface="Verdana"/>
                <a:cs typeface="Verdana"/>
              </a:rPr>
              <a:t>T. Jr.</a:t>
            </a:r>
          </a:p>
          <a:p>
            <a:pPr marR="5080"/>
            <a:endParaRPr lang="pt-BR" sz="2200" b="1" dirty="0" smtClean="0">
              <a:solidFill>
                <a:schemeClr val="bg1"/>
              </a:solidFill>
              <a:latin typeface="Verdana"/>
              <a:cs typeface="Verdana"/>
            </a:endParaRPr>
          </a:p>
          <a:p>
            <a:pPr marR="5080"/>
            <a:r>
              <a:rPr lang="pt-BR" sz="2200" b="1" dirty="0" smtClean="0">
                <a:solidFill>
                  <a:schemeClr val="bg1"/>
                </a:solidFill>
                <a:latin typeface="Verdana"/>
                <a:cs typeface="Verdana"/>
              </a:rPr>
              <a:t>Relatores </a:t>
            </a:r>
            <a:r>
              <a:rPr lang="pt-BR" sz="2200" b="1" dirty="0">
                <a:solidFill>
                  <a:schemeClr val="bg1"/>
                </a:solidFill>
                <a:latin typeface="Verdana"/>
                <a:cs typeface="Verdana"/>
              </a:rPr>
              <a:t>Setoriais:  </a:t>
            </a:r>
          </a:p>
          <a:p>
            <a:pPr marR="5080"/>
            <a:r>
              <a:rPr lang="pt-BR" sz="2200" dirty="0" smtClean="0">
                <a:solidFill>
                  <a:schemeClr val="bg1"/>
                </a:solidFill>
                <a:latin typeface="Verdana"/>
                <a:cs typeface="Verdana"/>
              </a:rPr>
              <a:t>	</a:t>
            </a:r>
            <a:r>
              <a:rPr lang="pt-BR" sz="2200" u="sng" dirty="0" smtClean="0">
                <a:solidFill>
                  <a:schemeClr val="bg1"/>
                </a:solidFill>
                <a:latin typeface="Verdana"/>
                <a:cs typeface="Verdana"/>
              </a:rPr>
              <a:t>Gestão</a:t>
            </a:r>
            <a:r>
              <a:rPr lang="pt-BR" sz="2200" u="sng" dirty="0">
                <a:solidFill>
                  <a:schemeClr val="bg1"/>
                </a:solidFill>
                <a:latin typeface="Verdana"/>
                <a:cs typeface="Verdana"/>
              </a:rPr>
              <a:t>, Recursos e </a:t>
            </a:r>
            <a:r>
              <a:rPr lang="pt-BR" sz="2200" u="sng" dirty="0" smtClean="0">
                <a:solidFill>
                  <a:schemeClr val="bg1"/>
                </a:solidFill>
                <a:latin typeface="Verdana"/>
                <a:cs typeface="Verdana"/>
              </a:rPr>
              <a:t>Planejamento</a:t>
            </a:r>
          </a:p>
          <a:p>
            <a:pPr marR="5080"/>
            <a:r>
              <a:rPr lang="pt-BR" sz="2200" dirty="0">
                <a:solidFill>
                  <a:schemeClr val="bg1"/>
                </a:solidFill>
                <a:latin typeface="Verdana"/>
                <a:cs typeface="Verdana"/>
              </a:rPr>
              <a:t>	</a:t>
            </a:r>
            <a:r>
              <a:rPr lang="pt-BR" sz="2200" dirty="0" smtClean="0">
                <a:solidFill>
                  <a:schemeClr val="bg1"/>
                </a:solidFill>
                <a:latin typeface="Verdana"/>
                <a:cs typeface="Verdana"/>
              </a:rPr>
              <a:t>Dep</a:t>
            </a:r>
            <a:r>
              <a:rPr lang="pt-BR" sz="2200" dirty="0">
                <a:solidFill>
                  <a:schemeClr val="bg1"/>
                </a:solidFill>
                <a:latin typeface="Verdana"/>
                <a:cs typeface="Verdana"/>
              </a:rPr>
              <a:t>. </a:t>
            </a:r>
            <a:r>
              <a:rPr lang="pt-BR" sz="2200" dirty="0" smtClean="0">
                <a:solidFill>
                  <a:schemeClr val="bg1"/>
                </a:solidFill>
                <a:latin typeface="Verdana"/>
                <a:cs typeface="Verdana"/>
              </a:rPr>
              <a:t>	Adriana Ventura;</a:t>
            </a:r>
          </a:p>
          <a:p>
            <a:pPr marR="5080"/>
            <a:r>
              <a:rPr lang="pt-BR" sz="2200" dirty="0" smtClean="0">
                <a:solidFill>
                  <a:schemeClr val="bg1"/>
                </a:solidFill>
                <a:latin typeface="Verdana"/>
                <a:cs typeface="Verdana"/>
              </a:rPr>
              <a:t>	</a:t>
            </a:r>
            <a:r>
              <a:rPr lang="pt-BR" sz="2200" u="sng" dirty="0" smtClean="0">
                <a:solidFill>
                  <a:schemeClr val="bg1"/>
                </a:solidFill>
                <a:latin typeface="Verdana"/>
                <a:cs typeface="Verdana"/>
              </a:rPr>
              <a:t>Prevenção </a:t>
            </a:r>
            <a:r>
              <a:rPr lang="pt-BR" sz="2200" u="sng" dirty="0">
                <a:solidFill>
                  <a:schemeClr val="bg1"/>
                </a:solidFill>
                <a:latin typeface="Verdana"/>
                <a:cs typeface="Verdana"/>
              </a:rPr>
              <a:t>e Promoção da </a:t>
            </a:r>
            <a:r>
              <a:rPr lang="pt-BR" sz="2200" u="sng" dirty="0" smtClean="0">
                <a:solidFill>
                  <a:schemeClr val="bg1"/>
                </a:solidFill>
                <a:latin typeface="Verdana"/>
                <a:cs typeface="Verdana"/>
              </a:rPr>
              <a:t>Saúde</a:t>
            </a:r>
          </a:p>
          <a:p>
            <a:pPr marR="5080"/>
            <a:r>
              <a:rPr lang="pt-BR" sz="2200" dirty="0" smtClean="0">
                <a:solidFill>
                  <a:schemeClr val="bg1"/>
                </a:solidFill>
                <a:latin typeface="Verdana"/>
                <a:cs typeface="Verdana"/>
              </a:rPr>
              <a:t>	Dep</a:t>
            </a:r>
            <a:r>
              <a:rPr lang="pt-BR" sz="2200" dirty="0">
                <a:solidFill>
                  <a:schemeClr val="bg1"/>
                </a:solidFill>
                <a:latin typeface="Verdana"/>
                <a:cs typeface="Verdana"/>
              </a:rPr>
              <a:t>. </a:t>
            </a:r>
            <a:r>
              <a:rPr lang="pt-BR" sz="2200" dirty="0" smtClean="0">
                <a:solidFill>
                  <a:schemeClr val="bg1"/>
                </a:solidFill>
                <a:latin typeface="Verdana"/>
                <a:cs typeface="Verdana"/>
              </a:rPr>
              <a:t>Leandre e </a:t>
            </a:r>
            <a:r>
              <a:rPr lang="pt-BR" sz="2200" dirty="0">
                <a:solidFill>
                  <a:schemeClr val="bg1"/>
                </a:solidFill>
                <a:latin typeface="Verdana"/>
                <a:cs typeface="Verdana"/>
              </a:rPr>
              <a:t>Dep. Enéias </a:t>
            </a:r>
            <a:r>
              <a:rPr lang="pt-BR" sz="2200" dirty="0" smtClean="0">
                <a:solidFill>
                  <a:schemeClr val="bg1"/>
                </a:solidFill>
                <a:latin typeface="Verdana"/>
                <a:cs typeface="Verdana"/>
              </a:rPr>
              <a:t>Reis;</a:t>
            </a:r>
            <a:endParaRPr lang="pt-BR" sz="2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R="5080"/>
            <a:r>
              <a:rPr lang="pt-BR" sz="2200" dirty="0" smtClean="0">
                <a:solidFill>
                  <a:schemeClr val="bg1"/>
                </a:solidFill>
                <a:latin typeface="Verdana"/>
                <a:cs typeface="Verdana"/>
              </a:rPr>
              <a:t>	</a:t>
            </a:r>
            <a:r>
              <a:rPr lang="pt-BR" sz="2200" u="sng" dirty="0" smtClean="0">
                <a:solidFill>
                  <a:schemeClr val="bg1"/>
                </a:solidFill>
                <a:latin typeface="Verdana"/>
                <a:cs typeface="Verdana"/>
              </a:rPr>
              <a:t>Atenção Básica</a:t>
            </a:r>
          </a:p>
          <a:p>
            <a:pPr marR="5080"/>
            <a:r>
              <a:rPr lang="pt-BR" sz="2200" dirty="0">
                <a:solidFill>
                  <a:schemeClr val="bg1"/>
                </a:solidFill>
                <a:latin typeface="Verdana"/>
                <a:cs typeface="Verdana"/>
              </a:rPr>
              <a:t>	</a:t>
            </a:r>
            <a:r>
              <a:rPr lang="pt-BR" sz="2200" dirty="0" smtClean="0">
                <a:solidFill>
                  <a:schemeClr val="bg1"/>
                </a:solidFill>
                <a:latin typeface="Verdana"/>
                <a:cs typeface="Verdana"/>
              </a:rPr>
              <a:t>Dep</a:t>
            </a:r>
            <a:r>
              <a:rPr lang="pt-BR" sz="2200" dirty="0">
                <a:solidFill>
                  <a:schemeClr val="bg1"/>
                </a:solidFill>
                <a:latin typeface="Verdana"/>
                <a:cs typeface="Verdana"/>
              </a:rPr>
              <a:t>. Dra. Soraya </a:t>
            </a:r>
            <a:r>
              <a:rPr lang="pt-BR" sz="2200" dirty="0" smtClean="0">
                <a:solidFill>
                  <a:schemeClr val="bg1"/>
                </a:solidFill>
                <a:latin typeface="Verdana"/>
                <a:cs typeface="Verdana"/>
              </a:rPr>
              <a:t>Manato;</a:t>
            </a:r>
            <a:endParaRPr lang="pt-BR" sz="2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R="5080"/>
            <a:r>
              <a:rPr lang="pt-BR" sz="2200" dirty="0" smtClean="0">
                <a:solidFill>
                  <a:schemeClr val="bg1"/>
                </a:solidFill>
                <a:latin typeface="Verdana"/>
                <a:cs typeface="Verdana"/>
              </a:rPr>
              <a:t>	</a:t>
            </a:r>
            <a:r>
              <a:rPr lang="pt-BR" sz="2200" u="sng" dirty="0" smtClean="0">
                <a:solidFill>
                  <a:schemeClr val="bg1"/>
                </a:solidFill>
                <a:latin typeface="Verdana"/>
                <a:cs typeface="Verdana"/>
              </a:rPr>
              <a:t>Assistência </a:t>
            </a:r>
            <a:r>
              <a:rPr lang="pt-BR" sz="2200" u="sng" dirty="0">
                <a:solidFill>
                  <a:schemeClr val="bg1"/>
                </a:solidFill>
                <a:latin typeface="Verdana"/>
                <a:cs typeface="Verdana"/>
              </a:rPr>
              <a:t>de Média e Alta </a:t>
            </a:r>
            <a:r>
              <a:rPr lang="pt-BR" sz="2200" u="sng" dirty="0" smtClean="0">
                <a:solidFill>
                  <a:schemeClr val="bg1"/>
                </a:solidFill>
                <a:latin typeface="Verdana"/>
                <a:cs typeface="Verdana"/>
              </a:rPr>
              <a:t>Complexidade</a:t>
            </a:r>
          </a:p>
          <a:p>
            <a:pPr marR="5080"/>
            <a:r>
              <a:rPr lang="pt-BR" sz="2200" dirty="0" smtClean="0">
                <a:solidFill>
                  <a:schemeClr val="bg1"/>
                </a:solidFill>
                <a:latin typeface="Verdana"/>
                <a:cs typeface="Verdana"/>
              </a:rPr>
              <a:t> 	Dep</a:t>
            </a:r>
            <a:r>
              <a:rPr lang="pt-BR" sz="2200" dirty="0">
                <a:solidFill>
                  <a:schemeClr val="bg1"/>
                </a:solidFill>
                <a:latin typeface="Verdana"/>
                <a:cs typeface="Verdana"/>
              </a:rPr>
              <a:t>. Tereza Nelma </a:t>
            </a:r>
            <a:r>
              <a:rPr lang="pt-BR" sz="2200" dirty="0" smtClean="0">
                <a:solidFill>
                  <a:schemeClr val="bg1"/>
                </a:solidFill>
                <a:latin typeface="Verdana"/>
                <a:cs typeface="Verdana"/>
              </a:rPr>
              <a:t>e </a:t>
            </a:r>
            <a:r>
              <a:rPr lang="pt-BR" sz="2200" dirty="0">
                <a:solidFill>
                  <a:schemeClr val="bg1"/>
                </a:solidFill>
                <a:latin typeface="Verdana"/>
                <a:cs typeface="Verdana"/>
              </a:rPr>
              <a:t>Dep. Dr. Zacharias </a:t>
            </a:r>
            <a:r>
              <a:rPr lang="pt-BR" sz="2200" dirty="0" smtClean="0">
                <a:solidFill>
                  <a:schemeClr val="bg1"/>
                </a:solidFill>
                <a:latin typeface="Verdana"/>
                <a:cs typeface="Verdana"/>
              </a:rPr>
              <a:t>Calil;</a:t>
            </a:r>
            <a:endParaRPr lang="pt-BR" sz="2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R="5080"/>
            <a:r>
              <a:rPr lang="pt-BR" sz="2200" dirty="0" smtClean="0">
                <a:solidFill>
                  <a:schemeClr val="bg1"/>
                </a:solidFill>
                <a:latin typeface="Verdana"/>
                <a:cs typeface="Verdana"/>
              </a:rPr>
              <a:t>	</a:t>
            </a:r>
            <a:r>
              <a:rPr lang="pt-BR" sz="2200" u="sng" dirty="0" smtClean="0">
                <a:solidFill>
                  <a:schemeClr val="bg1"/>
                </a:solidFill>
                <a:latin typeface="Verdana"/>
                <a:cs typeface="Verdana"/>
              </a:rPr>
              <a:t>Assistência Farmacêutica</a:t>
            </a:r>
          </a:p>
          <a:p>
            <a:pPr marR="5080"/>
            <a:r>
              <a:rPr lang="pt-BR" sz="2200" dirty="0">
                <a:solidFill>
                  <a:schemeClr val="bg1"/>
                </a:solidFill>
                <a:latin typeface="Verdana"/>
                <a:cs typeface="Verdana"/>
              </a:rPr>
              <a:t>	</a:t>
            </a:r>
            <a:r>
              <a:rPr lang="pt-BR" sz="2200" dirty="0" smtClean="0">
                <a:solidFill>
                  <a:schemeClr val="bg1"/>
                </a:solidFill>
                <a:latin typeface="Verdana"/>
                <a:cs typeface="Verdana"/>
              </a:rPr>
              <a:t>Dep</a:t>
            </a:r>
            <a:r>
              <a:rPr lang="pt-BR" sz="2200" dirty="0">
                <a:solidFill>
                  <a:schemeClr val="bg1"/>
                </a:solidFill>
                <a:latin typeface="Verdana"/>
                <a:cs typeface="Verdana"/>
              </a:rPr>
              <a:t>. Dr. Frederico de </a:t>
            </a:r>
            <a:r>
              <a:rPr lang="pt-BR" sz="2200" dirty="0" smtClean="0">
                <a:solidFill>
                  <a:schemeClr val="bg1"/>
                </a:solidFill>
                <a:latin typeface="Verdana"/>
                <a:cs typeface="Verdana"/>
              </a:rPr>
              <a:t>Castro.</a:t>
            </a:r>
            <a:endParaRPr lang="pt-BR" sz="22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17" name="object 6"/>
          <p:cNvSpPr txBox="1"/>
          <p:nvPr/>
        </p:nvSpPr>
        <p:spPr>
          <a:xfrm>
            <a:off x="2350174" y="414411"/>
            <a:ext cx="5991653" cy="461702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080" algn="ctr">
              <a:lnSpc>
                <a:spcPts val="3400"/>
              </a:lnSpc>
              <a:spcBef>
                <a:spcPts val="2910"/>
              </a:spcBef>
            </a:pPr>
            <a:r>
              <a:rPr lang="pt-BR" sz="3200" b="1" spc="-27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Presidência e Relatoria</a:t>
            </a:r>
            <a:endParaRPr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82927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30200"/>
            <a:ext cx="8255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t-BR" sz="3600" b="0" spc="-185" dirty="0" smtClean="0">
                <a:solidFill>
                  <a:srgbClr val="2A6B67"/>
                </a:solidFill>
                <a:latin typeface="Verdana"/>
                <a:cs typeface="Verdana"/>
              </a:rPr>
              <a:t>Recomendações</a:t>
            </a:r>
            <a:endParaRPr sz="36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85196" y="2653347"/>
            <a:ext cx="5633504" cy="24872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Acompanhar tramitação da PPA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2020 –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2023.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endParaRPr lang="pt-BR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en-US" sz="1750" spc="-65" dirty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Destinar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emendas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parlamentares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conforme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critérios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que considerem os vazios assistenciais indicados pelos gestores do SUS em suas programações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Considerar apoio às proposições apresentadas no item IV.2 deste relatório, que são estruturantes para o desenvolvimento da gestão do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SUS.</a:t>
            </a:r>
            <a:endParaRPr lang="en-US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158750" algn="l"/>
              </a:tabLst>
            </a:pPr>
            <a:endParaRPr lang="en-US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4156595"/>
            <a:ext cx="608965" cy="0"/>
          </a:xfrm>
          <a:custGeom>
            <a:avLst/>
            <a:gdLst/>
            <a:ahLst/>
            <a:cxnLst/>
            <a:rect l="l" t="t" r="r" b="b"/>
            <a:pathLst>
              <a:path w="608965">
                <a:moveTo>
                  <a:pt x="608708" y="0"/>
                </a:moveTo>
                <a:lnTo>
                  <a:pt x="0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4156595"/>
            <a:ext cx="920750" cy="1089025"/>
          </a:xfrm>
          <a:custGeom>
            <a:avLst/>
            <a:gdLst/>
            <a:ahLst/>
            <a:cxnLst/>
            <a:rect l="l" t="t" r="r" b="b"/>
            <a:pathLst>
              <a:path w="920750" h="1089025">
                <a:moveTo>
                  <a:pt x="0" y="1088478"/>
                </a:moveTo>
                <a:lnTo>
                  <a:pt x="608708" y="1088478"/>
                </a:lnTo>
                <a:lnTo>
                  <a:pt x="920417" y="544233"/>
                </a:lnTo>
                <a:lnTo>
                  <a:pt x="608708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3407" y="3954183"/>
            <a:ext cx="796290" cy="694690"/>
          </a:xfrm>
          <a:custGeom>
            <a:avLst/>
            <a:gdLst/>
            <a:ahLst/>
            <a:cxnLst/>
            <a:rect l="l" t="t" r="r" b="b"/>
            <a:pathLst>
              <a:path w="796290" h="694689">
                <a:moveTo>
                  <a:pt x="596773" y="0"/>
                </a:moveTo>
                <a:lnTo>
                  <a:pt x="198920" y="0"/>
                </a:lnTo>
                <a:lnTo>
                  <a:pt x="0" y="347332"/>
                </a:lnTo>
                <a:lnTo>
                  <a:pt x="202653" y="694664"/>
                </a:lnTo>
                <a:lnTo>
                  <a:pt x="607949" y="694664"/>
                </a:lnTo>
                <a:lnTo>
                  <a:pt x="795693" y="347332"/>
                </a:lnTo>
                <a:lnTo>
                  <a:pt x="59677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1672" y="4732096"/>
            <a:ext cx="1254125" cy="1104900"/>
          </a:xfrm>
          <a:custGeom>
            <a:avLst/>
            <a:gdLst/>
            <a:ahLst/>
            <a:cxnLst/>
            <a:rect l="l" t="t" r="r" b="b"/>
            <a:pathLst>
              <a:path w="1254125" h="1104900">
                <a:moveTo>
                  <a:pt x="947978" y="0"/>
                </a:moveTo>
                <a:lnTo>
                  <a:pt x="313499" y="0"/>
                </a:lnTo>
                <a:lnTo>
                  <a:pt x="0" y="552348"/>
                </a:lnTo>
                <a:lnTo>
                  <a:pt x="313499" y="1104684"/>
                </a:lnTo>
                <a:lnTo>
                  <a:pt x="940498" y="1104684"/>
                </a:lnTo>
                <a:lnTo>
                  <a:pt x="1253998" y="552348"/>
                </a:lnTo>
                <a:lnTo>
                  <a:pt x="947978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5328310"/>
            <a:ext cx="607695" cy="100965"/>
          </a:xfrm>
          <a:custGeom>
            <a:avLst/>
            <a:gdLst/>
            <a:ahLst/>
            <a:cxnLst/>
            <a:rect l="l" t="t" r="r" b="b"/>
            <a:pathLst>
              <a:path w="607695" h="100964">
                <a:moveTo>
                  <a:pt x="607317" y="0"/>
                </a:moveTo>
                <a:lnTo>
                  <a:pt x="57788" y="0"/>
                </a:lnTo>
                <a:lnTo>
                  <a:pt x="0" y="100898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5328310"/>
            <a:ext cx="882650" cy="960119"/>
          </a:xfrm>
          <a:custGeom>
            <a:avLst/>
            <a:gdLst/>
            <a:ahLst/>
            <a:cxnLst/>
            <a:rect l="l" t="t" r="r" b="b"/>
            <a:pathLst>
              <a:path w="882650" h="960120">
                <a:moveTo>
                  <a:pt x="0" y="858602"/>
                </a:moveTo>
                <a:lnTo>
                  <a:pt x="57788" y="959497"/>
                </a:lnTo>
                <a:lnTo>
                  <a:pt x="607317" y="959497"/>
                </a:lnTo>
                <a:lnTo>
                  <a:pt x="882082" y="479755"/>
                </a:lnTo>
                <a:lnTo>
                  <a:pt x="607317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3"/>
          <p:cNvSpPr/>
          <p:nvPr/>
        </p:nvSpPr>
        <p:spPr>
          <a:xfrm>
            <a:off x="463550" y="962024"/>
            <a:ext cx="9462076" cy="45719"/>
          </a:xfrm>
          <a:custGeom>
            <a:avLst/>
            <a:gdLst/>
            <a:ahLst/>
            <a:cxnLst/>
            <a:rect l="l" t="t" r="r" b="b"/>
            <a:pathLst>
              <a:path w="8124825">
                <a:moveTo>
                  <a:pt x="0" y="0"/>
                </a:moveTo>
                <a:lnTo>
                  <a:pt x="8124494" y="0"/>
                </a:lnTo>
              </a:path>
            </a:pathLst>
          </a:custGeom>
          <a:ln w="44056">
            <a:solidFill>
              <a:srgbClr val="296B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Fluxograma: Documento 20"/>
          <p:cNvSpPr/>
          <p:nvPr/>
        </p:nvSpPr>
        <p:spPr>
          <a:xfrm>
            <a:off x="473361" y="1222958"/>
            <a:ext cx="1752600" cy="1219199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CaixaDeTexto 21"/>
          <p:cNvSpPr txBox="1"/>
          <p:nvPr/>
        </p:nvSpPr>
        <p:spPr>
          <a:xfrm>
            <a:off x="513781" y="1352036"/>
            <a:ext cx="15899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dirty="0" smtClean="0"/>
              <a:t>Na esfera Legislativa</a:t>
            </a:r>
            <a:endParaRPr lang="pt-BR" sz="2200" dirty="0"/>
          </a:p>
        </p:txBody>
      </p:sp>
      <p:sp>
        <p:nvSpPr>
          <p:cNvPr id="29" name="object 3"/>
          <p:cNvSpPr txBox="1"/>
          <p:nvPr/>
        </p:nvSpPr>
        <p:spPr>
          <a:xfrm>
            <a:off x="4292122" y="5321497"/>
            <a:ext cx="5633504" cy="5507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Realizar audiências e reuniões sobre indicadores e programas do setor.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2641504" y="2696868"/>
            <a:ext cx="1229591" cy="7670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8" name="CaixaDeTexto 37"/>
          <p:cNvSpPr txBox="1"/>
          <p:nvPr/>
        </p:nvSpPr>
        <p:spPr>
          <a:xfrm>
            <a:off x="2648431" y="2863336"/>
            <a:ext cx="12861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>
                <a:solidFill>
                  <a:schemeClr val="bg1"/>
                </a:solidFill>
              </a:rPr>
              <a:t>Eixo GRP</a:t>
            </a:r>
            <a:endParaRPr lang="pt-BR" sz="2200" dirty="0">
              <a:solidFill>
                <a:schemeClr val="bg1"/>
              </a:solidFill>
            </a:endParaRPr>
          </a:p>
        </p:txBody>
      </p:sp>
      <p:sp>
        <p:nvSpPr>
          <p:cNvPr id="39" name="Retângulo de cantos arredondados 38"/>
          <p:cNvSpPr/>
          <p:nvPr/>
        </p:nvSpPr>
        <p:spPr>
          <a:xfrm>
            <a:off x="2679604" y="5234555"/>
            <a:ext cx="1229591" cy="76705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1" name="CaixaDeTexto 40"/>
          <p:cNvSpPr txBox="1"/>
          <p:nvPr/>
        </p:nvSpPr>
        <p:spPr>
          <a:xfrm>
            <a:off x="2775431" y="5375623"/>
            <a:ext cx="11464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/>
              <a:t>Eixo AB</a:t>
            </a:r>
            <a:endParaRPr lang="pt-BR" sz="2200" dirty="0"/>
          </a:p>
        </p:txBody>
      </p:sp>
      <p:sp>
        <p:nvSpPr>
          <p:cNvPr id="12" name="Retângulo 11"/>
          <p:cNvSpPr/>
          <p:nvPr/>
        </p:nvSpPr>
        <p:spPr>
          <a:xfrm>
            <a:off x="4419600" y="1261058"/>
            <a:ext cx="5181600" cy="10979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pc="-65" dirty="0" smtClean="0">
                <a:solidFill>
                  <a:srgbClr val="2A6B67"/>
                </a:solidFill>
                <a:latin typeface="Verdana"/>
                <a:cs typeface="Verdana"/>
              </a:rPr>
              <a:t>Deliberar </a:t>
            </a:r>
            <a:r>
              <a:rPr lang="pt-BR" spc="-65" dirty="0">
                <a:solidFill>
                  <a:srgbClr val="2A6B67"/>
                </a:solidFill>
                <a:latin typeface="Verdana"/>
                <a:cs typeface="Verdana"/>
              </a:rPr>
              <a:t>sobre as 45 proposições listadas no </a:t>
            </a:r>
            <a:r>
              <a:rPr lang="pt-BR" spc="-65" dirty="0" smtClean="0">
                <a:solidFill>
                  <a:srgbClr val="2A6B67"/>
                </a:solidFill>
                <a:latin typeface="Verdana"/>
                <a:cs typeface="Verdana"/>
              </a:rPr>
              <a:t>Relatório (por eixo)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43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30200"/>
            <a:ext cx="8255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t-BR" sz="3600" b="0" spc="-185" dirty="0" smtClean="0">
                <a:solidFill>
                  <a:srgbClr val="2A6B67"/>
                </a:solidFill>
                <a:latin typeface="Verdana"/>
                <a:cs typeface="Verdana"/>
              </a:rPr>
              <a:t>Recomendações</a:t>
            </a:r>
            <a:endParaRPr sz="3600" dirty="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4156595"/>
            <a:ext cx="608965" cy="0"/>
          </a:xfrm>
          <a:custGeom>
            <a:avLst/>
            <a:gdLst/>
            <a:ahLst/>
            <a:cxnLst/>
            <a:rect l="l" t="t" r="r" b="b"/>
            <a:pathLst>
              <a:path w="608965">
                <a:moveTo>
                  <a:pt x="608708" y="0"/>
                </a:moveTo>
                <a:lnTo>
                  <a:pt x="0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4156595"/>
            <a:ext cx="920750" cy="1089025"/>
          </a:xfrm>
          <a:custGeom>
            <a:avLst/>
            <a:gdLst/>
            <a:ahLst/>
            <a:cxnLst/>
            <a:rect l="l" t="t" r="r" b="b"/>
            <a:pathLst>
              <a:path w="920750" h="1089025">
                <a:moveTo>
                  <a:pt x="0" y="1088478"/>
                </a:moveTo>
                <a:lnTo>
                  <a:pt x="608708" y="1088478"/>
                </a:lnTo>
                <a:lnTo>
                  <a:pt x="920417" y="544233"/>
                </a:lnTo>
                <a:lnTo>
                  <a:pt x="608708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3407" y="3954183"/>
            <a:ext cx="796290" cy="694690"/>
          </a:xfrm>
          <a:custGeom>
            <a:avLst/>
            <a:gdLst/>
            <a:ahLst/>
            <a:cxnLst/>
            <a:rect l="l" t="t" r="r" b="b"/>
            <a:pathLst>
              <a:path w="796290" h="694689">
                <a:moveTo>
                  <a:pt x="596773" y="0"/>
                </a:moveTo>
                <a:lnTo>
                  <a:pt x="198920" y="0"/>
                </a:lnTo>
                <a:lnTo>
                  <a:pt x="0" y="347332"/>
                </a:lnTo>
                <a:lnTo>
                  <a:pt x="202653" y="694664"/>
                </a:lnTo>
                <a:lnTo>
                  <a:pt x="607949" y="694664"/>
                </a:lnTo>
                <a:lnTo>
                  <a:pt x="795693" y="347332"/>
                </a:lnTo>
                <a:lnTo>
                  <a:pt x="59677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1672" y="4732096"/>
            <a:ext cx="1254125" cy="1104900"/>
          </a:xfrm>
          <a:custGeom>
            <a:avLst/>
            <a:gdLst/>
            <a:ahLst/>
            <a:cxnLst/>
            <a:rect l="l" t="t" r="r" b="b"/>
            <a:pathLst>
              <a:path w="1254125" h="1104900">
                <a:moveTo>
                  <a:pt x="947978" y="0"/>
                </a:moveTo>
                <a:lnTo>
                  <a:pt x="313499" y="0"/>
                </a:lnTo>
                <a:lnTo>
                  <a:pt x="0" y="552348"/>
                </a:lnTo>
                <a:lnTo>
                  <a:pt x="313499" y="1104684"/>
                </a:lnTo>
                <a:lnTo>
                  <a:pt x="940498" y="1104684"/>
                </a:lnTo>
                <a:lnTo>
                  <a:pt x="1253998" y="552348"/>
                </a:lnTo>
                <a:lnTo>
                  <a:pt x="947978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5328310"/>
            <a:ext cx="607695" cy="100965"/>
          </a:xfrm>
          <a:custGeom>
            <a:avLst/>
            <a:gdLst/>
            <a:ahLst/>
            <a:cxnLst/>
            <a:rect l="l" t="t" r="r" b="b"/>
            <a:pathLst>
              <a:path w="607695" h="100964">
                <a:moveTo>
                  <a:pt x="607317" y="0"/>
                </a:moveTo>
                <a:lnTo>
                  <a:pt x="57788" y="0"/>
                </a:lnTo>
                <a:lnTo>
                  <a:pt x="0" y="100898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5328310"/>
            <a:ext cx="882650" cy="960119"/>
          </a:xfrm>
          <a:custGeom>
            <a:avLst/>
            <a:gdLst/>
            <a:ahLst/>
            <a:cxnLst/>
            <a:rect l="l" t="t" r="r" b="b"/>
            <a:pathLst>
              <a:path w="882650" h="960120">
                <a:moveTo>
                  <a:pt x="0" y="858602"/>
                </a:moveTo>
                <a:lnTo>
                  <a:pt x="57788" y="959497"/>
                </a:lnTo>
                <a:lnTo>
                  <a:pt x="607317" y="959497"/>
                </a:lnTo>
                <a:lnTo>
                  <a:pt x="882082" y="479755"/>
                </a:lnTo>
                <a:lnTo>
                  <a:pt x="607317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3"/>
          <p:cNvSpPr/>
          <p:nvPr/>
        </p:nvSpPr>
        <p:spPr>
          <a:xfrm>
            <a:off x="463550" y="962024"/>
            <a:ext cx="9556750" cy="45719"/>
          </a:xfrm>
          <a:custGeom>
            <a:avLst/>
            <a:gdLst/>
            <a:ahLst/>
            <a:cxnLst/>
            <a:rect l="l" t="t" r="r" b="b"/>
            <a:pathLst>
              <a:path w="8124825">
                <a:moveTo>
                  <a:pt x="0" y="0"/>
                </a:moveTo>
                <a:lnTo>
                  <a:pt x="8124494" y="0"/>
                </a:lnTo>
              </a:path>
            </a:pathLst>
          </a:custGeom>
          <a:ln w="44056">
            <a:solidFill>
              <a:srgbClr val="296B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"/>
          <p:cNvSpPr txBox="1"/>
          <p:nvPr/>
        </p:nvSpPr>
        <p:spPr>
          <a:xfrm>
            <a:off x="4653496" y="4278947"/>
            <a:ext cx="4668304" cy="219226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Aprofundar estudos e debates sobre: processo de combate a fraudes, boas práticas de gestão e arbitragem (para reduzir </a:t>
            </a:r>
            <a:r>
              <a:rPr lang="pt-BR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judicialização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), custos de novas tecnologias.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8750" algn="l"/>
              </a:tabLst>
            </a:pPr>
            <a:endParaRPr lang="pt-BR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Enviar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Indicação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ao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MS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sobre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divulgação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de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estudos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da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Conitec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.</a:t>
            </a:r>
            <a:endParaRPr lang="pt-BR" sz="1750" spc="-65" dirty="0">
              <a:solidFill>
                <a:srgbClr val="2A6B67"/>
              </a:solidFill>
              <a:latin typeface="Verdana"/>
              <a:cs typeface="Verdana"/>
            </a:endParaRPr>
          </a:p>
        </p:txBody>
      </p:sp>
      <p:sp>
        <p:nvSpPr>
          <p:cNvPr id="40" name="Retângulo de cantos arredondados 39"/>
          <p:cNvSpPr/>
          <p:nvPr/>
        </p:nvSpPr>
        <p:spPr>
          <a:xfrm>
            <a:off x="2971704" y="4360568"/>
            <a:ext cx="1229591" cy="767057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1" name="CaixaDeTexto 40"/>
          <p:cNvSpPr txBox="1"/>
          <p:nvPr/>
        </p:nvSpPr>
        <p:spPr>
          <a:xfrm>
            <a:off x="3080231" y="4527036"/>
            <a:ext cx="12861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>
                <a:solidFill>
                  <a:schemeClr val="bg1"/>
                </a:solidFill>
              </a:rPr>
              <a:t>Eixo AF</a:t>
            </a:r>
            <a:endParaRPr lang="pt-BR" sz="2200" dirty="0">
              <a:solidFill>
                <a:schemeClr val="bg1"/>
              </a:solidFill>
            </a:endParaRPr>
          </a:p>
        </p:txBody>
      </p:sp>
      <p:sp>
        <p:nvSpPr>
          <p:cNvPr id="18" name="Fluxograma: Documento 17"/>
          <p:cNvSpPr/>
          <p:nvPr/>
        </p:nvSpPr>
        <p:spPr>
          <a:xfrm>
            <a:off x="498761" y="1578558"/>
            <a:ext cx="1752600" cy="1219199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CaixaDeTexto 18"/>
          <p:cNvSpPr txBox="1"/>
          <p:nvPr/>
        </p:nvSpPr>
        <p:spPr>
          <a:xfrm>
            <a:off x="539181" y="1707636"/>
            <a:ext cx="15899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dirty="0" smtClean="0"/>
              <a:t>Na esfera Legislativa</a:t>
            </a:r>
            <a:endParaRPr lang="pt-BR" sz="2200" dirty="0"/>
          </a:p>
        </p:txBody>
      </p:sp>
      <p:sp>
        <p:nvSpPr>
          <p:cNvPr id="20" name="object 3"/>
          <p:cNvSpPr txBox="1"/>
          <p:nvPr/>
        </p:nvSpPr>
        <p:spPr>
          <a:xfrm>
            <a:off x="4579603" y="1459545"/>
            <a:ext cx="5110497" cy="24872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Integrar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os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debates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nas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frentes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parlamentares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de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interesse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endParaRPr lang="en-US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Monitorar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e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avaliar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ações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,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como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: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agrotóxicos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,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saneamento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,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funcionamento em horário estendido de unidades de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saúde, imunizações.</a:t>
            </a: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endParaRPr lang="pt-BR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en-US" sz="1750" spc="-65" dirty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Apresentar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PL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sobre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a exigência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de caderneta de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vacinação no contexto do trabalho.</a:t>
            </a:r>
          </a:p>
        </p:txBody>
      </p:sp>
      <p:sp>
        <p:nvSpPr>
          <p:cNvPr id="21" name="Retângulo de cantos arredondados 20"/>
          <p:cNvSpPr/>
          <p:nvPr/>
        </p:nvSpPr>
        <p:spPr>
          <a:xfrm>
            <a:off x="2946304" y="1579268"/>
            <a:ext cx="1229591" cy="76705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CaixaDeTexto 21"/>
          <p:cNvSpPr txBox="1"/>
          <p:nvPr/>
        </p:nvSpPr>
        <p:spPr>
          <a:xfrm>
            <a:off x="3016731" y="1733036"/>
            <a:ext cx="11464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/>
              <a:t>Eixo PPS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01055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30200"/>
            <a:ext cx="8255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t-BR" sz="3600" b="0" spc="-185" dirty="0" smtClean="0">
                <a:solidFill>
                  <a:srgbClr val="2A6B67"/>
                </a:solidFill>
                <a:latin typeface="Verdana"/>
                <a:cs typeface="Verdana"/>
              </a:rPr>
              <a:t>Recomendações</a:t>
            </a:r>
            <a:endParaRPr sz="3600" dirty="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4156595"/>
            <a:ext cx="608965" cy="0"/>
          </a:xfrm>
          <a:custGeom>
            <a:avLst/>
            <a:gdLst/>
            <a:ahLst/>
            <a:cxnLst/>
            <a:rect l="l" t="t" r="r" b="b"/>
            <a:pathLst>
              <a:path w="608965">
                <a:moveTo>
                  <a:pt x="608708" y="0"/>
                </a:moveTo>
                <a:lnTo>
                  <a:pt x="0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4156595"/>
            <a:ext cx="920750" cy="1089025"/>
          </a:xfrm>
          <a:custGeom>
            <a:avLst/>
            <a:gdLst/>
            <a:ahLst/>
            <a:cxnLst/>
            <a:rect l="l" t="t" r="r" b="b"/>
            <a:pathLst>
              <a:path w="920750" h="1089025">
                <a:moveTo>
                  <a:pt x="0" y="1088478"/>
                </a:moveTo>
                <a:lnTo>
                  <a:pt x="608708" y="1088478"/>
                </a:lnTo>
                <a:lnTo>
                  <a:pt x="920417" y="544233"/>
                </a:lnTo>
                <a:lnTo>
                  <a:pt x="608708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3407" y="3954183"/>
            <a:ext cx="796290" cy="694690"/>
          </a:xfrm>
          <a:custGeom>
            <a:avLst/>
            <a:gdLst/>
            <a:ahLst/>
            <a:cxnLst/>
            <a:rect l="l" t="t" r="r" b="b"/>
            <a:pathLst>
              <a:path w="796290" h="694689">
                <a:moveTo>
                  <a:pt x="596773" y="0"/>
                </a:moveTo>
                <a:lnTo>
                  <a:pt x="198920" y="0"/>
                </a:lnTo>
                <a:lnTo>
                  <a:pt x="0" y="347332"/>
                </a:lnTo>
                <a:lnTo>
                  <a:pt x="202653" y="694664"/>
                </a:lnTo>
                <a:lnTo>
                  <a:pt x="607949" y="694664"/>
                </a:lnTo>
                <a:lnTo>
                  <a:pt x="795693" y="347332"/>
                </a:lnTo>
                <a:lnTo>
                  <a:pt x="59677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1672" y="4732096"/>
            <a:ext cx="1254125" cy="1104900"/>
          </a:xfrm>
          <a:custGeom>
            <a:avLst/>
            <a:gdLst/>
            <a:ahLst/>
            <a:cxnLst/>
            <a:rect l="l" t="t" r="r" b="b"/>
            <a:pathLst>
              <a:path w="1254125" h="1104900">
                <a:moveTo>
                  <a:pt x="947978" y="0"/>
                </a:moveTo>
                <a:lnTo>
                  <a:pt x="313499" y="0"/>
                </a:lnTo>
                <a:lnTo>
                  <a:pt x="0" y="552348"/>
                </a:lnTo>
                <a:lnTo>
                  <a:pt x="313499" y="1104684"/>
                </a:lnTo>
                <a:lnTo>
                  <a:pt x="940498" y="1104684"/>
                </a:lnTo>
                <a:lnTo>
                  <a:pt x="1253998" y="552348"/>
                </a:lnTo>
                <a:lnTo>
                  <a:pt x="947978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5328310"/>
            <a:ext cx="607695" cy="100965"/>
          </a:xfrm>
          <a:custGeom>
            <a:avLst/>
            <a:gdLst/>
            <a:ahLst/>
            <a:cxnLst/>
            <a:rect l="l" t="t" r="r" b="b"/>
            <a:pathLst>
              <a:path w="607695" h="100964">
                <a:moveTo>
                  <a:pt x="607317" y="0"/>
                </a:moveTo>
                <a:lnTo>
                  <a:pt x="57788" y="0"/>
                </a:lnTo>
                <a:lnTo>
                  <a:pt x="0" y="100898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5328310"/>
            <a:ext cx="882650" cy="960119"/>
          </a:xfrm>
          <a:custGeom>
            <a:avLst/>
            <a:gdLst/>
            <a:ahLst/>
            <a:cxnLst/>
            <a:rect l="l" t="t" r="r" b="b"/>
            <a:pathLst>
              <a:path w="882650" h="960120">
                <a:moveTo>
                  <a:pt x="0" y="858602"/>
                </a:moveTo>
                <a:lnTo>
                  <a:pt x="57788" y="959497"/>
                </a:lnTo>
                <a:lnTo>
                  <a:pt x="607317" y="959497"/>
                </a:lnTo>
                <a:lnTo>
                  <a:pt x="882082" y="479755"/>
                </a:lnTo>
                <a:lnTo>
                  <a:pt x="607317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3"/>
          <p:cNvSpPr/>
          <p:nvPr/>
        </p:nvSpPr>
        <p:spPr>
          <a:xfrm>
            <a:off x="463550" y="962024"/>
            <a:ext cx="9226550" cy="45719"/>
          </a:xfrm>
          <a:custGeom>
            <a:avLst/>
            <a:gdLst/>
            <a:ahLst/>
            <a:cxnLst/>
            <a:rect l="l" t="t" r="r" b="b"/>
            <a:pathLst>
              <a:path w="8124825">
                <a:moveTo>
                  <a:pt x="0" y="0"/>
                </a:moveTo>
                <a:lnTo>
                  <a:pt x="8124494" y="0"/>
                </a:lnTo>
              </a:path>
            </a:pathLst>
          </a:custGeom>
          <a:ln w="44056">
            <a:solidFill>
              <a:srgbClr val="296B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3"/>
          <p:cNvSpPr txBox="1"/>
          <p:nvPr/>
        </p:nvSpPr>
        <p:spPr>
          <a:xfrm>
            <a:off x="3403600" y="1904047"/>
            <a:ext cx="6146800" cy="41286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Implantar Observatório da Subcomissão, com painéis virtuais para divulgar indicadores dos Relatórios Quadrimestrais e proposições da saúde em tramitação.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endParaRPr lang="pt-BR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Estabelecer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cooperação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com o CNS, CONASS e CONASEMS para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obtenção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regular de dados.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endParaRPr lang="en-US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en-US" sz="1750" spc="-65" dirty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Apoiar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Casas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Legislativas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na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divulgação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de dados dos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Relatórios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Quadrimestrais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.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endParaRPr lang="en-US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en-US" sz="1750" spc="-65" dirty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Obter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dados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sobre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o PROADI-MS e do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referencial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do TCU para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avaliação de eficiência, situação da partilha dos recursos do </a:t>
            </a:r>
            <a:r>
              <a:rPr lang="pt-BR" sz="1750" spc="-65" dirty="0" err="1">
                <a:solidFill>
                  <a:srgbClr val="2A6B67"/>
                </a:solidFill>
                <a:latin typeface="Verdana"/>
                <a:cs typeface="Verdana"/>
              </a:rPr>
              <a:t>Pré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-Sal e evolução dos valores nominais de recursos aplicados na saúde pelos entes federados após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2015.</a:t>
            </a:r>
          </a:p>
        </p:txBody>
      </p:sp>
      <p:sp>
        <p:nvSpPr>
          <p:cNvPr id="15" name="Fluxograma: Documento 14"/>
          <p:cNvSpPr/>
          <p:nvPr/>
        </p:nvSpPr>
        <p:spPr>
          <a:xfrm>
            <a:off x="1146461" y="1934158"/>
            <a:ext cx="1752600" cy="1219199"/>
          </a:xfrm>
          <a:prstGeom prst="flowChartDocumen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CaixaDeTexto 15"/>
          <p:cNvSpPr txBox="1"/>
          <p:nvPr/>
        </p:nvSpPr>
        <p:spPr>
          <a:xfrm>
            <a:off x="1047180" y="2088636"/>
            <a:ext cx="19119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/>
              <a:t>Na divulgação de informações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80180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30200"/>
            <a:ext cx="8255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t-BR" sz="3600" b="0" spc="-185" dirty="0" smtClean="0">
                <a:solidFill>
                  <a:srgbClr val="2A6B67"/>
                </a:solidFill>
                <a:latin typeface="Verdana"/>
                <a:cs typeface="Verdana"/>
              </a:rPr>
              <a:t>Recomendações</a:t>
            </a:r>
            <a:endParaRPr sz="3600" dirty="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4156595"/>
            <a:ext cx="608965" cy="0"/>
          </a:xfrm>
          <a:custGeom>
            <a:avLst/>
            <a:gdLst/>
            <a:ahLst/>
            <a:cxnLst/>
            <a:rect l="l" t="t" r="r" b="b"/>
            <a:pathLst>
              <a:path w="608965">
                <a:moveTo>
                  <a:pt x="608708" y="0"/>
                </a:moveTo>
                <a:lnTo>
                  <a:pt x="0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4156595"/>
            <a:ext cx="920750" cy="1089025"/>
          </a:xfrm>
          <a:custGeom>
            <a:avLst/>
            <a:gdLst/>
            <a:ahLst/>
            <a:cxnLst/>
            <a:rect l="l" t="t" r="r" b="b"/>
            <a:pathLst>
              <a:path w="920750" h="1089025">
                <a:moveTo>
                  <a:pt x="0" y="1088478"/>
                </a:moveTo>
                <a:lnTo>
                  <a:pt x="608708" y="1088478"/>
                </a:lnTo>
                <a:lnTo>
                  <a:pt x="920417" y="544233"/>
                </a:lnTo>
                <a:lnTo>
                  <a:pt x="608708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3407" y="3954183"/>
            <a:ext cx="796290" cy="694690"/>
          </a:xfrm>
          <a:custGeom>
            <a:avLst/>
            <a:gdLst/>
            <a:ahLst/>
            <a:cxnLst/>
            <a:rect l="l" t="t" r="r" b="b"/>
            <a:pathLst>
              <a:path w="796290" h="694689">
                <a:moveTo>
                  <a:pt x="596773" y="0"/>
                </a:moveTo>
                <a:lnTo>
                  <a:pt x="198920" y="0"/>
                </a:lnTo>
                <a:lnTo>
                  <a:pt x="0" y="347332"/>
                </a:lnTo>
                <a:lnTo>
                  <a:pt x="202653" y="694664"/>
                </a:lnTo>
                <a:lnTo>
                  <a:pt x="607949" y="694664"/>
                </a:lnTo>
                <a:lnTo>
                  <a:pt x="795693" y="347332"/>
                </a:lnTo>
                <a:lnTo>
                  <a:pt x="59677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1672" y="4732096"/>
            <a:ext cx="1254125" cy="1104900"/>
          </a:xfrm>
          <a:custGeom>
            <a:avLst/>
            <a:gdLst/>
            <a:ahLst/>
            <a:cxnLst/>
            <a:rect l="l" t="t" r="r" b="b"/>
            <a:pathLst>
              <a:path w="1254125" h="1104900">
                <a:moveTo>
                  <a:pt x="947978" y="0"/>
                </a:moveTo>
                <a:lnTo>
                  <a:pt x="313499" y="0"/>
                </a:lnTo>
                <a:lnTo>
                  <a:pt x="0" y="552348"/>
                </a:lnTo>
                <a:lnTo>
                  <a:pt x="313499" y="1104684"/>
                </a:lnTo>
                <a:lnTo>
                  <a:pt x="940498" y="1104684"/>
                </a:lnTo>
                <a:lnTo>
                  <a:pt x="1253998" y="552348"/>
                </a:lnTo>
                <a:lnTo>
                  <a:pt x="947978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5328310"/>
            <a:ext cx="607695" cy="100965"/>
          </a:xfrm>
          <a:custGeom>
            <a:avLst/>
            <a:gdLst/>
            <a:ahLst/>
            <a:cxnLst/>
            <a:rect l="l" t="t" r="r" b="b"/>
            <a:pathLst>
              <a:path w="607695" h="100964">
                <a:moveTo>
                  <a:pt x="607317" y="0"/>
                </a:moveTo>
                <a:lnTo>
                  <a:pt x="57788" y="0"/>
                </a:lnTo>
                <a:lnTo>
                  <a:pt x="0" y="100898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5328310"/>
            <a:ext cx="882650" cy="960119"/>
          </a:xfrm>
          <a:custGeom>
            <a:avLst/>
            <a:gdLst/>
            <a:ahLst/>
            <a:cxnLst/>
            <a:rect l="l" t="t" r="r" b="b"/>
            <a:pathLst>
              <a:path w="882650" h="960120">
                <a:moveTo>
                  <a:pt x="0" y="858602"/>
                </a:moveTo>
                <a:lnTo>
                  <a:pt x="57788" y="959497"/>
                </a:lnTo>
                <a:lnTo>
                  <a:pt x="607317" y="959497"/>
                </a:lnTo>
                <a:lnTo>
                  <a:pt x="882082" y="479755"/>
                </a:lnTo>
                <a:lnTo>
                  <a:pt x="607317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3"/>
          <p:cNvSpPr/>
          <p:nvPr/>
        </p:nvSpPr>
        <p:spPr>
          <a:xfrm>
            <a:off x="463550" y="962024"/>
            <a:ext cx="9226550" cy="45719"/>
          </a:xfrm>
          <a:custGeom>
            <a:avLst/>
            <a:gdLst/>
            <a:ahLst/>
            <a:cxnLst/>
            <a:rect l="l" t="t" r="r" b="b"/>
            <a:pathLst>
              <a:path w="8124825">
                <a:moveTo>
                  <a:pt x="0" y="0"/>
                </a:moveTo>
                <a:lnTo>
                  <a:pt x="8124494" y="0"/>
                </a:lnTo>
              </a:path>
            </a:pathLst>
          </a:custGeom>
          <a:ln w="44056">
            <a:solidFill>
              <a:srgbClr val="296B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3"/>
          <p:cNvSpPr txBox="1"/>
          <p:nvPr/>
        </p:nvSpPr>
        <p:spPr>
          <a:xfrm>
            <a:off x="3873500" y="2094546"/>
            <a:ext cx="5207000" cy="3307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Reservar 15 audiências em 2020 para a Subcomissão.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8750" algn="l"/>
              </a:tabLst>
            </a:pPr>
            <a:endParaRPr lang="pt-BR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en-US" sz="1750" spc="-65" dirty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en-US" sz="1750" spc="-65" dirty="0" err="1" smtClean="0">
                <a:solidFill>
                  <a:srgbClr val="2A6B67"/>
                </a:solidFill>
                <a:latin typeface="Verdana"/>
                <a:cs typeface="Verdana"/>
              </a:rPr>
              <a:t>Realizar</a:t>
            </a:r>
            <a:r>
              <a:rPr lang="en-US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reunião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ordinária na CSSF para apresentação de relatório de acompanhamento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orçamentário.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endParaRPr lang="pt-BR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r>
              <a:rPr lang="en-US" sz="1750" spc="-65" dirty="0">
                <a:solidFill>
                  <a:srgbClr val="2A6B67"/>
                </a:solidFill>
                <a:latin typeface="Verdana"/>
                <a:cs typeface="Verdana"/>
              </a:rPr>
              <a:t>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Implantar o Observatório da Subcomissão Permanente de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Saúde (conjunto de painéis virtuais com indicadores, divulgados na página da CSSF).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  <a:buChar char="•"/>
              <a:tabLst>
                <a:tab pos="158750" algn="l"/>
              </a:tabLst>
            </a:pPr>
            <a:endParaRPr lang="pt-BR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</p:txBody>
      </p:sp>
      <p:sp>
        <p:nvSpPr>
          <p:cNvPr id="15" name="Fluxograma: Documento 14"/>
          <p:cNvSpPr/>
          <p:nvPr/>
        </p:nvSpPr>
        <p:spPr>
          <a:xfrm>
            <a:off x="1502061" y="2124658"/>
            <a:ext cx="1752600" cy="1219199"/>
          </a:xfrm>
          <a:prstGeom prst="flowChartDocument">
            <a:avLst/>
          </a:prstGeom>
          <a:pattFill prst="pct20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CaixaDeTexto 15"/>
          <p:cNvSpPr txBox="1"/>
          <p:nvPr/>
        </p:nvSpPr>
        <p:spPr>
          <a:xfrm>
            <a:off x="1415480" y="2139436"/>
            <a:ext cx="19119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Para o </a:t>
            </a:r>
            <a:r>
              <a:rPr lang="en-US" dirty="0" err="1" smtClean="0"/>
              <a:t>funcionamento</a:t>
            </a:r>
            <a:r>
              <a:rPr lang="en-US" dirty="0" smtClean="0"/>
              <a:t> da </a:t>
            </a:r>
            <a:r>
              <a:rPr lang="en-US" dirty="0" err="1" smtClean="0"/>
              <a:t>Subcomissão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741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6768007"/>
            <a:ext cx="10692003" cy="341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35" y="-1155"/>
            <a:ext cx="10692003" cy="75599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/>
          <p:nvPr/>
        </p:nvSpPr>
        <p:spPr>
          <a:xfrm>
            <a:off x="470217" y="5384381"/>
            <a:ext cx="996315" cy="869950"/>
          </a:xfrm>
          <a:custGeom>
            <a:avLst/>
            <a:gdLst/>
            <a:ahLst/>
            <a:cxnLst/>
            <a:rect l="l" t="t" r="r" b="b"/>
            <a:pathLst>
              <a:path w="996315" h="869950">
                <a:moveTo>
                  <a:pt x="747153" y="0"/>
                </a:moveTo>
                <a:lnTo>
                  <a:pt x="249047" y="0"/>
                </a:lnTo>
                <a:lnTo>
                  <a:pt x="0" y="434847"/>
                </a:lnTo>
                <a:lnTo>
                  <a:pt x="249047" y="869708"/>
                </a:lnTo>
                <a:lnTo>
                  <a:pt x="747153" y="869708"/>
                </a:lnTo>
                <a:lnTo>
                  <a:pt x="996200" y="434847"/>
                </a:lnTo>
                <a:lnTo>
                  <a:pt x="74715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369555" y="5221820"/>
            <a:ext cx="634365" cy="553720"/>
          </a:xfrm>
          <a:custGeom>
            <a:avLst/>
            <a:gdLst/>
            <a:ahLst/>
            <a:cxnLst/>
            <a:rect l="l" t="t" r="r" b="b"/>
            <a:pathLst>
              <a:path w="634364" h="553720">
                <a:moveTo>
                  <a:pt x="475437" y="0"/>
                </a:moveTo>
                <a:lnTo>
                  <a:pt x="158483" y="0"/>
                </a:lnTo>
                <a:lnTo>
                  <a:pt x="0" y="276720"/>
                </a:lnTo>
                <a:lnTo>
                  <a:pt x="161455" y="553440"/>
                </a:lnTo>
                <a:lnTo>
                  <a:pt x="484339" y="553440"/>
                </a:lnTo>
                <a:lnTo>
                  <a:pt x="633920" y="276720"/>
                </a:lnTo>
                <a:lnTo>
                  <a:pt x="475437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79817" y="5846559"/>
            <a:ext cx="1002030" cy="883285"/>
          </a:xfrm>
          <a:custGeom>
            <a:avLst/>
            <a:gdLst/>
            <a:ahLst/>
            <a:cxnLst/>
            <a:rect l="l" t="t" r="r" b="b"/>
            <a:pathLst>
              <a:path w="1002030" h="883284">
                <a:moveTo>
                  <a:pt x="757453" y="0"/>
                </a:moveTo>
                <a:lnTo>
                  <a:pt x="250494" y="0"/>
                </a:lnTo>
                <a:lnTo>
                  <a:pt x="0" y="441363"/>
                </a:lnTo>
                <a:lnTo>
                  <a:pt x="250494" y="882726"/>
                </a:lnTo>
                <a:lnTo>
                  <a:pt x="751484" y="882726"/>
                </a:lnTo>
                <a:lnTo>
                  <a:pt x="1001979" y="441363"/>
                </a:lnTo>
                <a:lnTo>
                  <a:pt x="75745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58102" y="6325384"/>
            <a:ext cx="877569" cy="766445"/>
          </a:xfrm>
          <a:custGeom>
            <a:avLst/>
            <a:gdLst/>
            <a:ahLst/>
            <a:cxnLst/>
            <a:rect l="l" t="t" r="r" b="b"/>
            <a:pathLst>
              <a:path w="877569" h="766445">
                <a:moveTo>
                  <a:pt x="658152" y="0"/>
                </a:moveTo>
                <a:lnTo>
                  <a:pt x="219379" y="0"/>
                </a:lnTo>
                <a:lnTo>
                  <a:pt x="0" y="383057"/>
                </a:lnTo>
                <a:lnTo>
                  <a:pt x="219379" y="766127"/>
                </a:lnTo>
                <a:lnTo>
                  <a:pt x="658152" y="766127"/>
                </a:lnTo>
                <a:lnTo>
                  <a:pt x="877531" y="383057"/>
                </a:lnTo>
                <a:lnTo>
                  <a:pt x="658152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329051" y="0"/>
            <a:ext cx="996315" cy="554990"/>
          </a:xfrm>
          <a:custGeom>
            <a:avLst/>
            <a:gdLst/>
            <a:ahLst/>
            <a:cxnLst/>
            <a:rect l="l" t="t" r="r" b="b"/>
            <a:pathLst>
              <a:path w="996315" h="554990">
                <a:moveTo>
                  <a:pt x="68596" y="0"/>
                </a:moveTo>
                <a:lnTo>
                  <a:pt x="0" y="119773"/>
                </a:lnTo>
                <a:lnTo>
                  <a:pt x="249047" y="554634"/>
                </a:lnTo>
                <a:lnTo>
                  <a:pt x="747153" y="554634"/>
                </a:lnTo>
                <a:lnTo>
                  <a:pt x="996200" y="119773"/>
                </a:lnTo>
                <a:lnTo>
                  <a:pt x="927603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345601" y="0"/>
            <a:ext cx="346710" cy="76200"/>
          </a:xfrm>
          <a:custGeom>
            <a:avLst/>
            <a:gdLst/>
            <a:ahLst/>
            <a:cxnLst/>
            <a:rect l="l" t="t" r="r" b="b"/>
            <a:pathLst>
              <a:path w="346709" h="76200">
                <a:moveTo>
                  <a:pt x="0" y="0"/>
                </a:moveTo>
                <a:lnTo>
                  <a:pt x="44229" y="75806"/>
                </a:lnTo>
                <a:lnTo>
                  <a:pt x="346400" y="75806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138650" y="147104"/>
            <a:ext cx="553720" cy="883285"/>
          </a:xfrm>
          <a:custGeom>
            <a:avLst/>
            <a:gdLst/>
            <a:ahLst/>
            <a:cxnLst/>
            <a:rect l="l" t="t" r="r" b="b"/>
            <a:pathLst>
              <a:path w="553720" h="883285">
                <a:moveTo>
                  <a:pt x="553351" y="0"/>
                </a:moveTo>
                <a:lnTo>
                  <a:pt x="250494" y="0"/>
                </a:lnTo>
                <a:lnTo>
                  <a:pt x="0" y="441363"/>
                </a:lnTo>
                <a:lnTo>
                  <a:pt x="250494" y="882726"/>
                </a:lnTo>
                <a:lnTo>
                  <a:pt x="553351" y="882726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416936" y="625932"/>
            <a:ext cx="877569" cy="766445"/>
          </a:xfrm>
          <a:custGeom>
            <a:avLst/>
            <a:gdLst/>
            <a:ahLst/>
            <a:cxnLst/>
            <a:rect l="l" t="t" r="r" b="b"/>
            <a:pathLst>
              <a:path w="877570" h="766444">
                <a:moveTo>
                  <a:pt x="658152" y="0"/>
                </a:moveTo>
                <a:lnTo>
                  <a:pt x="219379" y="0"/>
                </a:lnTo>
                <a:lnTo>
                  <a:pt x="0" y="383057"/>
                </a:lnTo>
                <a:lnTo>
                  <a:pt x="219379" y="766127"/>
                </a:lnTo>
                <a:lnTo>
                  <a:pt x="658152" y="766127"/>
                </a:lnTo>
                <a:lnTo>
                  <a:pt x="877531" y="383057"/>
                </a:lnTo>
                <a:lnTo>
                  <a:pt x="658152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6"/>
          <p:cNvSpPr txBox="1"/>
          <p:nvPr/>
        </p:nvSpPr>
        <p:spPr>
          <a:xfrm>
            <a:off x="2654300" y="352426"/>
            <a:ext cx="5991653" cy="461702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080" algn="ctr">
              <a:lnSpc>
                <a:spcPts val="3400"/>
              </a:lnSpc>
              <a:spcBef>
                <a:spcPts val="2910"/>
              </a:spcBef>
            </a:pPr>
            <a:r>
              <a:rPr lang="pt-BR" sz="3200" b="1" spc="-27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cs typeface="Verdana"/>
              </a:rPr>
              <a:t>Composição</a:t>
            </a:r>
            <a:endParaRPr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/>
              <a:cs typeface="Verdana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6941560"/>
              </p:ext>
            </p:extLst>
          </p:nvPr>
        </p:nvGraphicFramePr>
        <p:xfrm>
          <a:off x="2303010" y="1186560"/>
          <a:ext cx="7032194" cy="50690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38419"/>
                <a:gridCol w="3693775"/>
              </a:tblGrid>
              <a:tr h="3871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TITULARES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SUPLENTES</a:t>
                      </a:r>
                    </a:p>
                  </a:txBody>
                  <a:tcPr marL="68580" marR="68580" marT="0" marB="0">
                    <a:noFill/>
                  </a:tcPr>
                </a:tc>
              </a:tr>
              <a:tr h="387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Carmen Zanotto – PPS/SC</a:t>
                      </a:r>
                      <a:endParaRPr lang="pt-BR" sz="1400" b="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Sérgio Vidigal - PDT/ES</a:t>
                      </a:r>
                    </a:p>
                  </a:txBody>
                  <a:tcPr marL="68580" marR="68580" marT="0" marB="0">
                    <a:noFill/>
                  </a:tcPr>
                </a:tc>
              </a:tr>
              <a:tr h="4236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Tereza Nelma -  PSDB/AL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Dr. Luiz Antônio </a:t>
                      </a:r>
                      <a:r>
                        <a:rPr lang="pt-BR" sz="1400" dirty="0" smtClean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T. Junior </a:t>
                      </a:r>
                      <a:r>
                        <a:rPr lang="pt-BR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 PP/RJ</a:t>
                      </a:r>
                    </a:p>
                  </a:txBody>
                  <a:tcPr marL="68580" marR="68580" marT="0" marB="0">
                    <a:noFill/>
                  </a:tcPr>
                </a:tc>
              </a:tr>
              <a:tr h="387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Eduardo </a:t>
                      </a:r>
                      <a:r>
                        <a:rPr lang="pt-BR" sz="1400" b="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Braide</a:t>
                      </a:r>
                      <a:r>
                        <a:rPr lang="pt-BR" sz="14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- PMN/MA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Dra. Soraya Manato - PSL/ES</a:t>
                      </a:r>
                    </a:p>
                  </a:txBody>
                  <a:tcPr marL="68580" marR="68580" marT="0" marB="0">
                    <a:noFill/>
                  </a:tcPr>
                </a:tc>
              </a:tr>
              <a:tr h="387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Adriana Ventura - NOVO/SP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André </a:t>
                      </a:r>
                      <a:r>
                        <a:rPr lang="pt-BR" sz="1400" dirty="0" err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Janones</a:t>
                      </a:r>
                      <a:r>
                        <a:rPr lang="pt-BR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- AVANTE/MG</a:t>
                      </a:r>
                    </a:p>
                  </a:txBody>
                  <a:tcPr marL="68580" marR="68580" marT="0" marB="0">
                    <a:noFill/>
                  </a:tcPr>
                </a:tc>
              </a:tr>
              <a:tr h="387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Dr. Luiz Ovando - PSL/MG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Pastor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Gildenemyr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- PMN/MA</a:t>
                      </a:r>
                      <a:endParaRPr lang="pt-BR" sz="1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387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Célio Silveira – PSDB/GO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Pompeo de Mattos-  PDT/RS</a:t>
                      </a:r>
                    </a:p>
                  </a:txBody>
                  <a:tcPr marL="68580" marR="68580" marT="0" marB="0">
                    <a:noFill/>
                  </a:tcPr>
                </a:tc>
              </a:tr>
              <a:tr h="387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Olival Marques – DEM/PA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Celina Leão - PP/DF</a:t>
                      </a:r>
                    </a:p>
                  </a:txBody>
                  <a:tcPr marL="68580" marR="68580" marT="0" marB="0">
                    <a:noFill/>
                  </a:tcPr>
                </a:tc>
              </a:tr>
              <a:tr h="387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Enéias Reis – PSL/MG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Policial Katia </a:t>
                      </a:r>
                      <a:r>
                        <a:rPr lang="pt-BR" sz="1400" dirty="0" err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Sastre</a:t>
                      </a:r>
                      <a:r>
                        <a:rPr lang="pt-BR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– PR/SP</a:t>
                      </a:r>
                    </a:p>
                  </a:txBody>
                  <a:tcPr marL="68580" marR="68580" marT="0" marB="0">
                    <a:noFill/>
                  </a:tcPr>
                </a:tc>
              </a:tr>
              <a:tr h="387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Dr. Frederico - PATRI/MG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Ricardo Barros – PP/PR</a:t>
                      </a:r>
                    </a:p>
                  </a:txBody>
                  <a:tcPr marL="68580" marR="68580" marT="0" marB="0">
                    <a:noFill/>
                  </a:tcPr>
                </a:tc>
              </a:tr>
              <a:tr h="387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Milton Vieira - PRB/SP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Afonso Hamm – PP/RS</a:t>
                      </a:r>
                      <a:endParaRPr lang="pt-BR" sz="1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387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Leandre - PV/PR</a:t>
                      </a:r>
                      <a:endParaRPr lang="pt-BR" sz="1400" b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Dr. Zacharias Calil - DEM/GO</a:t>
                      </a:r>
                    </a:p>
                  </a:txBody>
                  <a:tcPr marL="68580" marR="68580" marT="0" marB="0">
                    <a:noFill/>
                  </a:tcPr>
                </a:tc>
              </a:tr>
              <a:tr h="3871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Rosangela Gomes – REP/RJ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Dep. Luciano 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Ducci</a:t>
                      </a:r>
                      <a:endParaRPr lang="pt-BR" sz="1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986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30200"/>
            <a:ext cx="673100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BR" sz="3600" b="0" spc="-204" dirty="0" smtClean="0">
                <a:solidFill>
                  <a:srgbClr val="2A6B67"/>
                </a:solidFill>
                <a:latin typeface="Verdana"/>
                <a:cs typeface="Verdana"/>
              </a:rPr>
              <a:t>Funcionamento</a:t>
            </a:r>
            <a:r>
              <a:rPr lang="pt-BR" sz="3600" b="0" spc="-204" dirty="0">
                <a:solidFill>
                  <a:srgbClr val="2A6B67"/>
                </a:solidFill>
                <a:latin typeface="Verdana"/>
                <a:cs typeface="Verdana"/>
              </a:rPr>
              <a:t/>
            </a:r>
            <a:br>
              <a:rPr lang="pt-BR" sz="3600" b="0" spc="-204" dirty="0">
                <a:solidFill>
                  <a:srgbClr val="2A6B67"/>
                </a:solidFill>
                <a:latin typeface="Verdana"/>
                <a:cs typeface="Verdana"/>
              </a:rPr>
            </a:br>
            <a:endParaRPr sz="3600" dirty="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63550" y="962025"/>
            <a:ext cx="8124825" cy="0"/>
          </a:xfrm>
          <a:custGeom>
            <a:avLst/>
            <a:gdLst/>
            <a:ahLst/>
            <a:cxnLst/>
            <a:rect l="l" t="t" r="r" b="b"/>
            <a:pathLst>
              <a:path w="8124825">
                <a:moveTo>
                  <a:pt x="0" y="0"/>
                </a:moveTo>
                <a:lnTo>
                  <a:pt x="8124494" y="0"/>
                </a:lnTo>
              </a:path>
            </a:pathLst>
          </a:custGeom>
          <a:ln w="44056">
            <a:solidFill>
              <a:srgbClr val="296B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841500" y="1876425"/>
            <a:ext cx="7486638" cy="458522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R="5080">
              <a:lnSpc>
                <a:spcPct val="150000"/>
              </a:lnSpc>
            </a:pPr>
            <a:r>
              <a:rPr lang="pt-BR" sz="2200" b="1" dirty="0">
                <a:latin typeface="Verdana"/>
                <a:cs typeface="Verdana"/>
              </a:rPr>
              <a:t>Constituída em: </a:t>
            </a:r>
            <a:r>
              <a:rPr lang="pt-BR" sz="2200" dirty="0" smtClean="0">
                <a:latin typeface="Verdana"/>
                <a:cs typeface="Verdana"/>
              </a:rPr>
              <a:t>27/03/19 (Requerimento 01/2019/CSSF)</a:t>
            </a:r>
          </a:p>
          <a:p>
            <a:pPr marR="5080" algn="just">
              <a:lnSpc>
                <a:spcPct val="150000"/>
              </a:lnSpc>
            </a:pPr>
            <a:r>
              <a:rPr lang="en-US" sz="2200" b="1" dirty="0" smtClean="0">
                <a:latin typeface="Verdana"/>
                <a:cs typeface="Verdana"/>
              </a:rPr>
              <a:t>Plano de </a:t>
            </a:r>
            <a:r>
              <a:rPr lang="en-US" sz="2200" b="1" dirty="0" err="1" smtClean="0">
                <a:latin typeface="Verdana"/>
                <a:cs typeface="Verdana"/>
              </a:rPr>
              <a:t>Trabalho</a:t>
            </a:r>
            <a:r>
              <a:rPr lang="en-US" sz="2200" b="1" dirty="0" smtClean="0">
                <a:latin typeface="Verdana"/>
                <a:cs typeface="Verdana"/>
              </a:rPr>
              <a:t>:</a:t>
            </a:r>
            <a:r>
              <a:rPr lang="en-US" sz="2200" dirty="0" smtClean="0">
                <a:latin typeface="Verdana"/>
                <a:cs typeface="Verdana"/>
              </a:rPr>
              <a:t> </a:t>
            </a:r>
            <a:r>
              <a:rPr lang="en-US" sz="2200" dirty="0" err="1" smtClean="0">
                <a:latin typeface="Verdana"/>
                <a:cs typeface="Verdana"/>
              </a:rPr>
              <a:t>aprovado</a:t>
            </a:r>
            <a:r>
              <a:rPr lang="en-US" sz="2200" dirty="0" smtClean="0">
                <a:latin typeface="Verdana"/>
                <a:cs typeface="Verdana"/>
              </a:rPr>
              <a:t> </a:t>
            </a:r>
            <a:r>
              <a:rPr lang="en-US" sz="2200" dirty="0" err="1" smtClean="0">
                <a:latin typeface="Verdana"/>
                <a:cs typeface="Verdana"/>
              </a:rPr>
              <a:t>em</a:t>
            </a:r>
            <a:r>
              <a:rPr lang="en-US" sz="2200" dirty="0" smtClean="0">
                <a:latin typeface="Verdana"/>
                <a:cs typeface="Verdana"/>
              </a:rPr>
              <a:t> 07/05/19</a:t>
            </a:r>
            <a:endParaRPr lang="pt-BR" sz="2200" dirty="0" smtClean="0">
              <a:latin typeface="Verdana"/>
              <a:cs typeface="Verdana"/>
            </a:endParaRPr>
          </a:p>
          <a:p>
            <a:pPr marR="5080">
              <a:lnSpc>
                <a:spcPct val="150000"/>
              </a:lnSpc>
            </a:pPr>
            <a:r>
              <a:rPr lang="pt-BR" sz="2200" b="1" dirty="0" smtClean="0">
                <a:latin typeface="Verdana"/>
                <a:cs typeface="Verdana"/>
              </a:rPr>
              <a:t>Realizou 17 eventos/atividades:</a:t>
            </a:r>
          </a:p>
          <a:p>
            <a:pPr marR="5080">
              <a:lnSpc>
                <a:spcPct val="150000"/>
              </a:lnSpc>
            </a:pPr>
            <a:r>
              <a:rPr lang="pt-BR" sz="2200" dirty="0">
                <a:latin typeface="Verdana"/>
                <a:cs typeface="Verdana"/>
              </a:rPr>
              <a:t>	</a:t>
            </a:r>
            <a:r>
              <a:rPr lang="pt-BR" sz="2200" dirty="0" smtClean="0">
                <a:latin typeface="Verdana"/>
                <a:cs typeface="Verdana"/>
              </a:rPr>
              <a:t>	7 Reuniões deliberativas;</a:t>
            </a:r>
          </a:p>
          <a:p>
            <a:pPr marR="5080">
              <a:lnSpc>
                <a:spcPct val="150000"/>
              </a:lnSpc>
            </a:pPr>
            <a:r>
              <a:rPr lang="pt-BR" sz="2200" dirty="0">
                <a:latin typeface="Verdana"/>
                <a:cs typeface="Verdana"/>
              </a:rPr>
              <a:t>	</a:t>
            </a:r>
            <a:r>
              <a:rPr lang="pt-BR" sz="2200" dirty="0" smtClean="0">
                <a:latin typeface="Verdana"/>
                <a:cs typeface="Verdana"/>
              </a:rPr>
              <a:t>	6 Audiências públicas;</a:t>
            </a:r>
          </a:p>
          <a:p>
            <a:pPr marR="5080">
              <a:lnSpc>
                <a:spcPct val="150000"/>
              </a:lnSpc>
            </a:pPr>
            <a:r>
              <a:rPr lang="pt-BR" sz="2200" dirty="0" smtClean="0">
                <a:latin typeface="Verdana"/>
                <a:cs typeface="Verdana"/>
              </a:rPr>
              <a:t>		3 </a:t>
            </a:r>
            <a:r>
              <a:rPr lang="pt-BR" sz="2200" dirty="0">
                <a:latin typeface="Verdana"/>
                <a:cs typeface="Verdana"/>
              </a:rPr>
              <a:t>Reuniões de </a:t>
            </a:r>
            <a:r>
              <a:rPr lang="pt-BR" sz="2200" dirty="0" smtClean="0">
                <a:latin typeface="Verdana"/>
                <a:cs typeface="Verdana"/>
              </a:rPr>
              <a:t>trabalho;</a:t>
            </a:r>
            <a:endParaRPr lang="pt-BR" sz="2200" dirty="0">
              <a:latin typeface="Verdana"/>
              <a:cs typeface="Verdana"/>
            </a:endParaRPr>
          </a:p>
          <a:p>
            <a:pPr marR="5080">
              <a:lnSpc>
                <a:spcPct val="150000"/>
              </a:lnSpc>
            </a:pPr>
            <a:r>
              <a:rPr lang="pt-BR" sz="2200" dirty="0" smtClean="0">
                <a:latin typeface="Verdana"/>
                <a:cs typeface="Verdana"/>
              </a:rPr>
              <a:t>		1 Reunião técnica interna.</a:t>
            </a:r>
          </a:p>
          <a:p>
            <a:pPr marR="5080" algn="just">
              <a:lnSpc>
                <a:spcPct val="150000"/>
              </a:lnSpc>
            </a:pPr>
            <a:r>
              <a:rPr lang="pt-BR" sz="2200" dirty="0" smtClean="0">
                <a:latin typeface="Verdana"/>
                <a:cs typeface="Verdana"/>
              </a:rPr>
              <a:t>	</a:t>
            </a:r>
            <a:endParaRPr lang="pt-BR" sz="2200" dirty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10104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30200"/>
            <a:ext cx="464693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204" dirty="0" smtClean="0">
                <a:solidFill>
                  <a:srgbClr val="2A6B67"/>
                </a:solidFill>
                <a:latin typeface="Verdana"/>
                <a:cs typeface="Verdana"/>
              </a:rPr>
              <a:t>S</a:t>
            </a:r>
            <a:r>
              <a:rPr lang="pt-BR" sz="3600" b="0" spc="-204" dirty="0" err="1" smtClean="0">
                <a:solidFill>
                  <a:srgbClr val="2A6B67"/>
                </a:solidFill>
                <a:latin typeface="Verdana"/>
                <a:cs typeface="Verdana"/>
              </a:rPr>
              <a:t>umário</a:t>
            </a:r>
            <a:endParaRPr sz="3600" dirty="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63550" y="962025"/>
            <a:ext cx="8124825" cy="0"/>
          </a:xfrm>
          <a:custGeom>
            <a:avLst/>
            <a:gdLst/>
            <a:ahLst/>
            <a:cxnLst/>
            <a:rect l="l" t="t" r="r" b="b"/>
            <a:pathLst>
              <a:path w="8124825">
                <a:moveTo>
                  <a:pt x="0" y="0"/>
                </a:moveTo>
                <a:lnTo>
                  <a:pt x="8124494" y="0"/>
                </a:lnTo>
              </a:path>
            </a:pathLst>
          </a:custGeom>
          <a:ln w="44056">
            <a:solidFill>
              <a:srgbClr val="296B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850900" y="1114425"/>
            <a:ext cx="9601200" cy="55528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dirty="0"/>
              <a:t>APRESENTAÇÃO DO </a:t>
            </a:r>
            <a:r>
              <a:rPr lang="pt-BR" sz="2000" dirty="0" smtClean="0"/>
              <a:t>RELATÓRIO</a:t>
            </a:r>
          </a:p>
          <a:p>
            <a:pPr>
              <a:lnSpc>
                <a:spcPct val="150000"/>
              </a:lnSpc>
            </a:pPr>
            <a:r>
              <a:rPr lang="pt-BR" sz="2000" dirty="0" smtClean="0"/>
              <a:t>I </a:t>
            </a:r>
            <a:r>
              <a:rPr lang="pt-BR" sz="2000" dirty="0"/>
              <a:t>– REQUERIMENTO DE CRIAÇÃO DA </a:t>
            </a:r>
            <a:r>
              <a:rPr lang="pt-BR" sz="2000" dirty="0" smtClean="0"/>
              <a:t>SUBCOMISSÃO</a:t>
            </a:r>
            <a:endParaRPr lang="pt-BR" sz="2000" dirty="0"/>
          </a:p>
          <a:p>
            <a:pPr>
              <a:lnSpc>
                <a:spcPct val="150000"/>
              </a:lnSpc>
            </a:pPr>
            <a:r>
              <a:rPr lang="pt-BR" sz="2000" dirty="0"/>
              <a:t>II – COMPOSIÇÃO E PERÍODO DE </a:t>
            </a:r>
            <a:r>
              <a:rPr lang="pt-BR" sz="2000" dirty="0" smtClean="0"/>
              <a:t>FUNCIONAMENTO</a:t>
            </a:r>
            <a:endParaRPr lang="pt-BR" sz="2000" dirty="0"/>
          </a:p>
          <a:p>
            <a:pPr>
              <a:lnSpc>
                <a:spcPct val="150000"/>
              </a:lnSpc>
            </a:pPr>
            <a:r>
              <a:rPr lang="pt-BR" sz="2000" dirty="0"/>
              <a:t>III – </a:t>
            </a:r>
            <a:r>
              <a:rPr lang="pt-BR" sz="2000" dirty="0" smtClean="0"/>
              <a:t>INTRODUÇÃO</a:t>
            </a:r>
            <a:endParaRPr lang="pt-BR" sz="2000" dirty="0"/>
          </a:p>
          <a:p>
            <a:pPr>
              <a:lnSpc>
                <a:spcPct val="150000"/>
              </a:lnSpc>
            </a:pPr>
            <a:r>
              <a:rPr lang="pt-BR" sz="2000" dirty="0"/>
              <a:t>IV – LISTA DE REUNIÕES E AUDIÊNCIAS </a:t>
            </a:r>
            <a:r>
              <a:rPr lang="pt-BR" sz="2000" dirty="0" smtClean="0"/>
              <a:t>PÚBLICAS</a:t>
            </a:r>
            <a:endParaRPr lang="pt-BR" sz="2000" dirty="0"/>
          </a:p>
          <a:p>
            <a:pPr>
              <a:lnSpc>
                <a:spcPct val="150000"/>
              </a:lnSpc>
            </a:pPr>
            <a:r>
              <a:rPr lang="pt-BR" sz="2000" dirty="0"/>
              <a:t>V – SÍNTESES DAS CONTRIBUIÇÕES OFERECIDAS NAS REUNIÕES E AUDIÊNCIAS </a:t>
            </a:r>
            <a:r>
              <a:rPr lang="pt-BR" sz="2000" dirty="0" smtClean="0"/>
              <a:t>PÚBLICAS</a:t>
            </a:r>
            <a:endParaRPr lang="pt-BR" sz="2000" dirty="0"/>
          </a:p>
          <a:p>
            <a:pPr>
              <a:lnSpc>
                <a:spcPct val="150000"/>
              </a:lnSpc>
            </a:pPr>
            <a:r>
              <a:rPr lang="pt-BR" sz="2000" dirty="0" smtClean="0"/>
              <a:t>	V.1 </a:t>
            </a:r>
            <a:r>
              <a:rPr lang="pt-BR" sz="2000" dirty="0"/>
              <a:t>Atividades do eixo de Gestão, Recursos e </a:t>
            </a:r>
            <a:r>
              <a:rPr lang="pt-BR" sz="2000" dirty="0" smtClean="0"/>
              <a:t>Planejamento</a:t>
            </a:r>
            <a:endParaRPr lang="pt-BR" sz="2000" dirty="0"/>
          </a:p>
          <a:p>
            <a:pPr>
              <a:lnSpc>
                <a:spcPct val="150000"/>
              </a:lnSpc>
            </a:pPr>
            <a:r>
              <a:rPr lang="pt-BR" sz="2000" dirty="0" smtClean="0"/>
              <a:t>	V.2 </a:t>
            </a:r>
            <a:r>
              <a:rPr lang="pt-BR" sz="2000" dirty="0"/>
              <a:t>Atividades do eixo de Prevenção e Promoção da </a:t>
            </a:r>
            <a:r>
              <a:rPr lang="pt-BR" sz="2000" dirty="0" smtClean="0"/>
              <a:t>Saúde</a:t>
            </a:r>
            <a:endParaRPr lang="pt-BR" sz="2000" dirty="0"/>
          </a:p>
          <a:p>
            <a:pPr>
              <a:lnSpc>
                <a:spcPct val="150000"/>
              </a:lnSpc>
            </a:pPr>
            <a:r>
              <a:rPr lang="pt-BR" sz="2000" dirty="0" smtClean="0"/>
              <a:t>	V.3 </a:t>
            </a:r>
            <a:r>
              <a:rPr lang="pt-BR" sz="2000" dirty="0"/>
              <a:t>Atividades do eixo de Atenção </a:t>
            </a:r>
            <a:r>
              <a:rPr lang="pt-BR" sz="2000" dirty="0" smtClean="0"/>
              <a:t>Básica</a:t>
            </a:r>
            <a:endParaRPr lang="pt-BR" sz="2000" dirty="0"/>
          </a:p>
          <a:p>
            <a:pPr>
              <a:lnSpc>
                <a:spcPct val="150000"/>
              </a:lnSpc>
            </a:pPr>
            <a:r>
              <a:rPr lang="pt-BR" sz="2000" dirty="0" smtClean="0"/>
              <a:t>	V.4 </a:t>
            </a:r>
            <a:r>
              <a:rPr lang="pt-BR" sz="2000" dirty="0"/>
              <a:t>Atividades do eixo de Assistência de Média e Alta </a:t>
            </a:r>
            <a:r>
              <a:rPr lang="pt-BR" sz="2000" dirty="0" smtClean="0"/>
              <a:t>Complexidade</a:t>
            </a:r>
            <a:endParaRPr lang="pt-BR" sz="2000" dirty="0"/>
          </a:p>
          <a:p>
            <a:pPr>
              <a:lnSpc>
                <a:spcPct val="150000"/>
              </a:lnSpc>
            </a:pPr>
            <a:r>
              <a:rPr lang="pt-BR" sz="2000" dirty="0" smtClean="0"/>
              <a:t>	V.5 </a:t>
            </a:r>
            <a:r>
              <a:rPr lang="pt-BR" sz="2000" dirty="0"/>
              <a:t>Atividades do eixo de Assistência </a:t>
            </a:r>
            <a:r>
              <a:rPr lang="pt-BR" sz="2000" dirty="0" smtClean="0"/>
              <a:t>Farmacêutica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50285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30200"/>
            <a:ext cx="464693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204" dirty="0" smtClean="0">
                <a:solidFill>
                  <a:srgbClr val="2A6B67"/>
                </a:solidFill>
                <a:latin typeface="Verdana"/>
                <a:cs typeface="Verdana"/>
              </a:rPr>
              <a:t>S</a:t>
            </a:r>
            <a:r>
              <a:rPr lang="pt-BR" sz="3600" b="0" spc="-204" dirty="0" err="1" smtClean="0">
                <a:solidFill>
                  <a:srgbClr val="2A6B67"/>
                </a:solidFill>
                <a:latin typeface="Verdana"/>
                <a:cs typeface="Verdana"/>
              </a:rPr>
              <a:t>umário</a:t>
            </a:r>
            <a:endParaRPr sz="3600" dirty="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63550" y="962025"/>
            <a:ext cx="8124825" cy="0"/>
          </a:xfrm>
          <a:custGeom>
            <a:avLst/>
            <a:gdLst/>
            <a:ahLst/>
            <a:cxnLst/>
            <a:rect l="l" t="t" r="r" b="b"/>
            <a:pathLst>
              <a:path w="8124825">
                <a:moveTo>
                  <a:pt x="0" y="0"/>
                </a:moveTo>
                <a:lnTo>
                  <a:pt x="8124494" y="0"/>
                </a:lnTo>
              </a:path>
            </a:pathLst>
          </a:custGeom>
          <a:ln w="44056">
            <a:solidFill>
              <a:srgbClr val="296B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495300" y="1767901"/>
            <a:ext cx="10134600" cy="46294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000" dirty="0" smtClean="0"/>
              <a:t>VI </a:t>
            </a:r>
            <a:r>
              <a:rPr lang="pt-BR" sz="2000" dirty="0"/>
              <a:t>– FONTES ADICIONAIS DE INFORMAÇÕES PARA A </a:t>
            </a:r>
            <a:r>
              <a:rPr lang="pt-BR" sz="2000" dirty="0" smtClean="0"/>
              <a:t>SUBCOMISSÃO</a:t>
            </a:r>
            <a:endParaRPr lang="pt-BR" sz="2000" dirty="0"/>
          </a:p>
          <a:p>
            <a:pPr>
              <a:lnSpc>
                <a:spcPct val="150000"/>
              </a:lnSpc>
            </a:pPr>
            <a:r>
              <a:rPr lang="pt-BR" sz="2000" dirty="0" smtClean="0"/>
              <a:t>	VI.1 </a:t>
            </a:r>
            <a:r>
              <a:rPr lang="pt-BR" sz="2000" dirty="0"/>
              <a:t>Dados do Relatório Quadrimestral de Prestação de Contas do </a:t>
            </a:r>
            <a:r>
              <a:rPr lang="pt-BR" sz="2000" dirty="0" smtClean="0"/>
              <a:t>SUS</a:t>
            </a:r>
            <a:endParaRPr lang="pt-BR" sz="2000" dirty="0"/>
          </a:p>
          <a:p>
            <a:pPr>
              <a:lnSpc>
                <a:spcPct val="150000"/>
              </a:lnSpc>
            </a:pPr>
            <a:r>
              <a:rPr lang="pt-BR" sz="2000" dirty="0" smtClean="0"/>
              <a:t>	VI.2 </a:t>
            </a:r>
            <a:r>
              <a:rPr lang="pt-BR" sz="2000" dirty="0"/>
              <a:t>Proposições em tramitação, segundo eixos </a:t>
            </a:r>
            <a:r>
              <a:rPr lang="pt-BR" sz="2000" dirty="0" smtClean="0"/>
              <a:t>temáticos</a:t>
            </a:r>
            <a:endParaRPr lang="pt-BR" sz="2000" dirty="0"/>
          </a:p>
          <a:p>
            <a:pPr>
              <a:lnSpc>
                <a:spcPct val="150000"/>
              </a:lnSpc>
            </a:pPr>
            <a:r>
              <a:rPr lang="pt-BR" sz="2000" dirty="0"/>
              <a:t>VII – CONSIDERAÇÕES E </a:t>
            </a:r>
            <a:r>
              <a:rPr lang="pt-BR" sz="2000" dirty="0" smtClean="0"/>
              <a:t>CONCLUSÕES</a:t>
            </a:r>
            <a:endParaRPr lang="pt-BR" sz="2000" dirty="0"/>
          </a:p>
          <a:p>
            <a:pPr>
              <a:lnSpc>
                <a:spcPct val="150000"/>
              </a:lnSpc>
            </a:pPr>
            <a:r>
              <a:rPr lang="pt-BR" sz="2000" dirty="0"/>
              <a:t>VIII – </a:t>
            </a:r>
            <a:r>
              <a:rPr lang="pt-BR" sz="2000" dirty="0" smtClean="0"/>
              <a:t>RECOMENDAÇÕES</a:t>
            </a:r>
          </a:p>
          <a:p>
            <a:pPr>
              <a:lnSpc>
                <a:spcPct val="150000"/>
              </a:lnSpc>
            </a:pPr>
            <a:endParaRPr lang="pt-BR" sz="2000" dirty="0"/>
          </a:p>
          <a:p>
            <a:pPr>
              <a:lnSpc>
                <a:spcPct val="150000"/>
              </a:lnSpc>
            </a:pPr>
            <a:r>
              <a:rPr lang="pt-BR" sz="2000" dirty="0" smtClean="0"/>
              <a:t>APÊNDICES</a:t>
            </a:r>
            <a:endParaRPr lang="pt-BR" sz="2000" dirty="0"/>
          </a:p>
          <a:p>
            <a:pPr>
              <a:lnSpc>
                <a:spcPct val="150000"/>
              </a:lnSpc>
            </a:pPr>
            <a:r>
              <a:rPr lang="pt-BR" sz="2000" dirty="0" smtClean="0"/>
              <a:t>	A</a:t>
            </a:r>
            <a:r>
              <a:rPr lang="pt-BR" sz="2000" dirty="0"/>
              <a:t>) Plano de trabalho da </a:t>
            </a:r>
            <a:r>
              <a:rPr lang="pt-BR" sz="2000" dirty="0" smtClean="0"/>
              <a:t>Subcomissão</a:t>
            </a:r>
            <a:endParaRPr lang="pt-BR" sz="2000" dirty="0"/>
          </a:p>
          <a:p>
            <a:pPr>
              <a:lnSpc>
                <a:spcPct val="150000"/>
              </a:lnSpc>
            </a:pPr>
            <a:r>
              <a:rPr lang="pt-BR" sz="2000" dirty="0" smtClean="0"/>
              <a:t>	B</a:t>
            </a:r>
            <a:r>
              <a:rPr lang="pt-BR" sz="2000" dirty="0"/>
              <a:t>) Dados sobre o SUS (Ministério da </a:t>
            </a:r>
            <a:r>
              <a:rPr lang="pt-BR" sz="2000" dirty="0" smtClean="0"/>
              <a:t>Saúde)</a:t>
            </a:r>
            <a:endParaRPr lang="pt-BR" sz="2000" dirty="0"/>
          </a:p>
          <a:p>
            <a:pPr>
              <a:lnSpc>
                <a:spcPct val="150000"/>
              </a:lnSpc>
            </a:pPr>
            <a:r>
              <a:rPr lang="pt-BR" sz="2000" dirty="0" smtClean="0"/>
              <a:t>	C</a:t>
            </a:r>
            <a:r>
              <a:rPr lang="pt-BR" sz="2000" dirty="0"/>
              <a:t>) </a:t>
            </a:r>
            <a:r>
              <a:rPr lang="pt-BR" sz="2000" dirty="0" smtClean="0"/>
              <a:t>Proposta </a:t>
            </a:r>
            <a:r>
              <a:rPr lang="pt-BR" sz="2000" dirty="0"/>
              <a:t>para o Observatório da Subcomissão Permanente de </a:t>
            </a:r>
            <a:r>
              <a:rPr lang="pt-BR" sz="2000" dirty="0" smtClean="0"/>
              <a:t>Saúde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651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30200"/>
            <a:ext cx="10160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t-BR" sz="3600" b="0" spc="-185" dirty="0" smtClean="0">
                <a:solidFill>
                  <a:srgbClr val="2A6B67"/>
                </a:solidFill>
                <a:latin typeface="Verdana"/>
                <a:cs typeface="Verdana"/>
              </a:rPr>
              <a:t>Eixo </a:t>
            </a:r>
            <a:r>
              <a:rPr lang="pt-BR" sz="3600" b="0" spc="-185" dirty="0">
                <a:solidFill>
                  <a:srgbClr val="2A6B67"/>
                </a:solidFill>
                <a:latin typeface="Verdana"/>
                <a:cs typeface="Verdana"/>
              </a:rPr>
              <a:t>de Gestão, Recursos e </a:t>
            </a:r>
            <a:r>
              <a:rPr lang="pt-BR" sz="3600" b="0" spc="-185" dirty="0" smtClean="0">
                <a:solidFill>
                  <a:srgbClr val="2A6B67"/>
                </a:solidFill>
                <a:latin typeface="Verdana"/>
                <a:cs typeface="Verdana"/>
              </a:rPr>
              <a:t>Planejamento (GRP)</a:t>
            </a:r>
            <a:endParaRPr sz="36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53000" y="1779832"/>
            <a:ext cx="3200400" cy="24743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arenR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Financiamento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da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Saúde.</a:t>
            </a:r>
          </a:p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arenR"/>
              <a:tabLst>
                <a:tab pos="158750" algn="l"/>
              </a:tabLst>
            </a:pP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Instrumentos de Gestão do SUS. </a:t>
            </a:r>
            <a:endParaRPr lang="pt-BR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arenR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Planejamento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Federal na Saúde e criação do Plano Decenal da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Saúde.</a:t>
            </a:r>
          </a:p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arenR"/>
              <a:tabLst>
                <a:tab pos="158750" algn="l"/>
              </a:tabLst>
            </a:pP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Regionalização e Consórcios Públicos de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Saúde.</a:t>
            </a:r>
          </a:p>
        </p:txBody>
      </p:sp>
      <p:sp>
        <p:nvSpPr>
          <p:cNvPr id="5" name="object 5"/>
          <p:cNvSpPr/>
          <p:nvPr/>
        </p:nvSpPr>
        <p:spPr>
          <a:xfrm>
            <a:off x="0" y="4156595"/>
            <a:ext cx="608965" cy="0"/>
          </a:xfrm>
          <a:custGeom>
            <a:avLst/>
            <a:gdLst/>
            <a:ahLst/>
            <a:cxnLst/>
            <a:rect l="l" t="t" r="r" b="b"/>
            <a:pathLst>
              <a:path w="608965">
                <a:moveTo>
                  <a:pt x="608708" y="0"/>
                </a:moveTo>
                <a:lnTo>
                  <a:pt x="0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4156595"/>
            <a:ext cx="920750" cy="1089025"/>
          </a:xfrm>
          <a:custGeom>
            <a:avLst/>
            <a:gdLst/>
            <a:ahLst/>
            <a:cxnLst/>
            <a:rect l="l" t="t" r="r" b="b"/>
            <a:pathLst>
              <a:path w="920750" h="1089025">
                <a:moveTo>
                  <a:pt x="0" y="1088478"/>
                </a:moveTo>
                <a:lnTo>
                  <a:pt x="608708" y="1088478"/>
                </a:lnTo>
                <a:lnTo>
                  <a:pt x="920417" y="544233"/>
                </a:lnTo>
                <a:lnTo>
                  <a:pt x="608708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3407" y="3954183"/>
            <a:ext cx="796290" cy="694690"/>
          </a:xfrm>
          <a:custGeom>
            <a:avLst/>
            <a:gdLst/>
            <a:ahLst/>
            <a:cxnLst/>
            <a:rect l="l" t="t" r="r" b="b"/>
            <a:pathLst>
              <a:path w="796290" h="694689">
                <a:moveTo>
                  <a:pt x="596773" y="0"/>
                </a:moveTo>
                <a:lnTo>
                  <a:pt x="198920" y="0"/>
                </a:lnTo>
                <a:lnTo>
                  <a:pt x="0" y="347332"/>
                </a:lnTo>
                <a:lnTo>
                  <a:pt x="202653" y="694664"/>
                </a:lnTo>
                <a:lnTo>
                  <a:pt x="607949" y="694664"/>
                </a:lnTo>
                <a:lnTo>
                  <a:pt x="795693" y="347332"/>
                </a:lnTo>
                <a:lnTo>
                  <a:pt x="59677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1672" y="4732096"/>
            <a:ext cx="1254125" cy="1104900"/>
          </a:xfrm>
          <a:custGeom>
            <a:avLst/>
            <a:gdLst/>
            <a:ahLst/>
            <a:cxnLst/>
            <a:rect l="l" t="t" r="r" b="b"/>
            <a:pathLst>
              <a:path w="1254125" h="1104900">
                <a:moveTo>
                  <a:pt x="947978" y="0"/>
                </a:moveTo>
                <a:lnTo>
                  <a:pt x="313499" y="0"/>
                </a:lnTo>
                <a:lnTo>
                  <a:pt x="0" y="552348"/>
                </a:lnTo>
                <a:lnTo>
                  <a:pt x="313499" y="1104684"/>
                </a:lnTo>
                <a:lnTo>
                  <a:pt x="940498" y="1104684"/>
                </a:lnTo>
                <a:lnTo>
                  <a:pt x="1253998" y="552348"/>
                </a:lnTo>
                <a:lnTo>
                  <a:pt x="947978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5328310"/>
            <a:ext cx="607695" cy="100965"/>
          </a:xfrm>
          <a:custGeom>
            <a:avLst/>
            <a:gdLst/>
            <a:ahLst/>
            <a:cxnLst/>
            <a:rect l="l" t="t" r="r" b="b"/>
            <a:pathLst>
              <a:path w="607695" h="100964">
                <a:moveTo>
                  <a:pt x="607317" y="0"/>
                </a:moveTo>
                <a:lnTo>
                  <a:pt x="57788" y="0"/>
                </a:lnTo>
                <a:lnTo>
                  <a:pt x="0" y="100898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5328310"/>
            <a:ext cx="882650" cy="960119"/>
          </a:xfrm>
          <a:custGeom>
            <a:avLst/>
            <a:gdLst/>
            <a:ahLst/>
            <a:cxnLst/>
            <a:rect l="l" t="t" r="r" b="b"/>
            <a:pathLst>
              <a:path w="882650" h="960120">
                <a:moveTo>
                  <a:pt x="0" y="858602"/>
                </a:moveTo>
                <a:lnTo>
                  <a:pt x="57788" y="959497"/>
                </a:lnTo>
                <a:lnTo>
                  <a:pt x="607317" y="959497"/>
                </a:lnTo>
                <a:lnTo>
                  <a:pt x="882082" y="479755"/>
                </a:lnTo>
                <a:lnTo>
                  <a:pt x="607317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3"/>
          <p:cNvSpPr/>
          <p:nvPr/>
        </p:nvSpPr>
        <p:spPr>
          <a:xfrm flipV="1">
            <a:off x="463550" y="897021"/>
            <a:ext cx="9988550" cy="113136"/>
          </a:xfrm>
          <a:custGeom>
            <a:avLst/>
            <a:gdLst/>
            <a:ahLst/>
            <a:cxnLst/>
            <a:rect l="l" t="t" r="r" b="b"/>
            <a:pathLst>
              <a:path w="8124825">
                <a:moveTo>
                  <a:pt x="0" y="0"/>
                </a:moveTo>
                <a:lnTo>
                  <a:pt x="8124494" y="0"/>
                </a:lnTo>
              </a:path>
            </a:pathLst>
          </a:custGeom>
          <a:ln w="44056">
            <a:solidFill>
              <a:srgbClr val="296B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Fluxograma: Conector fora de página 3"/>
          <p:cNvSpPr/>
          <p:nvPr/>
        </p:nvSpPr>
        <p:spPr>
          <a:xfrm rot="16200000">
            <a:off x="3009900" y="1956726"/>
            <a:ext cx="990600" cy="17526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2895600" y="2512459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Audiências Públicas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3" name="Fluxograma: Conector fora de página 12"/>
          <p:cNvSpPr/>
          <p:nvPr/>
        </p:nvSpPr>
        <p:spPr>
          <a:xfrm rot="16200000">
            <a:off x="3022600" y="4197692"/>
            <a:ext cx="990600" cy="1752600"/>
          </a:xfrm>
          <a:prstGeom prst="flowChartOffpage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object 3"/>
          <p:cNvSpPr txBox="1"/>
          <p:nvPr/>
        </p:nvSpPr>
        <p:spPr>
          <a:xfrm>
            <a:off x="4927600" y="4893508"/>
            <a:ext cx="3200400" cy="832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arenR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Publicação SUS em Números.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8750" algn="l"/>
              </a:tabLst>
            </a:pPr>
            <a:endParaRPr lang="pt-BR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2821568" y="4750826"/>
            <a:ext cx="1382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Informações do MS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6801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30200"/>
            <a:ext cx="10160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t-BR" sz="3600" b="0" spc="-185" dirty="0" smtClean="0">
                <a:solidFill>
                  <a:srgbClr val="2A6B67"/>
                </a:solidFill>
                <a:latin typeface="Verdana"/>
                <a:cs typeface="Verdana"/>
              </a:rPr>
              <a:t>Eixo </a:t>
            </a:r>
            <a:r>
              <a:rPr lang="pt-BR" sz="3600" b="0" spc="-185" dirty="0">
                <a:solidFill>
                  <a:srgbClr val="2A6B67"/>
                </a:solidFill>
                <a:latin typeface="Verdana"/>
                <a:cs typeface="Verdana"/>
              </a:rPr>
              <a:t>de Prevenção e Promoção da Saúde </a:t>
            </a:r>
            <a:r>
              <a:rPr lang="pt-BR" sz="3600" b="0" spc="-185" dirty="0" smtClean="0">
                <a:solidFill>
                  <a:srgbClr val="2A6B67"/>
                </a:solidFill>
                <a:latin typeface="Verdana"/>
                <a:cs typeface="Verdana"/>
              </a:rPr>
              <a:t>(PPS)</a:t>
            </a:r>
            <a:endParaRPr sz="36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68900" y="2770432"/>
            <a:ext cx="3200400" cy="16664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arenR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Com o Secretário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de Vigilância em Saúde do Ministério da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Saúde (MS):</a:t>
            </a:r>
          </a:p>
          <a:p>
            <a:pPr marL="755650" lvl="1" indent="-285750">
              <a:spcBef>
                <a:spcPts val="95"/>
              </a:spcBef>
              <a:buFontTx/>
              <a:buChar char="-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Cobertura vacinal.</a:t>
            </a:r>
          </a:p>
          <a:p>
            <a:pPr marL="755650" lvl="1" indent="-285750">
              <a:spcBef>
                <a:spcPts val="95"/>
              </a:spcBef>
              <a:buFontTx/>
              <a:buChar char="-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Doenças congênitas.</a:t>
            </a:r>
          </a:p>
          <a:p>
            <a:pPr marL="755650" lvl="1" indent="-285750">
              <a:spcBef>
                <a:spcPts val="95"/>
              </a:spcBef>
              <a:buFontTx/>
              <a:buChar char="-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Acidentes de trânsito.</a:t>
            </a:r>
          </a:p>
        </p:txBody>
      </p:sp>
      <p:sp>
        <p:nvSpPr>
          <p:cNvPr id="5" name="object 5"/>
          <p:cNvSpPr/>
          <p:nvPr/>
        </p:nvSpPr>
        <p:spPr>
          <a:xfrm>
            <a:off x="0" y="4156595"/>
            <a:ext cx="608965" cy="0"/>
          </a:xfrm>
          <a:custGeom>
            <a:avLst/>
            <a:gdLst/>
            <a:ahLst/>
            <a:cxnLst/>
            <a:rect l="l" t="t" r="r" b="b"/>
            <a:pathLst>
              <a:path w="608965">
                <a:moveTo>
                  <a:pt x="608708" y="0"/>
                </a:moveTo>
                <a:lnTo>
                  <a:pt x="0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4156595"/>
            <a:ext cx="920750" cy="1089025"/>
          </a:xfrm>
          <a:custGeom>
            <a:avLst/>
            <a:gdLst/>
            <a:ahLst/>
            <a:cxnLst/>
            <a:rect l="l" t="t" r="r" b="b"/>
            <a:pathLst>
              <a:path w="920750" h="1089025">
                <a:moveTo>
                  <a:pt x="0" y="1088478"/>
                </a:moveTo>
                <a:lnTo>
                  <a:pt x="608708" y="1088478"/>
                </a:lnTo>
                <a:lnTo>
                  <a:pt x="920417" y="544233"/>
                </a:lnTo>
                <a:lnTo>
                  <a:pt x="608708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3407" y="3954183"/>
            <a:ext cx="796290" cy="694690"/>
          </a:xfrm>
          <a:custGeom>
            <a:avLst/>
            <a:gdLst/>
            <a:ahLst/>
            <a:cxnLst/>
            <a:rect l="l" t="t" r="r" b="b"/>
            <a:pathLst>
              <a:path w="796290" h="694689">
                <a:moveTo>
                  <a:pt x="596773" y="0"/>
                </a:moveTo>
                <a:lnTo>
                  <a:pt x="198920" y="0"/>
                </a:lnTo>
                <a:lnTo>
                  <a:pt x="0" y="347332"/>
                </a:lnTo>
                <a:lnTo>
                  <a:pt x="202653" y="694664"/>
                </a:lnTo>
                <a:lnTo>
                  <a:pt x="607949" y="694664"/>
                </a:lnTo>
                <a:lnTo>
                  <a:pt x="795693" y="347332"/>
                </a:lnTo>
                <a:lnTo>
                  <a:pt x="59677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1672" y="4732096"/>
            <a:ext cx="1254125" cy="1104900"/>
          </a:xfrm>
          <a:custGeom>
            <a:avLst/>
            <a:gdLst/>
            <a:ahLst/>
            <a:cxnLst/>
            <a:rect l="l" t="t" r="r" b="b"/>
            <a:pathLst>
              <a:path w="1254125" h="1104900">
                <a:moveTo>
                  <a:pt x="947978" y="0"/>
                </a:moveTo>
                <a:lnTo>
                  <a:pt x="313499" y="0"/>
                </a:lnTo>
                <a:lnTo>
                  <a:pt x="0" y="552348"/>
                </a:lnTo>
                <a:lnTo>
                  <a:pt x="313499" y="1104684"/>
                </a:lnTo>
                <a:lnTo>
                  <a:pt x="940498" y="1104684"/>
                </a:lnTo>
                <a:lnTo>
                  <a:pt x="1253998" y="552348"/>
                </a:lnTo>
                <a:lnTo>
                  <a:pt x="947978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5328310"/>
            <a:ext cx="607695" cy="100965"/>
          </a:xfrm>
          <a:custGeom>
            <a:avLst/>
            <a:gdLst/>
            <a:ahLst/>
            <a:cxnLst/>
            <a:rect l="l" t="t" r="r" b="b"/>
            <a:pathLst>
              <a:path w="607695" h="100964">
                <a:moveTo>
                  <a:pt x="607317" y="0"/>
                </a:moveTo>
                <a:lnTo>
                  <a:pt x="57788" y="0"/>
                </a:lnTo>
                <a:lnTo>
                  <a:pt x="0" y="100898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5328310"/>
            <a:ext cx="882650" cy="960119"/>
          </a:xfrm>
          <a:custGeom>
            <a:avLst/>
            <a:gdLst/>
            <a:ahLst/>
            <a:cxnLst/>
            <a:rect l="l" t="t" r="r" b="b"/>
            <a:pathLst>
              <a:path w="882650" h="960120">
                <a:moveTo>
                  <a:pt x="0" y="858602"/>
                </a:moveTo>
                <a:lnTo>
                  <a:pt x="57788" y="959497"/>
                </a:lnTo>
                <a:lnTo>
                  <a:pt x="607317" y="959497"/>
                </a:lnTo>
                <a:lnTo>
                  <a:pt x="882082" y="479755"/>
                </a:lnTo>
                <a:lnTo>
                  <a:pt x="607317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3"/>
          <p:cNvSpPr/>
          <p:nvPr/>
        </p:nvSpPr>
        <p:spPr>
          <a:xfrm flipV="1">
            <a:off x="463550" y="897021"/>
            <a:ext cx="9988550" cy="113136"/>
          </a:xfrm>
          <a:custGeom>
            <a:avLst/>
            <a:gdLst/>
            <a:ahLst/>
            <a:cxnLst/>
            <a:rect l="l" t="t" r="r" b="b"/>
            <a:pathLst>
              <a:path w="8124825">
                <a:moveTo>
                  <a:pt x="0" y="0"/>
                </a:moveTo>
                <a:lnTo>
                  <a:pt x="8124494" y="0"/>
                </a:lnTo>
              </a:path>
            </a:pathLst>
          </a:custGeom>
          <a:ln w="44056">
            <a:solidFill>
              <a:srgbClr val="296B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Fluxograma: Conector fora de página 3"/>
          <p:cNvSpPr/>
          <p:nvPr/>
        </p:nvSpPr>
        <p:spPr>
          <a:xfrm rot="16200000">
            <a:off x="3251200" y="2752725"/>
            <a:ext cx="990600" cy="17526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3056082" y="3305858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Audiência Pública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2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30200"/>
            <a:ext cx="10160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pt-BR" sz="3600" b="0" spc="-185" dirty="0" smtClean="0">
                <a:solidFill>
                  <a:srgbClr val="2A6B67"/>
                </a:solidFill>
                <a:latin typeface="Verdana"/>
                <a:cs typeface="Verdana"/>
              </a:rPr>
              <a:t>Eixo da Atenção Básica (AB)</a:t>
            </a:r>
            <a:endParaRPr sz="36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53000" y="2516432"/>
            <a:ext cx="3581400" cy="24872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+mj-lt"/>
              <a:buAutoNum type="arabicParenR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Com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o Secretário de Atenção Primária à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Saúde:</a:t>
            </a:r>
          </a:p>
          <a:p>
            <a:pPr marL="755650" lvl="1" indent="-285750">
              <a:spcBef>
                <a:spcPts val="95"/>
              </a:spcBef>
              <a:buFontTx/>
              <a:buChar char="-"/>
              <a:tabLst>
                <a:tab pos="158750" algn="l"/>
              </a:tabLst>
            </a:pP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Principais problemas de saúde.</a:t>
            </a:r>
          </a:p>
          <a:p>
            <a:pPr marL="755650" lvl="1" indent="-285750">
              <a:spcBef>
                <a:spcPts val="95"/>
              </a:spcBef>
              <a:buFontTx/>
              <a:buChar char="-"/>
              <a:tabLst>
                <a:tab pos="158750" algn="l"/>
              </a:tabLst>
            </a:pP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Estratégia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de </a:t>
            </a: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Saúde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da Família.</a:t>
            </a:r>
          </a:p>
          <a:p>
            <a:pPr marL="755650" lvl="1" indent="-285750">
              <a:spcBef>
                <a:spcPts val="95"/>
              </a:spcBef>
              <a:buFontTx/>
              <a:buChar char="-"/>
              <a:tabLst>
                <a:tab pos="158750" algn="l"/>
              </a:tabLst>
            </a:pP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Programa Saúde na </a:t>
            </a:r>
            <a:r>
              <a:rPr lang="pt-BR" sz="1750" spc="-65" dirty="0" smtClean="0">
                <a:solidFill>
                  <a:srgbClr val="2A6B67"/>
                </a:solidFill>
                <a:latin typeface="Verdana"/>
                <a:cs typeface="Verdana"/>
              </a:rPr>
              <a:t>Hora.</a:t>
            </a:r>
          </a:p>
          <a:p>
            <a:pPr marL="755650" lvl="1" indent="-285750">
              <a:spcBef>
                <a:spcPts val="95"/>
              </a:spcBef>
              <a:buFontTx/>
              <a:buChar char="-"/>
              <a:tabLst>
                <a:tab pos="158750" algn="l"/>
              </a:tabLst>
            </a:pPr>
            <a:r>
              <a:rPr lang="pt-BR" sz="1750" spc="-65" dirty="0">
                <a:solidFill>
                  <a:srgbClr val="2A6B67"/>
                </a:solidFill>
                <a:latin typeface="Verdana"/>
                <a:cs typeface="Verdana"/>
              </a:rPr>
              <a:t>Programa Médicos pelo Brasil.</a:t>
            </a:r>
            <a:endParaRPr lang="pt-BR" sz="1750" spc="-65" dirty="0" smtClean="0">
              <a:solidFill>
                <a:srgbClr val="2A6B67"/>
              </a:solidFill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4156595"/>
            <a:ext cx="608965" cy="0"/>
          </a:xfrm>
          <a:custGeom>
            <a:avLst/>
            <a:gdLst/>
            <a:ahLst/>
            <a:cxnLst/>
            <a:rect l="l" t="t" r="r" b="b"/>
            <a:pathLst>
              <a:path w="608965">
                <a:moveTo>
                  <a:pt x="608708" y="0"/>
                </a:moveTo>
                <a:lnTo>
                  <a:pt x="0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4156595"/>
            <a:ext cx="920750" cy="1089025"/>
          </a:xfrm>
          <a:custGeom>
            <a:avLst/>
            <a:gdLst/>
            <a:ahLst/>
            <a:cxnLst/>
            <a:rect l="l" t="t" r="r" b="b"/>
            <a:pathLst>
              <a:path w="920750" h="1089025">
                <a:moveTo>
                  <a:pt x="0" y="1088478"/>
                </a:moveTo>
                <a:lnTo>
                  <a:pt x="608708" y="1088478"/>
                </a:lnTo>
                <a:lnTo>
                  <a:pt x="920417" y="544233"/>
                </a:lnTo>
                <a:lnTo>
                  <a:pt x="608708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3407" y="3954183"/>
            <a:ext cx="796290" cy="694690"/>
          </a:xfrm>
          <a:custGeom>
            <a:avLst/>
            <a:gdLst/>
            <a:ahLst/>
            <a:cxnLst/>
            <a:rect l="l" t="t" r="r" b="b"/>
            <a:pathLst>
              <a:path w="796290" h="694689">
                <a:moveTo>
                  <a:pt x="596773" y="0"/>
                </a:moveTo>
                <a:lnTo>
                  <a:pt x="198920" y="0"/>
                </a:lnTo>
                <a:lnTo>
                  <a:pt x="0" y="347332"/>
                </a:lnTo>
                <a:lnTo>
                  <a:pt x="202653" y="694664"/>
                </a:lnTo>
                <a:lnTo>
                  <a:pt x="607949" y="694664"/>
                </a:lnTo>
                <a:lnTo>
                  <a:pt x="795693" y="347332"/>
                </a:lnTo>
                <a:lnTo>
                  <a:pt x="596773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1672" y="4732096"/>
            <a:ext cx="1254125" cy="1104900"/>
          </a:xfrm>
          <a:custGeom>
            <a:avLst/>
            <a:gdLst/>
            <a:ahLst/>
            <a:cxnLst/>
            <a:rect l="l" t="t" r="r" b="b"/>
            <a:pathLst>
              <a:path w="1254125" h="1104900">
                <a:moveTo>
                  <a:pt x="947978" y="0"/>
                </a:moveTo>
                <a:lnTo>
                  <a:pt x="313499" y="0"/>
                </a:lnTo>
                <a:lnTo>
                  <a:pt x="0" y="552348"/>
                </a:lnTo>
                <a:lnTo>
                  <a:pt x="313499" y="1104684"/>
                </a:lnTo>
                <a:lnTo>
                  <a:pt x="940498" y="1104684"/>
                </a:lnTo>
                <a:lnTo>
                  <a:pt x="1253998" y="552348"/>
                </a:lnTo>
                <a:lnTo>
                  <a:pt x="947978" y="0"/>
                </a:lnTo>
                <a:close/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5328310"/>
            <a:ext cx="607695" cy="100965"/>
          </a:xfrm>
          <a:custGeom>
            <a:avLst/>
            <a:gdLst/>
            <a:ahLst/>
            <a:cxnLst/>
            <a:rect l="l" t="t" r="r" b="b"/>
            <a:pathLst>
              <a:path w="607695" h="100964">
                <a:moveTo>
                  <a:pt x="607317" y="0"/>
                </a:moveTo>
                <a:lnTo>
                  <a:pt x="57788" y="0"/>
                </a:lnTo>
                <a:lnTo>
                  <a:pt x="0" y="100898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5328310"/>
            <a:ext cx="882650" cy="960119"/>
          </a:xfrm>
          <a:custGeom>
            <a:avLst/>
            <a:gdLst/>
            <a:ahLst/>
            <a:cxnLst/>
            <a:rect l="l" t="t" r="r" b="b"/>
            <a:pathLst>
              <a:path w="882650" h="960120">
                <a:moveTo>
                  <a:pt x="0" y="858602"/>
                </a:moveTo>
                <a:lnTo>
                  <a:pt x="57788" y="959497"/>
                </a:lnTo>
                <a:lnTo>
                  <a:pt x="607317" y="959497"/>
                </a:lnTo>
                <a:lnTo>
                  <a:pt x="882082" y="479755"/>
                </a:lnTo>
                <a:lnTo>
                  <a:pt x="607317" y="0"/>
                </a:lnTo>
              </a:path>
            </a:pathLst>
          </a:custGeom>
          <a:ln w="22593">
            <a:solidFill>
              <a:srgbClr val="96C1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3"/>
          <p:cNvSpPr/>
          <p:nvPr/>
        </p:nvSpPr>
        <p:spPr>
          <a:xfrm flipV="1">
            <a:off x="463550" y="897021"/>
            <a:ext cx="9988550" cy="113136"/>
          </a:xfrm>
          <a:custGeom>
            <a:avLst/>
            <a:gdLst/>
            <a:ahLst/>
            <a:cxnLst/>
            <a:rect l="l" t="t" r="r" b="b"/>
            <a:pathLst>
              <a:path w="8124825">
                <a:moveTo>
                  <a:pt x="0" y="0"/>
                </a:moveTo>
                <a:lnTo>
                  <a:pt x="8124494" y="0"/>
                </a:lnTo>
              </a:path>
            </a:pathLst>
          </a:custGeom>
          <a:ln w="44056">
            <a:solidFill>
              <a:srgbClr val="296B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Fluxograma: Conector fora de página 3"/>
          <p:cNvSpPr/>
          <p:nvPr/>
        </p:nvSpPr>
        <p:spPr>
          <a:xfrm rot="16200000">
            <a:off x="3098800" y="2841625"/>
            <a:ext cx="990600" cy="1752600"/>
          </a:xfrm>
          <a:prstGeom prst="flowChartOffpageConnec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2857500" y="3382107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Reunião de Trabalho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59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15202</TotalTime>
  <Words>1389</Words>
  <Application>Microsoft Office PowerPoint</Application>
  <PresentationFormat>Personalizar</PresentationFormat>
  <Paragraphs>218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7" baseType="lpstr">
      <vt:lpstr>Arial</vt:lpstr>
      <vt:lpstr>Calibri</vt:lpstr>
      <vt:lpstr>Verdana</vt:lpstr>
      <vt:lpstr>Office Theme</vt:lpstr>
      <vt:lpstr>SUBCOMISSÃO PERMANENTE DA SAÚDE (CSSF)</vt:lpstr>
      <vt:lpstr>Apresentação do PowerPoint</vt:lpstr>
      <vt:lpstr>Apresentação do PowerPoint</vt:lpstr>
      <vt:lpstr>Funcionamento </vt:lpstr>
      <vt:lpstr>Sumário</vt:lpstr>
      <vt:lpstr>Sumário</vt:lpstr>
      <vt:lpstr>Eixo de Gestão, Recursos e Planejamento (GRP)</vt:lpstr>
      <vt:lpstr>Eixo de Prevenção e Promoção da Saúde (PPS)</vt:lpstr>
      <vt:lpstr>Eixo da Atenção Básica (AB)</vt:lpstr>
      <vt:lpstr>Assistência de Média e Alta Complexidade (MAC)</vt:lpstr>
      <vt:lpstr>Eixo de Assistência Farmacêutica (AF)</vt:lpstr>
      <vt:lpstr>Informações adicionais para o Relatório</vt:lpstr>
      <vt:lpstr>Considerações e Conclusões</vt:lpstr>
      <vt:lpstr>Considerações e Conclusões</vt:lpstr>
      <vt:lpstr>Considerações e Conclusões</vt:lpstr>
      <vt:lpstr>Considerações e Conclusões</vt:lpstr>
      <vt:lpstr>Recomendações</vt:lpstr>
      <vt:lpstr>Recomendações</vt:lpstr>
      <vt:lpstr>Recomendações</vt:lpstr>
      <vt:lpstr>Recomendações</vt:lpstr>
      <vt:lpstr>Recomendações</vt:lpstr>
      <vt:lpstr>Recomendações</vt:lpstr>
      <vt:lpstr>Recomendações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CONSULTORIA</dc:title>
  <dc:creator>Camila Alves Flores</dc:creator>
  <cp:lastModifiedBy>Ariadna Edenice de Mendonça Vasconcelos</cp:lastModifiedBy>
  <cp:revision>213</cp:revision>
  <cp:lastPrinted>2019-11-20T13:48:37Z</cp:lastPrinted>
  <dcterms:created xsi:type="dcterms:W3CDTF">2019-06-25T19:12:23Z</dcterms:created>
  <dcterms:modified xsi:type="dcterms:W3CDTF">2019-11-20T13:48:52Z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2019-01-30T00:00:00Z</vt:filetime>
  </property>
  <property fmtid="{D5CDD505-2E9C-101B-9397-08002B2CF9AE}" pid="3" name="Creator">
    <vt:lpwstr>Adobe InDesign CC 13.1 (Windows)</vt:lpwstr>
  </property>
  <property fmtid="{D5CDD505-2E9C-101B-9397-08002B2CF9AE}" pid="4" name="LastSaved">
    <vt:filetime>2019-06-25T00:00:00Z</vt:filetime>
  </property>
</Properties>
</file>