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86" r:id="rId5"/>
    <p:sldId id="314" r:id="rId6"/>
    <p:sldId id="289" r:id="rId7"/>
    <p:sldId id="290" r:id="rId8"/>
    <p:sldId id="294" r:id="rId9"/>
    <p:sldId id="295" r:id="rId10"/>
    <p:sldId id="296" r:id="rId11"/>
    <p:sldId id="297" r:id="rId12"/>
    <p:sldId id="259" r:id="rId13"/>
    <p:sldId id="288" r:id="rId14"/>
    <p:sldId id="301" r:id="rId15"/>
    <p:sldId id="304" r:id="rId16"/>
    <p:sldId id="302" r:id="rId17"/>
    <p:sldId id="305" r:id="rId18"/>
    <p:sldId id="299" r:id="rId19"/>
    <p:sldId id="306" r:id="rId20"/>
    <p:sldId id="307" r:id="rId21"/>
    <p:sldId id="308" r:id="rId22"/>
    <p:sldId id="309" r:id="rId23"/>
    <p:sldId id="313" r:id="rId24"/>
  </p:sldIdLst>
  <p:sldSz cx="10693400" cy="7562850"/>
  <p:notesSz cx="9296400" cy="7010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45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1" i="0">
                <a:solidFill>
                  <a:srgbClr val="3B97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A6B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1" i="0">
                <a:solidFill>
                  <a:srgbClr val="3B97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1" i="0">
                <a:solidFill>
                  <a:srgbClr val="3B97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68007"/>
            <a:ext cx="10692003" cy="341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68007"/>
            <a:ext cx="10692003" cy="341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78607" y="1076947"/>
            <a:ext cx="5136184" cy="1145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1" i="0">
                <a:solidFill>
                  <a:srgbClr val="3B979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6064" y="2114080"/>
            <a:ext cx="8401271" cy="286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A6B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68007"/>
            <a:ext cx="10692003" cy="341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5165" y="-1155"/>
            <a:ext cx="10692003" cy="7559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74116" y="781005"/>
            <a:ext cx="5553710" cy="250773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pt-BR" sz="5400" spc="-380" dirty="0" smtClean="0">
                <a:solidFill>
                  <a:srgbClr val="FFFFFF"/>
                </a:solidFill>
              </a:rPr>
              <a:t>SUBCOMISSÃO PERMANENTE DA SAÚDE (CSSF)</a:t>
            </a:r>
            <a:endParaRPr sz="5400" dirty="0"/>
          </a:p>
        </p:txBody>
      </p:sp>
      <p:sp>
        <p:nvSpPr>
          <p:cNvPr id="7" name="object 7"/>
          <p:cNvSpPr/>
          <p:nvPr/>
        </p:nvSpPr>
        <p:spPr>
          <a:xfrm>
            <a:off x="470217" y="5384381"/>
            <a:ext cx="996315" cy="869950"/>
          </a:xfrm>
          <a:custGeom>
            <a:avLst/>
            <a:gdLst/>
            <a:ahLst/>
            <a:cxnLst/>
            <a:rect l="l" t="t" r="r" b="b"/>
            <a:pathLst>
              <a:path w="996315" h="869950">
                <a:moveTo>
                  <a:pt x="747153" y="0"/>
                </a:moveTo>
                <a:lnTo>
                  <a:pt x="249047" y="0"/>
                </a:lnTo>
                <a:lnTo>
                  <a:pt x="0" y="434847"/>
                </a:lnTo>
                <a:lnTo>
                  <a:pt x="249047" y="869708"/>
                </a:lnTo>
                <a:lnTo>
                  <a:pt x="747153" y="869708"/>
                </a:lnTo>
                <a:lnTo>
                  <a:pt x="996200" y="434847"/>
                </a:lnTo>
                <a:lnTo>
                  <a:pt x="74715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9555" y="5221820"/>
            <a:ext cx="634365" cy="553720"/>
          </a:xfrm>
          <a:custGeom>
            <a:avLst/>
            <a:gdLst/>
            <a:ahLst/>
            <a:cxnLst/>
            <a:rect l="l" t="t" r="r" b="b"/>
            <a:pathLst>
              <a:path w="634364" h="553720">
                <a:moveTo>
                  <a:pt x="475437" y="0"/>
                </a:moveTo>
                <a:lnTo>
                  <a:pt x="158483" y="0"/>
                </a:lnTo>
                <a:lnTo>
                  <a:pt x="0" y="276720"/>
                </a:lnTo>
                <a:lnTo>
                  <a:pt x="161455" y="553440"/>
                </a:lnTo>
                <a:lnTo>
                  <a:pt x="484339" y="553440"/>
                </a:lnTo>
                <a:lnTo>
                  <a:pt x="633920" y="276720"/>
                </a:lnTo>
                <a:lnTo>
                  <a:pt x="475437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79817" y="5846559"/>
            <a:ext cx="1002030" cy="883285"/>
          </a:xfrm>
          <a:custGeom>
            <a:avLst/>
            <a:gdLst/>
            <a:ahLst/>
            <a:cxnLst/>
            <a:rect l="l" t="t" r="r" b="b"/>
            <a:pathLst>
              <a:path w="1002030" h="883284">
                <a:moveTo>
                  <a:pt x="757453" y="0"/>
                </a:moveTo>
                <a:lnTo>
                  <a:pt x="250494" y="0"/>
                </a:lnTo>
                <a:lnTo>
                  <a:pt x="0" y="441363"/>
                </a:lnTo>
                <a:lnTo>
                  <a:pt x="250494" y="882726"/>
                </a:lnTo>
                <a:lnTo>
                  <a:pt x="751484" y="882726"/>
                </a:lnTo>
                <a:lnTo>
                  <a:pt x="1001979" y="441363"/>
                </a:lnTo>
                <a:lnTo>
                  <a:pt x="75745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8102" y="6325384"/>
            <a:ext cx="877569" cy="766445"/>
          </a:xfrm>
          <a:custGeom>
            <a:avLst/>
            <a:gdLst/>
            <a:ahLst/>
            <a:cxnLst/>
            <a:rect l="l" t="t" r="r" b="b"/>
            <a:pathLst>
              <a:path w="877569" h="766445">
                <a:moveTo>
                  <a:pt x="658152" y="0"/>
                </a:moveTo>
                <a:lnTo>
                  <a:pt x="219379" y="0"/>
                </a:lnTo>
                <a:lnTo>
                  <a:pt x="0" y="383057"/>
                </a:lnTo>
                <a:lnTo>
                  <a:pt x="219379" y="766127"/>
                </a:lnTo>
                <a:lnTo>
                  <a:pt x="658152" y="766127"/>
                </a:lnTo>
                <a:lnTo>
                  <a:pt x="877531" y="383057"/>
                </a:lnTo>
                <a:lnTo>
                  <a:pt x="658152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29051" y="0"/>
            <a:ext cx="996315" cy="554990"/>
          </a:xfrm>
          <a:custGeom>
            <a:avLst/>
            <a:gdLst/>
            <a:ahLst/>
            <a:cxnLst/>
            <a:rect l="l" t="t" r="r" b="b"/>
            <a:pathLst>
              <a:path w="996315" h="554990">
                <a:moveTo>
                  <a:pt x="68596" y="0"/>
                </a:moveTo>
                <a:lnTo>
                  <a:pt x="0" y="119773"/>
                </a:lnTo>
                <a:lnTo>
                  <a:pt x="249047" y="554634"/>
                </a:lnTo>
                <a:lnTo>
                  <a:pt x="747153" y="554634"/>
                </a:lnTo>
                <a:lnTo>
                  <a:pt x="996200" y="119773"/>
                </a:lnTo>
                <a:lnTo>
                  <a:pt x="927603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45601" y="0"/>
            <a:ext cx="346710" cy="76200"/>
          </a:xfrm>
          <a:custGeom>
            <a:avLst/>
            <a:gdLst/>
            <a:ahLst/>
            <a:cxnLst/>
            <a:rect l="l" t="t" r="r" b="b"/>
            <a:pathLst>
              <a:path w="346709" h="76200">
                <a:moveTo>
                  <a:pt x="0" y="0"/>
                </a:moveTo>
                <a:lnTo>
                  <a:pt x="44229" y="75806"/>
                </a:lnTo>
                <a:lnTo>
                  <a:pt x="346400" y="75806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38650" y="147104"/>
            <a:ext cx="553720" cy="883285"/>
          </a:xfrm>
          <a:custGeom>
            <a:avLst/>
            <a:gdLst/>
            <a:ahLst/>
            <a:cxnLst/>
            <a:rect l="l" t="t" r="r" b="b"/>
            <a:pathLst>
              <a:path w="553720" h="883285">
                <a:moveTo>
                  <a:pt x="553351" y="0"/>
                </a:moveTo>
                <a:lnTo>
                  <a:pt x="250494" y="0"/>
                </a:lnTo>
                <a:lnTo>
                  <a:pt x="0" y="441363"/>
                </a:lnTo>
                <a:lnTo>
                  <a:pt x="250494" y="882726"/>
                </a:lnTo>
                <a:lnTo>
                  <a:pt x="553351" y="882726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416936" y="625932"/>
            <a:ext cx="877569" cy="766445"/>
          </a:xfrm>
          <a:custGeom>
            <a:avLst/>
            <a:gdLst/>
            <a:ahLst/>
            <a:cxnLst/>
            <a:rect l="l" t="t" r="r" b="b"/>
            <a:pathLst>
              <a:path w="877570" h="766444">
                <a:moveTo>
                  <a:pt x="658152" y="0"/>
                </a:moveTo>
                <a:lnTo>
                  <a:pt x="219379" y="0"/>
                </a:lnTo>
                <a:lnTo>
                  <a:pt x="0" y="383057"/>
                </a:lnTo>
                <a:lnTo>
                  <a:pt x="219379" y="766127"/>
                </a:lnTo>
                <a:lnTo>
                  <a:pt x="658152" y="766127"/>
                </a:lnTo>
                <a:lnTo>
                  <a:pt x="877531" y="383057"/>
                </a:lnTo>
                <a:lnTo>
                  <a:pt x="658152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 txBox="1"/>
          <p:nvPr/>
        </p:nvSpPr>
        <p:spPr>
          <a:xfrm>
            <a:off x="3347439" y="4017114"/>
            <a:ext cx="6965835" cy="45076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2910"/>
              </a:spcBef>
            </a:pPr>
            <a:r>
              <a:rPr lang="pt-BR" sz="3200" b="1" spc="-27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Relatório Final - 2019</a:t>
            </a:r>
            <a:endParaRPr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cs typeface="Verdana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3975100" y="5913479"/>
            <a:ext cx="5859588" cy="45076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2910"/>
              </a:spcBef>
            </a:pPr>
            <a:r>
              <a:rPr lang="pt-BR" sz="2400" spc="-270" dirty="0" smtClean="0">
                <a:solidFill>
                  <a:srgbClr val="FFFFFF"/>
                </a:solidFill>
                <a:latin typeface="Verdana"/>
                <a:cs typeface="Verdana"/>
              </a:rPr>
              <a:t>Brasília, 20/11/19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330200"/>
            <a:ext cx="10287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Assistência </a:t>
            </a:r>
            <a:r>
              <a:rPr lang="pt-BR" sz="3600" b="0" spc="-185" dirty="0">
                <a:solidFill>
                  <a:srgbClr val="2A6B67"/>
                </a:solidFill>
                <a:latin typeface="Verdana"/>
                <a:cs typeface="Verdana"/>
              </a:rPr>
              <a:t>de Média e Alta Complexidade </a:t>
            </a: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(MAC)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0" y="1876425"/>
            <a:ext cx="4267200" cy="19357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Diabetes.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Ações para crianças com traqueostomia.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Estatuto da Pessoa com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Câncer.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Órteses, próteses e meios de locomoção das pessoas com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deficiência.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 flipV="1">
            <a:off x="303847" y="945561"/>
            <a:ext cx="10131425" cy="49871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luxograma: Conector fora de página 3"/>
          <p:cNvSpPr/>
          <p:nvPr/>
        </p:nvSpPr>
        <p:spPr>
          <a:xfrm rot="16200000">
            <a:off x="2971800" y="1866671"/>
            <a:ext cx="990600" cy="17526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81300" y="242240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Audiências Públicas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3" name="Fluxograma: Conector fora de página 12"/>
          <p:cNvSpPr/>
          <p:nvPr/>
        </p:nvSpPr>
        <p:spPr>
          <a:xfrm rot="16200000">
            <a:off x="2971800" y="4083392"/>
            <a:ext cx="990600" cy="1752600"/>
          </a:xfrm>
          <a:prstGeom prst="flowChartOffpage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691104" y="4544651"/>
            <a:ext cx="1385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Envio de questões ao MS</a:t>
            </a:r>
            <a:endParaRPr lang="pt-BR" dirty="0"/>
          </a:p>
        </p:txBody>
      </p:sp>
      <p:sp>
        <p:nvSpPr>
          <p:cNvPr id="15" name="object 3"/>
          <p:cNvSpPr txBox="1"/>
          <p:nvPr/>
        </p:nvSpPr>
        <p:spPr>
          <a:xfrm>
            <a:off x="4889500" y="4665184"/>
            <a:ext cx="4267200" cy="8457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Filas de espera.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Fluxos assistenciais.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710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10160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>
                <a:solidFill>
                  <a:srgbClr val="2A6B67"/>
                </a:solidFill>
                <a:latin typeface="Verdana"/>
                <a:cs typeface="Verdana"/>
              </a:rPr>
              <a:t>Eixo de Assistência Farmacêutica (</a:t>
            </a: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AF)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9500" y="1830632"/>
            <a:ext cx="3581400" cy="22050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Com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a Diretora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do Departamento de Assistência Farmacêutica do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MS: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Política farmacêutica.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Incorporação de tecnologias.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Protocolos e diretrizes terapêuticas.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 flipV="1">
            <a:off x="463550" y="897021"/>
            <a:ext cx="9988550" cy="113136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luxograma: Conector fora de página 3"/>
          <p:cNvSpPr/>
          <p:nvPr/>
        </p:nvSpPr>
        <p:spPr>
          <a:xfrm rot="16200000">
            <a:off x="3086100" y="1952625"/>
            <a:ext cx="990600" cy="1752600"/>
          </a:xfrm>
          <a:prstGeom prst="flowChartOffpage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81300" y="251850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Reunião de Trabalho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3" name="object 3"/>
          <p:cNvSpPr txBox="1"/>
          <p:nvPr/>
        </p:nvSpPr>
        <p:spPr>
          <a:xfrm>
            <a:off x="5041900" y="4860624"/>
            <a:ext cx="3508663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Situação da Assistência Farmacêutica no País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</a:p>
        </p:txBody>
      </p:sp>
      <p:sp>
        <p:nvSpPr>
          <p:cNvPr id="14" name="Fluxograma: Conector fora de página 13"/>
          <p:cNvSpPr/>
          <p:nvPr/>
        </p:nvSpPr>
        <p:spPr>
          <a:xfrm rot="16200000">
            <a:off x="3127664" y="4280187"/>
            <a:ext cx="990600" cy="17526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932546" y="48333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Audiência Pública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10083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Informações adicionais para o Relatório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 flipV="1">
            <a:off x="444501" y="962024"/>
            <a:ext cx="8278812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Fluxograma: Conector fora de página 13"/>
          <p:cNvSpPr/>
          <p:nvPr/>
        </p:nvSpPr>
        <p:spPr>
          <a:xfrm rot="16200000">
            <a:off x="4513601" y="705014"/>
            <a:ext cx="1437598" cy="4343400"/>
          </a:xfrm>
          <a:prstGeom prst="flowChartOffpage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264694" y="2438429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Relatório </a:t>
            </a:r>
            <a:r>
              <a:rPr lang="pt-BR" dirty="0">
                <a:solidFill>
                  <a:schemeClr val="bg1"/>
                </a:solidFill>
              </a:rPr>
              <a:t>Quadrimestral de Prestação de Contas do </a:t>
            </a:r>
            <a:r>
              <a:rPr lang="pt-BR" dirty="0" smtClean="0">
                <a:solidFill>
                  <a:schemeClr val="bg1"/>
                </a:solidFill>
              </a:rPr>
              <a:t>SUS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pt-BR" dirty="0" smtClean="0">
                <a:solidFill>
                  <a:schemeClr val="bg1"/>
                </a:solidFill>
              </a:rPr>
              <a:t> objetivos)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6" name="Fluxograma: Conector fora de página 15"/>
          <p:cNvSpPr/>
          <p:nvPr/>
        </p:nvSpPr>
        <p:spPr>
          <a:xfrm rot="16200000">
            <a:off x="4510136" y="2686214"/>
            <a:ext cx="1437598" cy="434340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261229" y="4419629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Lista 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pt-BR" dirty="0" smtClean="0"/>
              <a:t> proposições significativas em </a:t>
            </a:r>
            <a:r>
              <a:rPr lang="pt-BR" dirty="0"/>
              <a:t>tramitação, segundo eixos temáticos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Considerações e Conclusões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1735" y="1605084"/>
            <a:ext cx="6400800" cy="444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220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Subfinanciamento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(EC 95/16).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Limites da Lei de Responsabilidade Fiscal e Portaria STN 233/19.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Falta </a:t>
            </a: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de política de uma política para a média complexidade ambulatorial e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hospitalar.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Gargalos para a regionalização e para a ampliação da utilização de consórcios.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Ineficiências de emendas parlamentares.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Inexistência </a:t>
            </a: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de metas de longo prazo para o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SUS e inefetivo planejamento ascendente.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Judicialização.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Incipiente uso de novas tecnologias.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5"/>
            <a:ext cx="8124825" cy="0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Elipse 19"/>
          <p:cNvSpPr/>
          <p:nvPr/>
        </p:nvSpPr>
        <p:spPr>
          <a:xfrm>
            <a:off x="1818035" y="3117706"/>
            <a:ext cx="1371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1924251" y="3397562"/>
            <a:ext cx="12954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GRP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Considerações e Conclusões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6500" y="1673652"/>
            <a:ext cx="5638800" cy="16613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Contexto de acompanhamento de indicadores de saúde e das novas propostas para o setor.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158750" algn="l"/>
              </a:tabLst>
            </a:pPr>
            <a:endParaRPr lang="pt-BR" sz="220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5"/>
            <a:ext cx="8124825" cy="0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CaixaDeTexto 20"/>
          <p:cNvSpPr txBox="1"/>
          <p:nvPr/>
        </p:nvSpPr>
        <p:spPr>
          <a:xfrm>
            <a:off x="2194417" y="3397562"/>
            <a:ext cx="12954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AB</a:t>
            </a: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2117042" y="1738025"/>
            <a:ext cx="1371600" cy="990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275213" y="2017881"/>
            <a:ext cx="12954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Eixo AB</a:t>
            </a:r>
            <a:endParaRPr lang="pt-BR" sz="2200" dirty="0"/>
          </a:p>
        </p:txBody>
      </p:sp>
      <p:sp>
        <p:nvSpPr>
          <p:cNvPr id="15" name="Elipse 14"/>
          <p:cNvSpPr/>
          <p:nvPr/>
        </p:nvSpPr>
        <p:spPr>
          <a:xfrm>
            <a:off x="2121683" y="4024028"/>
            <a:ext cx="13716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2249836" y="4303884"/>
            <a:ext cx="12954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Eixo PPS</a:t>
            </a:r>
            <a:endParaRPr lang="pt-BR" sz="2200" dirty="0"/>
          </a:p>
        </p:txBody>
      </p:sp>
      <p:sp>
        <p:nvSpPr>
          <p:cNvPr id="17" name="object 3"/>
          <p:cNvSpPr txBox="1"/>
          <p:nvPr/>
        </p:nvSpPr>
        <p:spPr>
          <a:xfrm>
            <a:off x="3759200" y="3359772"/>
            <a:ext cx="5638800" cy="33669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Necessidade de ações integradas e de ampliar os cuidados considerando os ciclos de vida vulneráveis: infância e velhice.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 C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ontexto de queda de coberturas vacinais, de movimentos </a:t>
            </a:r>
            <a:r>
              <a:rPr lang="pt-BR" sz="220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anti-vacina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e elevado impacto dos acidentes automobilísticos.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158750" algn="l"/>
              </a:tabLst>
            </a:pPr>
            <a:endParaRPr lang="pt-BR" sz="220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56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Considerações e Conclusões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3677" y="2242455"/>
            <a:ext cx="3732123" cy="405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Desabastecimento de medicamentos no setor público.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Restrições de acesso a medicamentos (elevados preços, principalmente das novas tecnologias).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 Irregularidades no Programa Aqui Tem Farmácia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Popular.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220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5"/>
            <a:ext cx="8124825" cy="0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Elipse 19"/>
          <p:cNvSpPr/>
          <p:nvPr/>
        </p:nvSpPr>
        <p:spPr>
          <a:xfrm>
            <a:off x="2645846" y="3320906"/>
            <a:ext cx="1371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2780740" y="3600762"/>
            <a:ext cx="11018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AF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Considerações e Conclusões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5327" y="2222147"/>
            <a:ext cx="5638800" cy="33797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Deficiências de acesso e de integração entre níveis de atenção.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Inadequação na conformação de redes de atenção.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Falta </a:t>
            </a: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de revisão do rol de procedimentos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e da Tabela do </a:t>
            </a: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SUS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 Excessiva </a:t>
            </a: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burocratização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da habilitação </a:t>
            </a:r>
            <a:r>
              <a:rPr lang="pt-BR" sz="2200" spc="-65" dirty="0">
                <a:solidFill>
                  <a:srgbClr val="2A6B67"/>
                </a:solidFill>
                <a:latin typeface="Verdana"/>
                <a:cs typeface="Verdana"/>
              </a:rPr>
              <a:t>de novos serviços de </a:t>
            </a:r>
            <a:r>
              <a:rPr lang="pt-BR" sz="2200" spc="-65" dirty="0" smtClean="0">
                <a:solidFill>
                  <a:srgbClr val="2A6B67"/>
                </a:solidFill>
                <a:latin typeface="Verdana"/>
                <a:cs typeface="Verdana"/>
              </a:rPr>
              <a:t>saúde e inadequação de seu financiamento.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5"/>
            <a:ext cx="8124825" cy="0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Elipse 19"/>
          <p:cNvSpPr/>
          <p:nvPr/>
        </p:nvSpPr>
        <p:spPr>
          <a:xfrm>
            <a:off x="2005073" y="3180054"/>
            <a:ext cx="1371600" cy="990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2080116" y="3459910"/>
            <a:ext cx="12954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MAC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Recomendações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85196" y="1316384"/>
            <a:ext cx="5633504" cy="2500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Fortalecer At. Primária, mas definir política para a média complexidade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.</a:t>
            </a: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Promover planejamento regional integrado.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Adotar indicadores de qualidade e custo.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Acelerar implantação da contratualização do cuidado.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Ampliar registro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da produção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dos consórcios.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Desenvolver protocolos clínicos e fornecer evidências para decisões da Justiça.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4"/>
            <a:ext cx="9462076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Fluxograma: Documento 20"/>
          <p:cNvSpPr/>
          <p:nvPr/>
        </p:nvSpPr>
        <p:spPr>
          <a:xfrm>
            <a:off x="473361" y="1346495"/>
            <a:ext cx="1752600" cy="1219199"/>
          </a:xfrm>
          <a:prstGeom prst="flowChartDocumen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16608" y="1281491"/>
            <a:ext cx="15899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Ao Ministério da Saúde</a:t>
            </a:r>
            <a:endParaRPr lang="pt-BR" sz="2200" dirty="0"/>
          </a:p>
        </p:txBody>
      </p:sp>
      <p:sp>
        <p:nvSpPr>
          <p:cNvPr id="29" name="object 3"/>
          <p:cNvSpPr txBox="1"/>
          <p:nvPr/>
        </p:nvSpPr>
        <p:spPr>
          <a:xfrm>
            <a:off x="4292122" y="4033028"/>
            <a:ext cx="5633504" cy="2743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Promover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uma maior utilização do profissional enfermeiro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na atenção básica.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Concluir avaliação das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habilitações do setor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pendentes.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 Ampliar a regionalização, com fortalecimento dos consórcios públicos 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 Rever o prazo de implementação do novo financiamento da atenção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básica (com efetividade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na expansão dos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serviços e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sem perda de recursos de forma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abrupta).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641504" y="1359905"/>
            <a:ext cx="1229591" cy="767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2648431" y="1526373"/>
            <a:ext cx="1286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GRP</a:t>
            </a: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679604" y="4149286"/>
            <a:ext cx="1229591" cy="76705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2775431" y="4290354"/>
            <a:ext cx="114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Eixo AB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611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Recomendações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4"/>
            <a:ext cx="9556750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"/>
          <p:cNvSpPr txBox="1"/>
          <p:nvPr/>
        </p:nvSpPr>
        <p:spPr>
          <a:xfrm>
            <a:off x="4605003" y="1374109"/>
            <a:ext cx="5567698" cy="13971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Adoção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da carteira de vacinação “</a:t>
            </a:r>
            <a:r>
              <a:rPr lang="pt-BR" sz="1750" spc="-65" dirty="0" err="1">
                <a:solidFill>
                  <a:srgbClr val="2A6B67"/>
                </a:solidFill>
                <a:latin typeface="Verdana"/>
                <a:cs typeface="Verdana"/>
              </a:rPr>
              <a:t>on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 err="1">
                <a:solidFill>
                  <a:srgbClr val="2A6B67"/>
                </a:solidFill>
                <a:latin typeface="Verdana"/>
                <a:cs typeface="Verdana"/>
              </a:rPr>
              <a:t>line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”.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Prevenção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na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primeira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infância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e no 	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envelhecimento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Estudo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sobre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política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para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cuidadores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27" name="Fluxograma: Documento 26"/>
          <p:cNvSpPr/>
          <p:nvPr/>
        </p:nvSpPr>
        <p:spPr>
          <a:xfrm>
            <a:off x="498761" y="1467722"/>
            <a:ext cx="1752600" cy="1219199"/>
          </a:xfrm>
          <a:prstGeom prst="flowChartDocumen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542008" y="1402718"/>
            <a:ext cx="15899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Ao Ministério da Saúde</a:t>
            </a:r>
            <a:endParaRPr lang="pt-BR" sz="2200" dirty="0"/>
          </a:p>
        </p:txBody>
      </p:sp>
      <p:sp>
        <p:nvSpPr>
          <p:cNvPr id="35" name="object 3"/>
          <p:cNvSpPr txBox="1"/>
          <p:nvPr/>
        </p:nvSpPr>
        <p:spPr>
          <a:xfrm>
            <a:off x="4653496" y="2851928"/>
            <a:ext cx="4884204" cy="35644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Desburocratizar a obtenção do Laudo Médico Especializado (LME) para continuação de tratamento com medicamentos de alto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custo.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Realizar aquisições de medicamentos para prazos mais longos, para evitar 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desabastecimento.</a:t>
            </a:r>
            <a:endParaRPr lang="pt-BR" sz="1750" spc="-65" dirty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Elaborar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atas de registros de preços nacionais para aquisição 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medicamentos.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 Ampliar a fiscalização e controle sobre o Programa Aqui Tem Farmácia Popular;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Adotar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medidas para agilizar a dispensação e escoamento das insulinas análogas de ação rápida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  <a:endParaRPr lang="pt-BR" sz="1750" spc="-65" dirty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38" name="Retângulo de cantos arredondados 37"/>
          <p:cNvSpPr/>
          <p:nvPr/>
        </p:nvSpPr>
        <p:spPr>
          <a:xfrm>
            <a:off x="2946304" y="1455732"/>
            <a:ext cx="1229591" cy="7670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3016731" y="1609500"/>
            <a:ext cx="114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Eixo PPS</a:t>
            </a:r>
            <a:endParaRPr lang="pt-BR" sz="2200" dirty="0"/>
          </a:p>
        </p:txBody>
      </p:sp>
      <p:sp>
        <p:nvSpPr>
          <p:cNvPr id="40" name="Retângulo de cantos arredondados 39"/>
          <p:cNvSpPr/>
          <p:nvPr/>
        </p:nvSpPr>
        <p:spPr>
          <a:xfrm>
            <a:off x="2971704" y="2933549"/>
            <a:ext cx="1229591" cy="76705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3080231" y="3100017"/>
            <a:ext cx="1286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AF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8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Recomendações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4"/>
            <a:ext cx="9226550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Fluxograma: Documento 22"/>
          <p:cNvSpPr/>
          <p:nvPr/>
        </p:nvSpPr>
        <p:spPr>
          <a:xfrm>
            <a:off x="981361" y="2048458"/>
            <a:ext cx="1752600" cy="1219199"/>
          </a:xfrm>
          <a:prstGeom prst="flowChartDocumen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1024608" y="1983454"/>
            <a:ext cx="15899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Ao Ministério da Saúde</a:t>
            </a:r>
            <a:endParaRPr lang="pt-BR" sz="2200" dirty="0"/>
          </a:p>
        </p:txBody>
      </p:sp>
      <p:sp>
        <p:nvSpPr>
          <p:cNvPr id="27" name="object 3"/>
          <p:cNvSpPr txBox="1"/>
          <p:nvPr/>
        </p:nvSpPr>
        <p:spPr>
          <a:xfrm>
            <a:off x="5275796" y="1942147"/>
            <a:ext cx="4084104" cy="38080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Simplificar habilitação, com prazo para deliberação.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Adotar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tetos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financiamento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que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considerem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a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produção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efetiva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Revisão</a:t>
            </a: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instrumentos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planejamento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contratualização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regionalização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processos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para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ampliar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acesso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nas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áreas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de: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diagnóstico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do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câncer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órteses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próteses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redes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crônicos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cirurgias</a:t>
            </a: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eletivas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hospitais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pequeno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porte</a:t>
            </a: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>
                <a:solidFill>
                  <a:srgbClr val="2A6B67"/>
                </a:solidFill>
                <a:latin typeface="Verdana"/>
                <a:cs typeface="Verdana"/>
              </a:rPr>
              <a:t>Transporte</a:t>
            </a: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Fora </a:t>
            </a: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do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Domicílio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cuidados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paliativos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e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Rede 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Urgência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Emergência.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3365404" y="2049168"/>
            <a:ext cx="1229591" cy="7670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3359631" y="2215636"/>
            <a:ext cx="1286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MAC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68007"/>
            <a:ext cx="10692003" cy="341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5165" y="-1155"/>
            <a:ext cx="10692003" cy="7559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pt-BR" dirty="0"/>
          </a:p>
        </p:txBody>
      </p:sp>
      <p:sp>
        <p:nvSpPr>
          <p:cNvPr id="7" name="object 7"/>
          <p:cNvSpPr/>
          <p:nvPr/>
        </p:nvSpPr>
        <p:spPr>
          <a:xfrm>
            <a:off x="470217" y="5384381"/>
            <a:ext cx="996315" cy="869950"/>
          </a:xfrm>
          <a:custGeom>
            <a:avLst/>
            <a:gdLst/>
            <a:ahLst/>
            <a:cxnLst/>
            <a:rect l="l" t="t" r="r" b="b"/>
            <a:pathLst>
              <a:path w="996315" h="869950">
                <a:moveTo>
                  <a:pt x="747153" y="0"/>
                </a:moveTo>
                <a:lnTo>
                  <a:pt x="249047" y="0"/>
                </a:lnTo>
                <a:lnTo>
                  <a:pt x="0" y="434847"/>
                </a:lnTo>
                <a:lnTo>
                  <a:pt x="249047" y="869708"/>
                </a:lnTo>
                <a:lnTo>
                  <a:pt x="747153" y="869708"/>
                </a:lnTo>
                <a:lnTo>
                  <a:pt x="996200" y="434847"/>
                </a:lnTo>
                <a:lnTo>
                  <a:pt x="74715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9555" y="5221820"/>
            <a:ext cx="634365" cy="553720"/>
          </a:xfrm>
          <a:custGeom>
            <a:avLst/>
            <a:gdLst/>
            <a:ahLst/>
            <a:cxnLst/>
            <a:rect l="l" t="t" r="r" b="b"/>
            <a:pathLst>
              <a:path w="634364" h="553720">
                <a:moveTo>
                  <a:pt x="475437" y="0"/>
                </a:moveTo>
                <a:lnTo>
                  <a:pt x="158483" y="0"/>
                </a:lnTo>
                <a:lnTo>
                  <a:pt x="0" y="276720"/>
                </a:lnTo>
                <a:lnTo>
                  <a:pt x="161455" y="553440"/>
                </a:lnTo>
                <a:lnTo>
                  <a:pt x="484339" y="553440"/>
                </a:lnTo>
                <a:lnTo>
                  <a:pt x="633920" y="276720"/>
                </a:lnTo>
                <a:lnTo>
                  <a:pt x="475437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79817" y="5846559"/>
            <a:ext cx="1002030" cy="883285"/>
          </a:xfrm>
          <a:custGeom>
            <a:avLst/>
            <a:gdLst/>
            <a:ahLst/>
            <a:cxnLst/>
            <a:rect l="l" t="t" r="r" b="b"/>
            <a:pathLst>
              <a:path w="1002030" h="883284">
                <a:moveTo>
                  <a:pt x="757453" y="0"/>
                </a:moveTo>
                <a:lnTo>
                  <a:pt x="250494" y="0"/>
                </a:lnTo>
                <a:lnTo>
                  <a:pt x="0" y="441363"/>
                </a:lnTo>
                <a:lnTo>
                  <a:pt x="250494" y="882726"/>
                </a:lnTo>
                <a:lnTo>
                  <a:pt x="751484" y="882726"/>
                </a:lnTo>
                <a:lnTo>
                  <a:pt x="1001979" y="441363"/>
                </a:lnTo>
                <a:lnTo>
                  <a:pt x="75745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8102" y="6325384"/>
            <a:ext cx="877569" cy="766445"/>
          </a:xfrm>
          <a:custGeom>
            <a:avLst/>
            <a:gdLst/>
            <a:ahLst/>
            <a:cxnLst/>
            <a:rect l="l" t="t" r="r" b="b"/>
            <a:pathLst>
              <a:path w="877569" h="766445">
                <a:moveTo>
                  <a:pt x="658152" y="0"/>
                </a:moveTo>
                <a:lnTo>
                  <a:pt x="219379" y="0"/>
                </a:lnTo>
                <a:lnTo>
                  <a:pt x="0" y="383057"/>
                </a:lnTo>
                <a:lnTo>
                  <a:pt x="219379" y="766127"/>
                </a:lnTo>
                <a:lnTo>
                  <a:pt x="658152" y="766127"/>
                </a:lnTo>
                <a:lnTo>
                  <a:pt x="877531" y="383057"/>
                </a:lnTo>
                <a:lnTo>
                  <a:pt x="658152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29051" y="0"/>
            <a:ext cx="996315" cy="554990"/>
          </a:xfrm>
          <a:custGeom>
            <a:avLst/>
            <a:gdLst/>
            <a:ahLst/>
            <a:cxnLst/>
            <a:rect l="l" t="t" r="r" b="b"/>
            <a:pathLst>
              <a:path w="996315" h="554990">
                <a:moveTo>
                  <a:pt x="68596" y="0"/>
                </a:moveTo>
                <a:lnTo>
                  <a:pt x="0" y="119773"/>
                </a:lnTo>
                <a:lnTo>
                  <a:pt x="249047" y="554634"/>
                </a:lnTo>
                <a:lnTo>
                  <a:pt x="747153" y="554634"/>
                </a:lnTo>
                <a:lnTo>
                  <a:pt x="996200" y="119773"/>
                </a:lnTo>
                <a:lnTo>
                  <a:pt x="927603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45601" y="0"/>
            <a:ext cx="346710" cy="76200"/>
          </a:xfrm>
          <a:custGeom>
            <a:avLst/>
            <a:gdLst/>
            <a:ahLst/>
            <a:cxnLst/>
            <a:rect l="l" t="t" r="r" b="b"/>
            <a:pathLst>
              <a:path w="346709" h="76200">
                <a:moveTo>
                  <a:pt x="0" y="0"/>
                </a:moveTo>
                <a:lnTo>
                  <a:pt x="44229" y="75806"/>
                </a:lnTo>
                <a:lnTo>
                  <a:pt x="346400" y="75806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38650" y="147104"/>
            <a:ext cx="553720" cy="883285"/>
          </a:xfrm>
          <a:custGeom>
            <a:avLst/>
            <a:gdLst/>
            <a:ahLst/>
            <a:cxnLst/>
            <a:rect l="l" t="t" r="r" b="b"/>
            <a:pathLst>
              <a:path w="553720" h="883285">
                <a:moveTo>
                  <a:pt x="553351" y="0"/>
                </a:moveTo>
                <a:lnTo>
                  <a:pt x="250494" y="0"/>
                </a:lnTo>
                <a:lnTo>
                  <a:pt x="0" y="441363"/>
                </a:lnTo>
                <a:lnTo>
                  <a:pt x="250494" y="882726"/>
                </a:lnTo>
                <a:lnTo>
                  <a:pt x="553351" y="882726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416936" y="625932"/>
            <a:ext cx="877569" cy="766445"/>
          </a:xfrm>
          <a:custGeom>
            <a:avLst/>
            <a:gdLst/>
            <a:ahLst/>
            <a:cxnLst/>
            <a:rect l="l" t="t" r="r" b="b"/>
            <a:pathLst>
              <a:path w="877570" h="766444">
                <a:moveTo>
                  <a:pt x="658152" y="0"/>
                </a:moveTo>
                <a:lnTo>
                  <a:pt x="219379" y="0"/>
                </a:lnTo>
                <a:lnTo>
                  <a:pt x="0" y="383057"/>
                </a:lnTo>
                <a:lnTo>
                  <a:pt x="219379" y="766127"/>
                </a:lnTo>
                <a:lnTo>
                  <a:pt x="658152" y="766127"/>
                </a:lnTo>
                <a:lnTo>
                  <a:pt x="877531" y="383057"/>
                </a:lnTo>
                <a:lnTo>
                  <a:pt x="658152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2023148" y="1392377"/>
            <a:ext cx="7654252" cy="50930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/>
            <a:r>
              <a:rPr lang="pt-BR" sz="2200" b="1" dirty="0" smtClean="0">
                <a:solidFill>
                  <a:schemeClr val="bg1"/>
                </a:solidFill>
                <a:latin typeface="Verdana"/>
                <a:cs typeface="Verdana"/>
              </a:rPr>
              <a:t>Presidente: 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Dep. Carmen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Zanotto</a:t>
            </a:r>
          </a:p>
          <a:p>
            <a:pPr marR="5080"/>
            <a:endParaRPr lang="pt-BR" sz="22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marR="5080"/>
            <a:r>
              <a:rPr lang="pt-BR" sz="2200" b="1" dirty="0" smtClean="0">
                <a:solidFill>
                  <a:schemeClr val="bg1"/>
                </a:solidFill>
                <a:latin typeface="Verdana"/>
                <a:cs typeface="Verdana"/>
              </a:rPr>
              <a:t>Relator Geral: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Dep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. Luiz Antônio de Souza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T. Jr.</a:t>
            </a:r>
          </a:p>
          <a:p>
            <a:pPr marR="5080"/>
            <a:endParaRPr lang="pt-BR" sz="2200" b="1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marR="5080"/>
            <a:r>
              <a:rPr lang="pt-BR" sz="2200" b="1" dirty="0" smtClean="0">
                <a:solidFill>
                  <a:schemeClr val="bg1"/>
                </a:solidFill>
                <a:latin typeface="Verdana"/>
                <a:cs typeface="Verdana"/>
              </a:rPr>
              <a:t>Relatores </a:t>
            </a:r>
            <a:r>
              <a:rPr lang="pt-BR" sz="2200" b="1" dirty="0">
                <a:solidFill>
                  <a:schemeClr val="bg1"/>
                </a:solidFill>
                <a:latin typeface="Verdana"/>
                <a:cs typeface="Verdana"/>
              </a:rPr>
              <a:t>Setoriais:  </a:t>
            </a:r>
          </a:p>
          <a:p>
            <a:pPr marR="5080"/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Gestão</a:t>
            </a:r>
            <a:r>
              <a:rPr lang="pt-BR" sz="2200" u="sng" dirty="0">
                <a:solidFill>
                  <a:schemeClr val="bg1"/>
                </a:solidFill>
                <a:latin typeface="Verdana"/>
                <a:cs typeface="Verdana"/>
              </a:rPr>
              <a:t>, Recursos e 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Planejamento</a:t>
            </a:r>
          </a:p>
          <a:p>
            <a:pPr marR="5080"/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Dep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	Adriana Ventura;</a:t>
            </a:r>
          </a:p>
          <a:p>
            <a:pPr marR="5080"/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Prevenção </a:t>
            </a:r>
            <a:r>
              <a:rPr lang="pt-BR" sz="2200" u="sng" dirty="0">
                <a:solidFill>
                  <a:schemeClr val="bg1"/>
                </a:solidFill>
                <a:latin typeface="Verdana"/>
                <a:cs typeface="Verdana"/>
              </a:rPr>
              <a:t>e Promoção da 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Saúde</a:t>
            </a:r>
          </a:p>
          <a:p>
            <a:pPr marR="5080"/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	Dep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Leandre e 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Dep. Enéias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Reis;</a:t>
            </a:r>
            <a:endParaRPr lang="pt-BR" sz="2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R="5080"/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Atenção Básica</a:t>
            </a:r>
          </a:p>
          <a:p>
            <a:pPr marR="5080"/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Dep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. Dra. Soraya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Manato;</a:t>
            </a:r>
            <a:endParaRPr lang="pt-BR" sz="2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R="5080"/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Assistência </a:t>
            </a:r>
            <a:r>
              <a:rPr lang="pt-BR" sz="2200" u="sng" dirty="0">
                <a:solidFill>
                  <a:schemeClr val="bg1"/>
                </a:solidFill>
                <a:latin typeface="Verdana"/>
                <a:cs typeface="Verdana"/>
              </a:rPr>
              <a:t>de Média e Alta 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Complexidade</a:t>
            </a:r>
          </a:p>
          <a:p>
            <a:pPr marR="5080"/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 	Dep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. Tereza Nelma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e 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Dep. Dr. Zacharias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Calil;</a:t>
            </a:r>
            <a:endParaRPr lang="pt-BR" sz="2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R="5080"/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u="sng" dirty="0" smtClean="0">
                <a:solidFill>
                  <a:schemeClr val="bg1"/>
                </a:solidFill>
                <a:latin typeface="Verdana"/>
                <a:cs typeface="Verdana"/>
              </a:rPr>
              <a:t>Assistência Farmacêutica</a:t>
            </a:r>
          </a:p>
          <a:p>
            <a:pPr marR="5080"/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Dep</a:t>
            </a:r>
            <a:r>
              <a:rPr lang="pt-BR" sz="2200" dirty="0">
                <a:solidFill>
                  <a:schemeClr val="bg1"/>
                </a:solidFill>
                <a:latin typeface="Verdana"/>
                <a:cs typeface="Verdana"/>
              </a:rPr>
              <a:t>. Dr. Frederico de </a:t>
            </a:r>
            <a:r>
              <a:rPr lang="pt-BR" sz="2200" dirty="0" smtClean="0">
                <a:solidFill>
                  <a:schemeClr val="bg1"/>
                </a:solidFill>
                <a:latin typeface="Verdana"/>
                <a:cs typeface="Verdana"/>
              </a:rPr>
              <a:t>Castro.</a:t>
            </a:r>
            <a:endParaRPr lang="pt-BR" sz="2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7" name="object 6"/>
          <p:cNvSpPr txBox="1"/>
          <p:nvPr/>
        </p:nvSpPr>
        <p:spPr>
          <a:xfrm>
            <a:off x="2350174" y="414411"/>
            <a:ext cx="5991653" cy="46170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2910"/>
              </a:spcBef>
            </a:pPr>
            <a:r>
              <a:rPr lang="pt-BR" sz="3200" b="1" spc="-27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Presidência e Relatoria</a:t>
            </a:r>
            <a:endParaRPr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292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Recomendações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85196" y="2653347"/>
            <a:ext cx="5633504" cy="24872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Acompanhar tramitação da PPA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2020 –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2023.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Destinar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emendas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parlamentares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conforme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critérios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que considerem os vazios assistenciais indicados pelos gestores do SUS em suas programações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Considerar apoio às proposições apresentadas no item IV.2 deste relatório, que são estruturantes para o desenvolvimento da gestão do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SUS.</a:t>
            </a:r>
            <a:endParaRPr lang="en-US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158750" algn="l"/>
              </a:tabLst>
            </a:pPr>
            <a:endParaRPr lang="en-US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4"/>
            <a:ext cx="9462076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Fluxograma: Documento 20"/>
          <p:cNvSpPr/>
          <p:nvPr/>
        </p:nvSpPr>
        <p:spPr>
          <a:xfrm>
            <a:off x="473361" y="1222958"/>
            <a:ext cx="1752600" cy="1219199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13781" y="1352036"/>
            <a:ext cx="1589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Na esfera Legislativa</a:t>
            </a:r>
            <a:endParaRPr lang="pt-BR" sz="2200" dirty="0"/>
          </a:p>
        </p:txBody>
      </p:sp>
      <p:sp>
        <p:nvSpPr>
          <p:cNvPr id="29" name="object 3"/>
          <p:cNvSpPr txBox="1"/>
          <p:nvPr/>
        </p:nvSpPr>
        <p:spPr>
          <a:xfrm>
            <a:off x="4292122" y="5321497"/>
            <a:ext cx="5633504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Realizar audiências e reuniões sobre indicadores e programas do setor.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641504" y="2696868"/>
            <a:ext cx="1229591" cy="767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2648431" y="2863336"/>
            <a:ext cx="1286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GRP</a:t>
            </a: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679604" y="5234555"/>
            <a:ext cx="1229591" cy="76705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2775431" y="5375623"/>
            <a:ext cx="114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Eixo AB</a:t>
            </a:r>
            <a:endParaRPr lang="pt-BR" sz="2200" dirty="0"/>
          </a:p>
        </p:txBody>
      </p:sp>
      <p:sp>
        <p:nvSpPr>
          <p:cNvPr id="12" name="Retângulo 11"/>
          <p:cNvSpPr/>
          <p:nvPr/>
        </p:nvSpPr>
        <p:spPr>
          <a:xfrm>
            <a:off x="4419600" y="1261058"/>
            <a:ext cx="5181600" cy="1097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pc="-65" dirty="0" smtClean="0">
                <a:solidFill>
                  <a:srgbClr val="2A6B67"/>
                </a:solidFill>
                <a:latin typeface="Verdana"/>
                <a:cs typeface="Verdana"/>
              </a:rPr>
              <a:t>Deliberar </a:t>
            </a:r>
            <a:r>
              <a:rPr lang="pt-BR" spc="-65" dirty="0">
                <a:solidFill>
                  <a:srgbClr val="2A6B67"/>
                </a:solidFill>
                <a:latin typeface="Verdana"/>
                <a:cs typeface="Verdana"/>
              </a:rPr>
              <a:t>sobre as 45 proposições listadas no </a:t>
            </a:r>
            <a:r>
              <a:rPr lang="pt-BR" spc="-65" dirty="0" smtClean="0">
                <a:solidFill>
                  <a:srgbClr val="2A6B67"/>
                </a:solidFill>
                <a:latin typeface="Verdana"/>
                <a:cs typeface="Verdana"/>
              </a:rPr>
              <a:t>Relatório (por eixo)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Recomendações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4"/>
            <a:ext cx="9556750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"/>
          <p:cNvSpPr txBox="1"/>
          <p:nvPr/>
        </p:nvSpPr>
        <p:spPr>
          <a:xfrm>
            <a:off x="4653496" y="4278947"/>
            <a:ext cx="4668304" cy="21922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Aprofundar estudos e debates sobre: processo de combate a fraudes, boas práticas de gestão e arbitragem (para reduzir </a:t>
            </a:r>
            <a:r>
              <a:rPr lang="pt-BR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judicialização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), custos de novas tecnologias.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Enviar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Indicação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MS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sobre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divulgação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estudos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da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Conitec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  <a:endParaRPr lang="pt-BR" sz="1750" spc="-65" dirty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40" name="Retângulo de cantos arredondados 39"/>
          <p:cNvSpPr/>
          <p:nvPr/>
        </p:nvSpPr>
        <p:spPr>
          <a:xfrm>
            <a:off x="2971704" y="4360568"/>
            <a:ext cx="1229591" cy="76705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3080231" y="4527036"/>
            <a:ext cx="1286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Eixo AF</a:t>
            </a: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18" name="Fluxograma: Documento 17"/>
          <p:cNvSpPr/>
          <p:nvPr/>
        </p:nvSpPr>
        <p:spPr>
          <a:xfrm>
            <a:off x="498761" y="1578558"/>
            <a:ext cx="1752600" cy="1219199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539181" y="1707636"/>
            <a:ext cx="1589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Na esfera Legislativa</a:t>
            </a:r>
            <a:endParaRPr lang="pt-BR" sz="2200" dirty="0"/>
          </a:p>
        </p:txBody>
      </p:sp>
      <p:sp>
        <p:nvSpPr>
          <p:cNvPr id="20" name="object 3"/>
          <p:cNvSpPr txBox="1"/>
          <p:nvPr/>
        </p:nvSpPr>
        <p:spPr>
          <a:xfrm>
            <a:off x="4579603" y="1459545"/>
            <a:ext cx="5110497" cy="24872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Integrar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debates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nas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frentes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parlamentares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interesse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en-US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Monitorar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e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avaliar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ações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como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: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agrotóxicos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saneamento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,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funcionamento em horário estendido de unidades 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saúde, imunizações.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Apresentar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PL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sobre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a exigência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de caderneta 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vacinação no contexto do trabalho.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2946304" y="1579268"/>
            <a:ext cx="1229591" cy="7670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3016731" y="1733036"/>
            <a:ext cx="114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Eixo PPS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0105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Recomendações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4"/>
            <a:ext cx="9226550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3"/>
          <p:cNvSpPr txBox="1"/>
          <p:nvPr/>
        </p:nvSpPr>
        <p:spPr>
          <a:xfrm>
            <a:off x="3403600" y="1904047"/>
            <a:ext cx="6146800" cy="4128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Implantar Observatório da Subcomissão, com painéis virtuais para divulgar indicadores dos Relatórios Quadrimestrais e proposições da saúde em tramitação.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Estabelecer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cooperação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com o CNS, CONASS e CONASEMS para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obtenção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regular de dados.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en-US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Apoiar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Casas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Legislativas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na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divulgação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de dados dos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Relatórios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Quadrimestrais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en-US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Obter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dados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sobre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o PROADI-MS e do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referencial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do TCU para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avaliação de eficiência, situação da partilha dos recursos do </a:t>
            </a:r>
            <a:r>
              <a:rPr lang="pt-BR" sz="1750" spc="-65" dirty="0" err="1">
                <a:solidFill>
                  <a:srgbClr val="2A6B67"/>
                </a:solidFill>
                <a:latin typeface="Verdana"/>
                <a:cs typeface="Verdana"/>
              </a:rPr>
              <a:t>Pré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-Sal e evolução dos valores nominais de recursos aplicados na saúde pelos entes federados após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2015.</a:t>
            </a:r>
          </a:p>
        </p:txBody>
      </p:sp>
      <p:sp>
        <p:nvSpPr>
          <p:cNvPr id="15" name="Fluxograma: Documento 14"/>
          <p:cNvSpPr/>
          <p:nvPr/>
        </p:nvSpPr>
        <p:spPr>
          <a:xfrm>
            <a:off x="1146461" y="1934158"/>
            <a:ext cx="1752600" cy="1219199"/>
          </a:xfrm>
          <a:prstGeom prst="flowChartDocumen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047180" y="2088636"/>
            <a:ext cx="1911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Na divulgação de informações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018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8255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Recomendações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463550" y="962024"/>
            <a:ext cx="9226550" cy="45719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3"/>
          <p:cNvSpPr txBox="1"/>
          <p:nvPr/>
        </p:nvSpPr>
        <p:spPr>
          <a:xfrm>
            <a:off x="3873500" y="2094546"/>
            <a:ext cx="5207000" cy="3307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Reservar 15 audiências em 2020 para a Subcomissão.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en-US" sz="1750" spc="-65" dirty="0" err="1" smtClean="0">
                <a:solidFill>
                  <a:srgbClr val="2A6B67"/>
                </a:solidFill>
                <a:latin typeface="Verdana"/>
                <a:cs typeface="Verdana"/>
              </a:rPr>
              <a:t>Realizar</a:t>
            </a:r>
            <a:r>
              <a:rPr lang="en-US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reunião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ordinária na CSSF para apresentação de relatório de acompanhamento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orçamentário.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r>
              <a:rPr lang="en-US" sz="1750" spc="-65" dirty="0">
                <a:solidFill>
                  <a:srgbClr val="2A6B67"/>
                </a:solidFill>
                <a:latin typeface="Verdana"/>
                <a:cs typeface="Verdana"/>
              </a:rPr>
              <a:t>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Implantar o Observatório da Subcomissão Permanente 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 (conjunto de painéis virtuais com indicadores, divulgados na página da CSSF).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Char char="•"/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15" name="Fluxograma: Documento 14"/>
          <p:cNvSpPr/>
          <p:nvPr/>
        </p:nvSpPr>
        <p:spPr>
          <a:xfrm>
            <a:off x="1502061" y="2124658"/>
            <a:ext cx="1752600" cy="1219199"/>
          </a:xfrm>
          <a:prstGeom prst="flowChartDocumen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415480" y="2139436"/>
            <a:ext cx="1911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 o </a:t>
            </a:r>
            <a:r>
              <a:rPr lang="en-US" dirty="0" err="1" smtClean="0"/>
              <a:t>funcionamento</a:t>
            </a:r>
            <a:r>
              <a:rPr lang="en-US" dirty="0" smtClean="0"/>
              <a:t> da </a:t>
            </a:r>
            <a:r>
              <a:rPr lang="en-US" dirty="0" err="1" smtClean="0"/>
              <a:t>Subcomissão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74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68007"/>
            <a:ext cx="10692003" cy="341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35" y="-1155"/>
            <a:ext cx="10692003" cy="7559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470217" y="5384381"/>
            <a:ext cx="996315" cy="869950"/>
          </a:xfrm>
          <a:custGeom>
            <a:avLst/>
            <a:gdLst/>
            <a:ahLst/>
            <a:cxnLst/>
            <a:rect l="l" t="t" r="r" b="b"/>
            <a:pathLst>
              <a:path w="996315" h="869950">
                <a:moveTo>
                  <a:pt x="747153" y="0"/>
                </a:moveTo>
                <a:lnTo>
                  <a:pt x="249047" y="0"/>
                </a:lnTo>
                <a:lnTo>
                  <a:pt x="0" y="434847"/>
                </a:lnTo>
                <a:lnTo>
                  <a:pt x="249047" y="869708"/>
                </a:lnTo>
                <a:lnTo>
                  <a:pt x="747153" y="869708"/>
                </a:lnTo>
                <a:lnTo>
                  <a:pt x="996200" y="434847"/>
                </a:lnTo>
                <a:lnTo>
                  <a:pt x="74715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9555" y="5221820"/>
            <a:ext cx="634365" cy="553720"/>
          </a:xfrm>
          <a:custGeom>
            <a:avLst/>
            <a:gdLst/>
            <a:ahLst/>
            <a:cxnLst/>
            <a:rect l="l" t="t" r="r" b="b"/>
            <a:pathLst>
              <a:path w="634364" h="553720">
                <a:moveTo>
                  <a:pt x="475437" y="0"/>
                </a:moveTo>
                <a:lnTo>
                  <a:pt x="158483" y="0"/>
                </a:lnTo>
                <a:lnTo>
                  <a:pt x="0" y="276720"/>
                </a:lnTo>
                <a:lnTo>
                  <a:pt x="161455" y="553440"/>
                </a:lnTo>
                <a:lnTo>
                  <a:pt x="484339" y="553440"/>
                </a:lnTo>
                <a:lnTo>
                  <a:pt x="633920" y="276720"/>
                </a:lnTo>
                <a:lnTo>
                  <a:pt x="475437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79817" y="5846559"/>
            <a:ext cx="1002030" cy="883285"/>
          </a:xfrm>
          <a:custGeom>
            <a:avLst/>
            <a:gdLst/>
            <a:ahLst/>
            <a:cxnLst/>
            <a:rect l="l" t="t" r="r" b="b"/>
            <a:pathLst>
              <a:path w="1002030" h="883284">
                <a:moveTo>
                  <a:pt x="757453" y="0"/>
                </a:moveTo>
                <a:lnTo>
                  <a:pt x="250494" y="0"/>
                </a:lnTo>
                <a:lnTo>
                  <a:pt x="0" y="441363"/>
                </a:lnTo>
                <a:lnTo>
                  <a:pt x="250494" y="882726"/>
                </a:lnTo>
                <a:lnTo>
                  <a:pt x="751484" y="882726"/>
                </a:lnTo>
                <a:lnTo>
                  <a:pt x="1001979" y="441363"/>
                </a:lnTo>
                <a:lnTo>
                  <a:pt x="75745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8102" y="6325384"/>
            <a:ext cx="877569" cy="766445"/>
          </a:xfrm>
          <a:custGeom>
            <a:avLst/>
            <a:gdLst/>
            <a:ahLst/>
            <a:cxnLst/>
            <a:rect l="l" t="t" r="r" b="b"/>
            <a:pathLst>
              <a:path w="877569" h="766445">
                <a:moveTo>
                  <a:pt x="658152" y="0"/>
                </a:moveTo>
                <a:lnTo>
                  <a:pt x="219379" y="0"/>
                </a:lnTo>
                <a:lnTo>
                  <a:pt x="0" y="383057"/>
                </a:lnTo>
                <a:lnTo>
                  <a:pt x="219379" y="766127"/>
                </a:lnTo>
                <a:lnTo>
                  <a:pt x="658152" y="766127"/>
                </a:lnTo>
                <a:lnTo>
                  <a:pt x="877531" y="383057"/>
                </a:lnTo>
                <a:lnTo>
                  <a:pt x="658152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29051" y="0"/>
            <a:ext cx="996315" cy="554990"/>
          </a:xfrm>
          <a:custGeom>
            <a:avLst/>
            <a:gdLst/>
            <a:ahLst/>
            <a:cxnLst/>
            <a:rect l="l" t="t" r="r" b="b"/>
            <a:pathLst>
              <a:path w="996315" h="554990">
                <a:moveTo>
                  <a:pt x="68596" y="0"/>
                </a:moveTo>
                <a:lnTo>
                  <a:pt x="0" y="119773"/>
                </a:lnTo>
                <a:lnTo>
                  <a:pt x="249047" y="554634"/>
                </a:lnTo>
                <a:lnTo>
                  <a:pt x="747153" y="554634"/>
                </a:lnTo>
                <a:lnTo>
                  <a:pt x="996200" y="119773"/>
                </a:lnTo>
                <a:lnTo>
                  <a:pt x="927603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45601" y="0"/>
            <a:ext cx="346710" cy="76200"/>
          </a:xfrm>
          <a:custGeom>
            <a:avLst/>
            <a:gdLst/>
            <a:ahLst/>
            <a:cxnLst/>
            <a:rect l="l" t="t" r="r" b="b"/>
            <a:pathLst>
              <a:path w="346709" h="76200">
                <a:moveTo>
                  <a:pt x="0" y="0"/>
                </a:moveTo>
                <a:lnTo>
                  <a:pt x="44229" y="75806"/>
                </a:lnTo>
                <a:lnTo>
                  <a:pt x="346400" y="75806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38650" y="147104"/>
            <a:ext cx="553720" cy="883285"/>
          </a:xfrm>
          <a:custGeom>
            <a:avLst/>
            <a:gdLst/>
            <a:ahLst/>
            <a:cxnLst/>
            <a:rect l="l" t="t" r="r" b="b"/>
            <a:pathLst>
              <a:path w="553720" h="883285">
                <a:moveTo>
                  <a:pt x="553351" y="0"/>
                </a:moveTo>
                <a:lnTo>
                  <a:pt x="250494" y="0"/>
                </a:lnTo>
                <a:lnTo>
                  <a:pt x="0" y="441363"/>
                </a:lnTo>
                <a:lnTo>
                  <a:pt x="250494" y="882726"/>
                </a:lnTo>
                <a:lnTo>
                  <a:pt x="553351" y="882726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416936" y="625932"/>
            <a:ext cx="877569" cy="766445"/>
          </a:xfrm>
          <a:custGeom>
            <a:avLst/>
            <a:gdLst/>
            <a:ahLst/>
            <a:cxnLst/>
            <a:rect l="l" t="t" r="r" b="b"/>
            <a:pathLst>
              <a:path w="877570" h="766444">
                <a:moveTo>
                  <a:pt x="658152" y="0"/>
                </a:moveTo>
                <a:lnTo>
                  <a:pt x="219379" y="0"/>
                </a:lnTo>
                <a:lnTo>
                  <a:pt x="0" y="383057"/>
                </a:lnTo>
                <a:lnTo>
                  <a:pt x="219379" y="766127"/>
                </a:lnTo>
                <a:lnTo>
                  <a:pt x="658152" y="766127"/>
                </a:lnTo>
                <a:lnTo>
                  <a:pt x="877531" y="383057"/>
                </a:lnTo>
                <a:lnTo>
                  <a:pt x="658152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 txBox="1"/>
          <p:nvPr/>
        </p:nvSpPr>
        <p:spPr>
          <a:xfrm>
            <a:off x="2654300" y="352426"/>
            <a:ext cx="5991653" cy="46170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2910"/>
              </a:spcBef>
            </a:pPr>
            <a:r>
              <a:rPr lang="pt-BR" sz="3200" b="1" spc="-27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Composição</a:t>
            </a:r>
            <a:endParaRPr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cs typeface="Verdana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941560"/>
              </p:ext>
            </p:extLst>
          </p:nvPr>
        </p:nvGraphicFramePr>
        <p:xfrm>
          <a:off x="2303010" y="1186560"/>
          <a:ext cx="7032194" cy="5069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8419"/>
                <a:gridCol w="3693775"/>
              </a:tblGrid>
              <a:tr h="387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TITULARES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SUPLENTES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Carmen Zanotto – PPS/SC</a:t>
                      </a:r>
                      <a:endParaRPr lang="pt-BR" sz="14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Sérgio Vidigal - PDT/ES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423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Tereza Nelma -  PSDB/AL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Dr. Luiz Antônio </a:t>
                      </a: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T. Junior </a:t>
                      </a: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PP/RJ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Eduardo </a:t>
                      </a:r>
                      <a:r>
                        <a:rPr lang="pt-BR" sz="14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Braide</a:t>
                      </a:r>
                      <a:r>
                        <a:rPr lang="pt-BR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PMN/MA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Dra. Soraya Manato - PSL/ES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Adriana Ventura - NOVO/SP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André </a:t>
                      </a:r>
                      <a:r>
                        <a:rPr lang="pt-BR" sz="14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Janones</a:t>
                      </a: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AVANTE/MG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Dr. Luiz Ovando - PSL/MG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Pastor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Gildenemyr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PMN/MA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Célio Silveira – PSDB/GO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Pompeo de Mattos-  PDT/RS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Olival Marques – DEM/PA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Celina Leão - PP/DF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Enéias Reis – PSL/MG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Policial Katia </a:t>
                      </a:r>
                      <a:r>
                        <a:rPr lang="pt-BR" sz="14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Sastre</a:t>
                      </a: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PR/SP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Dr. Frederico - PATRI/MG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Ricardo Barros – PP/PR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Milton Vieira - PRB/SP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Afonso Hamm – PP/RS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Leandre - PV/PR</a:t>
                      </a:r>
                      <a:endParaRPr lang="pt-BR" sz="14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Dr. Zacharias Calil - DEM/GO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Rosangela Gomes – REP/RJ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Dep. Luciano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Ducci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8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6731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600" b="0" spc="-204" dirty="0" smtClean="0">
                <a:solidFill>
                  <a:srgbClr val="2A6B67"/>
                </a:solidFill>
                <a:latin typeface="Verdana"/>
                <a:cs typeface="Verdana"/>
              </a:rPr>
              <a:t>Funcionamento</a:t>
            </a:r>
            <a:r>
              <a:rPr lang="pt-BR" sz="3600" b="0" spc="-204" dirty="0">
                <a:solidFill>
                  <a:srgbClr val="2A6B67"/>
                </a:solidFill>
                <a:latin typeface="Verdana"/>
                <a:cs typeface="Verdana"/>
              </a:rPr>
              <a:t/>
            </a:r>
            <a:br>
              <a:rPr lang="pt-BR" sz="3600" b="0" spc="-204" dirty="0">
                <a:solidFill>
                  <a:srgbClr val="2A6B67"/>
                </a:solidFill>
                <a:latin typeface="Verdana"/>
                <a:cs typeface="Verdana"/>
              </a:rPr>
            </a:b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3550" y="962025"/>
            <a:ext cx="8124825" cy="0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41500" y="1876425"/>
            <a:ext cx="7486638" cy="458522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>
              <a:lnSpc>
                <a:spcPct val="150000"/>
              </a:lnSpc>
            </a:pPr>
            <a:r>
              <a:rPr lang="pt-BR" sz="2200" b="1" dirty="0">
                <a:latin typeface="Verdana"/>
                <a:cs typeface="Verdana"/>
              </a:rPr>
              <a:t>Constituída em: </a:t>
            </a:r>
            <a:r>
              <a:rPr lang="pt-BR" sz="2200" dirty="0" smtClean="0">
                <a:latin typeface="Verdana"/>
                <a:cs typeface="Verdana"/>
              </a:rPr>
              <a:t>27/03/19 (Requerimento 01/2019/CSSF)</a:t>
            </a:r>
          </a:p>
          <a:p>
            <a:pPr marR="5080" algn="just">
              <a:lnSpc>
                <a:spcPct val="150000"/>
              </a:lnSpc>
            </a:pPr>
            <a:r>
              <a:rPr lang="en-US" sz="2200" b="1" dirty="0" smtClean="0">
                <a:latin typeface="Verdana"/>
                <a:cs typeface="Verdana"/>
              </a:rPr>
              <a:t>Plano de </a:t>
            </a:r>
            <a:r>
              <a:rPr lang="en-US" sz="2200" b="1" dirty="0" err="1" smtClean="0">
                <a:latin typeface="Verdana"/>
                <a:cs typeface="Verdana"/>
              </a:rPr>
              <a:t>Trabalho</a:t>
            </a:r>
            <a:r>
              <a:rPr lang="en-US" sz="2200" b="1" dirty="0" smtClean="0">
                <a:latin typeface="Verdana"/>
                <a:cs typeface="Verdana"/>
              </a:rPr>
              <a:t>:</a:t>
            </a:r>
            <a:r>
              <a:rPr lang="en-US" sz="2200" dirty="0" smtClean="0">
                <a:latin typeface="Verdana"/>
                <a:cs typeface="Verdana"/>
              </a:rPr>
              <a:t> </a:t>
            </a:r>
            <a:r>
              <a:rPr lang="en-US" sz="2200" dirty="0" err="1" smtClean="0">
                <a:latin typeface="Verdana"/>
                <a:cs typeface="Verdana"/>
              </a:rPr>
              <a:t>aprovado</a:t>
            </a:r>
            <a:r>
              <a:rPr lang="en-US" sz="2200" dirty="0" smtClean="0">
                <a:latin typeface="Verdana"/>
                <a:cs typeface="Verdana"/>
              </a:rPr>
              <a:t> </a:t>
            </a:r>
            <a:r>
              <a:rPr lang="en-US" sz="2200" dirty="0" err="1" smtClean="0">
                <a:latin typeface="Verdana"/>
                <a:cs typeface="Verdana"/>
              </a:rPr>
              <a:t>em</a:t>
            </a:r>
            <a:r>
              <a:rPr lang="en-US" sz="2200" dirty="0" smtClean="0">
                <a:latin typeface="Verdana"/>
                <a:cs typeface="Verdana"/>
              </a:rPr>
              <a:t> 07/05/19</a:t>
            </a:r>
            <a:endParaRPr lang="pt-BR" sz="2200" dirty="0" smtClean="0">
              <a:latin typeface="Verdana"/>
              <a:cs typeface="Verdana"/>
            </a:endParaRPr>
          </a:p>
          <a:p>
            <a:pPr marR="5080">
              <a:lnSpc>
                <a:spcPct val="150000"/>
              </a:lnSpc>
            </a:pPr>
            <a:r>
              <a:rPr lang="pt-BR" sz="2200" b="1" dirty="0" smtClean="0">
                <a:latin typeface="Verdana"/>
                <a:cs typeface="Verdana"/>
              </a:rPr>
              <a:t>Realizou 17 eventos/atividades:</a:t>
            </a:r>
          </a:p>
          <a:p>
            <a:pPr marR="5080">
              <a:lnSpc>
                <a:spcPct val="150000"/>
              </a:lnSpc>
            </a:pPr>
            <a:r>
              <a:rPr lang="pt-BR" sz="2200" dirty="0">
                <a:latin typeface="Verdana"/>
                <a:cs typeface="Verdana"/>
              </a:rPr>
              <a:t>	</a:t>
            </a:r>
            <a:r>
              <a:rPr lang="pt-BR" sz="2200" dirty="0" smtClean="0">
                <a:latin typeface="Verdana"/>
                <a:cs typeface="Verdana"/>
              </a:rPr>
              <a:t>	7 Reuniões deliberativas;</a:t>
            </a:r>
          </a:p>
          <a:p>
            <a:pPr marR="5080">
              <a:lnSpc>
                <a:spcPct val="150000"/>
              </a:lnSpc>
            </a:pPr>
            <a:r>
              <a:rPr lang="pt-BR" sz="2200" dirty="0">
                <a:latin typeface="Verdana"/>
                <a:cs typeface="Verdana"/>
              </a:rPr>
              <a:t>	</a:t>
            </a:r>
            <a:r>
              <a:rPr lang="pt-BR" sz="2200" dirty="0" smtClean="0">
                <a:latin typeface="Verdana"/>
                <a:cs typeface="Verdana"/>
              </a:rPr>
              <a:t>	6 Audiências públicas;</a:t>
            </a:r>
          </a:p>
          <a:p>
            <a:pPr marR="5080">
              <a:lnSpc>
                <a:spcPct val="150000"/>
              </a:lnSpc>
            </a:pPr>
            <a:r>
              <a:rPr lang="pt-BR" sz="2200" dirty="0" smtClean="0">
                <a:latin typeface="Verdana"/>
                <a:cs typeface="Verdana"/>
              </a:rPr>
              <a:t>		3 </a:t>
            </a:r>
            <a:r>
              <a:rPr lang="pt-BR" sz="2200" dirty="0">
                <a:latin typeface="Verdana"/>
                <a:cs typeface="Verdana"/>
              </a:rPr>
              <a:t>Reuniões de </a:t>
            </a:r>
            <a:r>
              <a:rPr lang="pt-BR" sz="2200" dirty="0" smtClean="0">
                <a:latin typeface="Verdana"/>
                <a:cs typeface="Verdana"/>
              </a:rPr>
              <a:t>trabalho;</a:t>
            </a:r>
            <a:endParaRPr lang="pt-BR" sz="2200" dirty="0">
              <a:latin typeface="Verdana"/>
              <a:cs typeface="Verdana"/>
            </a:endParaRPr>
          </a:p>
          <a:p>
            <a:pPr marR="5080">
              <a:lnSpc>
                <a:spcPct val="150000"/>
              </a:lnSpc>
            </a:pPr>
            <a:r>
              <a:rPr lang="pt-BR" sz="2200" dirty="0" smtClean="0">
                <a:latin typeface="Verdana"/>
                <a:cs typeface="Verdana"/>
              </a:rPr>
              <a:t>		1 Reunião técnica interna.</a:t>
            </a:r>
          </a:p>
          <a:p>
            <a:pPr marR="5080" algn="just">
              <a:lnSpc>
                <a:spcPct val="150000"/>
              </a:lnSpc>
            </a:pPr>
            <a:r>
              <a:rPr lang="pt-BR" sz="2200" dirty="0" smtClean="0">
                <a:latin typeface="Verdana"/>
                <a:cs typeface="Verdana"/>
              </a:rPr>
              <a:t>	</a:t>
            </a:r>
            <a:endParaRPr lang="pt-BR"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010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46469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204" dirty="0" smtClean="0">
                <a:solidFill>
                  <a:srgbClr val="2A6B67"/>
                </a:solidFill>
                <a:latin typeface="Verdana"/>
                <a:cs typeface="Verdana"/>
              </a:rPr>
              <a:t>S</a:t>
            </a:r>
            <a:r>
              <a:rPr lang="pt-BR" sz="3600" b="0" spc="-204" dirty="0" err="1" smtClean="0">
                <a:solidFill>
                  <a:srgbClr val="2A6B67"/>
                </a:solidFill>
                <a:latin typeface="Verdana"/>
                <a:cs typeface="Verdana"/>
              </a:rPr>
              <a:t>umário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3550" y="962025"/>
            <a:ext cx="8124825" cy="0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850900" y="1114425"/>
            <a:ext cx="960120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APRESENTAÇÃO DO </a:t>
            </a:r>
            <a:r>
              <a:rPr lang="pt-BR" sz="2000" dirty="0" smtClean="0"/>
              <a:t>RELATÓRIO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I </a:t>
            </a:r>
            <a:r>
              <a:rPr lang="pt-BR" sz="2000" dirty="0"/>
              <a:t>– REQUERIMENTO DE CRIAÇÃO DA </a:t>
            </a:r>
            <a:r>
              <a:rPr lang="pt-BR" sz="2000" dirty="0" smtClean="0"/>
              <a:t>SUBCOMISSÃO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II – COMPOSIÇÃO E PERÍODO DE </a:t>
            </a:r>
            <a:r>
              <a:rPr lang="pt-BR" sz="2000" dirty="0" smtClean="0"/>
              <a:t>FUNCIONAMENTO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III – </a:t>
            </a:r>
            <a:r>
              <a:rPr lang="pt-BR" sz="2000" dirty="0" smtClean="0"/>
              <a:t>INTRODUÇÃO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IV – LISTA DE REUNIÕES E AUDIÊNCIAS </a:t>
            </a:r>
            <a:r>
              <a:rPr lang="pt-BR" sz="2000" dirty="0" smtClean="0"/>
              <a:t>PÚBLICAS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V – SÍNTESES DAS CONTRIBUIÇÕES OFERECIDAS NAS REUNIÕES E AUDIÊNCIAS </a:t>
            </a:r>
            <a:r>
              <a:rPr lang="pt-BR" sz="2000" dirty="0" smtClean="0"/>
              <a:t>PÚBLICAS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V.1 </a:t>
            </a:r>
            <a:r>
              <a:rPr lang="pt-BR" sz="2000" dirty="0"/>
              <a:t>Atividades do eixo de Gestão, Recursos e </a:t>
            </a:r>
            <a:r>
              <a:rPr lang="pt-BR" sz="2000" dirty="0" smtClean="0"/>
              <a:t>Planejamento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V.2 </a:t>
            </a:r>
            <a:r>
              <a:rPr lang="pt-BR" sz="2000" dirty="0"/>
              <a:t>Atividades do eixo de Prevenção e Promoção da </a:t>
            </a:r>
            <a:r>
              <a:rPr lang="pt-BR" sz="2000" dirty="0" smtClean="0"/>
              <a:t>Saúde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V.3 </a:t>
            </a:r>
            <a:r>
              <a:rPr lang="pt-BR" sz="2000" dirty="0"/>
              <a:t>Atividades do eixo de Atenção </a:t>
            </a:r>
            <a:r>
              <a:rPr lang="pt-BR" sz="2000" dirty="0" smtClean="0"/>
              <a:t>Básica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V.4 </a:t>
            </a:r>
            <a:r>
              <a:rPr lang="pt-BR" sz="2000" dirty="0"/>
              <a:t>Atividades do eixo de Assistência de Média e Alta </a:t>
            </a:r>
            <a:r>
              <a:rPr lang="pt-BR" sz="2000" dirty="0" smtClean="0"/>
              <a:t>Complexidade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V.5 </a:t>
            </a:r>
            <a:r>
              <a:rPr lang="pt-BR" sz="2000" dirty="0"/>
              <a:t>Atividades do eixo de Assistência </a:t>
            </a:r>
            <a:r>
              <a:rPr lang="pt-BR" sz="2000" dirty="0" smtClean="0"/>
              <a:t>Farmacêutica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028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46469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204" dirty="0" smtClean="0">
                <a:solidFill>
                  <a:srgbClr val="2A6B67"/>
                </a:solidFill>
                <a:latin typeface="Verdana"/>
                <a:cs typeface="Verdana"/>
              </a:rPr>
              <a:t>S</a:t>
            </a:r>
            <a:r>
              <a:rPr lang="pt-BR" sz="3600" b="0" spc="-204" dirty="0" err="1" smtClean="0">
                <a:solidFill>
                  <a:srgbClr val="2A6B67"/>
                </a:solidFill>
                <a:latin typeface="Verdana"/>
                <a:cs typeface="Verdana"/>
              </a:rPr>
              <a:t>umário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3550" y="962025"/>
            <a:ext cx="8124825" cy="0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95300" y="1767901"/>
            <a:ext cx="10134600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VI </a:t>
            </a:r>
            <a:r>
              <a:rPr lang="pt-BR" sz="2000" dirty="0"/>
              <a:t>– FONTES ADICIONAIS DE INFORMAÇÕES PARA A </a:t>
            </a:r>
            <a:r>
              <a:rPr lang="pt-BR" sz="2000" dirty="0" smtClean="0"/>
              <a:t>SUBCOMISSÃO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VI.1 </a:t>
            </a:r>
            <a:r>
              <a:rPr lang="pt-BR" sz="2000" dirty="0"/>
              <a:t>Dados do Relatório Quadrimestral de Prestação de Contas do </a:t>
            </a:r>
            <a:r>
              <a:rPr lang="pt-BR" sz="2000" dirty="0" smtClean="0"/>
              <a:t>SUS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VI.2 </a:t>
            </a:r>
            <a:r>
              <a:rPr lang="pt-BR" sz="2000" dirty="0"/>
              <a:t>Proposições em tramitação, segundo eixos </a:t>
            </a:r>
            <a:r>
              <a:rPr lang="pt-BR" sz="2000" dirty="0" smtClean="0"/>
              <a:t>temáticos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VII – CONSIDERAÇÕES E </a:t>
            </a:r>
            <a:r>
              <a:rPr lang="pt-BR" sz="2000" dirty="0" smtClean="0"/>
              <a:t>CONCLUSÕES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VIII – </a:t>
            </a:r>
            <a:r>
              <a:rPr lang="pt-BR" sz="2000" dirty="0" smtClean="0"/>
              <a:t>RECOMENDAÇÕES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APÊNDICES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A</a:t>
            </a:r>
            <a:r>
              <a:rPr lang="pt-BR" sz="2000" dirty="0"/>
              <a:t>) Plano de trabalho da </a:t>
            </a:r>
            <a:r>
              <a:rPr lang="pt-BR" sz="2000" dirty="0" smtClean="0"/>
              <a:t>Subcomissão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B</a:t>
            </a:r>
            <a:r>
              <a:rPr lang="pt-BR" sz="2000" dirty="0"/>
              <a:t>) Dados sobre o SUS (Ministério da </a:t>
            </a:r>
            <a:r>
              <a:rPr lang="pt-BR" sz="2000" dirty="0" smtClean="0"/>
              <a:t>Saúde)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	C</a:t>
            </a:r>
            <a:r>
              <a:rPr lang="pt-BR" sz="2000" dirty="0"/>
              <a:t>) </a:t>
            </a:r>
            <a:r>
              <a:rPr lang="pt-BR" sz="2000" dirty="0" smtClean="0"/>
              <a:t>Proposta </a:t>
            </a:r>
            <a:r>
              <a:rPr lang="pt-BR" sz="2000" dirty="0"/>
              <a:t>para o Observatório da Subcomissão Permanente de </a:t>
            </a:r>
            <a:r>
              <a:rPr lang="pt-BR" sz="2000" dirty="0" smtClean="0"/>
              <a:t>Saúde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10160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Eixo </a:t>
            </a:r>
            <a:r>
              <a:rPr lang="pt-BR" sz="3600" b="0" spc="-185" dirty="0">
                <a:solidFill>
                  <a:srgbClr val="2A6B67"/>
                </a:solidFill>
                <a:latin typeface="Verdana"/>
                <a:cs typeface="Verdana"/>
              </a:rPr>
              <a:t>de Gestão, Recursos e </a:t>
            </a: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Planejamento (GRP)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3000" y="1779832"/>
            <a:ext cx="3200400" cy="2474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Financiamento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da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Saúde.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Instrumentos de Gestão do SUS. </a:t>
            </a: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Planejamento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Federal na Saúde e criação do Plano Decenal da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Saúde.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Regionalização e Consórcios Públicos 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 flipV="1">
            <a:off x="463550" y="897021"/>
            <a:ext cx="9988550" cy="113136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luxograma: Conector fora de página 3"/>
          <p:cNvSpPr/>
          <p:nvPr/>
        </p:nvSpPr>
        <p:spPr>
          <a:xfrm rot="16200000">
            <a:off x="3009900" y="1956726"/>
            <a:ext cx="990600" cy="17526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895600" y="251245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Audiências Públicas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3" name="Fluxograma: Conector fora de página 12"/>
          <p:cNvSpPr/>
          <p:nvPr/>
        </p:nvSpPr>
        <p:spPr>
          <a:xfrm rot="16200000">
            <a:off x="3022600" y="4197692"/>
            <a:ext cx="990600" cy="1752600"/>
          </a:xfrm>
          <a:prstGeom prst="flowChartOffpage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bject 3"/>
          <p:cNvSpPr txBox="1"/>
          <p:nvPr/>
        </p:nvSpPr>
        <p:spPr>
          <a:xfrm>
            <a:off x="4927600" y="4893508"/>
            <a:ext cx="3200400" cy="83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Publicação SUS em Números.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750" algn="l"/>
              </a:tabLst>
            </a:pP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821568" y="4750826"/>
            <a:ext cx="138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Informações do MS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0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10160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Eixo </a:t>
            </a:r>
            <a:r>
              <a:rPr lang="pt-BR" sz="3600" b="0" spc="-185" dirty="0">
                <a:solidFill>
                  <a:srgbClr val="2A6B67"/>
                </a:solidFill>
                <a:latin typeface="Verdana"/>
                <a:cs typeface="Verdana"/>
              </a:rPr>
              <a:t>de Prevenção e Promoção da Saúde </a:t>
            </a: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(PPS)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8900" y="2770432"/>
            <a:ext cx="3200400" cy="16664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Com o Secretário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de Vigilância em Saúde do Ministério da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 (MS):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Cobertura vacinal.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Doenças congênitas.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Acidentes de trânsito.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 flipV="1">
            <a:off x="463550" y="897021"/>
            <a:ext cx="9988550" cy="113136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luxograma: Conector fora de página 3"/>
          <p:cNvSpPr/>
          <p:nvPr/>
        </p:nvSpPr>
        <p:spPr>
          <a:xfrm rot="16200000">
            <a:off x="3251200" y="2752725"/>
            <a:ext cx="990600" cy="17526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056082" y="330585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Audiência Pública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0200"/>
            <a:ext cx="10160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3600" b="0" spc="-185" dirty="0" smtClean="0">
                <a:solidFill>
                  <a:srgbClr val="2A6B67"/>
                </a:solidFill>
                <a:latin typeface="Verdana"/>
                <a:cs typeface="Verdana"/>
              </a:rPr>
              <a:t>Eixo da Atenção Básica (AB)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3000" y="2516432"/>
            <a:ext cx="3581400" cy="24872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arenR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Com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o Secretário de Atenção Primária à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Saúde: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Principais problemas de saúde.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Estratégia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de </a:t>
            </a: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Saúde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da Família.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Programa Saúde na </a:t>
            </a:r>
            <a:r>
              <a:rPr lang="pt-BR" sz="1750" spc="-65" dirty="0" smtClean="0">
                <a:solidFill>
                  <a:srgbClr val="2A6B67"/>
                </a:solidFill>
                <a:latin typeface="Verdana"/>
                <a:cs typeface="Verdana"/>
              </a:rPr>
              <a:t>Hora.</a:t>
            </a:r>
          </a:p>
          <a:p>
            <a:pPr marL="755650" lvl="1" indent="-285750">
              <a:spcBef>
                <a:spcPts val="95"/>
              </a:spcBef>
              <a:buFontTx/>
              <a:buChar char="-"/>
              <a:tabLst>
                <a:tab pos="158750" algn="l"/>
              </a:tabLst>
            </a:pPr>
            <a:r>
              <a:rPr lang="pt-BR" sz="1750" spc="-65" dirty="0">
                <a:solidFill>
                  <a:srgbClr val="2A6B67"/>
                </a:solidFill>
                <a:latin typeface="Verdana"/>
                <a:cs typeface="Verdana"/>
              </a:rPr>
              <a:t>Programa Médicos pelo Brasil.</a:t>
            </a:r>
            <a:endParaRPr lang="pt-BR" sz="1750" spc="-65" dirty="0" smtClean="0">
              <a:solidFill>
                <a:srgbClr val="2A6B67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15659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5">
                <a:moveTo>
                  <a:pt x="608708" y="0"/>
                </a:moveTo>
                <a:lnTo>
                  <a:pt x="0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56595"/>
            <a:ext cx="920750" cy="1089025"/>
          </a:xfrm>
          <a:custGeom>
            <a:avLst/>
            <a:gdLst/>
            <a:ahLst/>
            <a:cxnLst/>
            <a:rect l="l" t="t" r="r" b="b"/>
            <a:pathLst>
              <a:path w="920750" h="1089025">
                <a:moveTo>
                  <a:pt x="0" y="1088478"/>
                </a:moveTo>
                <a:lnTo>
                  <a:pt x="608708" y="1088478"/>
                </a:lnTo>
                <a:lnTo>
                  <a:pt x="920417" y="544233"/>
                </a:lnTo>
                <a:lnTo>
                  <a:pt x="608708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407" y="3954183"/>
            <a:ext cx="796290" cy="694690"/>
          </a:xfrm>
          <a:custGeom>
            <a:avLst/>
            <a:gdLst/>
            <a:ahLst/>
            <a:cxnLst/>
            <a:rect l="l" t="t" r="r" b="b"/>
            <a:pathLst>
              <a:path w="796290" h="694689">
                <a:moveTo>
                  <a:pt x="596773" y="0"/>
                </a:moveTo>
                <a:lnTo>
                  <a:pt x="198920" y="0"/>
                </a:lnTo>
                <a:lnTo>
                  <a:pt x="0" y="347332"/>
                </a:lnTo>
                <a:lnTo>
                  <a:pt x="202653" y="694664"/>
                </a:lnTo>
                <a:lnTo>
                  <a:pt x="607949" y="694664"/>
                </a:lnTo>
                <a:lnTo>
                  <a:pt x="795693" y="347332"/>
                </a:lnTo>
                <a:lnTo>
                  <a:pt x="596773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672" y="4732096"/>
            <a:ext cx="1254125" cy="1104900"/>
          </a:xfrm>
          <a:custGeom>
            <a:avLst/>
            <a:gdLst/>
            <a:ahLst/>
            <a:cxnLst/>
            <a:rect l="l" t="t" r="r" b="b"/>
            <a:pathLst>
              <a:path w="1254125" h="1104900">
                <a:moveTo>
                  <a:pt x="947978" y="0"/>
                </a:moveTo>
                <a:lnTo>
                  <a:pt x="313499" y="0"/>
                </a:lnTo>
                <a:lnTo>
                  <a:pt x="0" y="552348"/>
                </a:lnTo>
                <a:lnTo>
                  <a:pt x="313499" y="1104684"/>
                </a:lnTo>
                <a:lnTo>
                  <a:pt x="940498" y="1104684"/>
                </a:lnTo>
                <a:lnTo>
                  <a:pt x="1253998" y="552348"/>
                </a:lnTo>
                <a:lnTo>
                  <a:pt x="947978" y="0"/>
                </a:lnTo>
                <a:close/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28310"/>
            <a:ext cx="607695" cy="100965"/>
          </a:xfrm>
          <a:custGeom>
            <a:avLst/>
            <a:gdLst/>
            <a:ahLst/>
            <a:cxnLst/>
            <a:rect l="l" t="t" r="r" b="b"/>
            <a:pathLst>
              <a:path w="607695" h="100964">
                <a:moveTo>
                  <a:pt x="607317" y="0"/>
                </a:moveTo>
                <a:lnTo>
                  <a:pt x="57788" y="0"/>
                </a:lnTo>
                <a:lnTo>
                  <a:pt x="0" y="100898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28310"/>
            <a:ext cx="882650" cy="960119"/>
          </a:xfrm>
          <a:custGeom>
            <a:avLst/>
            <a:gdLst/>
            <a:ahLst/>
            <a:cxnLst/>
            <a:rect l="l" t="t" r="r" b="b"/>
            <a:pathLst>
              <a:path w="882650" h="960120">
                <a:moveTo>
                  <a:pt x="0" y="858602"/>
                </a:moveTo>
                <a:lnTo>
                  <a:pt x="57788" y="959497"/>
                </a:lnTo>
                <a:lnTo>
                  <a:pt x="607317" y="959497"/>
                </a:lnTo>
                <a:lnTo>
                  <a:pt x="882082" y="479755"/>
                </a:lnTo>
                <a:lnTo>
                  <a:pt x="607317" y="0"/>
                </a:lnTo>
              </a:path>
            </a:pathLst>
          </a:custGeom>
          <a:ln w="22593">
            <a:solidFill>
              <a:srgbClr val="96C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 flipV="1">
            <a:off x="463550" y="897021"/>
            <a:ext cx="9988550" cy="113136"/>
          </a:xfrm>
          <a:custGeom>
            <a:avLst/>
            <a:gdLst/>
            <a:ahLst/>
            <a:cxnLst/>
            <a:rect l="l" t="t" r="r" b="b"/>
            <a:pathLst>
              <a:path w="8124825">
                <a:moveTo>
                  <a:pt x="0" y="0"/>
                </a:moveTo>
                <a:lnTo>
                  <a:pt x="8124494" y="0"/>
                </a:lnTo>
              </a:path>
            </a:pathLst>
          </a:custGeom>
          <a:ln w="44056">
            <a:solidFill>
              <a:srgbClr val="2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luxograma: Conector fora de página 3"/>
          <p:cNvSpPr/>
          <p:nvPr/>
        </p:nvSpPr>
        <p:spPr>
          <a:xfrm rot="16200000">
            <a:off x="3098800" y="2841625"/>
            <a:ext cx="990600" cy="1752600"/>
          </a:xfrm>
          <a:prstGeom prst="flowChartOffpage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857500" y="338210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Reunião de Trabalho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15202</TotalTime>
  <Words>1389</Words>
  <Application>Microsoft Office PowerPoint</Application>
  <PresentationFormat>Personalizar</PresentationFormat>
  <Paragraphs>218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Office Theme</vt:lpstr>
      <vt:lpstr>SUBCOMISSÃO PERMANENTE DA SAÚDE (CSSF)</vt:lpstr>
      <vt:lpstr>Apresentação do PowerPoint</vt:lpstr>
      <vt:lpstr>Apresentação do PowerPoint</vt:lpstr>
      <vt:lpstr>Funcionamento </vt:lpstr>
      <vt:lpstr>Sumário</vt:lpstr>
      <vt:lpstr>Sumário</vt:lpstr>
      <vt:lpstr>Eixo de Gestão, Recursos e Planejamento (GRP)</vt:lpstr>
      <vt:lpstr>Eixo de Prevenção e Promoção da Saúde (PPS)</vt:lpstr>
      <vt:lpstr>Eixo da Atenção Básica (AB)</vt:lpstr>
      <vt:lpstr>Assistência de Média e Alta Complexidade (MAC)</vt:lpstr>
      <vt:lpstr>Eixo de Assistência Farmacêutica (AF)</vt:lpstr>
      <vt:lpstr>Informações adicionais para o Relatório</vt:lpstr>
      <vt:lpstr>Considerações e Conclusões</vt:lpstr>
      <vt:lpstr>Considerações e Conclusões</vt:lpstr>
      <vt:lpstr>Considerações e Conclusões</vt:lpstr>
      <vt:lpstr>Considerações e Conclusões</vt:lpstr>
      <vt:lpstr>Recomendações</vt:lpstr>
      <vt:lpstr>Recomendações</vt:lpstr>
      <vt:lpstr>Recomendações</vt:lpstr>
      <vt:lpstr>Recomendações</vt:lpstr>
      <vt:lpstr>Recomendações</vt:lpstr>
      <vt:lpstr>Recomendações</vt:lpstr>
      <vt:lpstr>Recomendações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CONSULTORIA</dc:title>
  <dc:creator>Camila Alves Flores</dc:creator>
  <cp:lastModifiedBy>Ariadna Edenice de Mendonça Vasconcelos</cp:lastModifiedBy>
  <cp:revision>213</cp:revision>
  <cp:lastPrinted>2019-11-20T13:48:37Z</cp:lastPrinted>
  <dcterms:created xsi:type="dcterms:W3CDTF">2019-06-25T19:12:23Z</dcterms:created>
  <dcterms:modified xsi:type="dcterms:W3CDTF">2019-11-20T13:48:52Z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2019-06-25T00:00:00Z</vt:filetime>
  </property>
</Properties>
</file>