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8" r:id="rId3"/>
    <p:sldId id="271" r:id="rId4"/>
    <p:sldId id="282" r:id="rId5"/>
    <p:sldId id="280" r:id="rId6"/>
    <p:sldId id="292" r:id="rId7"/>
    <p:sldId id="293" r:id="rId8"/>
    <p:sldId id="281" r:id="rId9"/>
    <p:sldId id="283" r:id="rId10"/>
    <p:sldId id="289" r:id="rId11"/>
    <p:sldId id="285" r:id="rId12"/>
    <p:sldId id="284" r:id="rId13"/>
    <p:sldId id="291" r:id="rId14"/>
    <p:sldId id="286" r:id="rId15"/>
    <p:sldId id="287" r:id="rId16"/>
    <p:sldId id="288" r:id="rId17"/>
    <p:sldId id="290" r:id="rId18"/>
    <p:sldId id="279" r:id="rId1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68795" autoAdjust="0"/>
  </p:normalViewPr>
  <p:slideViewPr>
    <p:cSldViewPr snapToGrid="0">
      <p:cViewPr varScale="1">
        <p:scale>
          <a:sx n="63" d="100"/>
          <a:sy n="63" d="100"/>
        </p:scale>
        <p:origin x="16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-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E9C6A-ED57-4478-930B-14FBDB9238D9}" type="doc">
      <dgm:prSet loTypeId="urn:microsoft.com/office/officeart/2005/8/layout/lProcess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DE1A7E8F-557F-4F49-94A8-96D83367A631}">
      <dgm:prSet phldrT="[Texto]"/>
      <dgm:spPr/>
      <dgm:t>
        <a:bodyPr/>
        <a:lstStyle/>
        <a:p>
          <a:r>
            <a:rPr lang="pt-BR" dirty="0" smtClean="0"/>
            <a:t>O que é?</a:t>
          </a:r>
          <a:endParaRPr lang="pt-BR" dirty="0"/>
        </a:p>
      </dgm:t>
    </dgm:pt>
    <dgm:pt modelId="{F056D851-AC57-47D2-A456-3CF62CCA9E0B}" type="parTrans" cxnId="{9457264C-62DC-4402-B65A-E2C8D53813F2}">
      <dgm:prSet/>
      <dgm:spPr/>
      <dgm:t>
        <a:bodyPr/>
        <a:lstStyle/>
        <a:p>
          <a:endParaRPr lang="pt-BR"/>
        </a:p>
      </dgm:t>
    </dgm:pt>
    <dgm:pt modelId="{1A5D1334-022F-44E6-80A3-89E93BF33FBA}" type="sibTrans" cxnId="{9457264C-62DC-4402-B65A-E2C8D53813F2}">
      <dgm:prSet/>
      <dgm:spPr/>
      <dgm:t>
        <a:bodyPr/>
        <a:lstStyle/>
        <a:p>
          <a:endParaRPr lang="pt-BR"/>
        </a:p>
      </dgm:t>
    </dgm:pt>
    <dgm:pt modelId="{F7ED99AB-F343-4D91-A77C-351567D24B04}">
      <dgm:prSet phldrT="[Texto]"/>
      <dgm:spPr/>
      <dgm:t>
        <a:bodyPr/>
        <a:lstStyle/>
        <a:p>
          <a:r>
            <a:rPr lang="pt-BR" dirty="0" smtClean="0"/>
            <a:t>Acordo de colaboração entre os entes federativos, no âmbito de uma região de saúde, com o objetivo de organizar e integrar as ações e os serviços de saúde nessa região, para garantir a integralidade da assistência à saúde da população.</a:t>
          </a:r>
          <a:endParaRPr lang="pt-BR" dirty="0"/>
        </a:p>
      </dgm:t>
    </dgm:pt>
    <dgm:pt modelId="{99576D82-B879-49BE-8193-2E65F720925F}" type="parTrans" cxnId="{E4649DE2-028F-4C68-BD33-5D2331C2CC86}">
      <dgm:prSet/>
      <dgm:spPr/>
      <dgm:t>
        <a:bodyPr/>
        <a:lstStyle/>
        <a:p>
          <a:endParaRPr lang="pt-BR"/>
        </a:p>
      </dgm:t>
    </dgm:pt>
    <dgm:pt modelId="{6A79DDA1-4D83-4602-BD90-29F6F3476CB6}" type="sibTrans" cxnId="{E4649DE2-028F-4C68-BD33-5D2331C2CC86}">
      <dgm:prSet/>
      <dgm:spPr/>
      <dgm:t>
        <a:bodyPr/>
        <a:lstStyle/>
        <a:p>
          <a:endParaRPr lang="pt-BR"/>
        </a:p>
      </dgm:t>
    </dgm:pt>
    <dgm:pt modelId="{EF165D14-4A2D-47BB-BE12-FAFED1605275}">
      <dgm:prSet phldrT="[Texto]"/>
      <dgm:spPr/>
      <dgm:t>
        <a:bodyPr/>
        <a:lstStyle/>
        <a:p>
          <a:r>
            <a:rPr lang="pt-BR" dirty="0" smtClean="0"/>
            <a:t>Quem integra?</a:t>
          </a:r>
          <a:endParaRPr lang="pt-BR" dirty="0"/>
        </a:p>
      </dgm:t>
    </dgm:pt>
    <dgm:pt modelId="{7CD3ED39-56E7-43D7-AD84-C10651E210AE}" type="parTrans" cxnId="{C946A1B8-11D9-44E8-8900-9EFE633CAC38}">
      <dgm:prSet/>
      <dgm:spPr/>
      <dgm:t>
        <a:bodyPr/>
        <a:lstStyle/>
        <a:p>
          <a:endParaRPr lang="pt-BR"/>
        </a:p>
      </dgm:t>
    </dgm:pt>
    <dgm:pt modelId="{44FFF715-106B-4381-9F84-63F66E82F05B}" type="sibTrans" cxnId="{C946A1B8-11D9-44E8-8900-9EFE633CAC38}">
      <dgm:prSet/>
      <dgm:spPr/>
      <dgm:t>
        <a:bodyPr/>
        <a:lstStyle/>
        <a:p>
          <a:endParaRPr lang="pt-BR"/>
        </a:p>
      </dgm:t>
    </dgm:pt>
    <dgm:pt modelId="{00115419-3402-4CFF-B993-CDA310858711}">
      <dgm:prSet phldrT="[Texto]" custT="1"/>
      <dgm:spPr/>
      <dgm:t>
        <a:bodyPr/>
        <a:lstStyle/>
        <a:p>
          <a:r>
            <a:rPr lang="pt-BR" sz="2000" dirty="0" smtClean="0"/>
            <a:t>O COAP é integrado por todos os entes federativos: União, Estado e Municípios que formam a região de saúde</a:t>
          </a:r>
          <a:endParaRPr lang="pt-BR" sz="2000" dirty="0"/>
        </a:p>
      </dgm:t>
    </dgm:pt>
    <dgm:pt modelId="{7EDB2043-BDBD-4DDD-A01F-A48F04193BC7}" type="parTrans" cxnId="{571756E3-54E3-488F-96BE-5A136F94E4B4}">
      <dgm:prSet/>
      <dgm:spPr/>
      <dgm:t>
        <a:bodyPr/>
        <a:lstStyle/>
        <a:p>
          <a:endParaRPr lang="pt-BR"/>
        </a:p>
      </dgm:t>
    </dgm:pt>
    <dgm:pt modelId="{1F8A17EF-612F-4363-82B2-D08E8386A32C}" type="sibTrans" cxnId="{571756E3-54E3-488F-96BE-5A136F94E4B4}">
      <dgm:prSet/>
      <dgm:spPr/>
      <dgm:t>
        <a:bodyPr/>
        <a:lstStyle/>
        <a:p>
          <a:endParaRPr lang="pt-BR"/>
        </a:p>
      </dgm:t>
    </dgm:pt>
    <dgm:pt modelId="{EE682D49-92E1-4817-A387-128E9CD19C24}">
      <dgm:prSet phldrT="[Texto]"/>
      <dgm:spPr/>
      <dgm:t>
        <a:bodyPr/>
        <a:lstStyle/>
        <a:p>
          <a:r>
            <a:rPr lang="pt-BR" dirty="0" smtClean="0"/>
            <a:t>Quem assina?</a:t>
          </a:r>
          <a:endParaRPr lang="pt-BR" dirty="0"/>
        </a:p>
      </dgm:t>
    </dgm:pt>
    <dgm:pt modelId="{1DC9C3D6-A4DC-4525-A2AD-5C0B634B90E2}" type="parTrans" cxnId="{AFE1DFE0-F3F3-48E6-B381-26335379B56A}">
      <dgm:prSet/>
      <dgm:spPr/>
      <dgm:t>
        <a:bodyPr/>
        <a:lstStyle/>
        <a:p>
          <a:endParaRPr lang="pt-BR"/>
        </a:p>
      </dgm:t>
    </dgm:pt>
    <dgm:pt modelId="{A608280D-0204-483F-832C-A325F8AD55FC}" type="sibTrans" cxnId="{AFE1DFE0-F3F3-48E6-B381-26335379B56A}">
      <dgm:prSet/>
      <dgm:spPr/>
      <dgm:t>
        <a:bodyPr/>
        <a:lstStyle/>
        <a:p>
          <a:endParaRPr lang="pt-BR"/>
        </a:p>
      </dgm:t>
    </dgm:pt>
    <dgm:pt modelId="{3906861A-9B54-4151-A9DD-0DC452EC7CFE}">
      <dgm:prSet phldrT="[Texto]" custT="1"/>
      <dgm:spPr/>
      <dgm:t>
        <a:bodyPr/>
        <a:lstStyle/>
        <a:p>
          <a:r>
            <a:rPr lang="pt-BR" sz="2000" dirty="0" smtClean="0"/>
            <a:t>É assinado por todos os prefeitos e seus secretários de saúde, pelo governador e seu secretário de saúde e pelo ministro da saúde.</a:t>
          </a:r>
          <a:endParaRPr lang="pt-BR" sz="2000" dirty="0"/>
        </a:p>
      </dgm:t>
    </dgm:pt>
    <dgm:pt modelId="{2978C832-55F5-4A16-9629-45780F79915C}" type="parTrans" cxnId="{6EC66ABE-9D09-41F1-94CD-CC4D44B8BC68}">
      <dgm:prSet/>
      <dgm:spPr/>
      <dgm:t>
        <a:bodyPr/>
        <a:lstStyle/>
        <a:p>
          <a:endParaRPr lang="pt-BR"/>
        </a:p>
      </dgm:t>
    </dgm:pt>
    <dgm:pt modelId="{E6852B1A-5B29-4035-990E-E3F035981B82}" type="sibTrans" cxnId="{6EC66ABE-9D09-41F1-94CD-CC4D44B8BC68}">
      <dgm:prSet/>
      <dgm:spPr/>
      <dgm:t>
        <a:bodyPr/>
        <a:lstStyle/>
        <a:p>
          <a:endParaRPr lang="pt-BR"/>
        </a:p>
      </dgm:t>
    </dgm:pt>
    <dgm:pt modelId="{B2B0ED14-08EF-4CF7-B61B-BEC54F4D5869}" type="pres">
      <dgm:prSet presAssocID="{78CE9C6A-ED57-4478-930B-14FBDB9238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96AEB6-358E-4B08-86E7-177C58DB5970}" type="pres">
      <dgm:prSet presAssocID="{DE1A7E8F-557F-4F49-94A8-96D83367A631}" presName="compNode" presStyleCnt="0"/>
      <dgm:spPr/>
    </dgm:pt>
    <dgm:pt modelId="{AC62F366-9ED1-4E4A-93D3-1A38D2B71423}" type="pres">
      <dgm:prSet presAssocID="{DE1A7E8F-557F-4F49-94A8-96D83367A631}" presName="aNode" presStyleLbl="bgShp" presStyleIdx="0" presStyleCnt="3"/>
      <dgm:spPr/>
      <dgm:t>
        <a:bodyPr/>
        <a:lstStyle/>
        <a:p>
          <a:endParaRPr lang="pt-BR"/>
        </a:p>
      </dgm:t>
    </dgm:pt>
    <dgm:pt modelId="{5C5DF119-674E-410B-8774-CD972A8AD1B0}" type="pres">
      <dgm:prSet presAssocID="{DE1A7E8F-557F-4F49-94A8-96D83367A631}" presName="textNode" presStyleLbl="bgShp" presStyleIdx="0" presStyleCnt="3"/>
      <dgm:spPr/>
      <dgm:t>
        <a:bodyPr/>
        <a:lstStyle/>
        <a:p>
          <a:endParaRPr lang="pt-BR"/>
        </a:p>
      </dgm:t>
    </dgm:pt>
    <dgm:pt modelId="{C36A8856-0F03-4167-8D11-6D191CB0BE38}" type="pres">
      <dgm:prSet presAssocID="{DE1A7E8F-557F-4F49-94A8-96D83367A631}" presName="compChildNode" presStyleCnt="0"/>
      <dgm:spPr/>
    </dgm:pt>
    <dgm:pt modelId="{746EDFA6-5E92-4E15-9714-E9744FEFDD6A}" type="pres">
      <dgm:prSet presAssocID="{DE1A7E8F-557F-4F49-94A8-96D83367A631}" presName="theInnerList" presStyleCnt="0"/>
      <dgm:spPr/>
    </dgm:pt>
    <dgm:pt modelId="{CC82DD53-4064-4F74-AD73-1B9583B1C7B8}" type="pres">
      <dgm:prSet presAssocID="{F7ED99AB-F343-4D91-A77C-351567D24B0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921162-1729-4A13-AE66-982D5071314A}" type="pres">
      <dgm:prSet presAssocID="{DE1A7E8F-557F-4F49-94A8-96D83367A631}" presName="aSpace" presStyleCnt="0"/>
      <dgm:spPr/>
    </dgm:pt>
    <dgm:pt modelId="{F4FB9E69-224C-4B07-AE53-C2679B6C3B0C}" type="pres">
      <dgm:prSet presAssocID="{EF165D14-4A2D-47BB-BE12-FAFED1605275}" presName="compNode" presStyleCnt="0"/>
      <dgm:spPr/>
    </dgm:pt>
    <dgm:pt modelId="{F4D7101B-8C62-494F-88CC-9652F15E35A4}" type="pres">
      <dgm:prSet presAssocID="{EF165D14-4A2D-47BB-BE12-FAFED1605275}" presName="aNode" presStyleLbl="bgShp" presStyleIdx="1" presStyleCnt="3"/>
      <dgm:spPr/>
      <dgm:t>
        <a:bodyPr/>
        <a:lstStyle/>
        <a:p>
          <a:endParaRPr lang="pt-BR"/>
        </a:p>
      </dgm:t>
    </dgm:pt>
    <dgm:pt modelId="{503C8ED4-2C25-4493-9934-FE4952FA83DD}" type="pres">
      <dgm:prSet presAssocID="{EF165D14-4A2D-47BB-BE12-FAFED1605275}" presName="textNode" presStyleLbl="bgShp" presStyleIdx="1" presStyleCnt="3"/>
      <dgm:spPr/>
      <dgm:t>
        <a:bodyPr/>
        <a:lstStyle/>
        <a:p>
          <a:endParaRPr lang="pt-BR"/>
        </a:p>
      </dgm:t>
    </dgm:pt>
    <dgm:pt modelId="{B9787B79-EF9B-455A-871E-7B7A0AD408CB}" type="pres">
      <dgm:prSet presAssocID="{EF165D14-4A2D-47BB-BE12-FAFED1605275}" presName="compChildNode" presStyleCnt="0"/>
      <dgm:spPr/>
    </dgm:pt>
    <dgm:pt modelId="{8413C965-BB44-4F94-BEF8-5728106C89C3}" type="pres">
      <dgm:prSet presAssocID="{EF165D14-4A2D-47BB-BE12-FAFED1605275}" presName="theInnerList" presStyleCnt="0"/>
      <dgm:spPr/>
    </dgm:pt>
    <dgm:pt modelId="{499B12CD-DA2E-4D42-9002-90C25BFC8472}" type="pres">
      <dgm:prSet presAssocID="{00115419-3402-4CFF-B993-CDA31085871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5857E6-26E6-4068-A7D4-63BBF31849EB}" type="pres">
      <dgm:prSet presAssocID="{EF165D14-4A2D-47BB-BE12-FAFED1605275}" presName="aSpace" presStyleCnt="0"/>
      <dgm:spPr/>
    </dgm:pt>
    <dgm:pt modelId="{9A092D06-9DA0-4CDF-A1FA-963439DA302F}" type="pres">
      <dgm:prSet presAssocID="{EE682D49-92E1-4817-A387-128E9CD19C24}" presName="compNode" presStyleCnt="0"/>
      <dgm:spPr/>
    </dgm:pt>
    <dgm:pt modelId="{6615219C-5CC6-452A-B266-2A1CBD7AC461}" type="pres">
      <dgm:prSet presAssocID="{EE682D49-92E1-4817-A387-128E9CD19C24}" presName="aNode" presStyleLbl="bgShp" presStyleIdx="2" presStyleCnt="3"/>
      <dgm:spPr/>
      <dgm:t>
        <a:bodyPr/>
        <a:lstStyle/>
        <a:p>
          <a:endParaRPr lang="pt-BR"/>
        </a:p>
      </dgm:t>
    </dgm:pt>
    <dgm:pt modelId="{859025CB-086D-45F5-A869-927253088EFB}" type="pres">
      <dgm:prSet presAssocID="{EE682D49-92E1-4817-A387-128E9CD19C24}" presName="textNode" presStyleLbl="bgShp" presStyleIdx="2" presStyleCnt="3"/>
      <dgm:spPr/>
      <dgm:t>
        <a:bodyPr/>
        <a:lstStyle/>
        <a:p>
          <a:endParaRPr lang="pt-BR"/>
        </a:p>
      </dgm:t>
    </dgm:pt>
    <dgm:pt modelId="{1D8B1CD6-C559-46B8-A68E-8349B44CD76B}" type="pres">
      <dgm:prSet presAssocID="{EE682D49-92E1-4817-A387-128E9CD19C24}" presName="compChildNode" presStyleCnt="0"/>
      <dgm:spPr/>
    </dgm:pt>
    <dgm:pt modelId="{405D63CA-EEF4-45FF-8D26-77E5ABBA4DFB}" type="pres">
      <dgm:prSet presAssocID="{EE682D49-92E1-4817-A387-128E9CD19C24}" presName="theInnerList" presStyleCnt="0"/>
      <dgm:spPr/>
    </dgm:pt>
    <dgm:pt modelId="{709478E5-75A9-46A3-81A7-1E433478A2FE}" type="pres">
      <dgm:prSet presAssocID="{3906861A-9B54-4151-A9DD-0DC452EC7CF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789049-150D-46FE-ABA3-092261498F2E}" type="presOf" srcId="{EF165D14-4A2D-47BB-BE12-FAFED1605275}" destId="{503C8ED4-2C25-4493-9934-FE4952FA83DD}" srcOrd="1" destOrd="0" presId="urn:microsoft.com/office/officeart/2005/8/layout/lProcess2"/>
    <dgm:cxn modelId="{30B76CAF-9414-422F-B1D6-B7F48A3F4011}" type="presOf" srcId="{3906861A-9B54-4151-A9DD-0DC452EC7CFE}" destId="{709478E5-75A9-46A3-81A7-1E433478A2FE}" srcOrd="0" destOrd="0" presId="urn:microsoft.com/office/officeart/2005/8/layout/lProcess2"/>
    <dgm:cxn modelId="{AFE1DFE0-F3F3-48E6-B381-26335379B56A}" srcId="{78CE9C6A-ED57-4478-930B-14FBDB9238D9}" destId="{EE682D49-92E1-4817-A387-128E9CD19C24}" srcOrd="2" destOrd="0" parTransId="{1DC9C3D6-A4DC-4525-A2AD-5C0B634B90E2}" sibTransId="{A608280D-0204-483F-832C-A325F8AD55FC}"/>
    <dgm:cxn modelId="{571756E3-54E3-488F-96BE-5A136F94E4B4}" srcId="{EF165D14-4A2D-47BB-BE12-FAFED1605275}" destId="{00115419-3402-4CFF-B993-CDA310858711}" srcOrd="0" destOrd="0" parTransId="{7EDB2043-BDBD-4DDD-A01F-A48F04193BC7}" sibTransId="{1F8A17EF-612F-4363-82B2-D08E8386A32C}"/>
    <dgm:cxn modelId="{6EC66ABE-9D09-41F1-94CD-CC4D44B8BC68}" srcId="{EE682D49-92E1-4817-A387-128E9CD19C24}" destId="{3906861A-9B54-4151-A9DD-0DC452EC7CFE}" srcOrd="0" destOrd="0" parTransId="{2978C832-55F5-4A16-9629-45780F79915C}" sibTransId="{E6852B1A-5B29-4035-990E-E3F035981B82}"/>
    <dgm:cxn modelId="{2BFDAC55-FC20-4952-8ED3-DD6D71F7D692}" type="presOf" srcId="{00115419-3402-4CFF-B993-CDA310858711}" destId="{499B12CD-DA2E-4D42-9002-90C25BFC8472}" srcOrd="0" destOrd="0" presId="urn:microsoft.com/office/officeart/2005/8/layout/lProcess2"/>
    <dgm:cxn modelId="{68C9053C-7829-4166-A58F-1B08D711EA8D}" type="presOf" srcId="{78CE9C6A-ED57-4478-930B-14FBDB9238D9}" destId="{B2B0ED14-08EF-4CF7-B61B-BEC54F4D5869}" srcOrd="0" destOrd="0" presId="urn:microsoft.com/office/officeart/2005/8/layout/lProcess2"/>
    <dgm:cxn modelId="{694F32D9-30D9-481B-905A-441AB5E9843A}" type="presOf" srcId="{EE682D49-92E1-4817-A387-128E9CD19C24}" destId="{859025CB-086D-45F5-A869-927253088EFB}" srcOrd="1" destOrd="0" presId="urn:microsoft.com/office/officeart/2005/8/layout/lProcess2"/>
    <dgm:cxn modelId="{9457264C-62DC-4402-B65A-E2C8D53813F2}" srcId="{78CE9C6A-ED57-4478-930B-14FBDB9238D9}" destId="{DE1A7E8F-557F-4F49-94A8-96D83367A631}" srcOrd="0" destOrd="0" parTransId="{F056D851-AC57-47D2-A456-3CF62CCA9E0B}" sibTransId="{1A5D1334-022F-44E6-80A3-89E93BF33FBA}"/>
    <dgm:cxn modelId="{57102FC4-1889-4A10-86CB-030D635533DA}" type="presOf" srcId="{DE1A7E8F-557F-4F49-94A8-96D83367A631}" destId="{AC62F366-9ED1-4E4A-93D3-1A38D2B71423}" srcOrd="0" destOrd="0" presId="urn:microsoft.com/office/officeart/2005/8/layout/lProcess2"/>
    <dgm:cxn modelId="{CCE6CD77-B199-49F5-9C84-65044FA58C29}" type="presOf" srcId="{EF165D14-4A2D-47BB-BE12-FAFED1605275}" destId="{F4D7101B-8C62-494F-88CC-9652F15E35A4}" srcOrd="0" destOrd="0" presId="urn:microsoft.com/office/officeart/2005/8/layout/lProcess2"/>
    <dgm:cxn modelId="{83964EF6-09C6-4FE8-8D73-F37E98884B2B}" type="presOf" srcId="{F7ED99AB-F343-4D91-A77C-351567D24B04}" destId="{CC82DD53-4064-4F74-AD73-1B9583B1C7B8}" srcOrd="0" destOrd="0" presId="urn:microsoft.com/office/officeart/2005/8/layout/lProcess2"/>
    <dgm:cxn modelId="{FF64768E-AB14-44EB-BA86-CCD699B63A3E}" type="presOf" srcId="{EE682D49-92E1-4817-A387-128E9CD19C24}" destId="{6615219C-5CC6-452A-B266-2A1CBD7AC461}" srcOrd="0" destOrd="0" presId="urn:microsoft.com/office/officeart/2005/8/layout/lProcess2"/>
    <dgm:cxn modelId="{E4649DE2-028F-4C68-BD33-5D2331C2CC86}" srcId="{DE1A7E8F-557F-4F49-94A8-96D83367A631}" destId="{F7ED99AB-F343-4D91-A77C-351567D24B04}" srcOrd="0" destOrd="0" parTransId="{99576D82-B879-49BE-8193-2E65F720925F}" sibTransId="{6A79DDA1-4D83-4602-BD90-29F6F3476CB6}"/>
    <dgm:cxn modelId="{C946A1B8-11D9-44E8-8900-9EFE633CAC38}" srcId="{78CE9C6A-ED57-4478-930B-14FBDB9238D9}" destId="{EF165D14-4A2D-47BB-BE12-FAFED1605275}" srcOrd="1" destOrd="0" parTransId="{7CD3ED39-56E7-43D7-AD84-C10651E210AE}" sibTransId="{44FFF715-106B-4381-9F84-63F66E82F05B}"/>
    <dgm:cxn modelId="{04B6C858-9599-49CE-8421-DBA10FA54341}" type="presOf" srcId="{DE1A7E8F-557F-4F49-94A8-96D83367A631}" destId="{5C5DF119-674E-410B-8774-CD972A8AD1B0}" srcOrd="1" destOrd="0" presId="urn:microsoft.com/office/officeart/2005/8/layout/lProcess2"/>
    <dgm:cxn modelId="{792D774C-8C5B-4B2B-AB7D-9F1596073030}" type="presParOf" srcId="{B2B0ED14-08EF-4CF7-B61B-BEC54F4D5869}" destId="{2C96AEB6-358E-4B08-86E7-177C58DB5970}" srcOrd="0" destOrd="0" presId="urn:microsoft.com/office/officeart/2005/8/layout/lProcess2"/>
    <dgm:cxn modelId="{FBF5E138-0FBE-4580-A77B-C7D08B8DC3E2}" type="presParOf" srcId="{2C96AEB6-358E-4B08-86E7-177C58DB5970}" destId="{AC62F366-9ED1-4E4A-93D3-1A38D2B71423}" srcOrd="0" destOrd="0" presId="urn:microsoft.com/office/officeart/2005/8/layout/lProcess2"/>
    <dgm:cxn modelId="{1DD814CF-5098-4C7C-87A8-452E28ECBA60}" type="presParOf" srcId="{2C96AEB6-358E-4B08-86E7-177C58DB5970}" destId="{5C5DF119-674E-410B-8774-CD972A8AD1B0}" srcOrd="1" destOrd="0" presId="urn:microsoft.com/office/officeart/2005/8/layout/lProcess2"/>
    <dgm:cxn modelId="{881C80E7-5D4C-48E2-9A04-350E1FEDC610}" type="presParOf" srcId="{2C96AEB6-358E-4B08-86E7-177C58DB5970}" destId="{C36A8856-0F03-4167-8D11-6D191CB0BE38}" srcOrd="2" destOrd="0" presId="urn:microsoft.com/office/officeart/2005/8/layout/lProcess2"/>
    <dgm:cxn modelId="{C8C2336E-7228-49A0-B8D7-D594D19A09EE}" type="presParOf" srcId="{C36A8856-0F03-4167-8D11-6D191CB0BE38}" destId="{746EDFA6-5E92-4E15-9714-E9744FEFDD6A}" srcOrd="0" destOrd="0" presId="urn:microsoft.com/office/officeart/2005/8/layout/lProcess2"/>
    <dgm:cxn modelId="{D344A6D6-0DDC-41AB-805B-197EABCE0E4D}" type="presParOf" srcId="{746EDFA6-5E92-4E15-9714-E9744FEFDD6A}" destId="{CC82DD53-4064-4F74-AD73-1B9583B1C7B8}" srcOrd="0" destOrd="0" presId="urn:microsoft.com/office/officeart/2005/8/layout/lProcess2"/>
    <dgm:cxn modelId="{17BCB508-1B40-456D-9581-FB94556F2667}" type="presParOf" srcId="{B2B0ED14-08EF-4CF7-B61B-BEC54F4D5869}" destId="{C5921162-1729-4A13-AE66-982D5071314A}" srcOrd="1" destOrd="0" presId="urn:microsoft.com/office/officeart/2005/8/layout/lProcess2"/>
    <dgm:cxn modelId="{7D7A954B-653A-471F-BC1A-0FD85C94CE6E}" type="presParOf" srcId="{B2B0ED14-08EF-4CF7-B61B-BEC54F4D5869}" destId="{F4FB9E69-224C-4B07-AE53-C2679B6C3B0C}" srcOrd="2" destOrd="0" presId="urn:microsoft.com/office/officeart/2005/8/layout/lProcess2"/>
    <dgm:cxn modelId="{8964EB8A-940A-454A-BF2C-BB0FA0C08457}" type="presParOf" srcId="{F4FB9E69-224C-4B07-AE53-C2679B6C3B0C}" destId="{F4D7101B-8C62-494F-88CC-9652F15E35A4}" srcOrd="0" destOrd="0" presId="urn:microsoft.com/office/officeart/2005/8/layout/lProcess2"/>
    <dgm:cxn modelId="{D4CF7350-1784-4ABE-A807-E9CB83F1EA8F}" type="presParOf" srcId="{F4FB9E69-224C-4B07-AE53-C2679B6C3B0C}" destId="{503C8ED4-2C25-4493-9934-FE4952FA83DD}" srcOrd="1" destOrd="0" presId="urn:microsoft.com/office/officeart/2005/8/layout/lProcess2"/>
    <dgm:cxn modelId="{0075CAE1-818B-4670-9DE4-11647F27CF80}" type="presParOf" srcId="{F4FB9E69-224C-4B07-AE53-C2679B6C3B0C}" destId="{B9787B79-EF9B-455A-871E-7B7A0AD408CB}" srcOrd="2" destOrd="0" presId="urn:microsoft.com/office/officeart/2005/8/layout/lProcess2"/>
    <dgm:cxn modelId="{F81EF8C0-1083-43EE-9F32-46200371E745}" type="presParOf" srcId="{B9787B79-EF9B-455A-871E-7B7A0AD408CB}" destId="{8413C965-BB44-4F94-BEF8-5728106C89C3}" srcOrd="0" destOrd="0" presId="urn:microsoft.com/office/officeart/2005/8/layout/lProcess2"/>
    <dgm:cxn modelId="{50823262-5C47-49AC-BC93-6CB474DFD963}" type="presParOf" srcId="{8413C965-BB44-4F94-BEF8-5728106C89C3}" destId="{499B12CD-DA2E-4D42-9002-90C25BFC8472}" srcOrd="0" destOrd="0" presId="urn:microsoft.com/office/officeart/2005/8/layout/lProcess2"/>
    <dgm:cxn modelId="{E06BC0C2-FE7B-4275-A4BD-5833E432BE6A}" type="presParOf" srcId="{B2B0ED14-08EF-4CF7-B61B-BEC54F4D5869}" destId="{A95857E6-26E6-4068-A7D4-63BBF31849EB}" srcOrd="3" destOrd="0" presId="urn:microsoft.com/office/officeart/2005/8/layout/lProcess2"/>
    <dgm:cxn modelId="{F0DEE339-4CFF-4D2D-912B-B4A56FDE1886}" type="presParOf" srcId="{B2B0ED14-08EF-4CF7-B61B-BEC54F4D5869}" destId="{9A092D06-9DA0-4CDF-A1FA-963439DA302F}" srcOrd="4" destOrd="0" presId="urn:microsoft.com/office/officeart/2005/8/layout/lProcess2"/>
    <dgm:cxn modelId="{A0336B34-EBA5-4B4B-9449-CD5C7D113C5D}" type="presParOf" srcId="{9A092D06-9DA0-4CDF-A1FA-963439DA302F}" destId="{6615219C-5CC6-452A-B266-2A1CBD7AC461}" srcOrd="0" destOrd="0" presId="urn:microsoft.com/office/officeart/2005/8/layout/lProcess2"/>
    <dgm:cxn modelId="{94F1B6FE-DFFE-44A2-911B-CADEA5255FC9}" type="presParOf" srcId="{9A092D06-9DA0-4CDF-A1FA-963439DA302F}" destId="{859025CB-086D-45F5-A869-927253088EFB}" srcOrd="1" destOrd="0" presId="urn:microsoft.com/office/officeart/2005/8/layout/lProcess2"/>
    <dgm:cxn modelId="{FECA5294-55C0-4CE0-A7F8-7A5FB1CC8A9A}" type="presParOf" srcId="{9A092D06-9DA0-4CDF-A1FA-963439DA302F}" destId="{1D8B1CD6-C559-46B8-A68E-8349B44CD76B}" srcOrd="2" destOrd="0" presId="urn:microsoft.com/office/officeart/2005/8/layout/lProcess2"/>
    <dgm:cxn modelId="{619E5349-2712-430E-A8E8-CC487B04AC1E}" type="presParOf" srcId="{1D8B1CD6-C559-46B8-A68E-8349B44CD76B}" destId="{405D63CA-EEF4-45FF-8D26-77E5ABBA4DFB}" srcOrd="0" destOrd="0" presId="urn:microsoft.com/office/officeart/2005/8/layout/lProcess2"/>
    <dgm:cxn modelId="{209ABDB1-66A5-42B2-85CC-EF30A6501106}" type="presParOf" srcId="{405D63CA-EEF4-45FF-8D26-77E5ABBA4DFB}" destId="{709478E5-75A9-46A3-81A7-1E433478A2F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22F07-74B0-449C-ABEB-E12A5115F725}" type="doc">
      <dgm:prSet loTypeId="urn:microsoft.com/office/officeart/2008/layout/LinedList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49C18EC-1DA1-4988-8B58-14651D942FC0}">
      <dgm:prSet phldrT="[Texto]" custT="1"/>
      <dgm:spPr/>
      <dgm:t>
        <a:bodyPr/>
        <a:lstStyle/>
        <a:p>
          <a:r>
            <a:rPr lang="pt-BR" sz="2400" b="1" dirty="0" smtClean="0"/>
            <a:t>Acórdão 1714/2015-TCU-Plenário</a:t>
          </a:r>
          <a:endParaRPr lang="pt-BR" sz="2400" b="1" dirty="0"/>
        </a:p>
      </dgm:t>
    </dgm:pt>
    <dgm:pt modelId="{12CD24A9-9A91-401C-B3C7-AC008C359DAF}" type="parTrans" cxnId="{7F916CAD-727B-4385-85E6-D58241F3EB90}">
      <dgm:prSet/>
      <dgm:spPr/>
      <dgm:t>
        <a:bodyPr/>
        <a:lstStyle/>
        <a:p>
          <a:endParaRPr lang="pt-BR"/>
        </a:p>
      </dgm:t>
    </dgm:pt>
    <dgm:pt modelId="{2BA2D1FC-C8E4-4B4C-8D3D-97B060F1D6C9}" type="sibTrans" cxnId="{7F916CAD-727B-4385-85E6-D58241F3EB90}">
      <dgm:prSet/>
      <dgm:spPr/>
      <dgm:t>
        <a:bodyPr/>
        <a:lstStyle/>
        <a:p>
          <a:endParaRPr lang="pt-BR"/>
        </a:p>
      </dgm:t>
    </dgm:pt>
    <dgm:pt modelId="{1339E429-1362-4871-88CA-3CC4610E9049}">
      <dgm:prSet phldrT="[Texto]" custT="1"/>
      <dgm:spPr/>
      <dgm:t>
        <a:bodyPr/>
        <a:lstStyle/>
        <a:p>
          <a:r>
            <a:rPr lang="pt-BR" sz="2400" dirty="0" smtClean="0"/>
            <a:t>Recomendou ao MS a realização de diagnóstico das causas da não adesão ao COAP e de plano de ação com vistas a enfrentá-las, prevendo etapas e prazos para a respectiva implementação</a:t>
          </a:r>
          <a:endParaRPr lang="pt-BR" sz="2400" dirty="0"/>
        </a:p>
      </dgm:t>
    </dgm:pt>
    <dgm:pt modelId="{370824E8-FCC6-4EE5-B95C-3C43CFEF8266}" type="parTrans" cxnId="{3427984D-B76D-4E2D-82EC-378F265E189A}">
      <dgm:prSet/>
      <dgm:spPr/>
      <dgm:t>
        <a:bodyPr/>
        <a:lstStyle/>
        <a:p>
          <a:endParaRPr lang="pt-BR"/>
        </a:p>
      </dgm:t>
    </dgm:pt>
    <dgm:pt modelId="{DAC76798-5839-4955-8B18-5B76F0D71B49}" type="sibTrans" cxnId="{3427984D-B76D-4E2D-82EC-378F265E189A}">
      <dgm:prSet/>
      <dgm:spPr/>
      <dgm:t>
        <a:bodyPr/>
        <a:lstStyle/>
        <a:p>
          <a:endParaRPr lang="pt-BR"/>
        </a:p>
      </dgm:t>
    </dgm:pt>
    <dgm:pt modelId="{3336CFC0-BBF7-4E54-9BA2-09835AD2162C}">
      <dgm:prSet phldrT="[Texto]" custT="1"/>
      <dgm:spPr/>
      <dgm:t>
        <a:bodyPr/>
        <a:lstStyle/>
        <a:p>
          <a:r>
            <a:rPr lang="pt-BR" sz="2400" dirty="0" smtClean="0"/>
            <a:t>Estabeleceu o prazo de 60 dias para o MS elaborar e apresentar o plano de ação</a:t>
          </a:r>
          <a:endParaRPr lang="pt-BR" sz="2400" dirty="0"/>
        </a:p>
      </dgm:t>
    </dgm:pt>
    <dgm:pt modelId="{B5E08C66-512E-4E5F-B49E-A27D6E8498B0}" type="parTrans" cxnId="{93361397-33AC-480F-92C7-674191E46F92}">
      <dgm:prSet/>
      <dgm:spPr/>
      <dgm:t>
        <a:bodyPr/>
        <a:lstStyle/>
        <a:p>
          <a:endParaRPr lang="pt-BR"/>
        </a:p>
      </dgm:t>
    </dgm:pt>
    <dgm:pt modelId="{C485B921-4C7B-4556-BA4D-9261664B04FB}" type="sibTrans" cxnId="{93361397-33AC-480F-92C7-674191E46F92}">
      <dgm:prSet/>
      <dgm:spPr/>
      <dgm:t>
        <a:bodyPr/>
        <a:lstStyle/>
        <a:p>
          <a:endParaRPr lang="pt-BR"/>
        </a:p>
      </dgm:t>
    </dgm:pt>
    <dgm:pt modelId="{92AFE221-65BB-419E-BA82-FDBA6E1E9073}" type="pres">
      <dgm:prSet presAssocID="{5F222F07-74B0-449C-ABEB-E12A5115F7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372E232-A66A-4B83-8C9D-B76EBE8F369B}" type="pres">
      <dgm:prSet presAssocID="{349C18EC-1DA1-4988-8B58-14651D942FC0}" presName="thickLine" presStyleLbl="alignNode1" presStyleIdx="0" presStyleCnt="1"/>
      <dgm:spPr/>
    </dgm:pt>
    <dgm:pt modelId="{BCFD78F6-6026-4868-BE2C-60D4F875C3D3}" type="pres">
      <dgm:prSet presAssocID="{349C18EC-1DA1-4988-8B58-14651D942FC0}" presName="horz1" presStyleCnt="0"/>
      <dgm:spPr/>
    </dgm:pt>
    <dgm:pt modelId="{469C2672-355B-4E8E-BAA5-9DE5F6DE164E}" type="pres">
      <dgm:prSet presAssocID="{349C18EC-1DA1-4988-8B58-14651D942FC0}" presName="tx1" presStyleLbl="revTx" presStyleIdx="0" presStyleCnt="3"/>
      <dgm:spPr/>
      <dgm:t>
        <a:bodyPr/>
        <a:lstStyle/>
        <a:p>
          <a:endParaRPr lang="pt-BR"/>
        </a:p>
      </dgm:t>
    </dgm:pt>
    <dgm:pt modelId="{DE28A94A-E07B-483B-83D7-99E1CB2A538C}" type="pres">
      <dgm:prSet presAssocID="{349C18EC-1DA1-4988-8B58-14651D942FC0}" presName="vert1" presStyleCnt="0"/>
      <dgm:spPr/>
    </dgm:pt>
    <dgm:pt modelId="{573E1DC4-92C6-4688-B5E7-C0DA7082ECE6}" type="pres">
      <dgm:prSet presAssocID="{1339E429-1362-4871-88CA-3CC4610E9049}" presName="vertSpace2a" presStyleCnt="0"/>
      <dgm:spPr/>
    </dgm:pt>
    <dgm:pt modelId="{F37FE3F0-96DE-41E6-9DB4-8A4C0AC9C2B9}" type="pres">
      <dgm:prSet presAssocID="{1339E429-1362-4871-88CA-3CC4610E9049}" presName="horz2" presStyleCnt="0"/>
      <dgm:spPr/>
    </dgm:pt>
    <dgm:pt modelId="{EA3052DF-6F3C-49F5-9F76-11E1934138F4}" type="pres">
      <dgm:prSet presAssocID="{1339E429-1362-4871-88CA-3CC4610E9049}" presName="horzSpace2" presStyleCnt="0"/>
      <dgm:spPr/>
    </dgm:pt>
    <dgm:pt modelId="{564B37B2-DF94-4A3A-99D0-345138003CDB}" type="pres">
      <dgm:prSet presAssocID="{1339E429-1362-4871-88CA-3CC4610E9049}" presName="tx2" presStyleLbl="revTx" presStyleIdx="1" presStyleCnt="3"/>
      <dgm:spPr/>
      <dgm:t>
        <a:bodyPr/>
        <a:lstStyle/>
        <a:p>
          <a:endParaRPr lang="pt-BR"/>
        </a:p>
      </dgm:t>
    </dgm:pt>
    <dgm:pt modelId="{37B50CEB-C4DB-4472-9132-0CA59CF867CF}" type="pres">
      <dgm:prSet presAssocID="{1339E429-1362-4871-88CA-3CC4610E9049}" presName="vert2" presStyleCnt="0"/>
      <dgm:spPr/>
    </dgm:pt>
    <dgm:pt modelId="{900A03B1-C98B-449D-B5B5-938199D57B51}" type="pres">
      <dgm:prSet presAssocID="{1339E429-1362-4871-88CA-3CC4610E9049}" presName="thinLine2b" presStyleLbl="callout" presStyleIdx="0" presStyleCnt="2"/>
      <dgm:spPr/>
    </dgm:pt>
    <dgm:pt modelId="{85FDDCF6-07C6-4476-AD9C-F9F78BEE838A}" type="pres">
      <dgm:prSet presAssocID="{1339E429-1362-4871-88CA-3CC4610E9049}" presName="vertSpace2b" presStyleCnt="0"/>
      <dgm:spPr/>
    </dgm:pt>
    <dgm:pt modelId="{162E9E68-24B8-4962-9041-0CF7F3D8E338}" type="pres">
      <dgm:prSet presAssocID="{3336CFC0-BBF7-4E54-9BA2-09835AD2162C}" presName="horz2" presStyleCnt="0"/>
      <dgm:spPr/>
    </dgm:pt>
    <dgm:pt modelId="{AE312914-2460-4DFE-A254-AB3A0FB9D5C3}" type="pres">
      <dgm:prSet presAssocID="{3336CFC0-BBF7-4E54-9BA2-09835AD2162C}" presName="horzSpace2" presStyleCnt="0"/>
      <dgm:spPr/>
    </dgm:pt>
    <dgm:pt modelId="{53DA8D8D-30BA-4A16-B21F-3B0CC3D94231}" type="pres">
      <dgm:prSet presAssocID="{3336CFC0-BBF7-4E54-9BA2-09835AD2162C}" presName="tx2" presStyleLbl="revTx" presStyleIdx="2" presStyleCnt="3"/>
      <dgm:spPr/>
      <dgm:t>
        <a:bodyPr/>
        <a:lstStyle/>
        <a:p>
          <a:endParaRPr lang="pt-BR"/>
        </a:p>
      </dgm:t>
    </dgm:pt>
    <dgm:pt modelId="{C920C97C-6FE0-42CB-BE85-3F3917DAF41A}" type="pres">
      <dgm:prSet presAssocID="{3336CFC0-BBF7-4E54-9BA2-09835AD2162C}" presName="vert2" presStyleCnt="0"/>
      <dgm:spPr/>
    </dgm:pt>
    <dgm:pt modelId="{C4B4C341-4764-46A0-9ADA-FCE473E59F84}" type="pres">
      <dgm:prSet presAssocID="{3336CFC0-BBF7-4E54-9BA2-09835AD2162C}" presName="thinLine2b" presStyleLbl="callout" presStyleIdx="1" presStyleCnt="2"/>
      <dgm:spPr/>
    </dgm:pt>
    <dgm:pt modelId="{041ED547-B46C-4AA4-94B5-8C6CAAE0436E}" type="pres">
      <dgm:prSet presAssocID="{3336CFC0-BBF7-4E54-9BA2-09835AD2162C}" presName="vertSpace2b" presStyleCnt="0"/>
      <dgm:spPr/>
    </dgm:pt>
  </dgm:ptLst>
  <dgm:cxnLst>
    <dgm:cxn modelId="{CE9999E1-9F99-4941-9E45-C5F25C3B9528}" type="presOf" srcId="{1339E429-1362-4871-88CA-3CC4610E9049}" destId="{564B37B2-DF94-4A3A-99D0-345138003CDB}" srcOrd="0" destOrd="0" presId="urn:microsoft.com/office/officeart/2008/layout/LinedList"/>
    <dgm:cxn modelId="{A4B9CB79-FCE9-48AB-8B7F-9CF90B33AB3F}" type="presOf" srcId="{349C18EC-1DA1-4988-8B58-14651D942FC0}" destId="{469C2672-355B-4E8E-BAA5-9DE5F6DE164E}" srcOrd="0" destOrd="0" presId="urn:microsoft.com/office/officeart/2008/layout/LinedList"/>
    <dgm:cxn modelId="{93361397-33AC-480F-92C7-674191E46F92}" srcId="{349C18EC-1DA1-4988-8B58-14651D942FC0}" destId="{3336CFC0-BBF7-4E54-9BA2-09835AD2162C}" srcOrd="1" destOrd="0" parTransId="{B5E08C66-512E-4E5F-B49E-A27D6E8498B0}" sibTransId="{C485B921-4C7B-4556-BA4D-9261664B04FB}"/>
    <dgm:cxn modelId="{DC05340D-38D5-4F27-8610-D1A967D0F8DD}" type="presOf" srcId="{5F222F07-74B0-449C-ABEB-E12A5115F725}" destId="{92AFE221-65BB-419E-BA82-FDBA6E1E9073}" srcOrd="0" destOrd="0" presId="urn:microsoft.com/office/officeart/2008/layout/LinedList"/>
    <dgm:cxn modelId="{F8A93266-F9B9-460F-A7A6-50C6799C0B86}" type="presOf" srcId="{3336CFC0-BBF7-4E54-9BA2-09835AD2162C}" destId="{53DA8D8D-30BA-4A16-B21F-3B0CC3D94231}" srcOrd="0" destOrd="0" presId="urn:microsoft.com/office/officeart/2008/layout/LinedList"/>
    <dgm:cxn modelId="{3427984D-B76D-4E2D-82EC-378F265E189A}" srcId="{349C18EC-1DA1-4988-8B58-14651D942FC0}" destId="{1339E429-1362-4871-88CA-3CC4610E9049}" srcOrd="0" destOrd="0" parTransId="{370824E8-FCC6-4EE5-B95C-3C43CFEF8266}" sibTransId="{DAC76798-5839-4955-8B18-5B76F0D71B49}"/>
    <dgm:cxn modelId="{7F916CAD-727B-4385-85E6-D58241F3EB90}" srcId="{5F222F07-74B0-449C-ABEB-E12A5115F725}" destId="{349C18EC-1DA1-4988-8B58-14651D942FC0}" srcOrd="0" destOrd="0" parTransId="{12CD24A9-9A91-401C-B3C7-AC008C359DAF}" sibTransId="{2BA2D1FC-C8E4-4B4C-8D3D-97B060F1D6C9}"/>
    <dgm:cxn modelId="{D662B327-470C-44FB-A35C-3F8670D06D4A}" type="presParOf" srcId="{92AFE221-65BB-419E-BA82-FDBA6E1E9073}" destId="{A372E232-A66A-4B83-8C9D-B76EBE8F369B}" srcOrd="0" destOrd="0" presId="urn:microsoft.com/office/officeart/2008/layout/LinedList"/>
    <dgm:cxn modelId="{CA5A5402-3B01-4360-A2A1-EE07B3AF3B2E}" type="presParOf" srcId="{92AFE221-65BB-419E-BA82-FDBA6E1E9073}" destId="{BCFD78F6-6026-4868-BE2C-60D4F875C3D3}" srcOrd="1" destOrd="0" presId="urn:microsoft.com/office/officeart/2008/layout/LinedList"/>
    <dgm:cxn modelId="{5DD42DE5-3021-4FD4-8574-9BFC293E3A95}" type="presParOf" srcId="{BCFD78F6-6026-4868-BE2C-60D4F875C3D3}" destId="{469C2672-355B-4E8E-BAA5-9DE5F6DE164E}" srcOrd="0" destOrd="0" presId="urn:microsoft.com/office/officeart/2008/layout/LinedList"/>
    <dgm:cxn modelId="{65430DE3-7B59-480A-90FF-0FFC1FF5087E}" type="presParOf" srcId="{BCFD78F6-6026-4868-BE2C-60D4F875C3D3}" destId="{DE28A94A-E07B-483B-83D7-99E1CB2A538C}" srcOrd="1" destOrd="0" presId="urn:microsoft.com/office/officeart/2008/layout/LinedList"/>
    <dgm:cxn modelId="{F0BAE48B-24B2-474F-AB3A-CCCEFD9C1556}" type="presParOf" srcId="{DE28A94A-E07B-483B-83D7-99E1CB2A538C}" destId="{573E1DC4-92C6-4688-B5E7-C0DA7082ECE6}" srcOrd="0" destOrd="0" presId="urn:microsoft.com/office/officeart/2008/layout/LinedList"/>
    <dgm:cxn modelId="{166BE54B-8A9D-471A-A341-3FA7D85B0341}" type="presParOf" srcId="{DE28A94A-E07B-483B-83D7-99E1CB2A538C}" destId="{F37FE3F0-96DE-41E6-9DB4-8A4C0AC9C2B9}" srcOrd="1" destOrd="0" presId="urn:microsoft.com/office/officeart/2008/layout/LinedList"/>
    <dgm:cxn modelId="{D467B119-8CC3-40D2-A865-D5AE4B6DF3C2}" type="presParOf" srcId="{F37FE3F0-96DE-41E6-9DB4-8A4C0AC9C2B9}" destId="{EA3052DF-6F3C-49F5-9F76-11E1934138F4}" srcOrd="0" destOrd="0" presId="urn:microsoft.com/office/officeart/2008/layout/LinedList"/>
    <dgm:cxn modelId="{EB412CDE-D6A2-422B-B415-DAF9A423C680}" type="presParOf" srcId="{F37FE3F0-96DE-41E6-9DB4-8A4C0AC9C2B9}" destId="{564B37B2-DF94-4A3A-99D0-345138003CDB}" srcOrd="1" destOrd="0" presId="urn:microsoft.com/office/officeart/2008/layout/LinedList"/>
    <dgm:cxn modelId="{D458C311-9E7A-4D24-98AE-BA20FD45F05C}" type="presParOf" srcId="{F37FE3F0-96DE-41E6-9DB4-8A4C0AC9C2B9}" destId="{37B50CEB-C4DB-4472-9132-0CA59CF867CF}" srcOrd="2" destOrd="0" presId="urn:microsoft.com/office/officeart/2008/layout/LinedList"/>
    <dgm:cxn modelId="{B5D74F85-87AE-489E-B210-23ABEF396419}" type="presParOf" srcId="{DE28A94A-E07B-483B-83D7-99E1CB2A538C}" destId="{900A03B1-C98B-449D-B5B5-938199D57B51}" srcOrd="2" destOrd="0" presId="urn:microsoft.com/office/officeart/2008/layout/LinedList"/>
    <dgm:cxn modelId="{CE9E918C-9DD9-402F-8B44-3AA0FEA5D7BA}" type="presParOf" srcId="{DE28A94A-E07B-483B-83D7-99E1CB2A538C}" destId="{85FDDCF6-07C6-4476-AD9C-F9F78BEE838A}" srcOrd="3" destOrd="0" presId="urn:microsoft.com/office/officeart/2008/layout/LinedList"/>
    <dgm:cxn modelId="{975779E8-EC40-43CD-9BB2-7459835003B6}" type="presParOf" srcId="{DE28A94A-E07B-483B-83D7-99E1CB2A538C}" destId="{162E9E68-24B8-4962-9041-0CF7F3D8E338}" srcOrd="4" destOrd="0" presId="urn:microsoft.com/office/officeart/2008/layout/LinedList"/>
    <dgm:cxn modelId="{6DDE40D8-818E-4C10-A458-756BD9B89BF6}" type="presParOf" srcId="{162E9E68-24B8-4962-9041-0CF7F3D8E338}" destId="{AE312914-2460-4DFE-A254-AB3A0FB9D5C3}" srcOrd="0" destOrd="0" presId="urn:microsoft.com/office/officeart/2008/layout/LinedList"/>
    <dgm:cxn modelId="{12AC7C00-2B59-4960-9D1A-66E4019F6047}" type="presParOf" srcId="{162E9E68-24B8-4962-9041-0CF7F3D8E338}" destId="{53DA8D8D-30BA-4A16-B21F-3B0CC3D94231}" srcOrd="1" destOrd="0" presId="urn:microsoft.com/office/officeart/2008/layout/LinedList"/>
    <dgm:cxn modelId="{CBFD21AF-F622-4B57-82CC-B1BF9BD2AB40}" type="presParOf" srcId="{162E9E68-24B8-4962-9041-0CF7F3D8E338}" destId="{C920C97C-6FE0-42CB-BE85-3F3917DAF41A}" srcOrd="2" destOrd="0" presId="urn:microsoft.com/office/officeart/2008/layout/LinedList"/>
    <dgm:cxn modelId="{8D76F1C9-B781-49BD-BFE1-39871DFA8BD4}" type="presParOf" srcId="{DE28A94A-E07B-483B-83D7-99E1CB2A538C}" destId="{C4B4C341-4764-46A0-9ADA-FCE473E59F84}" srcOrd="5" destOrd="0" presId="urn:microsoft.com/office/officeart/2008/layout/LinedList"/>
    <dgm:cxn modelId="{10553EA8-6F0E-4F77-8165-5D3998F23208}" type="presParOf" srcId="{DE28A94A-E07B-483B-83D7-99E1CB2A538C}" destId="{041ED547-B46C-4AA4-94B5-8C6CAAE0436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01E78F-D761-435C-9060-070C86CCFA1A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537CA042-33CE-4E49-8761-C75CFAA51AD0}">
      <dgm:prSet phldrT="[Texto]" custT="1"/>
      <dgm:spPr/>
      <dgm:t>
        <a:bodyPr/>
        <a:lstStyle/>
        <a:p>
          <a:r>
            <a:rPr lang="pt-BR" sz="2200" i="0" dirty="0" smtClean="0"/>
            <a:t>Fragmentação das políticas de saúde </a:t>
          </a:r>
          <a:endParaRPr lang="pt-BR" sz="2200" i="0" dirty="0"/>
        </a:p>
      </dgm:t>
    </dgm:pt>
    <dgm:pt modelId="{D16036CB-D90B-4888-B4D2-7F6C79DB635D}" type="parTrans" cxnId="{2578C2E9-7AAF-49BA-B7B8-29E25A8CCFE1}">
      <dgm:prSet/>
      <dgm:spPr/>
      <dgm:t>
        <a:bodyPr/>
        <a:lstStyle/>
        <a:p>
          <a:endParaRPr lang="pt-BR" sz="2200" i="0"/>
        </a:p>
      </dgm:t>
    </dgm:pt>
    <dgm:pt modelId="{84F04C59-3F4D-470B-8CD4-94CF5B313DEF}" type="sibTrans" cxnId="{2578C2E9-7AAF-49BA-B7B8-29E25A8CCFE1}">
      <dgm:prSet/>
      <dgm:spPr/>
      <dgm:t>
        <a:bodyPr/>
        <a:lstStyle/>
        <a:p>
          <a:endParaRPr lang="pt-BR" sz="2200" i="0"/>
        </a:p>
      </dgm:t>
    </dgm:pt>
    <dgm:pt modelId="{42B2AD8A-242B-44D3-B067-CC3C505DF296}">
      <dgm:prSet phldrT="[Texto]" custT="1"/>
      <dgm:spPr/>
      <dgm:t>
        <a:bodyPr/>
        <a:lstStyle/>
        <a:p>
          <a:r>
            <a:rPr lang="pt-BR" sz="2200" i="0" dirty="0" smtClean="0"/>
            <a:t>Indefinição das responsabilidades dos entes federados em relação às políticas de saúde e das sanções contratuais aplicáveis nos termos do COAP</a:t>
          </a:r>
          <a:endParaRPr lang="pt-BR" sz="2200" i="0" dirty="0"/>
        </a:p>
      </dgm:t>
    </dgm:pt>
    <dgm:pt modelId="{93F4F6F5-4BDE-4463-A219-17A9EBB7968B}" type="sibTrans" cxnId="{62CD7D33-C08A-4309-A3BC-99B6677852F8}">
      <dgm:prSet/>
      <dgm:spPr/>
      <dgm:t>
        <a:bodyPr/>
        <a:lstStyle/>
        <a:p>
          <a:endParaRPr lang="pt-BR" sz="2200" i="0"/>
        </a:p>
      </dgm:t>
    </dgm:pt>
    <dgm:pt modelId="{7BD4437B-C72D-4F5F-AD21-224E66E92B9F}" type="parTrans" cxnId="{62CD7D33-C08A-4309-A3BC-99B6677852F8}">
      <dgm:prSet/>
      <dgm:spPr/>
      <dgm:t>
        <a:bodyPr/>
        <a:lstStyle/>
        <a:p>
          <a:endParaRPr lang="pt-BR" sz="2200" i="0"/>
        </a:p>
      </dgm:t>
    </dgm:pt>
    <dgm:pt modelId="{28970C7F-C8FF-4512-9C69-3599BF575F92}">
      <dgm:prSet phldrT="[Texto]" custT="1"/>
      <dgm:spPr/>
      <dgm:t>
        <a:bodyPr/>
        <a:lstStyle/>
        <a:p>
          <a:r>
            <a:rPr lang="pt-BR" sz="2200" i="0" dirty="0" smtClean="0"/>
            <a:t>Ausência de processo de gestão de riscos</a:t>
          </a:r>
          <a:endParaRPr lang="pt-BR" sz="2200" i="0" dirty="0"/>
        </a:p>
      </dgm:t>
    </dgm:pt>
    <dgm:pt modelId="{FC7AF8DF-2930-4D0C-A051-183E2477593C}" type="parTrans" cxnId="{A43D5F5D-5B07-4286-8ED4-8BA609C0B7CC}">
      <dgm:prSet/>
      <dgm:spPr/>
      <dgm:t>
        <a:bodyPr/>
        <a:lstStyle/>
        <a:p>
          <a:endParaRPr lang="pt-BR" sz="2200" i="0"/>
        </a:p>
      </dgm:t>
    </dgm:pt>
    <dgm:pt modelId="{467F5680-E48B-4705-A654-F32387C9602E}" type="sibTrans" cxnId="{A43D5F5D-5B07-4286-8ED4-8BA609C0B7CC}">
      <dgm:prSet/>
      <dgm:spPr/>
      <dgm:t>
        <a:bodyPr/>
        <a:lstStyle/>
        <a:p>
          <a:endParaRPr lang="pt-BR" sz="2200" i="0"/>
        </a:p>
      </dgm:t>
    </dgm:pt>
    <dgm:pt modelId="{DD2B90D5-53A7-4AEC-BD89-B8ED495F3FA2}">
      <dgm:prSet phldrT="[Texto]" custT="1"/>
      <dgm:spPr/>
      <dgm:t>
        <a:bodyPr/>
        <a:lstStyle/>
        <a:p>
          <a:r>
            <a:rPr lang="pt-BR" sz="2200" i="0" dirty="0" smtClean="0"/>
            <a:t>Descontinuidades no apoio técnico e financeiro federal à regionalização e à implementação do COAP </a:t>
          </a:r>
          <a:endParaRPr lang="pt-BR" sz="2200" i="0" dirty="0"/>
        </a:p>
      </dgm:t>
    </dgm:pt>
    <dgm:pt modelId="{0A3E05F9-E881-4B76-8160-63A2347D7F44}" type="parTrans" cxnId="{97363A0C-B80F-4E4B-9669-E18B661823F7}">
      <dgm:prSet/>
      <dgm:spPr/>
      <dgm:t>
        <a:bodyPr/>
        <a:lstStyle/>
        <a:p>
          <a:endParaRPr lang="pt-BR"/>
        </a:p>
      </dgm:t>
    </dgm:pt>
    <dgm:pt modelId="{39CA8651-CD4F-4736-A039-E9E70DE116DD}" type="sibTrans" cxnId="{97363A0C-B80F-4E4B-9669-E18B661823F7}">
      <dgm:prSet/>
      <dgm:spPr/>
      <dgm:t>
        <a:bodyPr/>
        <a:lstStyle/>
        <a:p>
          <a:endParaRPr lang="pt-BR"/>
        </a:p>
      </dgm:t>
    </dgm:pt>
    <dgm:pt modelId="{A3475566-F943-4A06-B746-5A7469659F3A}" type="pres">
      <dgm:prSet presAssocID="{3C01E78F-D761-435C-9060-070C86CCFA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58915F7-7550-40E3-AF6D-A833BACD735B}" type="pres">
      <dgm:prSet presAssocID="{3C01E78F-D761-435C-9060-070C86CCFA1A}" presName="Name1" presStyleCnt="0"/>
      <dgm:spPr/>
    </dgm:pt>
    <dgm:pt modelId="{95A5F9E4-7F99-4388-B145-F15A2449767E}" type="pres">
      <dgm:prSet presAssocID="{3C01E78F-D761-435C-9060-070C86CCFA1A}" presName="cycle" presStyleCnt="0"/>
      <dgm:spPr/>
    </dgm:pt>
    <dgm:pt modelId="{15DFBB85-CF92-418F-B45C-8C2D22C170C0}" type="pres">
      <dgm:prSet presAssocID="{3C01E78F-D761-435C-9060-070C86CCFA1A}" presName="srcNode" presStyleLbl="node1" presStyleIdx="0" presStyleCnt="4"/>
      <dgm:spPr/>
    </dgm:pt>
    <dgm:pt modelId="{F3817A65-B849-4889-A5B7-7CD17D0A4D1D}" type="pres">
      <dgm:prSet presAssocID="{3C01E78F-D761-435C-9060-070C86CCFA1A}" presName="conn" presStyleLbl="parChTrans1D2" presStyleIdx="0" presStyleCnt="1"/>
      <dgm:spPr/>
      <dgm:t>
        <a:bodyPr/>
        <a:lstStyle/>
        <a:p>
          <a:endParaRPr lang="pt-BR"/>
        </a:p>
      </dgm:t>
    </dgm:pt>
    <dgm:pt modelId="{DB715730-7E1C-4891-AFF1-D6346C919768}" type="pres">
      <dgm:prSet presAssocID="{3C01E78F-D761-435C-9060-070C86CCFA1A}" presName="extraNode" presStyleLbl="node1" presStyleIdx="0" presStyleCnt="4"/>
      <dgm:spPr/>
    </dgm:pt>
    <dgm:pt modelId="{79318991-82E6-49A9-8B36-C4ED92C98CDC}" type="pres">
      <dgm:prSet presAssocID="{3C01E78F-D761-435C-9060-070C86CCFA1A}" presName="dstNode" presStyleLbl="node1" presStyleIdx="0" presStyleCnt="4"/>
      <dgm:spPr/>
    </dgm:pt>
    <dgm:pt modelId="{CE0B2428-E6E4-47EB-B060-3C8DD70D1B06}" type="pres">
      <dgm:prSet presAssocID="{42B2AD8A-242B-44D3-B067-CC3C505DF296}" presName="text_1" presStyleLbl="node1" presStyleIdx="0" presStyleCnt="4" custScaleX="100106" custScaleY="133289" custLinFactNeighborX="-57" custLinFactNeighborY="-129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5F325-E0A9-40D1-9716-A3410B5E3C18}" type="pres">
      <dgm:prSet presAssocID="{42B2AD8A-242B-44D3-B067-CC3C505DF296}" presName="accent_1" presStyleCnt="0"/>
      <dgm:spPr/>
    </dgm:pt>
    <dgm:pt modelId="{393C2863-A2DE-447D-84E8-1F8B3B9B69B6}" type="pres">
      <dgm:prSet presAssocID="{42B2AD8A-242B-44D3-B067-CC3C505DF296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DE1A6F-D940-4EF3-975F-44245BFF880A}" type="pres">
      <dgm:prSet presAssocID="{DD2B90D5-53A7-4AEC-BD89-B8ED495F3FA2}" presName="text_2" presStyleLbl="node1" presStyleIdx="1" presStyleCnt="4" custScaleY="1142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32D695-CC7D-4608-B09F-FCFFE1BF1D06}" type="pres">
      <dgm:prSet presAssocID="{DD2B90D5-53A7-4AEC-BD89-B8ED495F3FA2}" presName="accent_2" presStyleCnt="0"/>
      <dgm:spPr/>
    </dgm:pt>
    <dgm:pt modelId="{D6C310EE-1B95-4FC8-9879-C7B1BBF5FDCD}" type="pres">
      <dgm:prSet presAssocID="{DD2B90D5-53A7-4AEC-BD89-B8ED495F3FA2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D990FF-8063-442C-A824-4D83DF8A1B5A}" type="pres">
      <dgm:prSet presAssocID="{537CA042-33CE-4E49-8761-C75CFAA51AD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3D4E3A-791B-4F9D-ACAD-ED2EB346B0B2}" type="pres">
      <dgm:prSet presAssocID="{537CA042-33CE-4E49-8761-C75CFAA51AD0}" presName="accent_3" presStyleCnt="0"/>
      <dgm:spPr/>
    </dgm:pt>
    <dgm:pt modelId="{EFC6047F-988A-475A-BEC5-8BAEF6C5B4E9}" type="pres">
      <dgm:prSet presAssocID="{537CA042-33CE-4E49-8761-C75CFAA51AD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94EF00C-6798-408E-AAFE-BE5FA26B1B5C}" type="pres">
      <dgm:prSet presAssocID="{28970C7F-C8FF-4512-9C69-3599BF575F92}" presName="text_4" presStyleLbl="node1" presStyleIdx="3" presStyleCnt="4" custScaleY="1142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4758F7-7513-4E35-8108-A0CCF4264BCB}" type="pres">
      <dgm:prSet presAssocID="{28970C7F-C8FF-4512-9C69-3599BF575F92}" presName="accent_4" presStyleCnt="0"/>
      <dgm:spPr/>
    </dgm:pt>
    <dgm:pt modelId="{64FC5EB4-47A0-468D-93F3-16510D584928}" type="pres">
      <dgm:prSet presAssocID="{28970C7F-C8FF-4512-9C69-3599BF575F9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2CD7D33-C08A-4309-A3BC-99B6677852F8}" srcId="{3C01E78F-D761-435C-9060-070C86CCFA1A}" destId="{42B2AD8A-242B-44D3-B067-CC3C505DF296}" srcOrd="0" destOrd="0" parTransId="{7BD4437B-C72D-4F5F-AD21-224E66E92B9F}" sibTransId="{93F4F6F5-4BDE-4463-A219-17A9EBB7968B}"/>
    <dgm:cxn modelId="{2CB481CE-F8C8-4FF5-AE04-ED4DEE7C2939}" type="presOf" srcId="{93F4F6F5-4BDE-4463-A219-17A9EBB7968B}" destId="{F3817A65-B849-4889-A5B7-7CD17D0A4D1D}" srcOrd="0" destOrd="0" presId="urn:microsoft.com/office/officeart/2008/layout/VerticalCurvedList"/>
    <dgm:cxn modelId="{BCC0826F-3FEA-4FB0-B059-B900BEA0F4EF}" type="presOf" srcId="{42B2AD8A-242B-44D3-B067-CC3C505DF296}" destId="{CE0B2428-E6E4-47EB-B060-3C8DD70D1B06}" srcOrd="0" destOrd="0" presId="urn:microsoft.com/office/officeart/2008/layout/VerticalCurvedList"/>
    <dgm:cxn modelId="{97363A0C-B80F-4E4B-9669-E18B661823F7}" srcId="{3C01E78F-D761-435C-9060-070C86CCFA1A}" destId="{DD2B90D5-53A7-4AEC-BD89-B8ED495F3FA2}" srcOrd="1" destOrd="0" parTransId="{0A3E05F9-E881-4B76-8160-63A2347D7F44}" sibTransId="{39CA8651-CD4F-4736-A039-E9E70DE116DD}"/>
    <dgm:cxn modelId="{8346357F-FC8B-4B73-A43D-A58FD1B2F3FA}" type="presOf" srcId="{DD2B90D5-53A7-4AEC-BD89-B8ED495F3FA2}" destId="{2FDE1A6F-D940-4EF3-975F-44245BFF880A}" srcOrd="0" destOrd="0" presId="urn:microsoft.com/office/officeart/2008/layout/VerticalCurvedList"/>
    <dgm:cxn modelId="{B4D01BAE-B04A-45CD-AA5F-08CC5929258C}" type="presOf" srcId="{3C01E78F-D761-435C-9060-070C86CCFA1A}" destId="{A3475566-F943-4A06-B746-5A7469659F3A}" srcOrd="0" destOrd="0" presId="urn:microsoft.com/office/officeart/2008/layout/VerticalCurvedList"/>
    <dgm:cxn modelId="{2578C2E9-7AAF-49BA-B7B8-29E25A8CCFE1}" srcId="{3C01E78F-D761-435C-9060-070C86CCFA1A}" destId="{537CA042-33CE-4E49-8761-C75CFAA51AD0}" srcOrd="2" destOrd="0" parTransId="{D16036CB-D90B-4888-B4D2-7F6C79DB635D}" sibTransId="{84F04C59-3F4D-470B-8CD4-94CF5B313DEF}"/>
    <dgm:cxn modelId="{291BFA18-5ADC-46FB-8873-6E504E4BB9AC}" type="presOf" srcId="{28970C7F-C8FF-4512-9C69-3599BF575F92}" destId="{694EF00C-6798-408E-AAFE-BE5FA26B1B5C}" srcOrd="0" destOrd="0" presId="urn:microsoft.com/office/officeart/2008/layout/VerticalCurvedList"/>
    <dgm:cxn modelId="{83648050-B376-4B85-A57F-DFD75B33296F}" type="presOf" srcId="{537CA042-33CE-4E49-8761-C75CFAA51AD0}" destId="{1AD990FF-8063-442C-A824-4D83DF8A1B5A}" srcOrd="0" destOrd="0" presId="urn:microsoft.com/office/officeart/2008/layout/VerticalCurvedList"/>
    <dgm:cxn modelId="{A43D5F5D-5B07-4286-8ED4-8BA609C0B7CC}" srcId="{3C01E78F-D761-435C-9060-070C86CCFA1A}" destId="{28970C7F-C8FF-4512-9C69-3599BF575F92}" srcOrd="3" destOrd="0" parTransId="{FC7AF8DF-2930-4D0C-A051-183E2477593C}" sibTransId="{467F5680-E48B-4705-A654-F32387C9602E}"/>
    <dgm:cxn modelId="{D259D765-55A1-4089-9D19-EB525A2608DE}" type="presParOf" srcId="{A3475566-F943-4A06-B746-5A7469659F3A}" destId="{858915F7-7550-40E3-AF6D-A833BACD735B}" srcOrd="0" destOrd="0" presId="urn:microsoft.com/office/officeart/2008/layout/VerticalCurvedList"/>
    <dgm:cxn modelId="{C5A4D2B3-907D-4720-996A-E66DFCECC225}" type="presParOf" srcId="{858915F7-7550-40E3-AF6D-A833BACD735B}" destId="{95A5F9E4-7F99-4388-B145-F15A2449767E}" srcOrd="0" destOrd="0" presId="urn:microsoft.com/office/officeart/2008/layout/VerticalCurvedList"/>
    <dgm:cxn modelId="{6A2FFF97-3B56-47DF-9FC5-D79298C35D9A}" type="presParOf" srcId="{95A5F9E4-7F99-4388-B145-F15A2449767E}" destId="{15DFBB85-CF92-418F-B45C-8C2D22C170C0}" srcOrd="0" destOrd="0" presId="urn:microsoft.com/office/officeart/2008/layout/VerticalCurvedList"/>
    <dgm:cxn modelId="{74D62955-DB7E-48F1-A537-9D956A8990D7}" type="presParOf" srcId="{95A5F9E4-7F99-4388-B145-F15A2449767E}" destId="{F3817A65-B849-4889-A5B7-7CD17D0A4D1D}" srcOrd="1" destOrd="0" presId="urn:microsoft.com/office/officeart/2008/layout/VerticalCurvedList"/>
    <dgm:cxn modelId="{F3412AF8-A4C4-4576-BE98-BAEB197434C1}" type="presParOf" srcId="{95A5F9E4-7F99-4388-B145-F15A2449767E}" destId="{DB715730-7E1C-4891-AFF1-D6346C919768}" srcOrd="2" destOrd="0" presId="urn:microsoft.com/office/officeart/2008/layout/VerticalCurvedList"/>
    <dgm:cxn modelId="{252279B3-DE11-471B-9895-CAE7A6EEF6CC}" type="presParOf" srcId="{95A5F9E4-7F99-4388-B145-F15A2449767E}" destId="{79318991-82E6-49A9-8B36-C4ED92C98CDC}" srcOrd="3" destOrd="0" presId="urn:microsoft.com/office/officeart/2008/layout/VerticalCurvedList"/>
    <dgm:cxn modelId="{9C004190-76EA-4FC3-AD7A-4D2A6AD7B4C1}" type="presParOf" srcId="{858915F7-7550-40E3-AF6D-A833BACD735B}" destId="{CE0B2428-E6E4-47EB-B060-3C8DD70D1B06}" srcOrd="1" destOrd="0" presId="urn:microsoft.com/office/officeart/2008/layout/VerticalCurvedList"/>
    <dgm:cxn modelId="{0FE15A65-E696-4AE4-B02E-60F83D5D546D}" type="presParOf" srcId="{858915F7-7550-40E3-AF6D-A833BACD735B}" destId="{8585F325-E0A9-40D1-9716-A3410B5E3C18}" srcOrd="2" destOrd="0" presId="urn:microsoft.com/office/officeart/2008/layout/VerticalCurvedList"/>
    <dgm:cxn modelId="{4C3E65A0-3972-4C68-88CE-69D13EB965F0}" type="presParOf" srcId="{8585F325-E0A9-40D1-9716-A3410B5E3C18}" destId="{393C2863-A2DE-447D-84E8-1F8B3B9B69B6}" srcOrd="0" destOrd="0" presId="urn:microsoft.com/office/officeart/2008/layout/VerticalCurvedList"/>
    <dgm:cxn modelId="{34FF8948-2A36-4C2A-8692-1A559D0D4386}" type="presParOf" srcId="{858915F7-7550-40E3-AF6D-A833BACD735B}" destId="{2FDE1A6F-D940-4EF3-975F-44245BFF880A}" srcOrd="3" destOrd="0" presId="urn:microsoft.com/office/officeart/2008/layout/VerticalCurvedList"/>
    <dgm:cxn modelId="{40954516-1B06-44F5-8369-BC38C39612D2}" type="presParOf" srcId="{858915F7-7550-40E3-AF6D-A833BACD735B}" destId="{F032D695-CC7D-4608-B09F-FCFFE1BF1D06}" srcOrd="4" destOrd="0" presId="urn:microsoft.com/office/officeart/2008/layout/VerticalCurvedList"/>
    <dgm:cxn modelId="{CA1DE50C-0CF8-4CA8-960C-5BB7FEED516C}" type="presParOf" srcId="{F032D695-CC7D-4608-B09F-FCFFE1BF1D06}" destId="{D6C310EE-1B95-4FC8-9879-C7B1BBF5FDCD}" srcOrd="0" destOrd="0" presId="urn:microsoft.com/office/officeart/2008/layout/VerticalCurvedList"/>
    <dgm:cxn modelId="{27311046-1AA6-41F2-AF4A-5F419F5A75E0}" type="presParOf" srcId="{858915F7-7550-40E3-AF6D-A833BACD735B}" destId="{1AD990FF-8063-442C-A824-4D83DF8A1B5A}" srcOrd="5" destOrd="0" presId="urn:microsoft.com/office/officeart/2008/layout/VerticalCurvedList"/>
    <dgm:cxn modelId="{5F6E4E94-83E3-41B9-B574-5792C2269910}" type="presParOf" srcId="{858915F7-7550-40E3-AF6D-A833BACD735B}" destId="{C23D4E3A-791B-4F9D-ACAD-ED2EB346B0B2}" srcOrd="6" destOrd="0" presId="urn:microsoft.com/office/officeart/2008/layout/VerticalCurvedList"/>
    <dgm:cxn modelId="{4F96E119-4A93-4623-9DA3-35AB5815F208}" type="presParOf" srcId="{C23D4E3A-791B-4F9D-ACAD-ED2EB346B0B2}" destId="{EFC6047F-988A-475A-BEC5-8BAEF6C5B4E9}" srcOrd="0" destOrd="0" presId="urn:microsoft.com/office/officeart/2008/layout/VerticalCurvedList"/>
    <dgm:cxn modelId="{AC1F596C-1F08-47AB-A2BF-79F8880C537C}" type="presParOf" srcId="{858915F7-7550-40E3-AF6D-A833BACD735B}" destId="{694EF00C-6798-408E-AAFE-BE5FA26B1B5C}" srcOrd="7" destOrd="0" presId="urn:microsoft.com/office/officeart/2008/layout/VerticalCurvedList"/>
    <dgm:cxn modelId="{E8F48BC8-E342-4F38-891D-5F84CFD43688}" type="presParOf" srcId="{858915F7-7550-40E3-AF6D-A833BACD735B}" destId="{294758F7-7513-4E35-8108-A0CCF4264BCB}" srcOrd="8" destOrd="0" presId="urn:microsoft.com/office/officeart/2008/layout/VerticalCurvedList"/>
    <dgm:cxn modelId="{1E9D351A-82CF-4AD9-98C1-92623267D0D1}" type="presParOf" srcId="{294758F7-7513-4E35-8108-A0CCF4264BCB}" destId="{64FC5EB4-47A0-468D-93F3-16510D5849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FA17F6-7EF0-4E9E-8522-621682BCCF7B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21DC67DD-490C-44FE-B1FC-BDF40B13A0AE}">
      <dgm:prSet phldrT="[Texto]"/>
      <dgm:spPr/>
      <dgm:t>
        <a:bodyPr/>
        <a:lstStyle/>
        <a:p>
          <a:r>
            <a:rPr lang="pt-BR" dirty="0" smtClean="0"/>
            <a:t>Sobreposições de competências aos entes federados quanto à cooperação técnica e financeira</a:t>
          </a:r>
          <a:endParaRPr lang="pt-BR" dirty="0"/>
        </a:p>
      </dgm:t>
    </dgm:pt>
    <dgm:pt modelId="{4CCC59B9-4015-4C79-9476-7FB156DF94A5}" type="parTrans" cxnId="{F3AA7CE3-D300-4E4A-BE06-7FB0DABD5434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D2F6F117-09F2-4B7D-8C3F-A86E6D55F2DF}" type="sibTrans" cxnId="{F3AA7CE3-D300-4E4A-BE06-7FB0DABD5434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17EEC8C-6B12-47DC-817E-83AC8082A4B1}">
      <dgm:prSet phldrT="[Texto]"/>
      <dgm:spPr/>
      <dgm:t>
        <a:bodyPr/>
        <a:lstStyle/>
        <a:p>
          <a:r>
            <a:rPr lang="pt-BR" dirty="0" smtClean="0"/>
            <a:t>Papel supletivo dos estados nas atividades de execução das ações e serviços de saúde</a:t>
          </a:r>
          <a:endParaRPr lang="pt-BR" dirty="0"/>
        </a:p>
      </dgm:t>
    </dgm:pt>
    <dgm:pt modelId="{12263F17-C973-45B7-91DC-F58EFC0551BE}" type="parTrans" cxnId="{0725F51B-02AF-4DBF-9AE0-2AC9DD7E66F0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8337095-70A6-4FBC-A8AF-FF9A9EC87590}" type="sibTrans" cxnId="{0725F51B-02AF-4DBF-9AE0-2AC9DD7E66F0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E19493D0-604D-47C7-88CE-AE1B623829EC}">
      <dgm:prSet phldrT="[Texto]"/>
      <dgm:spPr/>
      <dgm:t>
        <a:bodyPr/>
        <a:lstStyle/>
        <a:p>
          <a:r>
            <a:rPr lang="pt-BR" dirty="0" smtClean="0"/>
            <a:t>Baixa institucionalização </a:t>
          </a:r>
          <a:br>
            <a:rPr lang="pt-BR" dirty="0" smtClean="0"/>
          </a:br>
          <a:r>
            <a:rPr lang="pt-BR" dirty="0" smtClean="0"/>
            <a:t>das responsabilidades </a:t>
          </a:r>
          <a:endParaRPr lang="pt-BR" dirty="0"/>
        </a:p>
      </dgm:t>
    </dgm:pt>
    <dgm:pt modelId="{55CC81E8-606D-4873-80B3-F474294F5428}" type="parTrans" cxnId="{543EE2BB-DE67-42E8-B78C-E01D8417D16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31AB2361-8426-4464-BFA2-FD902508C8AC}" type="sibTrans" cxnId="{543EE2BB-DE67-42E8-B78C-E01D8417D16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8136F7D1-14BD-497C-B31D-B0DCFB95ED66}">
      <dgm:prSet phldrT="[Texto]"/>
      <dgm:spPr/>
      <dgm:t>
        <a:bodyPr/>
        <a:lstStyle/>
        <a:p>
          <a:r>
            <a:rPr lang="pt-BR" dirty="0" smtClean="0"/>
            <a:t>Ausência de detalhamento da participação financeira de cada ente federado</a:t>
          </a:r>
          <a:endParaRPr lang="pt-BR" dirty="0"/>
        </a:p>
      </dgm:t>
    </dgm:pt>
    <dgm:pt modelId="{0CD3CF33-8364-4063-B0DF-328B268DE3A2}" type="parTrans" cxnId="{2D922AE2-9566-40B2-B6C9-B1D08D26179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624A7EA-1C36-408F-97BD-A6AAEC638446}" type="sibTrans" cxnId="{2D922AE2-9566-40B2-B6C9-B1D08D26179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388EAF1-8BA6-44F6-8F70-6E5716A1EF79}" type="pres">
      <dgm:prSet presAssocID="{8BFA17F6-7EF0-4E9E-8522-621682BCC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C20112-33A6-4C4D-8968-421C4858012B}" type="pres">
      <dgm:prSet presAssocID="{21DC67DD-490C-44FE-B1FC-BDF40B13A0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5BF502-0694-4215-8D04-C40B4A598E18}" type="pres">
      <dgm:prSet presAssocID="{D2F6F117-09F2-4B7D-8C3F-A86E6D55F2DF}" presName="sibTrans" presStyleCnt="0"/>
      <dgm:spPr/>
    </dgm:pt>
    <dgm:pt modelId="{93552C40-D6C3-44BF-9AB9-9BCA192680F3}" type="pres">
      <dgm:prSet presAssocID="{917EEC8C-6B12-47DC-817E-83AC8082A4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923B23-4215-4AA2-A2EC-4C751D1B56E9}" type="pres">
      <dgm:prSet presAssocID="{98337095-70A6-4FBC-A8AF-FF9A9EC87590}" presName="sibTrans" presStyleCnt="0"/>
      <dgm:spPr/>
    </dgm:pt>
    <dgm:pt modelId="{75784411-B4CF-4E43-8877-7524249DDB1F}" type="pres">
      <dgm:prSet presAssocID="{8136F7D1-14BD-497C-B31D-B0DCFB95ED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E57679-4297-4BD2-BCAC-A834885EF013}" type="pres">
      <dgm:prSet presAssocID="{A624A7EA-1C36-408F-97BD-A6AAEC638446}" presName="sibTrans" presStyleCnt="0"/>
      <dgm:spPr/>
    </dgm:pt>
    <dgm:pt modelId="{CC2472F0-C14B-47B5-A356-E876A482D7A1}" type="pres">
      <dgm:prSet presAssocID="{E19493D0-604D-47C7-88CE-AE1B623829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494633-D31C-4D52-B321-184D4CFFAA99}" type="presOf" srcId="{E19493D0-604D-47C7-88CE-AE1B623829EC}" destId="{CC2472F0-C14B-47B5-A356-E876A482D7A1}" srcOrd="0" destOrd="0" presId="urn:microsoft.com/office/officeart/2005/8/layout/default"/>
    <dgm:cxn modelId="{2D922AE2-9566-40B2-B6C9-B1D08D261791}" srcId="{8BFA17F6-7EF0-4E9E-8522-621682BCCF7B}" destId="{8136F7D1-14BD-497C-B31D-B0DCFB95ED66}" srcOrd="2" destOrd="0" parTransId="{0CD3CF33-8364-4063-B0DF-328B268DE3A2}" sibTransId="{A624A7EA-1C36-408F-97BD-A6AAEC638446}"/>
    <dgm:cxn modelId="{543EE2BB-DE67-42E8-B78C-E01D8417D165}" srcId="{8BFA17F6-7EF0-4E9E-8522-621682BCCF7B}" destId="{E19493D0-604D-47C7-88CE-AE1B623829EC}" srcOrd="3" destOrd="0" parTransId="{55CC81E8-606D-4873-80B3-F474294F5428}" sibTransId="{31AB2361-8426-4464-BFA2-FD902508C8AC}"/>
    <dgm:cxn modelId="{DA7E1F79-0CA9-42AA-A639-A97B19AC9E46}" type="presOf" srcId="{21DC67DD-490C-44FE-B1FC-BDF40B13A0AE}" destId="{F6C20112-33A6-4C4D-8968-421C4858012B}" srcOrd="0" destOrd="0" presId="urn:microsoft.com/office/officeart/2005/8/layout/default"/>
    <dgm:cxn modelId="{A589CA5D-4F5C-4113-BD69-BE4DF7E28B5B}" type="presOf" srcId="{8136F7D1-14BD-497C-B31D-B0DCFB95ED66}" destId="{75784411-B4CF-4E43-8877-7524249DDB1F}" srcOrd="0" destOrd="0" presId="urn:microsoft.com/office/officeart/2005/8/layout/default"/>
    <dgm:cxn modelId="{80BCA328-F012-43E5-B032-06327329B7D8}" type="presOf" srcId="{8BFA17F6-7EF0-4E9E-8522-621682BCCF7B}" destId="{6388EAF1-8BA6-44F6-8F70-6E5716A1EF79}" srcOrd="0" destOrd="0" presId="urn:microsoft.com/office/officeart/2005/8/layout/default"/>
    <dgm:cxn modelId="{0725F51B-02AF-4DBF-9AE0-2AC9DD7E66F0}" srcId="{8BFA17F6-7EF0-4E9E-8522-621682BCCF7B}" destId="{917EEC8C-6B12-47DC-817E-83AC8082A4B1}" srcOrd="1" destOrd="0" parTransId="{12263F17-C973-45B7-91DC-F58EFC0551BE}" sibTransId="{98337095-70A6-4FBC-A8AF-FF9A9EC87590}"/>
    <dgm:cxn modelId="{F3AA7CE3-D300-4E4A-BE06-7FB0DABD5434}" srcId="{8BFA17F6-7EF0-4E9E-8522-621682BCCF7B}" destId="{21DC67DD-490C-44FE-B1FC-BDF40B13A0AE}" srcOrd="0" destOrd="0" parTransId="{4CCC59B9-4015-4C79-9476-7FB156DF94A5}" sibTransId="{D2F6F117-09F2-4B7D-8C3F-A86E6D55F2DF}"/>
    <dgm:cxn modelId="{DB02202C-5834-466C-9472-1186EB047AEF}" type="presOf" srcId="{917EEC8C-6B12-47DC-817E-83AC8082A4B1}" destId="{93552C40-D6C3-44BF-9AB9-9BCA192680F3}" srcOrd="0" destOrd="0" presId="urn:microsoft.com/office/officeart/2005/8/layout/default"/>
    <dgm:cxn modelId="{5FB69CA0-0E16-4551-89ED-40AABD329862}" type="presParOf" srcId="{6388EAF1-8BA6-44F6-8F70-6E5716A1EF79}" destId="{F6C20112-33A6-4C4D-8968-421C4858012B}" srcOrd="0" destOrd="0" presId="urn:microsoft.com/office/officeart/2005/8/layout/default"/>
    <dgm:cxn modelId="{64492BFD-37DB-4FC2-A3E4-15EA25C92ADF}" type="presParOf" srcId="{6388EAF1-8BA6-44F6-8F70-6E5716A1EF79}" destId="{DF5BF502-0694-4215-8D04-C40B4A598E18}" srcOrd="1" destOrd="0" presId="urn:microsoft.com/office/officeart/2005/8/layout/default"/>
    <dgm:cxn modelId="{E0D1D1A7-0844-4907-81B4-C3F822331427}" type="presParOf" srcId="{6388EAF1-8BA6-44F6-8F70-6E5716A1EF79}" destId="{93552C40-D6C3-44BF-9AB9-9BCA192680F3}" srcOrd="2" destOrd="0" presId="urn:microsoft.com/office/officeart/2005/8/layout/default"/>
    <dgm:cxn modelId="{2774EE20-8371-4F27-91D1-E1D6AE762D29}" type="presParOf" srcId="{6388EAF1-8BA6-44F6-8F70-6E5716A1EF79}" destId="{9F923B23-4215-4AA2-A2EC-4C751D1B56E9}" srcOrd="3" destOrd="0" presId="urn:microsoft.com/office/officeart/2005/8/layout/default"/>
    <dgm:cxn modelId="{905936B6-C295-4BDE-AC90-93C8465BF70F}" type="presParOf" srcId="{6388EAF1-8BA6-44F6-8F70-6E5716A1EF79}" destId="{75784411-B4CF-4E43-8877-7524249DDB1F}" srcOrd="4" destOrd="0" presId="urn:microsoft.com/office/officeart/2005/8/layout/default"/>
    <dgm:cxn modelId="{88073EC5-F696-4EC9-8EAF-C8923308E255}" type="presParOf" srcId="{6388EAF1-8BA6-44F6-8F70-6E5716A1EF79}" destId="{25E57679-4297-4BD2-BCAC-A834885EF013}" srcOrd="5" destOrd="0" presId="urn:microsoft.com/office/officeart/2005/8/layout/default"/>
    <dgm:cxn modelId="{67617F22-261A-4AA7-BF65-4086DD7B5C7A}" type="presParOf" srcId="{6388EAF1-8BA6-44F6-8F70-6E5716A1EF79}" destId="{CC2472F0-C14B-47B5-A356-E876A482D7A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FA17F6-7EF0-4E9E-8522-621682BCCF7B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6E7817E5-CD80-4315-8A42-DA8D01DB2D22}">
      <dgm:prSet custT="1"/>
      <dgm:spPr/>
      <dgm:t>
        <a:bodyPr/>
        <a:lstStyle/>
        <a:p>
          <a:r>
            <a:rPr lang="pt-BR" sz="2400" dirty="0" smtClean="0"/>
            <a:t>Falta de regularidade da atuação do MS para incentivar a adesão </a:t>
          </a:r>
          <a:br>
            <a:rPr lang="pt-BR" sz="2400" dirty="0" smtClean="0"/>
          </a:br>
          <a:r>
            <a:rPr lang="pt-BR" sz="2400" dirty="0" smtClean="0"/>
            <a:t>ao COAP</a:t>
          </a:r>
          <a:endParaRPr lang="pt-BR" sz="2400" dirty="0"/>
        </a:p>
      </dgm:t>
    </dgm:pt>
    <dgm:pt modelId="{F4CF85A8-DC12-436B-8A49-52F12863D478}" type="parTrans" cxnId="{DCE7B5E2-BF4E-41A1-B6E5-D4DACC5311A0}">
      <dgm:prSet/>
      <dgm:spPr/>
      <dgm:t>
        <a:bodyPr/>
        <a:lstStyle/>
        <a:p>
          <a:endParaRPr lang="pt-BR" sz="2400"/>
        </a:p>
      </dgm:t>
    </dgm:pt>
    <dgm:pt modelId="{180815B3-0908-4256-8E1F-2E52FE0987CF}" type="sibTrans" cxnId="{DCE7B5E2-BF4E-41A1-B6E5-D4DACC5311A0}">
      <dgm:prSet/>
      <dgm:spPr/>
      <dgm:t>
        <a:bodyPr/>
        <a:lstStyle/>
        <a:p>
          <a:endParaRPr lang="pt-BR" sz="2400"/>
        </a:p>
      </dgm:t>
    </dgm:pt>
    <dgm:pt modelId="{1520A4A4-25FA-4859-A3C0-EBC982D6EECD}">
      <dgm:prSet custT="1"/>
      <dgm:spPr/>
      <dgm:t>
        <a:bodyPr/>
        <a:lstStyle/>
        <a:p>
          <a:r>
            <a:rPr lang="pt-BR" sz="2400" dirty="0" smtClean="0"/>
            <a:t>Variações nos tipos de incentivo e oscilação nos valores transferidos</a:t>
          </a:r>
          <a:endParaRPr lang="pt-BR" sz="2400" dirty="0"/>
        </a:p>
      </dgm:t>
    </dgm:pt>
    <dgm:pt modelId="{8F6F1B34-7336-4ED5-B0D8-16B2B267E78B}" type="parTrans" cxnId="{65760699-0A56-43B8-BA5E-96975F2F4B9A}">
      <dgm:prSet/>
      <dgm:spPr/>
      <dgm:t>
        <a:bodyPr/>
        <a:lstStyle/>
        <a:p>
          <a:endParaRPr lang="pt-BR" sz="2400"/>
        </a:p>
      </dgm:t>
    </dgm:pt>
    <dgm:pt modelId="{E58B0ECA-C7A9-4305-8B78-0CF4920204C7}" type="sibTrans" cxnId="{65760699-0A56-43B8-BA5E-96975F2F4B9A}">
      <dgm:prSet/>
      <dgm:spPr/>
      <dgm:t>
        <a:bodyPr/>
        <a:lstStyle/>
        <a:p>
          <a:endParaRPr lang="pt-BR" sz="2400"/>
        </a:p>
      </dgm:t>
    </dgm:pt>
    <dgm:pt modelId="{6388EAF1-8BA6-44F6-8F70-6E5716A1EF79}" type="pres">
      <dgm:prSet presAssocID="{8BFA17F6-7EF0-4E9E-8522-621682BCC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A899A1-B90E-4D01-8F7E-2D50CF43D37B}" type="pres">
      <dgm:prSet presAssocID="{6E7817E5-CD80-4315-8A42-DA8D01DB2D2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E19AD6-8390-4576-BD68-C09C67A639F8}" type="pres">
      <dgm:prSet presAssocID="{180815B3-0908-4256-8E1F-2E52FE0987CF}" presName="sibTrans" presStyleCnt="0"/>
      <dgm:spPr/>
    </dgm:pt>
    <dgm:pt modelId="{143B3CED-1BF3-4451-BD6F-668A14DA6985}" type="pres">
      <dgm:prSet presAssocID="{1520A4A4-25FA-4859-A3C0-EBC982D6EEC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E918A1-8D20-472E-9550-01F88F6389A2}" type="presOf" srcId="{8BFA17F6-7EF0-4E9E-8522-621682BCCF7B}" destId="{6388EAF1-8BA6-44F6-8F70-6E5716A1EF79}" srcOrd="0" destOrd="0" presId="urn:microsoft.com/office/officeart/2005/8/layout/default"/>
    <dgm:cxn modelId="{DCE7B5E2-BF4E-41A1-B6E5-D4DACC5311A0}" srcId="{8BFA17F6-7EF0-4E9E-8522-621682BCCF7B}" destId="{6E7817E5-CD80-4315-8A42-DA8D01DB2D22}" srcOrd="0" destOrd="0" parTransId="{F4CF85A8-DC12-436B-8A49-52F12863D478}" sibTransId="{180815B3-0908-4256-8E1F-2E52FE0987CF}"/>
    <dgm:cxn modelId="{E85A36E4-2BD7-416E-B14E-C27378E84B7D}" type="presOf" srcId="{6E7817E5-CD80-4315-8A42-DA8D01DB2D22}" destId="{BCA899A1-B90E-4D01-8F7E-2D50CF43D37B}" srcOrd="0" destOrd="0" presId="urn:microsoft.com/office/officeart/2005/8/layout/default"/>
    <dgm:cxn modelId="{65760699-0A56-43B8-BA5E-96975F2F4B9A}" srcId="{8BFA17F6-7EF0-4E9E-8522-621682BCCF7B}" destId="{1520A4A4-25FA-4859-A3C0-EBC982D6EECD}" srcOrd="1" destOrd="0" parTransId="{8F6F1B34-7336-4ED5-B0D8-16B2B267E78B}" sibTransId="{E58B0ECA-C7A9-4305-8B78-0CF4920204C7}"/>
    <dgm:cxn modelId="{00A87C1A-FD6A-4CF3-B73F-4D0B6E6EB3E3}" type="presOf" srcId="{1520A4A4-25FA-4859-A3C0-EBC982D6EECD}" destId="{143B3CED-1BF3-4451-BD6F-668A14DA6985}" srcOrd="0" destOrd="0" presId="urn:microsoft.com/office/officeart/2005/8/layout/default"/>
    <dgm:cxn modelId="{0457C578-9015-47E3-9739-347D6FF4D165}" type="presParOf" srcId="{6388EAF1-8BA6-44F6-8F70-6E5716A1EF79}" destId="{BCA899A1-B90E-4D01-8F7E-2D50CF43D37B}" srcOrd="0" destOrd="0" presId="urn:microsoft.com/office/officeart/2005/8/layout/default"/>
    <dgm:cxn modelId="{F8165B53-B164-4644-A969-C330CDAEB290}" type="presParOf" srcId="{6388EAF1-8BA6-44F6-8F70-6E5716A1EF79}" destId="{DCE19AD6-8390-4576-BD68-C09C67A639F8}" srcOrd="1" destOrd="0" presId="urn:microsoft.com/office/officeart/2005/8/layout/default"/>
    <dgm:cxn modelId="{CE3CFB56-5C82-41F1-A9E3-F5F470A07277}" type="presParOf" srcId="{6388EAF1-8BA6-44F6-8F70-6E5716A1EF79}" destId="{143B3CED-1BF3-4451-BD6F-668A14DA698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22F07-74B0-449C-ABEB-E12A5115F725}" type="doc">
      <dgm:prSet loTypeId="urn:microsoft.com/office/officeart/2008/layout/LinedList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349C18EC-1DA1-4988-8B58-14651D942FC0}">
      <dgm:prSet phldrT="[Texto]" custT="1"/>
      <dgm:spPr/>
      <dgm:t>
        <a:bodyPr/>
        <a:lstStyle/>
        <a:p>
          <a:r>
            <a:rPr lang="pt-BR" sz="2400" b="1" dirty="0" smtClean="0"/>
            <a:t>Acórdão 2888/2015-TCU-Plenário</a:t>
          </a:r>
        </a:p>
        <a:p>
          <a:endParaRPr lang="pt-BR" sz="2000" dirty="0" smtClean="0"/>
        </a:p>
        <a:p>
          <a:r>
            <a:rPr lang="pt-BR" sz="2100" dirty="0" smtClean="0"/>
            <a:t>Recomendações ao Ministério da</a:t>
          </a:r>
          <a:br>
            <a:rPr lang="pt-BR" sz="2100" dirty="0" smtClean="0"/>
          </a:br>
          <a:r>
            <a:rPr lang="pt-BR" sz="2100" dirty="0" smtClean="0"/>
            <a:t>Saúde</a:t>
          </a:r>
          <a:endParaRPr lang="pt-BR" sz="2100" dirty="0"/>
        </a:p>
      </dgm:t>
    </dgm:pt>
    <dgm:pt modelId="{12CD24A9-9A91-401C-B3C7-AC008C359DAF}" type="parTrans" cxnId="{7F916CAD-727B-4385-85E6-D58241F3EB90}">
      <dgm:prSet/>
      <dgm:spPr/>
      <dgm:t>
        <a:bodyPr/>
        <a:lstStyle/>
        <a:p>
          <a:endParaRPr lang="pt-BR"/>
        </a:p>
      </dgm:t>
    </dgm:pt>
    <dgm:pt modelId="{2BA2D1FC-C8E4-4B4C-8D3D-97B060F1D6C9}" type="sibTrans" cxnId="{7F916CAD-727B-4385-85E6-D58241F3EB90}">
      <dgm:prSet/>
      <dgm:spPr/>
      <dgm:t>
        <a:bodyPr/>
        <a:lstStyle/>
        <a:p>
          <a:endParaRPr lang="pt-BR"/>
        </a:p>
      </dgm:t>
    </dgm:pt>
    <dgm:pt modelId="{1339E429-1362-4871-88CA-3CC4610E9049}">
      <dgm:prSet phldrT="[Texto]" custT="1"/>
      <dgm:spPr/>
      <dgm:t>
        <a:bodyPr/>
        <a:lstStyle/>
        <a:p>
          <a:r>
            <a:rPr lang="pt-BR" sz="2000" dirty="0" smtClean="0">
              <a:effectLst/>
              <a:latin typeface="+mn-lt"/>
              <a:ea typeface="+mn-ea"/>
              <a:cs typeface="+mn-cs"/>
            </a:rPr>
            <a:t>Promover discussão na CIT para reavaliar o modelo do COAP, a fim de propor medidas legais para estabelecer sanções para a União e os estados no caso de inadimplemento de responsabilidades assumidas</a:t>
          </a:r>
          <a:endParaRPr lang="pt-BR" sz="2000" dirty="0"/>
        </a:p>
      </dgm:t>
    </dgm:pt>
    <dgm:pt modelId="{370824E8-FCC6-4EE5-B95C-3C43CFEF8266}" type="parTrans" cxnId="{3427984D-B76D-4E2D-82EC-378F265E189A}">
      <dgm:prSet/>
      <dgm:spPr/>
      <dgm:t>
        <a:bodyPr/>
        <a:lstStyle/>
        <a:p>
          <a:endParaRPr lang="pt-BR"/>
        </a:p>
      </dgm:t>
    </dgm:pt>
    <dgm:pt modelId="{DAC76798-5839-4955-8B18-5B76F0D71B49}" type="sibTrans" cxnId="{3427984D-B76D-4E2D-82EC-378F265E189A}">
      <dgm:prSet/>
      <dgm:spPr/>
      <dgm:t>
        <a:bodyPr/>
        <a:lstStyle/>
        <a:p>
          <a:endParaRPr lang="pt-BR"/>
        </a:p>
      </dgm:t>
    </dgm:pt>
    <dgm:pt modelId="{3336CFC0-BBF7-4E54-9BA2-09835AD2162C}">
      <dgm:prSet phldrT="[Texto]" custT="1"/>
      <dgm:spPr/>
      <dgm:t>
        <a:bodyPr/>
        <a:lstStyle/>
        <a:p>
          <a:r>
            <a:rPr lang="pt-BR" sz="2000" dirty="0" smtClean="0"/>
            <a:t>A</a:t>
          </a:r>
          <a:r>
            <a:rPr lang="pt-BR" sz="2000" dirty="0" smtClean="0">
              <a:effectLst/>
              <a:latin typeface="+mn-lt"/>
              <a:ea typeface="+mn-ea"/>
              <a:cs typeface="+mn-cs"/>
            </a:rPr>
            <a:t>dotar medidas para aperfeiçoar a orientação aos municípios e estados sobre o processo de regionalização, assim como para organizar o apoio técnico e financeiro à regionalização e à implementação do COAP, de modo que esse apoio seja estável e contínuo</a:t>
          </a:r>
          <a:endParaRPr lang="pt-BR" sz="2000" dirty="0"/>
        </a:p>
      </dgm:t>
    </dgm:pt>
    <dgm:pt modelId="{B5E08C66-512E-4E5F-B49E-A27D6E8498B0}" type="parTrans" cxnId="{93361397-33AC-480F-92C7-674191E46F92}">
      <dgm:prSet/>
      <dgm:spPr/>
      <dgm:t>
        <a:bodyPr/>
        <a:lstStyle/>
        <a:p>
          <a:endParaRPr lang="pt-BR"/>
        </a:p>
      </dgm:t>
    </dgm:pt>
    <dgm:pt modelId="{C485B921-4C7B-4556-BA4D-9261664B04FB}" type="sibTrans" cxnId="{93361397-33AC-480F-92C7-674191E46F92}">
      <dgm:prSet/>
      <dgm:spPr/>
      <dgm:t>
        <a:bodyPr/>
        <a:lstStyle/>
        <a:p>
          <a:endParaRPr lang="pt-BR"/>
        </a:p>
      </dgm:t>
    </dgm:pt>
    <dgm:pt modelId="{FC5112A0-7930-48FB-9AFF-AE948707A615}">
      <dgm:prSet phldrT="[Texto]" custT="1"/>
      <dgm:spPr/>
      <dgm:t>
        <a:bodyPr/>
        <a:lstStyle/>
        <a:p>
          <a:r>
            <a:rPr lang="pt-BR" sz="2000" dirty="0" smtClean="0"/>
            <a:t>Estruturar processo de gestão de riscos da implementação do COAP</a:t>
          </a:r>
          <a:endParaRPr lang="pt-BR" sz="2000" dirty="0"/>
        </a:p>
      </dgm:t>
    </dgm:pt>
    <dgm:pt modelId="{98979B0E-5E60-45BF-BB3F-27E78124593A}" type="parTrans" cxnId="{A2D75BB9-0ED9-4AA7-8346-B95F709BB110}">
      <dgm:prSet/>
      <dgm:spPr/>
      <dgm:t>
        <a:bodyPr/>
        <a:lstStyle/>
        <a:p>
          <a:endParaRPr lang="pt-BR"/>
        </a:p>
      </dgm:t>
    </dgm:pt>
    <dgm:pt modelId="{C7C0D6EA-7DEA-41CC-BE8A-0491FE814707}" type="sibTrans" cxnId="{A2D75BB9-0ED9-4AA7-8346-B95F709BB110}">
      <dgm:prSet/>
      <dgm:spPr/>
      <dgm:t>
        <a:bodyPr/>
        <a:lstStyle/>
        <a:p>
          <a:endParaRPr lang="pt-BR"/>
        </a:p>
      </dgm:t>
    </dgm:pt>
    <dgm:pt modelId="{92AFE221-65BB-419E-BA82-FDBA6E1E9073}" type="pres">
      <dgm:prSet presAssocID="{5F222F07-74B0-449C-ABEB-E12A5115F7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372E232-A66A-4B83-8C9D-B76EBE8F369B}" type="pres">
      <dgm:prSet presAssocID="{349C18EC-1DA1-4988-8B58-14651D942FC0}" presName="thickLine" presStyleLbl="alignNode1" presStyleIdx="0" presStyleCnt="1"/>
      <dgm:spPr/>
    </dgm:pt>
    <dgm:pt modelId="{BCFD78F6-6026-4868-BE2C-60D4F875C3D3}" type="pres">
      <dgm:prSet presAssocID="{349C18EC-1DA1-4988-8B58-14651D942FC0}" presName="horz1" presStyleCnt="0"/>
      <dgm:spPr/>
    </dgm:pt>
    <dgm:pt modelId="{469C2672-355B-4E8E-BAA5-9DE5F6DE164E}" type="pres">
      <dgm:prSet presAssocID="{349C18EC-1DA1-4988-8B58-14651D942FC0}" presName="tx1" presStyleLbl="revTx" presStyleIdx="0" presStyleCnt="4"/>
      <dgm:spPr/>
      <dgm:t>
        <a:bodyPr/>
        <a:lstStyle/>
        <a:p>
          <a:endParaRPr lang="pt-BR"/>
        </a:p>
      </dgm:t>
    </dgm:pt>
    <dgm:pt modelId="{DE28A94A-E07B-483B-83D7-99E1CB2A538C}" type="pres">
      <dgm:prSet presAssocID="{349C18EC-1DA1-4988-8B58-14651D942FC0}" presName="vert1" presStyleCnt="0"/>
      <dgm:spPr/>
    </dgm:pt>
    <dgm:pt modelId="{573E1DC4-92C6-4688-B5E7-C0DA7082ECE6}" type="pres">
      <dgm:prSet presAssocID="{1339E429-1362-4871-88CA-3CC4610E9049}" presName="vertSpace2a" presStyleCnt="0"/>
      <dgm:spPr/>
    </dgm:pt>
    <dgm:pt modelId="{F37FE3F0-96DE-41E6-9DB4-8A4C0AC9C2B9}" type="pres">
      <dgm:prSet presAssocID="{1339E429-1362-4871-88CA-3CC4610E9049}" presName="horz2" presStyleCnt="0"/>
      <dgm:spPr/>
    </dgm:pt>
    <dgm:pt modelId="{EA3052DF-6F3C-49F5-9F76-11E1934138F4}" type="pres">
      <dgm:prSet presAssocID="{1339E429-1362-4871-88CA-3CC4610E9049}" presName="horzSpace2" presStyleCnt="0"/>
      <dgm:spPr/>
    </dgm:pt>
    <dgm:pt modelId="{564B37B2-DF94-4A3A-99D0-345138003CDB}" type="pres">
      <dgm:prSet presAssocID="{1339E429-1362-4871-88CA-3CC4610E9049}" presName="tx2" presStyleLbl="revTx" presStyleIdx="1" presStyleCnt="4"/>
      <dgm:spPr/>
      <dgm:t>
        <a:bodyPr/>
        <a:lstStyle/>
        <a:p>
          <a:endParaRPr lang="pt-BR"/>
        </a:p>
      </dgm:t>
    </dgm:pt>
    <dgm:pt modelId="{37B50CEB-C4DB-4472-9132-0CA59CF867CF}" type="pres">
      <dgm:prSet presAssocID="{1339E429-1362-4871-88CA-3CC4610E9049}" presName="vert2" presStyleCnt="0"/>
      <dgm:spPr/>
    </dgm:pt>
    <dgm:pt modelId="{900A03B1-C98B-449D-B5B5-938199D57B51}" type="pres">
      <dgm:prSet presAssocID="{1339E429-1362-4871-88CA-3CC4610E9049}" presName="thinLine2b" presStyleLbl="callout" presStyleIdx="0" presStyleCnt="3"/>
      <dgm:spPr/>
    </dgm:pt>
    <dgm:pt modelId="{85FDDCF6-07C6-4476-AD9C-F9F78BEE838A}" type="pres">
      <dgm:prSet presAssocID="{1339E429-1362-4871-88CA-3CC4610E9049}" presName="vertSpace2b" presStyleCnt="0"/>
      <dgm:spPr/>
    </dgm:pt>
    <dgm:pt modelId="{162E9E68-24B8-4962-9041-0CF7F3D8E338}" type="pres">
      <dgm:prSet presAssocID="{3336CFC0-BBF7-4E54-9BA2-09835AD2162C}" presName="horz2" presStyleCnt="0"/>
      <dgm:spPr/>
    </dgm:pt>
    <dgm:pt modelId="{AE312914-2460-4DFE-A254-AB3A0FB9D5C3}" type="pres">
      <dgm:prSet presAssocID="{3336CFC0-BBF7-4E54-9BA2-09835AD2162C}" presName="horzSpace2" presStyleCnt="0"/>
      <dgm:spPr/>
    </dgm:pt>
    <dgm:pt modelId="{53DA8D8D-30BA-4A16-B21F-3B0CC3D94231}" type="pres">
      <dgm:prSet presAssocID="{3336CFC0-BBF7-4E54-9BA2-09835AD2162C}" presName="tx2" presStyleLbl="revTx" presStyleIdx="2" presStyleCnt="4"/>
      <dgm:spPr/>
      <dgm:t>
        <a:bodyPr/>
        <a:lstStyle/>
        <a:p>
          <a:endParaRPr lang="pt-BR"/>
        </a:p>
      </dgm:t>
    </dgm:pt>
    <dgm:pt modelId="{C920C97C-6FE0-42CB-BE85-3F3917DAF41A}" type="pres">
      <dgm:prSet presAssocID="{3336CFC0-BBF7-4E54-9BA2-09835AD2162C}" presName="vert2" presStyleCnt="0"/>
      <dgm:spPr/>
    </dgm:pt>
    <dgm:pt modelId="{C4B4C341-4764-46A0-9ADA-FCE473E59F84}" type="pres">
      <dgm:prSet presAssocID="{3336CFC0-BBF7-4E54-9BA2-09835AD2162C}" presName="thinLine2b" presStyleLbl="callout" presStyleIdx="1" presStyleCnt="3"/>
      <dgm:spPr/>
    </dgm:pt>
    <dgm:pt modelId="{041ED547-B46C-4AA4-94B5-8C6CAAE0436E}" type="pres">
      <dgm:prSet presAssocID="{3336CFC0-BBF7-4E54-9BA2-09835AD2162C}" presName="vertSpace2b" presStyleCnt="0"/>
      <dgm:spPr/>
    </dgm:pt>
    <dgm:pt modelId="{B25983DE-9F5E-4F85-B8C0-2E6D1B609073}" type="pres">
      <dgm:prSet presAssocID="{FC5112A0-7930-48FB-9AFF-AE948707A615}" presName="horz2" presStyleCnt="0"/>
      <dgm:spPr/>
    </dgm:pt>
    <dgm:pt modelId="{23DFE6B1-BE04-469D-AB48-DAF42C7C0196}" type="pres">
      <dgm:prSet presAssocID="{FC5112A0-7930-48FB-9AFF-AE948707A615}" presName="horzSpace2" presStyleCnt="0"/>
      <dgm:spPr/>
    </dgm:pt>
    <dgm:pt modelId="{B529C04A-3717-42E7-8FCC-16C9897504CC}" type="pres">
      <dgm:prSet presAssocID="{FC5112A0-7930-48FB-9AFF-AE948707A615}" presName="tx2" presStyleLbl="revTx" presStyleIdx="3" presStyleCnt="4"/>
      <dgm:spPr/>
      <dgm:t>
        <a:bodyPr/>
        <a:lstStyle/>
        <a:p>
          <a:endParaRPr lang="pt-BR"/>
        </a:p>
      </dgm:t>
    </dgm:pt>
    <dgm:pt modelId="{A570D903-9BC2-462E-B3FA-245985CF9582}" type="pres">
      <dgm:prSet presAssocID="{FC5112A0-7930-48FB-9AFF-AE948707A615}" presName="vert2" presStyleCnt="0"/>
      <dgm:spPr/>
    </dgm:pt>
    <dgm:pt modelId="{F9109365-6296-4AB8-9F56-517E7057F51A}" type="pres">
      <dgm:prSet presAssocID="{FC5112A0-7930-48FB-9AFF-AE948707A615}" presName="thinLine2b" presStyleLbl="callout" presStyleIdx="2" presStyleCnt="3"/>
      <dgm:spPr/>
    </dgm:pt>
    <dgm:pt modelId="{7B870DE9-43FE-48A2-BE56-6E19355A670C}" type="pres">
      <dgm:prSet presAssocID="{FC5112A0-7930-48FB-9AFF-AE948707A615}" presName="vertSpace2b" presStyleCnt="0"/>
      <dgm:spPr/>
    </dgm:pt>
  </dgm:ptLst>
  <dgm:cxnLst>
    <dgm:cxn modelId="{93361397-33AC-480F-92C7-674191E46F92}" srcId="{349C18EC-1DA1-4988-8B58-14651D942FC0}" destId="{3336CFC0-BBF7-4E54-9BA2-09835AD2162C}" srcOrd="1" destOrd="0" parTransId="{B5E08C66-512E-4E5F-B49E-A27D6E8498B0}" sibTransId="{C485B921-4C7B-4556-BA4D-9261664B04FB}"/>
    <dgm:cxn modelId="{9D1E0229-3B34-47CF-9D11-00018BC480B6}" type="presOf" srcId="{349C18EC-1DA1-4988-8B58-14651D942FC0}" destId="{469C2672-355B-4E8E-BAA5-9DE5F6DE164E}" srcOrd="0" destOrd="0" presId="urn:microsoft.com/office/officeart/2008/layout/LinedList"/>
    <dgm:cxn modelId="{3427984D-B76D-4E2D-82EC-378F265E189A}" srcId="{349C18EC-1DA1-4988-8B58-14651D942FC0}" destId="{1339E429-1362-4871-88CA-3CC4610E9049}" srcOrd="0" destOrd="0" parTransId="{370824E8-FCC6-4EE5-B95C-3C43CFEF8266}" sibTransId="{DAC76798-5839-4955-8B18-5B76F0D71B49}"/>
    <dgm:cxn modelId="{D1368EB5-BF84-4CD8-BFF8-7B6793CE5D7D}" type="presOf" srcId="{FC5112A0-7930-48FB-9AFF-AE948707A615}" destId="{B529C04A-3717-42E7-8FCC-16C9897504CC}" srcOrd="0" destOrd="0" presId="urn:microsoft.com/office/officeart/2008/layout/LinedList"/>
    <dgm:cxn modelId="{628D64F2-05B9-4DF4-97DD-AB31656F9084}" type="presOf" srcId="{5F222F07-74B0-449C-ABEB-E12A5115F725}" destId="{92AFE221-65BB-419E-BA82-FDBA6E1E9073}" srcOrd="0" destOrd="0" presId="urn:microsoft.com/office/officeart/2008/layout/LinedList"/>
    <dgm:cxn modelId="{7F916CAD-727B-4385-85E6-D58241F3EB90}" srcId="{5F222F07-74B0-449C-ABEB-E12A5115F725}" destId="{349C18EC-1DA1-4988-8B58-14651D942FC0}" srcOrd="0" destOrd="0" parTransId="{12CD24A9-9A91-401C-B3C7-AC008C359DAF}" sibTransId="{2BA2D1FC-C8E4-4B4C-8D3D-97B060F1D6C9}"/>
    <dgm:cxn modelId="{76E9DE98-74C3-4F97-BCA2-D443102F3BE8}" type="presOf" srcId="{1339E429-1362-4871-88CA-3CC4610E9049}" destId="{564B37B2-DF94-4A3A-99D0-345138003CDB}" srcOrd="0" destOrd="0" presId="urn:microsoft.com/office/officeart/2008/layout/LinedList"/>
    <dgm:cxn modelId="{A2D75BB9-0ED9-4AA7-8346-B95F709BB110}" srcId="{349C18EC-1DA1-4988-8B58-14651D942FC0}" destId="{FC5112A0-7930-48FB-9AFF-AE948707A615}" srcOrd="2" destOrd="0" parTransId="{98979B0E-5E60-45BF-BB3F-27E78124593A}" sibTransId="{C7C0D6EA-7DEA-41CC-BE8A-0491FE814707}"/>
    <dgm:cxn modelId="{A8E7DE84-8891-4392-9171-DDE54EDD12A1}" type="presOf" srcId="{3336CFC0-BBF7-4E54-9BA2-09835AD2162C}" destId="{53DA8D8D-30BA-4A16-B21F-3B0CC3D94231}" srcOrd="0" destOrd="0" presId="urn:microsoft.com/office/officeart/2008/layout/LinedList"/>
    <dgm:cxn modelId="{0FC02951-AFAD-4499-AC9C-AA116AF7A52F}" type="presParOf" srcId="{92AFE221-65BB-419E-BA82-FDBA6E1E9073}" destId="{A372E232-A66A-4B83-8C9D-B76EBE8F369B}" srcOrd="0" destOrd="0" presId="urn:microsoft.com/office/officeart/2008/layout/LinedList"/>
    <dgm:cxn modelId="{61AF5D48-D845-4D09-975F-A299AEB3CFE2}" type="presParOf" srcId="{92AFE221-65BB-419E-BA82-FDBA6E1E9073}" destId="{BCFD78F6-6026-4868-BE2C-60D4F875C3D3}" srcOrd="1" destOrd="0" presId="urn:microsoft.com/office/officeart/2008/layout/LinedList"/>
    <dgm:cxn modelId="{BC6058E7-3B79-4FDE-B064-2EABF15FE436}" type="presParOf" srcId="{BCFD78F6-6026-4868-BE2C-60D4F875C3D3}" destId="{469C2672-355B-4E8E-BAA5-9DE5F6DE164E}" srcOrd="0" destOrd="0" presId="urn:microsoft.com/office/officeart/2008/layout/LinedList"/>
    <dgm:cxn modelId="{C7D103FC-5A9E-4915-B5D4-CB8849EA7673}" type="presParOf" srcId="{BCFD78F6-6026-4868-BE2C-60D4F875C3D3}" destId="{DE28A94A-E07B-483B-83D7-99E1CB2A538C}" srcOrd="1" destOrd="0" presId="urn:microsoft.com/office/officeart/2008/layout/LinedList"/>
    <dgm:cxn modelId="{DEAB40CE-06D7-433E-8868-0440ED92C2FA}" type="presParOf" srcId="{DE28A94A-E07B-483B-83D7-99E1CB2A538C}" destId="{573E1DC4-92C6-4688-B5E7-C0DA7082ECE6}" srcOrd="0" destOrd="0" presId="urn:microsoft.com/office/officeart/2008/layout/LinedList"/>
    <dgm:cxn modelId="{43DBF01C-81C8-4D1E-BA48-E9E7E4FBDA76}" type="presParOf" srcId="{DE28A94A-E07B-483B-83D7-99E1CB2A538C}" destId="{F37FE3F0-96DE-41E6-9DB4-8A4C0AC9C2B9}" srcOrd="1" destOrd="0" presId="urn:microsoft.com/office/officeart/2008/layout/LinedList"/>
    <dgm:cxn modelId="{D49BE622-C286-4887-8B07-A7A4745BDE35}" type="presParOf" srcId="{F37FE3F0-96DE-41E6-9DB4-8A4C0AC9C2B9}" destId="{EA3052DF-6F3C-49F5-9F76-11E1934138F4}" srcOrd="0" destOrd="0" presId="urn:microsoft.com/office/officeart/2008/layout/LinedList"/>
    <dgm:cxn modelId="{468EBDF7-FEFA-470F-ABB1-368C9209FAC6}" type="presParOf" srcId="{F37FE3F0-96DE-41E6-9DB4-8A4C0AC9C2B9}" destId="{564B37B2-DF94-4A3A-99D0-345138003CDB}" srcOrd="1" destOrd="0" presId="urn:microsoft.com/office/officeart/2008/layout/LinedList"/>
    <dgm:cxn modelId="{DCB1894D-1EB8-4841-8230-88B28C5D7C59}" type="presParOf" srcId="{F37FE3F0-96DE-41E6-9DB4-8A4C0AC9C2B9}" destId="{37B50CEB-C4DB-4472-9132-0CA59CF867CF}" srcOrd="2" destOrd="0" presId="urn:microsoft.com/office/officeart/2008/layout/LinedList"/>
    <dgm:cxn modelId="{656EE05C-B5E2-418F-B899-20F9D6473975}" type="presParOf" srcId="{DE28A94A-E07B-483B-83D7-99E1CB2A538C}" destId="{900A03B1-C98B-449D-B5B5-938199D57B51}" srcOrd="2" destOrd="0" presId="urn:microsoft.com/office/officeart/2008/layout/LinedList"/>
    <dgm:cxn modelId="{FE3E5EAE-AB4B-4665-BE70-B373FA088CDE}" type="presParOf" srcId="{DE28A94A-E07B-483B-83D7-99E1CB2A538C}" destId="{85FDDCF6-07C6-4476-AD9C-F9F78BEE838A}" srcOrd="3" destOrd="0" presId="urn:microsoft.com/office/officeart/2008/layout/LinedList"/>
    <dgm:cxn modelId="{1DCB881A-D8E5-4A96-A9ED-43B79BD6EF38}" type="presParOf" srcId="{DE28A94A-E07B-483B-83D7-99E1CB2A538C}" destId="{162E9E68-24B8-4962-9041-0CF7F3D8E338}" srcOrd="4" destOrd="0" presId="urn:microsoft.com/office/officeart/2008/layout/LinedList"/>
    <dgm:cxn modelId="{8F03FA80-70A2-42C0-8CD9-36B30CAF1AC4}" type="presParOf" srcId="{162E9E68-24B8-4962-9041-0CF7F3D8E338}" destId="{AE312914-2460-4DFE-A254-AB3A0FB9D5C3}" srcOrd="0" destOrd="0" presId="urn:microsoft.com/office/officeart/2008/layout/LinedList"/>
    <dgm:cxn modelId="{CECA7C4C-2ED6-4978-B43F-672076A7E691}" type="presParOf" srcId="{162E9E68-24B8-4962-9041-0CF7F3D8E338}" destId="{53DA8D8D-30BA-4A16-B21F-3B0CC3D94231}" srcOrd="1" destOrd="0" presId="urn:microsoft.com/office/officeart/2008/layout/LinedList"/>
    <dgm:cxn modelId="{DF2E3F57-98DF-454D-A325-7201468793F2}" type="presParOf" srcId="{162E9E68-24B8-4962-9041-0CF7F3D8E338}" destId="{C920C97C-6FE0-42CB-BE85-3F3917DAF41A}" srcOrd="2" destOrd="0" presId="urn:microsoft.com/office/officeart/2008/layout/LinedList"/>
    <dgm:cxn modelId="{0ACBBCB7-9702-45CE-8C2A-79B5C09DF2B6}" type="presParOf" srcId="{DE28A94A-E07B-483B-83D7-99E1CB2A538C}" destId="{C4B4C341-4764-46A0-9ADA-FCE473E59F84}" srcOrd="5" destOrd="0" presId="urn:microsoft.com/office/officeart/2008/layout/LinedList"/>
    <dgm:cxn modelId="{29440012-E494-4727-B87D-954BF8BC796E}" type="presParOf" srcId="{DE28A94A-E07B-483B-83D7-99E1CB2A538C}" destId="{041ED547-B46C-4AA4-94B5-8C6CAAE0436E}" srcOrd="6" destOrd="0" presId="urn:microsoft.com/office/officeart/2008/layout/LinedList"/>
    <dgm:cxn modelId="{857A66B5-8BFD-481D-B676-4628188DEBA1}" type="presParOf" srcId="{DE28A94A-E07B-483B-83D7-99E1CB2A538C}" destId="{B25983DE-9F5E-4F85-B8C0-2E6D1B609073}" srcOrd="7" destOrd="0" presId="urn:microsoft.com/office/officeart/2008/layout/LinedList"/>
    <dgm:cxn modelId="{50896DEC-D09F-400F-8AD9-A54B9DC13508}" type="presParOf" srcId="{B25983DE-9F5E-4F85-B8C0-2E6D1B609073}" destId="{23DFE6B1-BE04-469D-AB48-DAF42C7C0196}" srcOrd="0" destOrd="0" presId="urn:microsoft.com/office/officeart/2008/layout/LinedList"/>
    <dgm:cxn modelId="{8B2F8601-A9CA-470E-B866-2F1021211A0B}" type="presParOf" srcId="{B25983DE-9F5E-4F85-B8C0-2E6D1B609073}" destId="{B529C04A-3717-42E7-8FCC-16C9897504CC}" srcOrd="1" destOrd="0" presId="urn:microsoft.com/office/officeart/2008/layout/LinedList"/>
    <dgm:cxn modelId="{F9121570-A89A-4813-B55F-0B25D8D4412A}" type="presParOf" srcId="{B25983DE-9F5E-4F85-B8C0-2E6D1B609073}" destId="{A570D903-9BC2-462E-B3FA-245985CF9582}" srcOrd="2" destOrd="0" presId="urn:microsoft.com/office/officeart/2008/layout/LinedList"/>
    <dgm:cxn modelId="{7C7A356F-5C37-4A93-A37D-B7191517C286}" type="presParOf" srcId="{DE28A94A-E07B-483B-83D7-99E1CB2A538C}" destId="{F9109365-6296-4AB8-9F56-517E7057F51A}" srcOrd="8" destOrd="0" presId="urn:microsoft.com/office/officeart/2008/layout/LinedList"/>
    <dgm:cxn modelId="{644FEFEB-EC22-4DAC-96C4-9252EC9231E3}" type="presParOf" srcId="{DE28A94A-E07B-483B-83D7-99E1CB2A538C}" destId="{7B870DE9-43FE-48A2-BE56-6E19355A670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F366-9ED1-4E4A-93D3-1A38D2B71423}">
      <dsp:nvSpPr>
        <dsp:cNvPr id="0" name=""/>
        <dsp:cNvSpPr/>
      </dsp:nvSpPr>
      <dsp:spPr>
        <a:xfrm>
          <a:off x="1339" y="0"/>
          <a:ext cx="3482578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O que é?</a:t>
          </a:r>
          <a:endParaRPr lang="pt-BR" sz="4100" kern="1200" dirty="0"/>
        </a:p>
      </dsp:txBody>
      <dsp:txXfrm>
        <a:off x="1339" y="0"/>
        <a:ext cx="3482578" cy="1357788"/>
      </dsp:txXfrm>
    </dsp:sp>
    <dsp:sp modelId="{CC82DD53-4064-4F74-AD73-1B9583B1C7B8}">
      <dsp:nvSpPr>
        <dsp:cNvPr id="0" name=""/>
        <dsp:cNvSpPr/>
      </dsp:nvSpPr>
      <dsp:spPr>
        <a:xfrm>
          <a:off x="349597" y="1357788"/>
          <a:ext cx="2786062" cy="2941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Acordo de colaboração entre os entes federativos, no âmbito de uma região de saúde, com o objetivo de organizar e integrar as ações e os serviços de saúde nessa região, para garantir a integralidade da assistência à saúde da população.</a:t>
          </a:r>
          <a:endParaRPr lang="pt-BR" sz="1800" kern="1200" dirty="0"/>
        </a:p>
      </dsp:txBody>
      <dsp:txXfrm>
        <a:off x="431198" y="1439389"/>
        <a:ext cx="2622860" cy="2778673"/>
      </dsp:txXfrm>
    </dsp:sp>
    <dsp:sp modelId="{F4D7101B-8C62-494F-88CC-9652F15E35A4}">
      <dsp:nvSpPr>
        <dsp:cNvPr id="0" name=""/>
        <dsp:cNvSpPr/>
      </dsp:nvSpPr>
      <dsp:spPr>
        <a:xfrm>
          <a:off x="3745110" y="0"/>
          <a:ext cx="3482578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Quem integra?</a:t>
          </a:r>
          <a:endParaRPr lang="pt-BR" sz="4100" kern="1200" dirty="0"/>
        </a:p>
      </dsp:txBody>
      <dsp:txXfrm>
        <a:off x="3745110" y="0"/>
        <a:ext cx="3482578" cy="1357788"/>
      </dsp:txXfrm>
    </dsp:sp>
    <dsp:sp modelId="{499B12CD-DA2E-4D42-9002-90C25BFC8472}">
      <dsp:nvSpPr>
        <dsp:cNvPr id="0" name=""/>
        <dsp:cNvSpPr/>
      </dsp:nvSpPr>
      <dsp:spPr>
        <a:xfrm>
          <a:off x="4093368" y="1357788"/>
          <a:ext cx="2786062" cy="2941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COAP é integrado por todos os entes federativos: União, Estado e Municípios que formam a região de saúde</a:t>
          </a:r>
          <a:endParaRPr lang="pt-BR" sz="2000" kern="1200" dirty="0"/>
        </a:p>
      </dsp:txBody>
      <dsp:txXfrm>
        <a:off x="4174969" y="1439389"/>
        <a:ext cx="2622860" cy="2778673"/>
      </dsp:txXfrm>
    </dsp:sp>
    <dsp:sp modelId="{6615219C-5CC6-452A-B266-2A1CBD7AC461}">
      <dsp:nvSpPr>
        <dsp:cNvPr id="0" name=""/>
        <dsp:cNvSpPr/>
      </dsp:nvSpPr>
      <dsp:spPr>
        <a:xfrm>
          <a:off x="7488882" y="0"/>
          <a:ext cx="3482578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Quem assina?</a:t>
          </a:r>
          <a:endParaRPr lang="pt-BR" sz="4100" kern="1200" dirty="0"/>
        </a:p>
      </dsp:txBody>
      <dsp:txXfrm>
        <a:off x="7488882" y="0"/>
        <a:ext cx="3482578" cy="1357788"/>
      </dsp:txXfrm>
    </dsp:sp>
    <dsp:sp modelId="{709478E5-75A9-46A3-81A7-1E433478A2FE}">
      <dsp:nvSpPr>
        <dsp:cNvPr id="0" name=""/>
        <dsp:cNvSpPr/>
      </dsp:nvSpPr>
      <dsp:spPr>
        <a:xfrm>
          <a:off x="7837140" y="1357788"/>
          <a:ext cx="2786062" cy="2941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É assinado por todos os prefeitos e seus secretários de saúde, pelo governador e seu secretário de saúde e pelo ministro da saúde.</a:t>
          </a:r>
          <a:endParaRPr lang="pt-BR" sz="2000" kern="1200" dirty="0"/>
        </a:p>
      </dsp:txBody>
      <dsp:txXfrm>
        <a:off x="7918741" y="1439389"/>
        <a:ext cx="2622860" cy="2778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E232-A66A-4B83-8C9D-B76EBE8F369B}">
      <dsp:nvSpPr>
        <dsp:cNvPr id="0" name=""/>
        <dsp:cNvSpPr/>
      </dsp:nvSpPr>
      <dsp:spPr>
        <a:xfrm>
          <a:off x="0" y="0"/>
          <a:ext cx="100268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C2672-355B-4E8E-BAA5-9DE5F6DE164E}">
      <dsp:nvSpPr>
        <dsp:cNvPr id="0" name=""/>
        <dsp:cNvSpPr/>
      </dsp:nvSpPr>
      <dsp:spPr>
        <a:xfrm>
          <a:off x="0" y="0"/>
          <a:ext cx="2005373" cy="37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Acórdão 1714/2015-TCU-Plenário</a:t>
          </a:r>
          <a:endParaRPr lang="pt-BR" sz="2400" b="1" kern="1200" dirty="0"/>
        </a:p>
      </dsp:txBody>
      <dsp:txXfrm>
        <a:off x="0" y="0"/>
        <a:ext cx="2005373" cy="3783725"/>
      </dsp:txXfrm>
    </dsp:sp>
    <dsp:sp modelId="{564B37B2-DF94-4A3A-99D0-345138003CDB}">
      <dsp:nvSpPr>
        <dsp:cNvPr id="0" name=""/>
        <dsp:cNvSpPr/>
      </dsp:nvSpPr>
      <dsp:spPr>
        <a:xfrm>
          <a:off x="2155776" y="87942"/>
          <a:ext cx="7871092" cy="175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Recomendou ao MS a realização de diagnóstico das causas da não adesão ao COAP e de plano de ação com vistas a enfrentá-las, prevendo etapas e prazos para a respectiva implementação</a:t>
          </a:r>
          <a:endParaRPr lang="pt-BR" sz="2400" kern="1200" dirty="0"/>
        </a:p>
      </dsp:txBody>
      <dsp:txXfrm>
        <a:off x="2155776" y="87942"/>
        <a:ext cx="7871092" cy="1758840"/>
      </dsp:txXfrm>
    </dsp:sp>
    <dsp:sp modelId="{900A03B1-C98B-449D-B5B5-938199D57B51}">
      <dsp:nvSpPr>
        <dsp:cNvPr id="0" name=""/>
        <dsp:cNvSpPr/>
      </dsp:nvSpPr>
      <dsp:spPr>
        <a:xfrm>
          <a:off x="2005373" y="1846782"/>
          <a:ext cx="8021495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3DA8D8D-30BA-4A16-B21F-3B0CC3D94231}">
      <dsp:nvSpPr>
        <dsp:cNvPr id="0" name=""/>
        <dsp:cNvSpPr/>
      </dsp:nvSpPr>
      <dsp:spPr>
        <a:xfrm>
          <a:off x="2155776" y="1934725"/>
          <a:ext cx="7871092" cy="1758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Estabeleceu o prazo de 60 dias para o MS elaborar e apresentar o plano de ação</a:t>
          </a:r>
          <a:endParaRPr lang="pt-BR" sz="2400" kern="1200" dirty="0"/>
        </a:p>
      </dsp:txBody>
      <dsp:txXfrm>
        <a:off x="2155776" y="1934725"/>
        <a:ext cx="7871092" cy="1758840"/>
      </dsp:txXfrm>
    </dsp:sp>
    <dsp:sp modelId="{C4B4C341-4764-46A0-9ADA-FCE473E59F84}">
      <dsp:nvSpPr>
        <dsp:cNvPr id="0" name=""/>
        <dsp:cNvSpPr/>
      </dsp:nvSpPr>
      <dsp:spPr>
        <a:xfrm>
          <a:off x="2005373" y="3693565"/>
          <a:ext cx="8021495" cy="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7A65-B849-4889-A5B7-7CD17D0A4D1D}">
      <dsp:nvSpPr>
        <dsp:cNvPr id="0" name=""/>
        <dsp:cNvSpPr/>
      </dsp:nvSpPr>
      <dsp:spPr>
        <a:xfrm>
          <a:off x="-5326188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B2428-E6E4-47EB-B060-3C8DD70D1B06}">
      <dsp:nvSpPr>
        <dsp:cNvPr id="0" name=""/>
        <dsp:cNvSpPr/>
      </dsp:nvSpPr>
      <dsp:spPr>
        <a:xfrm>
          <a:off x="518028" y="147743"/>
          <a:ext cx="10007984" cy="965491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i="0" kern="1200" dirty="0" smtClean="0"/>
            <a:t>Indefinição das responsabilidades dos entes federados em relação às políticas de saúde e das sanções contratuais aplicáveis nos termos do COAP</a:t>
          </a:r>
          <a:endParaRPr lang="pt-BR" sz="2200" i="0" kern="1200" dirty="0"/>
        </a:p>
      </dsp:txBody>
      <dsp:txXfrm>
        <a:off x="518028" y="147743"/>
        <a:ext cx="10007984" cy="965491"/>
      </dsp:txXfrm>
    </dsp:sp>
    <dsp:sp modelId="{393C2863-A2DE-447D-84E8-1F8B3B9B69B6}">
      <dsp:nvSpPr>
        <dsp:cNvPr id="0" name=""/>
        <dsp:cNvSpPr/>
      </dsp:nvSpPr>
      <dsp:spPr>
        <a:xfrm>
          <a:off x="76300" y="271446"/>
          <a:ext cx="905449" cy="9054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E1A6F-D940-4EF3-975F-44245BFF880A}">
      <dsp:nvSpPr>
        <dsp:cNvPr id="0" name=""/>
        <dsp:cNvSpPr/>
      </dsp:nvSpPr>
      <dsp:spPr>
        <a:xfrm>
          <a:off x="944317" y="1397046"/>
          <a:ext cx="9582095" cy="82770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6486"/>
                <a:satOff val="-2798"/>
                <a:lumOff val="20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i="0" kern="1200" dirty="0" smtClean="0"/>
            <a:t>Descontinuidades no apoio técnico e financeiro federal à regionalização e à implementação do COAP </a:t>
          </a:r>
          <a:endParaRPr lang="pt-BR" sz="2200" i="0" kern="1200" dirty="0"/>
        </a:p>
      </dsp:txBody>
      <dsp:txXfrm>
        <a:off x="944317" y="1397046"/>
        <a:ext cx="9582095" cy="827703"/>
      </dsp:txXfrm>
    </dsp:sp>
    <dsp:sp modelId="{D6C310EE-1B95-4FC8-9879-C7B1BBF5FDCD}">
      <dsp:nvSpPr>
        <dsp:cNvPr id="0" name=""/>
        <dsp:cNvSpPr/>
      </dsp:nvSpPr>
      <dsp:spPr>
        <a:xfrm>
          <a:off x="491592" y="1358174"/>
          <a:ext cx="905449" cy="9054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990FF-8063-442C-A824-4D83DF8A1B5A}">
      <dsp:nvSpPr>
        <dsp:cNvPr id="0" name=""/>
        <dsp:cNvSpPr/>
      </dsp:nvSpPr>
      <dsp:spPr>
        <a:xfrm>
          <a:off x="944317" y="2535446"/>
          <a:ext cx="9582095" cy="72435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52972"/>
                <a:satOff val="-5595"/>
                <a:lumOff val="4198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i="0" kern="1200" dirty="0" smtClean="0"/>
            <a:t>Fragmentação das políticas de saúde </a:t>
          </a:r>
          <a:endParaRPr lang="pt-BR" sz="2200" i="0" kern="1200" dirty="0"/>
        </a:p>
      </dsp:txBody>
      <dsp:txXfrm>
        <a:off x="944317" y="2535446"/>
        <a:ext cx="9582095" cy="724359"/>
      </dsp:txXfrm>
    </dsp:sp>
    <dsp:sp modelId="{EFC6047F-988A-475A-BEC5-8BAEF6C5B4E9}">
      <dsp:nvSpPr>
        <dsp:cNvPr id="0" name=""/>
        <dsp:cNvSpPr/>
      </dsp:nvSpPr>
      <dsp:spPr>
        <a:xfrm>
          <a:off x="491592" y="2444901"/>
          <a:ext cx="905449" cy="9054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EF00C-6798-408E-AAFE-BE5FA26B1B5C}">
      <dsp:nvSpPr>
        <dsp:cNvPr id="0" name=""/>
        <dsp:cNvSpPr/>
      </dsp:nvSpPr>
      <dsp:spPr>
        <a:xfrm>
          <a:off x="529025" y="3570501"/>
          <a:ext cx="9997387" cy="82770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26486"/>
                <a:satOff val="-2798"/>
                <a:lumOff val="20993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i="0" kern="1200" dirty="0" smtClean="0"/>
            <a:t>Ausência de processo de gestão de riscos</a:t>
          </a:r>
          <a:endParaRPr lang="pt-BR" sz="2200" i="0" kern="1200" dirty="0"/>
        </a:p>
      </dsp:txBody>
      <dsp:txXfrm>
        <a:off x="529025" y="3570501"/>
        <a:ext cx="9997387" cy="827703"/>
      </dsp:txXfrm>
    </dsp:sp>
    <dsp:sp modelId="{64FC5EB4-47A0-468D-93F3-16510D584928}">
      <dsp:nvSpPr>
        <dsp:cNvPr id="0" name=""/>
        <dsp:cNvSpPr/>
      </dsp:nvSpPr>
      <dsp:spPr>
        <a:xfrm>
          <a:off x="76300" y="3531629"/>
          <a:ext cx="905449" cy="9054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20112-33A6-4C4D-8968-421C4858012B}">
      <dsp:nvSpPr>
        <dsp:cNvPr id="0" name=""/>
        <dsp:cNvSpPr/>
      </dsp:nvSpPr>
      <dsp:spPr>
        <a:xfrm>
          <a:off x="831" y="817624"/>
          <a:ext cx="3244511" cy="1946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Sobreposições de competências aos entes federados quanto à cooperação técnica e financeira</a:t>
          </a:r>
          <a:endParaRPr lang="pt-BR" sz="2500" kern="1200" dirty="0"/>
        </a:p>
      </dsp:txBody>
      <dsp:txXfrm>
        <a:off x="831" y="817624"/>
        <a:ext cx="3244511" cy="1946706"/>
      </dsp:txXfrm>
    </dsp:sp>
    <dsp:sp modelId="{93552C40-D6C3-44BF-9AB9-9BCA192680F3}">
      <dsp:nvSpPr>
        <dsp:cNvPr id="0" name=""/>
        <dsp:cNvSpPr/>
      </dsp:nvSpPr>
      <dsp:spPr>
        <a:xfrm>
          <a:off x="3569794" y="817624"/>
          <a:ext cx="3244511" cy="1946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Papel supletivo dos estados nas atividades de execução das ações e serviços de saúde</a:t>
          </a:r>
          <a:endParaRPr lang="pt-BR" sz="2500" kern="1200" dirty="0"/>
        </a:p>
      </dsp:txBody>
      <dsp:txXfrm>
        <a:off x="3569794" y="817624"/>
        <a:ext cx="3244511" cy="1946706"/>
      </dsp:txXfrm>
    </dsp:sp>
    <dsp:sp modelId="{75784411-B4CF-4E43-8877-7524249DDB1F}">
      <dsp:nvSpPr>
        <dsp:cNvPr id="0" name=""/>
        <dsp:cNvSpPr/>
      </dsp:nvSpPr>
      <dsp:spPr>
        <a:xfrm>
          <a:off x="831" y="3088782"/>
          <a:ext cx="3244511" cy="1946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Ausência de detalhamento da participação financeira de cada ente federado</a:t>
          </a:r>
          <a:endParaRPr lang="pt-BR" sz="2500" kern="1200" dirty="0"/>
        </a:p>
      </dsp:txBody>
      <dsp:txXfrm>
        <a:off x="831" y="3088782"/>
        <a:ext cx="3244511" cy="1946706"/>
      </dsp:txXfrm>
    </dsp:sp>
    <dsp:sp modelId="{CC2472F0-C14B-47B5-A356-E876A482D7A1}">
      <dsp:nvSpPr>
        <dsp:cNvPr id="0" name=""/>
        <dsp:cNvSpPr/>
      </dsp:nvSpPr>
      <dsp:spPr>
        <a:xfrm>
          <a:off x="3569794" y="3088782"/>
          <a:ext cx="3244511" cy="1946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Baixa institucionalização </a:t>
          </a:r>
          <a:br>
            <a:rPr lang="pt-BR" sz="2500" kern="1200" dirty="0" smtClean="0"/>
          </a:br>
          <a:r>
            <a:rPr lang="pt-BR" sz="2500" kern="1200" dirty="0" smtClean="0"/>
            <a:t>das responsabilidades </a:t>
          </a:r>
          <a:endParaRPr lang="pt-BR" sz="2500" kern="1200" dirty="0"/>
        </a:p>
      </dsp:txBody>
      <dsp:txXfrm>
        <a:off x="3569794" y="3088782"/>
        <a:ext cx="3244511" cy="1946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899A1-B90E-4D01-8F7E-2D50CF43D37B}">
      <dsp:nvSpPr>
        <dsp:cNvPr id="0" name=""/>
        <dsp:cNvSpPr/>
      </dsp:nvSpPr>
      <dsp:spPr>
        <a:xfrm>
          <a:off x="614199" y="2944"/>
          <a:ext cx="3763192" cy="225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Falta de regularidade da atuação do MS para incentivar a adesão </a:t>
          </a:r>
          <a:br>
            <a:rPr lang="pt-BR" sz="2400" kern="1200" dirty="0" smtClean="0"/>
          </a:br>
          <a:r>
            <a:rPr lang="pt-BR" sz="2400" kern="1200" dirty="0" smtClean="0"/>
            <a:t>ao COAP</a:t>
          </a:r>
          <a:endParaRPr lang="pt-BR" sz="2400" kern="1200" dirty="0"/>
        </a:p>
      </dsp:txBody>
      <dsp:txXfrm>
        <a:off x="614199" y="2944"/>
        <a:ext cx="3763192" cy="2257915"/>
      </dsp:txXfrm>
    </dsp:sp>
    <dsp:sp modelId="{143B3CED-1BF3-4451-BD6F-668A14DA6985}">
      <dsp:nvSpPr>
        <dsp:cNvPr id="0" name=""/>
        <dsp:cNvSpPr/>
      </dsp:nvSpPr>
      <dsp:spPr>
        <a:xfrm>
          <a:off x="614199" y="2637179"/>
          <a:ext cx="3763192" cy="225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Variações nos tipos de incentivo e oscilação nos valores transferidos</a:t>
          </a:r>
          <a:endParaRPr lang="pt-BR" sz="2400" kern="1200" dirty="0"/>
        </a:p>
      </dsp:txBody>
      <dsp:txXfrm>
        <a:off x="614199" y="2637179"/>
        <a:ext cx="3763192" cy="2257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E232-A66A-4B83-8C9D-B76EBE8F369B}">
      <dsp:nvSpPr>
        <dsp:cNvPr id="0" name=""/>
        <dsp:cNvSpPr/>
      </dsp:nvSpPr>
      <dsp:spPr>
        <a:xfrm>
          <a:off x="0" y="1847"/>
          <a:ext cx="1002686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C2672-355B-4E8E-BAA5-9DE5F6DE164E}">
      <dsp:nvSpPr>
        <dsp:cNvPr id="0" name=""/>
        <dsp:cNvSpPr/>
      </dsp:nvSpPr>
      <dsp:spPr>
        <a:xfrm>
          <a:off x="0" y="1847"/>
          <a:ext cx="2005373" cy="3780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Acórdão 2888/2015-TCU-Plenário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Recomendações ao Ministério da</a:t>
          </a:r>
          <a:br>
            <a:rPr lang="pt-BR" sz="2100" kern="1200" dirty="0" smtClean="0"/>
          </a:br>
          <a:r>
            <a:rPr lang="pt-BR" sz="2100" kern="1200" dirty="0" smtClean="0"/>
            <a:t>Saúde</a:t>
          </a:r>
          <a:endParaRPr lang="pt-BR" sz="2100" kern="1200" dirty="0"/>
        </a:p>
      </dsp:txBody>
      <dsp:txXfrm>
        <a:off x="0" y="1847"/>
        <a:ext cx="2005373" cy="3780029"/>
      </dsp:txXfrm>
    </dsp:sp>
    <dsp:sp modelId="{564B37B2-DF94-4A3A-99D0-345138003CDB}">
      <dsp:nvSpPr>
        <dsp:cNvPr id="0" name=""/>
        <dsp:cNvSpPr/>
      </dsp:nvSpPr>
      <dsp:spPr>
        <a:xfrm>
          <a:off x="2155776" y="60910"/>
          <a:ext cx="7871092" cy="118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effectLst/>
              <a:latin typeface="+mn-lt"/>
              <a:ea typeface="+mn-ea"/>
              <a:cs typeface="+mn-cs"/>
            </a:rPr>
            <a:t>Promover discussão na CIT para reavaliar o modelo do COAP, a fim de propor medidas legais para estabelecer sanções para a União e os estados no caso de inadimplemento de responsabilidades assumidas</a:t>
          </a:r>
          <a:endParaRPr lang="pt-BR" sz="2000" kern="1200" dirty="0"/>
        </a:p>
      </dsp:txBody>
      <dsp:txXfrm>
        <a:off x="2155776" y="60910"/>
        <a:ext cx="7871092" cy="1181259"/>
      </dsp:txXfrm>
    </dsp:sp>
    <dsp:sp modelId="{900A03B1-C98B-449D-B5B5-938199D57B51}">
      <dsp:nvSpPr>
        <dsp:cNvPr id="0" name=""/>
        <dsp:cNvSpPr/>
      </dsp:nvSpPr>
      <dsp:spPr>
        <a:xfrm>
          <a:off x="2005373" y="1242169"/>
          <a:ext cx="8021495" cy="0"/>
        </a:xfrm>
        <a:prstGeom prst="lin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3DA8D8D-30BA-4A16-B21F-3B0CC3D94231}">
      <dsp:nvSpPr>
        <dsp:cNvPr id="0" name=""/>
        <dsp:cNvSpPr/>
      </dsp:nvSpPr>
      <dsp:spPr>
        <a:xfrm>
          <a:off x="2155776" y="1301232"/>
          <a:ext cx="7871092" cy="118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</a:t>
          </a:r>
          <a:r>
            <a:rPr lang="pt-BR" sz="2000" kern="1200" dirty="0" smtClean="0">
              <a:effectLst/>
              <a:latin typeface="+mn-lt"/>
              <a:ea typeface="+mn-ea"/>
              <a:cs typeface="+mn-cs"/>
            </a:rPr>
            <a:t>dotar medidas para aperfeiçoar a orientação aos municípios e estados sobre o processo de regionalização, assim como para organizar o apoio técnico e financeiro à regionalização e à implementação do COAP, de modo que esse apoio seja estável e contínuo</a:t>
          </a:r>
          <a:endParaRPr lang="pt-BR" sz="2000" kern="1200" dirty="0"/>
        </a:p>
      </dsp:txBody>
      <dsp:txXfrm>
        <a:off x="2155776" y="1301232"/>
        <a:ext cx="7871092" cy="1181259"/>
      </dsp:txXfrm>
    </dsp:sp>
    <dsp:sp modelId="{C4B4C341-4764-46A0-9ADA-FCE473E59F84}">
      <dsp:nvSpPr>
        <dsp:cNvPr id="0" name=""/>
        <dsp:cNvSpPr/>
      </dsp:nvSpPr>
      <dsp:spPr>
        <a:xfrm>
          <a:off x="2005373" y="2482492"/>
          <a:ext cx="8021495" cy="0"/>
        </a:xfrm>
        <a:prstGeom prst="lin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529C04A-3717-42E7-8FCC-16C9897504CC}">
      <dsp:nvSpPr>
        <dsp:cNvPr id="0" name=""/>
        <dsp:cNvSpPr/>
      </dsp:nvSpPr>
      <dsp:spPr>
        <a:xfrm>
          <a:off x="2155776" y="2541555"/>
          <a:ext cx="7871092" cy="118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Estruturar processo de gestão de riscos da implementação do COAP</a:t>
          </a:r>
          <a:endParaRPr lang="pt-BR" sz="2000" kern="1200" dirty="0"/>
        </a:p>
      </dsp:txBody>
      <dsp:txXfrm>
        <a:off x="2155776" y="2541555"/>
        <a:ext cx="7871092" cy="1181259"/>
      </dsp:txXfrm>
    </dsp:sp>
    <dsp:sp modelId="{F9109365-6296-4AB8-9F56-517E7057F51A}">
      <dsp:nvSpPr>
        <dsp:cNvPr id="0" name=""/>
        <dsp:cNvSpPr/>
      </dsp:nvSpPr>
      <dsp:spPr>
        <a:xfrm>
          <a:off x="2005373" y="3722814"/>
          <a:ext cx="8021495" cy="0"/>
        </a:xfrm>
        <a:prstGeom prst="lin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F85AAB-F146-4E1E-B8CC-882A3B1599DC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D46088-B17E-4D38-8B94-88B91E2AB9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596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C57DDA-C6AA-44A6-80AF-B1C589E23542}" type="slidenum">
              <a:rPr lang="pt-BR" altLang="pt-B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Acórdão 2888/2015-TCU-Plenário: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 recomendar ao Ministério da Saúde, com base no art. 250, inciso III, do Regimento Interno do TCU, que em 120 dias apresente um plano de ação, com cronograma de execução, a fim de: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9.1.1 promover discussão na Comissão Intergestores Tripartite (CIT) para regulamentar os critérios legais para o rateio dos recursos federais vinculados à saúde, nos termos do art. 17 da Lei Complementar 141/2012 e do art. 35 da Lei 8.080/1990, com a possibilidade de redefinição das competências federais, estaduais e municipais no âmbito do SUS, observando as seguintes diretrizes: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integrar os incentivos financeiros oferecidos pelo Ministério da Saúde, de modo a reduzir o excesso de normas atualmente existentes nas transferências financeiras federais;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detalhar de maneira suficiente as competências nos três níveis de governo, de modo a evitar sobreposições de responsabilidades e a possibilitar a identificação precisa das responsabilidades executivas e financeiras de cada ente em relação às ações e dos serviços de saúde;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considerar as fragilidades técnicas e financeiras da maior parte dos municípios brasileiros;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9.1.2 promover discussão na CIT para reavaliar o modelo do Contrato Organizativo da Ação Pública da Saúde (COAP), a fim de propor medidas legais que possam estabelecer sanções para a União e os estados no caso de inadimplemento de responsabilidades assumidas;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9.1.3 definir o diagnóstico sobre as necessidades de saúde, elaborado a partir do Mapa da Saúde, como referência prioritária para as emendas parlamentares relativas a recursos vinculados à saúde;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9.1.4 adotar medidas para aperfeiçoar a orientação aos municípios e estados sobre o processo de regionalização, assim como para organizar o apoio técnico e financeiro à regionalização e à implementação do COAP, de modo que esse apoio seja estável e contínuo;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9.1.5 estruturar processo de gestão de riscos da implementação do COAP nas regiões de saúde brasileiras.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9.2. encaminhar cópia do Acórdão que vier a ser adotado pelo Tribunal, bem como do Relatório e do Voto que o fundamentarem, e do inteiro teor do presente relatório para os seguintes destinatários: Ministério da Saúde; Casa Civil da Presidência da República; Comissão de Seguridade Social e Família da Câmara dos Deputados; Comissão de Assuntos Sociais do Senado Federal; Secretaria Técnica da Comissão Intergestores Tripartite (ST-CIT); Conselho Nacional de Secretários de Saúde (Conass); Conselho Nacional de Secretários Municipais de Saúde (Conasems); Confederação Nacional de Municípios (CNM).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9.3. restituir os autos à SecexSaúde para a programação do monitoramento da implementação das deliberações deste Acórdão.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8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“Referencial para avaliação de governança em políticas públicas”, do TCU, assim define governança em políticas públicas.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9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	Os </a:t>
            </a:r>
            <a:r>
              <a:rPr lang="pt-BR" baseline="0" dirty="0" smtClean="0"/>
              <a:t>componentes do modelo do TCU para avalição de políticas públicas são: institucionalização; planos e objetivos; participação; capacidade organizacional e recursos; coordenação e coerência; monitoramento e avaliação; gestão de riscos e controle interno; e </a:t>
            </a:r>
            <a:r>
              <a:rPr lang="pt-BR" i="1" baseline="0" dirty="0" err="1" smtClean="0"/>
              <a:t>accountability</a:t>
            </a:r>
            <a:r>
              <a:rPr lang="pt-BR" i="1" baseline="0" dirty="0" smtClean="0"/>
              <a:t>.</a:t>
            </a:r>
          </a:p>
          <a:p>
            <a:endParaRPr lang="pt-BR" i="1" baseline="0" dirty="0" smtClean="0"/>
          </a:p>
          <a:p>
            <a:r>
              <a:rPr lang="pt-BR" i="0" baseline="0" dirty="0" smtClean="0"/>
              <a:t>	A </a:t>
            </a:r>
            <a:r>
              <a:rPr lang="pt-BR" i="0" baseline="0" dirty="0" smtClean="0"/>
              <a:t>auditoria operacional avaliou 3 componentes: institucionalização; coordenação e coerência; e gestão de riscos</a:t>
            </a:r>
            <a:r>
              <a:rPr lang="pt-BR" i="0" baseline="0" dirty="0" smtClean="0"/>
              <a:t>.</a:t>
            </a:r>
          </a:p>
          <a:p>
            <a:endParaRPr lang="pt-BR" i="0" baseline="0" dirty="0" smtClean="0"/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Institucionalização de uma política pública: se refere a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aspectos, formais ou informais, da existência da política, relacionados a capacidades organizacionais, normatização, padrões, procedimentos, competências e recursos que possibilitam o alcance dos objetivos e resultados da política pública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i="0" dirty="0" smtClean="0"/>
          </a:p>
          <a:p>
            <a:endParaRPr lang="pt-BR" dirty="0" smtClean="0"/>
          </a:p>
          <a:p>
            <a:r>
              <a:rPr lang="pt-BR" dirty="0" smtClean="0"/>
              <a:t>	Coordenação e Coerência: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obtenção de resultados nas políticas públicas exige, cada vez mais, que as organizações públicas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trabalhem em conjunto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contrário, a fragmentação da missão e a sobreposição de programas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tornam-se realidade generalizada no âmbito do governo e muitos programas transversais deixam de ser bem coordenados. Ao trabalharem em conjunto, as organizações públicas podem melhorar e sustentar abordagens colaborativas para atingir as metas estabelecidas.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Gestão de Riscos e Controle Interno: organizações de todos os tipos e tamanhos enfrentam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influências e fatores internos e externos que tornam incerto se e quando elas atingirão seus objetivos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 efeito que essa incerteza tem sobre objetivos da organização é chamado risco”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43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slide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apresenta os achados da auditoria operacional.</a:t>
            </a:r>
            <a:endParaRPr lang="pt-B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próximos slides, serão detalhados o primeiro e o segundo achados, relativos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ao COAP.</a:t>
            </a:r>
            <a:endParaRPr lang="pt-B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Efeitos: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confusão de responsabilidades, multiplicidade de centros de tomada de decisão, excesso de normas, impasses políticos na definição de ações específicas e possibilidade de não exercício da competência.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fragmentação de políticas incentivadas pelo Ministério da Saúde, ao gerar um número expressivo de regras para transferências de recursos, o que dificulta a harmonização dos diversos incentivos com as necessidades específicas dos municípios e a integração das políticas incentivadas com as necessidades da região e com os planejamentos regionais.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auditoria apontou que a legislação brasileira e o modelo de COAP aprovado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delimitam, de maneira clara, as competências e os limites de atuação da União e dos estados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especialmente em relação ao apoio técnico e financeiro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que pode comprometer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oferta de serviços pelo sistema público de saúde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situação é agravada pela frequente insuficiência financeira dos municípios, pela omissão dos estados como apoiadores financeiros e pela imprecisão quanto ao apoio técnico e ao volume de recursos que cada ente deve aportar. Embora o COAP, ao menos teoricamente, busque definir as responsabilidades federativas, mediante aplicação de sanções,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 se observou é que essas responsabilidades e as sanções permanecem indefinidas mesmo havendo contrato assinado.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 a ideia de contratualização e de pactuação de metas, objetivos e responsabilidades solidárias em um acordo formal fica fragilizada se não puderem ser claramente identificadas as responsabilidades dos entes que movimentam a maior parte dos recursos, e se não houver sanções efetivas para o seu descumprimento, de maneira a inibir o inadimplemento.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85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	A</a:t>
            </a:r>
            <a:r>
              <a:rPr lang="pt-BR" sz="1200" baseline="0" dirty="0" smtClean="0"/>
              <a:t> </a:t>
            </a:r>
            <a:r>
              <a:rPr lang="pt-BR" sz="1200" baseline="0" dirty="0" smtClean="0"/>
              <a:t>d</a:t>
            </a:r>
            <a:r>
              <a:rPr lang="pt-BR" sz="1200" dirty="0" smtClean="0"/>
              <a:t>efinição, de maneira clara e formal, das competências das principais partes interessadas na política pública, a fim de viabilizar a identificação de objetivos, papéis, responsabilidades e recursos de cada um (TCU, 2014). O atendimento desse requisito contribui para a </a:t>
            </a:r>
            <a:r>
              <a:rPr lang="pt-BR" sz="1200" b="1" dirty="0" smtClean="0"/>
              <a:t>fluidez e previsibilidade da execução da política</a:t>
            </a:r>
            <a:r>
              <a:rPr lang="pt-BR" sz="1200" dirty="0" smtClean="0"/>
              <a:t>, facilitando a </a:t>
            </a:r>
            <a:r>
              <a:rPr lang="pt-BR" sz="1200" b="1" dirty="0" smtClean="0"/>
              <a:t>identificação de responsáveis e a correção tempestiva de eventuais falhas</a:t>
            </a:r>
            <a:r>
              <a:rPr lang="pt-BR" sz="1200" dirty="0" smtClean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Além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baixo nível de detalhamento das responsabilidades executivas e financeiras, observou-se que não há definição de sanções por inadimplemento das obrigações assumidas pela União e pelos estados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Seguindo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modelo aprovado na CIT, a Cláusula Décima-Quinta dos contratos prevê, como sanção administrativa, a suspensão de repasses e realocação de recursos, em caso de descumprimento das cláusulas e condições do contrato, proporcionalmente à infração verificada.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Porém, na prática, essa sanção só tem impacto nos municípios, que dependem das transferências financeiras. Desse modo, eventual inadimplência contratual do estado ou da União não lhes geraria qualquer sanção.</a:t>
            </a:r>
          </a:p>
          <a:p>
            <a:pPr lvl="0"/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inexistência de cláusulas sancionadoras efetivas pelo inadimplemento fragiliza o caráter contratual do COAP, tornando-se uma declaração de intenções por parte da União e dos estados, além da assimetria de condições entre esses e os municípios.</a:t>
            </a:r>
          </a:p>
          <a:p>
            <a:endParaRPr lang="pt-B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	A </a:t>
            </a:r>
            <a:r>
              <a:rPr lang="pt-BR" sz="1200" dirty="0" smtClean="0"/>
              <a:t>auditoria cita, em caráter exemplificativo, alguns dos riscos envolvidos na pactuação intergovernamental no SUS.</a:t>
            </a:r>
            <a:r>
              <a:rPr lang="pt-BR" sz="1200" baseline="0" dirty="0" smtClean="0"/>
              <a:t> </a:t>
            </a:r>
            <a:r>
              <a:rPr lang="pt-BR" sz="1200" dirty="0" smtClean="0"/>
              <a:t>O desconhecimento desses e de outros riscos por parte dos atores envolvidos pode prejudicar a estratégia e o alcance dos objetivos almejados:</a:t>
            </a:r>
          </a:p>
          <a:p>
            <a:pPr lvl="0"/>
            <a:r>
              <a:rPr lang="pt-BR" sz="1200" dirty="0" smtClean="0"/>
              <a:t>- alta rotatividade de gestores municipais; </a:t>
            </a:r>
          </a:p>
          <a:p>
            <a:pPr lvl="0"/>
            <a:r>
              <a:rPr lang="pt-BR" sz="1200" dirty="0" smtClean="0"/>
              <a:t>- </a:t>
            </a:r>
            <a:r>
              <a:rPr lang="pt-BR" sz="1200" dirty="0" smtClean="0"/>
              <a:t>regulação do acesso ausente ou deficiente; </a:t>
            </a:r>
          </a:p>
          <a:p>
            <a:pPr lvl="0"/>
            <a:r>
              <a:rPr lang="pt-BR" sz="1200" dirty="0" smtClean="0"/>
              <a:t>- coexistência de outros instrumentos de pactuação de organização das ações e serviços de saúde (consórcios, acordos informais, Termo de Compromisso de Gestão); </a:t>
            </a:r>
          </a:p>
          <a:p>
            <a:pPr lvl="0"/>
            <a:r>
              <a:rPr lang="pt-BR" sz="1200" dirty="0" smtClean="0"/>
              <a:t>- receio dos gestores de o COAP se tornar instrumento de cobrança judicial.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64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z="1100" dirty="0" smtClean="0"/>
              <a:t>Deve haver identificação dos recursos humanos, de tecnologia da informação, físicos e financeiros necessários para iniciar e manter o esforço cooperativo, na medida em que as organizações possuem diferentes níveis de recursos e capacidades. A manutenção do esforço cooperativo é fundamental para a boa governança, sob pena de esvaziar o planejamento, comprometer o alcance dos objetivos almejados e transmitir insegurança aos demais interessados a respeito da  continuidade da estratégia. O aperfeiçoamento da regionalização é uma prioridade estabelecida no planejamento federal.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1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 smtClean="0"/>
              <a:t>A</a:t>
            </a:r>
            <a:r>
              <a:rPr lang="pt-BR" sz="1100" baseline="0" dirty="0" smtClean="0"/>
              <a:t> auditoria verificou</a:t>
            </a:r>
            <a:r>
              <a:rPr lang="pt-BR" sz="1100" dirty="0" smtClean="0"/>
              <a:t> </a:t>
            </a:r>
            <a:r>
              <a:rPr lang="pt-BR" sz="1200" dirty="0" smtClean="0"/>
              <a:t>falta de regularidade da atuação do Ministério da Saúde para incentivar a adesão ao COAP e promover a continuidade do processo de regionalização. Isso é demonstrado tanto pelo apoio financeiro episódico, como pela redução das ações voltadas diretamente para promover a regionalização.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Verificou, ainda, variações nos tipos de incentivo, bem como a oscilação nos valores, que confirmam o apontamento dos gestores sobre a falta de regularidade do apoio financeiro ao aperfeiçoamento da regionalização.</a:t>
            </a:r>
            <a:endParaRPr lang="pt-BR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00B050"/>
                </a:solidFill>
              </a:rPr>
              <a:t>O decreto 7.508/2011 representou um passo importante porque criou instrumentos formais para organizar o sistema, como o COAP. Porém, falhas na delimitação das responsabilidades, na coordenação e no enfrentamento dos riscos têm prejudicado o desempenho do SUS. O aperfeiçoamento do sistema passa necessariamente por definições mais precisas das competências e pela simplificação das regras de financiamento.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990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No slide, consta apenas algumas das determinações/recomendações do Tribunal.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Acórdão 2888/2015-TCU-Plenário: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 recomendar ao Ministério da Saúde, com base no art. 250, inciso III, do Regimento Interno do TCU, que em 120 dias apresente um plano de ação, com cronograma de execução, a fim de: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9.1.1 promover discussão na Comissão Intergestores Tripartite (CIT) para regulamentar os critérios legais para o rateio dos recursos federais vinculados à saúde, nos termos do art. 17 da Lei Complementar 141/2012 e do art. 35 da Lei 8.080/1990, com a possibilidade de redefinição das competências federais, estaduais e municipais no âmbito do SUS, observando as seguintes diretrizes: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integrar os incentivos financeiros oferecidos pelo Ministério da Saúde, de modo a reduzir o excesso de normas atualmente existentes nas transferências financeiras federais;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detalhar de maneira suficiente as competências nos três níveis de governo, de modo a evitar sobreposições de responsabilidades e a possibilitar a identificação precisa das responsabilidades executivas e financeiras de cada ente em relação às ações e dos serviços de saúde;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considerar as fragilidades técnicas e financeiras da maior parte dos municípios brasileiros;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9.1.2 promover discussão na CIT para reavaliar o modelo do Contrato Organizativo da Ação Pública da Saúde (COAP), a fim de propor medidas legais que possam estabelecer sanções para a União e os estados no caso de inadimplemento de responsabilidades assumidas;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9.1.3 definir o diagnóstico sobre as necessidades de saúde, elaborado a partir do Mapa da Saúde, como referência prioritária para as emendas parlamentares relativas a recursos vinculados à saúde;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9.1.4 adotar medidas para aperfeiçoar a orientação aos municípios e estados sobre o processo de regionalização, assim como para organizar o apoio técnico e financeiro à regionalização e à implementação do COAP, de modo que esse apoio seja estável e contínuo;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9.1.5 estruturar processo de gestão de riscos da implementação do COAP nas regiões de saúde brasileiras.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9.2. encaminhar cópia do Acórdão que vier a ser adotado pelo Tribunal, bem como do Relatório e do Voto que o fundamentarem, e do inteiro teor do presente relatório para os seguintes destinatários: Ministério da Saúde; Casa Civil da Presidência da República; Comissão de Seguridade Social e Família da Câmara dos Deputados; Comissão de Assuntos Sociais do Senado Federal; Secretaria Técnica da Comissão Intergestores Tripartite (ST-CIT); Conselho Nacional de Secretários de Saúde (Conass); Conselho Nacional de Secretários Municipais de Saúde (Conasems); Confederação Nacional de Municípios (CNM).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9.3. restituir os autos à SecexSaúde para a programação do monitoramento da implementação das deliberações deste Acórdão.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95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C57DDA-C6AA-44A6-80AF-B1C589E23542}" type="slidenum">
              <a:rPr lang="pt-BR" altLang="pt-BR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0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Segundo a auditoria da governança: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 é um modelo que prevê o estabelecimento de metas e responsabilidades num documento tripartite, com a participação dos governadores, prefeitos, secretários estaduais e municipais de saúde e do Ministério da Saúde. A proposta do COAP é a de aumentar a segurança administrativa, a transparência e a publicidade da pactuação, vinculando os entes signatários ao cumprimento de responsabilidades definidas num documento formal.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definições desse slide e o texto abaixo foram tirados do seguinte folder do Ministério da Saúde: http://bvsms.saude.gov.br/bvs/folder/contrato_organizativo_acao_publica_coap.pdf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“Em junho de 2011 foi publicado o Decreto Presidencial nº 7.508 para regulamentar a Lei Orgânica da Saúde (Lei 8.080/90), no que se refere à organização do Sistema Único de Saúde (SUS), ao Planejamento da Saúde, à Assistência à Saúde e à Articulação Interfederativa. O Decreto instituiu, ainda, o COAP.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Região de Saúde é um espaço geográfico contínuo constituído por agrupamentos de Municípios limítrofes, delimitado a partir de identidades culturais, econômicas e sociais e de redes de comunicação e infraestrutura de transportes compartilhados, com a finalidade de integrar a organização, o planejamento e a execução de ações e serviços de saúde.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responsabilidades individuais e solidárias pactuadas pelos entes federativos em relação à Região de Saúde ficam claramente definidas nas quatro partes que compõem o contrato. São elas:  organizativas; executivas – onde são explicitadas as metas regionais e os indicadores; orçamentárias e financeiras; e de monitoramento, avaliação de desempenho e auditoria. A avaliação da execução do COAP é realizada por meio do Relatório de Gestão, de cada ente signatário, devendo ser acompanhada pelos respectivos Conselhos de Saúde.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SUS pressupõe uma gestão compartilhada por força constitucional. Não há como um ente sozinho garantir a integralidade da atenção à saúde. Nesse sentido é preciso que essa gestão compartilhada seja organizada por Região de Saúde e que os entes municipais, juntamente com seus Estados e a União, possam conjugar esforços para alcançar objetivos comuns em relação ao cidadão. Por isso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Comissão Intergestores Regional (CIR) é uma instância importante para a garantia da governança regional. Será na CIR que os entes municipais poderão, juntamente com o Estado, discutir as suas necessidades de saúde, as referências e o financiamento na região. Assim o município se sentirá amparado nas suas responsabilidades perante a cooperação da União e do Estado como promotores da equidade orçamentária regional para equilibrar as desigualdades existentes.”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12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Considerou-se que a qualidade é decorrente, entre outras variáveis, das ações gerenciais adotadas (processos de gestão).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Números: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30 Tribunais de Contas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119 auditores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317 municípios auditados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23 estados visitados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Respostas aos questionários enviados: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14</a:t>
            </a:r>
            <a:r>
              <a:rPr lang="pt-BR" baseline="0" dirty="0" smtClean="0"/>
              <a:t> secretarias de estado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2.577 secretarias municipais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175 </a:t>
            </a:r>
            <a:r>
              <a:rPr lang="pt-BR" baseline="0" dirty="0" err="1" smtClean="0"/>
              <a:t>reginais</a:t>
            </a:r>
            <a:r>
              <a:rPr lang="pt-BR" baseline="0" dirty="0" smtClean="0"/>
              <a:t> de saúde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2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Considerou-se que a qualidade é decorrente, entre outras variáveis, das ações gerenciais adotadas (processos de gestão).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Números: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30 Tribunais de Contas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119 auditores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317 municípios auditados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23 estados visitados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Respostas aos questionários enviados: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14</a:t>
            </a:r>
            <a:r>
              <a:rPr lang="pt-BR" baseline="0" dirty="0" smtClean="0"/>
              <a:t> secretarias de estado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2.577 secretarias municipais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175 </a:t>
            </a:r>
            <a:r>
              <a:rPr lang="pt-BR" baseline="0" dirty="0" err="1" smtClean="0"/>
              <a:t>reginais</a:t>
            </a:r>
            <a:r>
              <a:rPr lang="pt-BR" baseline="0" dirty="0" smtClean="0"/>
              <a:t> de saúde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Considerou-se que a qualidade é decorrente, entre outras variáveis, das ações gerenciais adotadas (processos de gestão).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Números: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30 Tribunais de Contas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119 auditores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317 municípios auditados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23 estados visitados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Respostas aos questionários enviados: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14</a:t>
            </a:r>
            <a:r>
              <a:rPr lang="pt-BR" baseline="0" dirty="0" smtClean="0"/>
              <a:t> secretarias de estado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2.577 secretarias municipais de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175 </a:t>
            </a:r>
            <a:r>
              <a:rPr lang="pt-BR" baseline="0" dirty="0" err="1" smtClean="0"/>
              <a:t>reginais</a:t>
            </a:r>
            <a:r>
              <a:rPr lang="pt-BR" baseline="0" dirty="0" smtClean="0"/>
              <a:t> de saúde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75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 auditoria apontou que havia baixa adesão ao COAP, cujo ponto crítico refere-se à definição de responsabilidades de cada ente e o respectivo financiamento das ações de saúde.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Apenas 26 regiões de saúde em dois estados (Ceará e Mato Grosso do Sul) assinaram o contrato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meta do Ministério da Saúde, prevista no Planejamento Estratégico 2011-2015, era implantar o COAP em todas as regiões de saúde, mas até hoje foi atingido menos de 6% do total (448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Seguindo o modelo aprovado na CIT, a Cláusula Décima-Quinta dos contratos prevê, como sanção administrativa, 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suspensão de repasses e realocação de recursos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caso de descumprimento das cláusulas e condições do contrato, proporcionalmente à infração verificada.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Porém, na prática, essa sanção só tem impacto nos municípios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dependem das transferências financeiras.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 modo, eventual inadimplência contratual do estado ou da União não lhes geraria qualquer sanção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Há uma escassa adesão ao novo mecanismo de planejamento, cujo </a:t>
            </a:r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ponto crítico refere-se à definição de responsabilidades de cada ente e o respectivo financiamento das ações de saúde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	</a:t>
            </a:r>
            <a:endParaRPr lang="pt-BR" dirty="0" smtClean="0"/>
          </a:p>
          <a:p>
            <a:r>
              <a:rPr lang="pt-BR" dirty="0" smtClean="0"/>
              <a:t>	Além </a:t>
            </a:r>
            <a:r>
              <a:rPr lang="pt-BR" dirty="0" smtClean="0"/>
              <a:t>disso, a auditoria constatou a necessidade de maior</a:t>
            </a:r>
            <a:r>
              <a:rPr lang="pt-BR" baseline="0" dirty="0" smtClean="0"/>
              <a:t> </a:t>
            </a:r>
            <a:r>
              <a:rPr lang="pt-BR" dirty="0" smtClean="0"/>
              <a:t>apoio por parte das Secretarias de Estado de Saúde (SES) ao trabalho das Secretarias Municipais de Saúde (SMS), pois, ao ser perguntado “A SES apoia a SMS no levantamento das necessidades de saúde da população e/ou na elaboração do planejamento em saúde de seu município?”, de 1.829 respostas obtidas, 732 (40%) gestões assinalaram que discordam da assertiva.</a:t>
            </a:r>
          </a:p>
          <a:p>
            <a:r>
              <a:rPr lang="pt-BR" dirty="0" smtClean="0"/>
              <a:t>	</a:t>
            </a:r>
            <a:endParaRPr lang="pt-BR" dirty="0" smtClean="0"/>
          </a:p>
          <a:p>
            <a:r>
              <a:rPr lang="pt-BR" dirty="0" smtClean="0"/>
              <a:t>Considerando </a:t>
            </a:r>
            <a:r>
              <a:rPr lang="pt-BR" dirty="0" smtClean="0"/>
              <a:t>o tempo transcorrido desde a criação do COAP – cinco anos - e a baixíssima adesão por parte das regiões de saúde, observou-se atuação deficiente do Ministério da Saúde quanto à articulação com os estados e municípios no processo de regionalização, reforçado pelo fato de não ter sido realizada qualquer investigação formal que traga à tona os motivos que envolvem</a:t>
            </a:r>
          </a:p>
          <a:p>
            <a:r>
              <a:rPr lang="pt-BR" dirty="0" smtClean="0"/>
              <a:t>essa baixa adesão, mesmo existindo meta estabelecida no Planejamento Estratégico 2011-2015 para adesão ao COAP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43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Fonte: Questionário eletrônico aplicado às SMS (internet). Respostas: 463. Os gestores puderam responder a mais de uma alternativa. As quantidades foram apuradas em relação ao total de gestores que afirmaram que o município não firmou acordo de colaboração interfederativa.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o relatório de auditoria: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174.	No questionário eletrônico de âmbito nacional aplicado aos gestores das SMS, foi perguntado se o respectivo município celebrou acordos de colaboração em que tenham sido definidas responsabilidades e ações de saúde com outra(s) municipalidade(s) e/ou com seu estado. Das 2.139 respostas obtidas, 463 (22%) responderam que não. Os gestores municipais também indicaram as causas que atribuíam a ausência de acordos.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175.	Das quatorze entrevistas semiestruturas efetuadas pela equipe de auditoria do TCU com gestores municipais envolvidos com a atenção básica, seis responderam que atualmente não existem ações da SMS com a finalidade de aperfeiçoar o processo de articulação da atenção básica com os demais níveis de atenção à saúde.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176.	Adicionalmente, em entrevistas semiestruturadas com gestores da atenção básica das cinco SES visitadas, coletaram-se os seguintes relatos:</a:t>
            </a:r>
          </a:p>
          <a:p>
            <a:pPr lvl="3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(...) os estados sentiram que o 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um instrumento imposto. O tamanho do estado gera dificuldade. Não sabe se o Ministério da Saúde somente apoia ou cobra (...);</a:t>
            </a:r>
          </a:p>
          <a:p>
            <a:pPr lvl="3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(...) há dificuldades operacionais no nível estadual em termos de fortalecer o instrumento;</a:t>
            </a:r>
          </a:p>
          <a:p>
            <a:pPr lvl="3"/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(...) se o Ministério da Saúde recua, a SES recua (...).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177.	Em entrevista com gestores da SMS de uma das capitais visitadas, ainda expressou-se: “(...)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conheço, acho que ouvi falar num encontro, mas não sei detalhes (...)”.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178.	Considerando principalmente os mandamentos constitucionais, bem como aqueles dispostos na Lei 8.080/1990 e Decreto 7.508/2011, verifica-se deficiência de atuação do ministério quanto ao processo de implementação 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que diz respeito à articulação interfederativa.</a:t>
            </a:r>
          </a:p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Causas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179.	Para se entenderem as causas da baixa adesão ao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mostra-se necessária a elaboração de um diagnóstico envolvendo os problemas e respectivas razões da sua não plena implementação, para subsidiar a definição de estratégias de sua atuação.</a:t>
            </a:r>
          </a:p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Efeitos e riscos decorrentes da manutenção da situação encontrada 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180.	Nesse contexto, verificam-se os seguintes efeitos e riscos decorrentes da situação encontrada: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baixo êxito na tentativa de se estabelecerem fluxos contratuais de referenciamento e contrarreferenciamento nas regiões de saúde;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os municípios de referência, em cumprimento ao princípio da universalidade, continuarem recebendo pacientes de municípios da sua e de outras regiões de saúde, sobrecarregando sua capacidade quanto aos serviços de saúde prestados;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os supramencionados efeitos atingem potencialmente a dimensão de efetividade no desempenho do SUS, a qual está intimamente relacionada à resolutividade dos serviços de saúde. Visto que a coordenação do cuidado e a ordenação da rede de atenção à saúde são atribuições inerentes à atenção básica, conforme a PNAB, e que essas funções envolvem a articulação entre esta e os demais níveis de atenção, deficiências nos fluxos de referência e contrarreferência, quanto à regionalização, também afetam a qualidade da atenção básica na posição de coordenadora do cuidado e ordenadora da rede de atenção à saúde.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impacto nas dimensões de efetividade, qualidade e equidade, conforme descrição: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efetividade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deficiências quanto à instituição de fluxos de referência regionalizados poderão acarretar a não resolutividade dos problemas de saúde de indivíduos que não dispõem de serviços especializados em sua região de saúde;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qualidade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compromete-se a qualidade na medida em que a precariedade na regionalização dos fluxos de referência, além de dificultar o acesso aos serviços especializados pelos indivíduos dos territórios mais afastados das referências, também impacta diretamente na fila de espera por esses atendimentos;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(diz respeito ao justo acesso à saúde dado à população, considerando as diferenças entre os indivíduos e a necessidade de tratamento diferenciado): deficiências na regionalização dos fluxos de referência podem agravar as situações de iniquidade a que já estão sujeitas certas comunidades.</a:t>
            </a:r>
          </a:p>
          <a:p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Conclusão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181.	Ante as evidências apresentadas, conclui-se que o Ministério da Saúde demonstra atuação deficiente quanto à articulação com os estados e municípios no processo de regionalização, em face do não atingimento da meta estabelecida no Planejamento Estratégico 2011-2015 para adesão ao Contrato Organizativo da Ação Pública de Saúde, bem como do conjunto das evidências apresentadas.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182.	Dado o tempo transcorrido desde a criação do instrumento, quase quatro anos, e a baixíssima adesão por parte das regiões de saúde, justifica-se uma investigação que traga à tona os motivos que envolvem essa baixa adesão. Uma vez compreendidas as causas, é possível criar estratégias de atuação ministerial com vistas a minimizar possíveis entraves às pactuações envolvendo os municípios de uma determinada região de saúde, o respectivo estado e a União.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183.	Com isso, considerando que 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 como essência a pactuação regionalizada dos serviços públicos de saúde nos diversos níveis de atenção (atenção básica, média e alta complexidade), o incremento na adesão a esse instrumento poderá se configurar como relevante contribuição para o estabelecimento dos fluxos de referência e contrarreferência mais efetivos nas diversas regiões de saúde do país.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razão desses achados, o Tribunal recomendou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ao MS que (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Acórdão 1714/2015-P)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9.1.3. realize um diagnóstico das causas da não adesão ao Contrato Organizativo da Ação Pública de Saúde (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Coap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 elabore um plano de ação com vistas a enfrentá-las, prevendo etapas e prazos para a respectiva implementação;”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37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Já houve resposta do MS sobre o cumprimento do</a:t>
            </a:r>
            <a:r>
              <a:rPr lang="pt-BR" baseline="0" dirty="0" smtClean="0"/>
              <a:t> acórdão, mas não foi ainda analisada.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D46088-B17E-4D38-8B94-88B91E2AB9B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95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8A53-BB25-41FF-A3FF-7A7BB5C022C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7F7E-708B-4CE5-A7C5-4CFB53CD9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24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A303-8236-4EB2-AAFB-D09807AEAB7A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3EF3-47E8-4AA6-865A-0BD3DBDF0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CC32-6D5F-4FDF-B2E1-525070564CD2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4C35-32D2-40EF-9A7F-72DAC6E8E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02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833B-A9E6-4771-8A03-3A56B803E32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4241-5373-4724-AF11-0BDA82D88A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178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7814-924C-4658-B717-FFC7970AE4F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C50B7-D2C1-4B19-A8F7-3B1622E5E3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390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6C1C-CC2A-4111-9EF3-85B3E9DCE5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FF5E-ADBA-4972-BB0B-14DA171268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552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E8BA-EFC8-4C78-83C7-CB89135D2F4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FAE0-EF80-4EC6-9FE4-AB13F10429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918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01FD-36E0-40D1-9A3D-2031A0E3EE6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2AEF-95B3-477A-9AA3-31DAB21757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248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B6BC-411A-4BD1-86C2-44AB138C566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FD17-4A7B-4EFB-8484-CD3347B298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26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40F2-2F5D-4107-8A05-D2A06D26FBD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3CD91-AC4B-4D8B-9B68-38ACDC47E9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68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4C9A-98DC-4B7F-B020-109FCA7B10F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968A1-4F4A-4BD2-8C00-217A74A603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871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AB90-5FC0-4042-8C56-013FAAA949CE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1B84-A234-4B31-A5E2-5C813DE08D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6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478C-E58B-4B21-8885-271298ABD2E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1DC74-3B02-4435-9CE3-C5C42B78F7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99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4E0B-FDB5-4F56-A7B0-806145BF00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D096E-7FCC-4909-AEDC-929119D96C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554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3740-9EA2-4A90-B34D-FCF41E3D7CB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6331C-C8D9-4417-AAF9-9F60AD38F7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56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C847-CF0B-4E9F-BB45-3FAE4A869FD8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A11C-46CC-4E13-AB7A-2A875F7D81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8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9D7F-C761-45ED-86E1-4A5CC32B35D6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EA5D-C1F1-463D-B8BF-153FB6ADE8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9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77CE-B6EC-4FD5-93E4-8678E75C6FE7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03EE-E8FC-46AB-BE86-B23E479B38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87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7B52-F86F-48C7-A9EF-C30F0EF6D566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7CC6-2CF5-48EA-887F-5199ED8F0A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3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6FB3-B58C-4A63-83CD-928714AA7661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FB45-8E52-405F-A286-E422F27BB6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00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4D10-CCC0-4FA8-A4AA-C6C3817979CF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5B13-1828-43F6-B7F5-53FBADBEC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7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2536-D4E3-4744-A569-65593A78D810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A618-64CA-4DAB-B637-BC533D91A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9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A47FB-F65F-4D09-B578-96618D07E94D}" type="datetimeFigureOut">
              <a:rPr lang="pt-BR"/>
              <a:pPr>
                <a:defRPr/>
              </a:pPr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E159F-F988-4DB0-8311-051C207C28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67A890E-05A7-40AC-AB8A-F2183C2D8D4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13/09/2016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6853526B-1210-4AE1-8622-D01C0B28F46E}" type="slidenum">
              <a:rPr lang="pt-BR" altLang="pt-BR"/>
              <a:pPr eaLnBrk="1" hangingPunct="1"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8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5016" y="1426438"/>
            <a:ext cx="1059443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</a:rPr>
              <a:t>A </a:t>
            </a:r>
            <a:r>
              <a:rPr lang="pt-BR" sz="4800" b="1" dirty="0">
                <a:solidFill>
                  <a:schemeClr val="tx2"/>
                </a:solidFill>
              </a:rPr>
              <a:t>integração das ações e serviços em regiões de Saúde mediante COAP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Comissão </a:t>
            </a:r>
            <a:r>
              <a:rPr lang="pt-BR" sz="2000" dirty="0">
                <a:solidFill>
                  <a:schemeClr val="tx2"/>
                </a:solidFill>
              </a:rPr>
              <a:t>de Seguridade Social e Família da Câmara dos Deputados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Seminário - Brasília</a:t>
            </a:r>
            <a:r>
              <a:rPr lang="pt-BR" sz="2000" dirty="0">
                <a:solidFill>
                  <a:schemeClr val="tx2"/>
                </a:solidFill>
              </a:rPr>
              <a:t>, 13/9/2016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chemeClr val="tx2"/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tx2"/>
                </a:solidFill>
              </a:rPr>
              <a:t>Marcelo Chaves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800" dirty="0">
                <a:solidFill>
                  <a:schemeClr val="tx2"/>
                </a:solidFill>
              </a:rPr>
              <a:t>Secretário de Controle Externo da Saúde – </a:t>
            </a:r>
            <a:r>
              <a:rPr lang="pt-BR" sz="2800" dirty="0" smtClean="0">
                <a:solidFill>
                  <a:schemeClr val="tx2"/>
                </a:solidFill>
              </a:rPr>
              <a:t>SecexSaúde/TCU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6453352" cy="1162050"/>
          </a:xfrm>
        </p:spPr>
        <p:txBody>
          <a:bodyPr/>
          <a:lstStyle/>
          <a:p>
            <a: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  <a:t>Auditoria operacional:</a:t>
            </a:r>
            <a:b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Go</a:t>
            </a:r>
            <a:r>
              <a:rPr lang="pt-BR" dirty="0" smtClean="0">
                <a:solidFill>
                  <a:schemeClr val="tx2"/>
                </a:solidFill>
              </a:rPr>
              <a:t>vernança </a:t>
            </a:r>
            <a:r>
              <a:rPr lang="pt-BR" dirty="0">
                <a:solidFill>
                  <a:schemeClr val="tx2"/>
                </a:solidFill>
              </a:rPr>
              <a:t>da pactuação </a:t>
            </a:r>
            <a:r>
              <a:rPr lang="pt-BR" dirty="0" smtClean="0">
                <a:solidFill>
                  <a:schemeClr val="tx2"/>
                </a:solidFill>
              </a:rPr>
              <a:t>intergovernamental </a:t>
            </a:r>
            <a:r>
              <a:rPr lang="pt-BR" dirty="0">
                <a:solidFill>
                  <a:schemeClr val="tx2"/>
                </a:solidFill>
              </a:rPr>
              <a:t>do SUS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1891" y="725213"/>
            <a:ext cx="6307200" cy="5050248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592313"/>
            <a:ext cx="6311461" cy="4571997"/>
          </a:xfrm>
        </p:spPr>
        <p:txBody>
          <a:bodyPr/>
          <a:lstStyle/>
          <a:p>
            <a:r>
              <a:rPr lang="pt-BR" sz="2800" u="sng" dirty="0" smtClean="0">
                <a:solidFill>
                  <a:schemeClr val="tx2">
                    <a:lumMod val="75000"/>
                  </a:schemeClr>
                </a:solidFill>
              </a:rPr>
              <a:t>Objetivo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Avaliar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a governança da pactuação intergovernamental no SUS, com foco nos componentes da institucionalização, da coordenação e coerência e da gestão de riscos e controle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interno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u="sng" dirty="0" smtClean="0">
                <a:solidFill>
                  <a:schemeClr val="tx2">
                    <a:lumMod val="75000"/>
                  </a:schemeClr>
                </a:solidFill>
              </a:rPr>
              <a:t>Acórdão 2888/2015-TCU-Plenário</a:t>
            </a:r>
            <a:endParaRPr lang="pt-BR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Auditoria operacional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Governança da pactuação intergovernamental do SUS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6480" t="26848" r="15561" b="41495"/>
          <a:stretch/>
        </p:blipFill>
        <p:spPr>
          <a:xfrm>
            <a:off x="1734207" y="1364869"/>
            <a:ext cx="4814421" cy="4674873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833">
            <a:off x="8034695" y="1752557"/>
            <a:ext cx="2582756" cy="3975340"/>
          </a:xfrm>
        </p:spPr>
      </p:pic>
    </p:spTree>
    <p:extLst>
      <p:ext uri="{BB962C8B-B14F-4D97-AF65-F5344CB8AC3E}">
        <p14:creationId xmlns:p14="http://schemas.microsoft.com/office/powerpoint/2010/main" val="16854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Auditoria operacional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Governança da pactuação intergovernamental do SUS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78" y="1449169"/>
            <a:ext cx="5487879" cy="470038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 rot="1436103">
            <a:off x="5193518" y="1517176"/>
            <a:ext cx="1698589" cy="1045361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rot="11883694">
            <a:off x="3179242" y="3184246"/>
            <a:ext cx="1896122" cy="1173015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rot="7914415">
            <a:off x="5233338" y="4943812"/>
            <a:ext cx="1632301" cy="117677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38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Auditoria operacional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Governança da pactuação intergovernamental do SUS</a:t>
            </a:r>
            <a:endParaRPr lang="pt-BR" sz="3200" dirty="0">
              <a:solidFill>
                <a:schemeClr val="tx2"/>
              </a:solidFill>
            </a:endParaRPr>
          </a:p>
        </p:txBody>
      </p:sp>
      <p:graphicFrame>
        <p:nvGraphicFramePr>
          <p:cNvPr id="10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21521"/>
              </p:ext>
            </p:extLst>
          </p:nvPr>
        </p:nvGraphicFramePr>
        <p:xfrm>
          <a:off x="798786" y="1543762"/>
          <a:ext cx="10594428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5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30901"/>
              </p:ext>
            </p:extLst>
          </p:nvPr>
        </p:nvGraphicFramePr>
        <p:xfrm>
          <a:off x="4767263" y="273050"/>
          <a:ext cx="681513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Indefinição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das responsabilidades dos entes federados em relação às políticas de saúde e das sanções contratuais aplicáveis nos termos do COAP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2">
                    <a:lumMod val="75000"/>
                  </a:schemeClr>
                </a:solidFill>
              </a:rPr>
              <a:t>Auditoria operacional:</a:t>
            </a:r>
            <a:br>
              <a:rPr lang="pt-BR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Go</a:t>
            </a:r>
            <a:r>
              <a:rPr lang="pt-BR" dirty="0">
                <a:solidFill>
                  <a:schemeClr val="tx2"/>
                </a:solidFill>
              </a:rPr>
              <a:t>vernança da pactuação intergovernamental </a:t>
            </a:r>
            <a:r>
              <a:rPr lang="pt-BR" dirty="0" smtClean="0">
                <a:solidFill>
                  <a:schemeClr val="tx2"/>
                </a:solidFill>
              </a:rPr>
              <a:t>do 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2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627393"/>
              </p:ext>
            </p:extLst>
          </p:nvPr>
        </p:nvGraphicFramePr>
        <p:xfrm>
          <a:off x="5776257" y="730251"/>
          <a:ext cx="4991592" cy="489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Descontinuidades no apoio técnico e financeiro federal à regionalização e à implementação do COAP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2">
                    <a:lumMod val="75000"/>
                  </a:schemeClr>
                </a:solidFill>
              </a:rPr>
              <a:t>Auditoria operacional:</a:t>
            </a:r>
            <a:br>
              <a:rPr lang="pt-BR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Go</a:t>
            </a:r>
            <a:r>
              <a:rPr lang="pt-BR" dirty="0">
                <a:solidFill>
                  <a:schemeClr val="tx2"/>
                </a:solidFill>
              </a:rPr>
              <a:t>vernança da pactuação intergovernamental </a:t>
            </a:r>
            <a:r>
              <a:rPr lang="pt-BR" dirty="0" smtClean="0">
                <a:solidFill>
                  <a:schemeClr val="tx2"/>
                </a:solidFill>
              </a:rPr>
              <a:t>do 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2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8902289"/>
              </p:ext>
            </p:extLst>
          </p:nvPr>
        </p:nvGraphicFramePr>
        <p:xfrm>
          <a:off x="1082565" y="2049516"/>
          <a:ext cx="10026869" cy="37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7"/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altLang="pt-BR" sz="3200" smtClean="0">
                <a:solidFill>
                  <a:schemeClr val="tx2"/>
                </a:solidFill>
              </a:rPr>
              <a:t>Auditoria operacional</a:t>
            </a:r>
            <a:r>
              <a:rPr lang="pt-BR" altLang="pt-BR" sz="3200" b="1" smtClean="0">
                <a:solidFill>
                  <a:schemeClr val="tx2"/>
                </a:solidFill>
              </a:rPr>
              <a:t/>
            </a:r>
            <a:br>
              <a:rPr lang="pt-BR" altLang="pt-BR" sz="3200" b="1" smtClean="0">
                <a:solidFill>
                  <a:schemeClr val="tx2"/>
                </a:solidFill>
              </a:rPr>
            </a:br>
            <a:r>
              <a:rPr lang="pt-BR" altLang="pt-BR" sz="3200" b="1" smtClean="0">
                <a:solidFill>
                  <a:schemeClr val="tx2"/>
                </a:solidFill>
              </a:rPr>
              <a:t>Governança da pactuação intergovernamental do SUS</a:t>
            </a:r>
            <a:endParaRPr lang="pt-B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44441"/>
            <a:ext cx="9144000" cy="38828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27255"/>
            <a:ext cx="9144000" cy="1774003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Tribunal de Contas da União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de Controle Externo da Saúde – Secex Saúde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 secexsaude@tcu.gov.br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 (61) 3316-7334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2" y="444441"/>
            <a:ext cx="51720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86910" y="1820588"/>
            <a:ext cx="1035794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2"/>
                </a:solidFill>
              </a:rPr>
              <a:t>Sumário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3600" dirty="0" smtClean="0">
              <a:solidFill>
                <a:schemeClr val="tx2"/>
              </a:solidFill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chemeClr val="tx2"/>
                </a:solidFill>
              </a:rPr>
              <a:t>O COAP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chemeClr val="tx2"/>
                </a:solidFill>
              </a:rPr>
              <a:t>Auditoria: gestão da atenção básica à saúde nas UBS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3600" dirty="0" smtClean="0">
                <a:solidFill>
                  <a:schemeClr val="tx2"/>
                </a:solidFill>
              </a:rPr>
              <a:t>Auditoria</a:t>
            </a:r>
            <a:r>
              <a:rPr lang="pt-BR" sz="3600" dirty="0">
                <a:solidFill>
                  <a:schemeClr val="tx2"/>
                </a:solidFill>
              </a:rPr>
              <a:t>: </a:t>
            </a:r>
            <a:r>
              <a:rPr lang="pt-BR" sz="3600" dirty="0" smtClean="0">
                <a:solidFill>
                  <a:schemeClr val="tx2"/>
                </a:solidFill>
              </a:rPr>
              <a:t>governança da </a:t>
            </a:r>
            <a:r>
              <a:rPr lang="pt-BR" sz="3600" dirty="0">
                <a:solidFill>
                  <a:schemeClr val="tx2"/>
                </a:solidFill>
              </a:rPr>
              <a:t>pactuação </a:t>
            </a:r>
            <a:r>
              <a:rPr lang="pt-BR" sz="3600" dirty="0" smtClean="0">
                <a:solidFill>
                  <a:schemeClr val="tx2"/>
                </a:solidFill>
              </a:rPr>
              <a:t>intergovernamental </a:t>
            </a:r>
            <a:r>
              <a:rPr lang="pt-BR" sz="3600" dirty="0">
                <a:solidFill>
                  <a:schemeClr val="tx2"/>
                </a:solidFill>
              </a:rPr>
              <a:t>do SUS</a:t>
            </a:r>
            <a:endParaRPr lang="pt-BR" sz="3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COAP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Contrato Organizativo da Ação Pública da Saúde</a:t>
            </a:r>
            <a:endParaRPr lang="pt-BR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47512"/>
              </p:ext>
            </p:extLst>
          </p:nvPr>
        </p:nvGraphicFramePr>
        <p:xfrm>
          <a:off x="609600" y="1505607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1882" y="6038184"/>
            <a:ext cx="2096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Ministério da Saúde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526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  <a:t>Auditoria coordenada:</a:t>
            </a:r>
            <a:b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TCU + Tribunais de Contas Estaduais e Municipais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4" t="1094" r="841"/>
          <a:stretch/>
        </p:blipFill>
        <p:spPr>
          <a:xfrm>
            <a:off x="5029200" y="567560"/>
            <a:ext cx="6306207" cy="532286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13434" y="3436883"/>
            <a:ext cx="3594538" cy="24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592313"/>
            <a:ext cx="5586247" cy="4571997"/>
          </a:xfrm>
        </p:spPr>
        <p:txBody>
          <a:bodyPr/>
          <a:lstStyle/>
          <a:p>
            <a:r>
              <a:rPr lang="pt-BR" sz="2800" u="sng" dirty="0" smtClean="0">
                <a:solidFill>
                  <a:schemeClr val="tx2">
                    <a:lumMod val="75000"/>
                  </a:schemeClr>
                </a:solidFill>
              </a:rPr>
              <a:t>Objetivo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Avaliar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se a gestão da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atenção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básica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nas UBS</a:t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nas esferas federal,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estadual e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municipal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proporciona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qualidade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nos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serviços prestados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u="sng" dirty="0" smtClean="0">
                <a:solidFill>
                  <a:schemeClr val="tx2">
                    <a:lumMod val="75000"/>
                  </a:schemeClr>
                </a:solidFill>
              </a:rPr>
              <a:t>Acórdão 1714/2015-TCU-Plenário</a:t>
            </a:r>
            <a:endParaRPr lang="pt-BR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  <a:t>Auditoria coordenada:</a:t>
            </a:r>
            <a:b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TCU + Tribunais de Contas Estaduais e Municipais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13434" y="3436883"/>
            <a:ext cx="3594538" cy="24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14" y="2521826"/>
            <a:ext cx="4429125" cy="215265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592313"/>
            <a:ext cx="5407742" cy="4571997"/>
          </a:xfrm>
        </p:spPr>
        <p:txBody>
          <a:bodyPr/>
          <a:lstStyle/>
          <a:p>
            <a:endParaRPr lang="pt-BR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85678" y="311197"/>
            <a:ext cx="3902075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  <a:t>Auditoria coordenada:</a:t>
            </a:r>
            <a:br>
              <a:rPr lang="pt-BR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TCU + Tribunais de Contas Estaduais e Municipais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13434" y="3436883"/>
            <a:ext cx="3594538" cy="24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80" y="316297"/>
            <a:ext cx="6195848" cy="57666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05" y="1592313"/>
            <a:ext cx="3901778" cy="4533851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592313"/>
            <a:ext cx="3976761" cy="4571997"/>
          </a:xfrm>
        </p:spPr>
        <p:txBody>
          <a:bodyPr/>
          <a:lstStyle/>
          <a:p>
            <a:endParaRPr lang="pt-BR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9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Auditoria coordenada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Gestão da atenção básica à saúde no Brasil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14" y="1591064"/>
            <a:ext cx="7562675" cy="41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Auditoria coordenada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Gestão da atenção básica à saúde no Brasil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57" y="2122052"/>
            <a:ext cx="9891286" cy="37900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50357" y="1475721"/>
            <a:ext cx="989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Causas apontadas pelos gestores municipais de saúde para a não celebração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de acordos de colaboração interfederativos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pt-BR" altLang="pt-BR" sz="3200" dirty="0" smtClean="0">
                <a:solidFill>
                  <a:schemeClr val="tx2"/>
                </a:solidFill>
              </a:rPr>
              <a:t>Auditoria coordenada</a:t>
            </a:r>
            <a:r>
              <a:rPr lang="pt-BR" altLang="pt-BR" sz="3200" b="1" dirty="0" smtClean="0">
                <a:solidFill>
                  <a:schemeClr val="tx2"/>
                </a:solidFill>
              </a:rPr>
              <a:t/>
            </a:r>
            <a:br>
              <a:rPr lang="pt-BR" altLang="pt-BR" sz="3200" b="1" dirty="0" smtClean="0">
                <a:solidFill>
                  <a:schemeClr val="tx2"/>
                </a:solidFill>
              </a:rPr>
            </a:br>
            <a:r>
              <a:rPr lang="pt-BR" altLang="pt-BR" sz="3200" b="1" dirty="0" smtClean="0">
                <a:solidFill>
                  <a:schemeClr val="tx2"/>
                </a:solidFill>
              </a:rPr>
              <a:t>Gestão da atenção básica à saúde no Brasil</a:t>
            </a:r>
            <a:endParaRPr lang="pt-BR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7466718"/>
              </p:ext>
            </p:extLst>
          </p:nvPr>
        </p:nvGraphicFramePr>
        <p:xfrm>
          <a:off x="1082565" y="2049516"/>
          <a:ext cx="10026869" cy="37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1960</Words>
  <Application>Microsoft Office PowerPoint</Application>
  <PresentationFormat>Widescreen</PresentationFormat>
  <Paragraphs>251</Paragraphs>
  <Slides>17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do Office</vt:lpstr>
      <vt:lpstr>1_Tema do Office</vt:lpstr>
      <vt:lpstr>Apresentação do PowerPoint</vt:lpstr>
      <vt:lpstr>Apresentação do PowerPoint</vt:lpstr>
      <vt:lpstr>COAP Contrato Organizativo da Ação Pública da Saúde</vt:lpstr>
      <vt:lpstr>Auditoria coordenada: TCU + Tribunais de Contas Estaduais e Municipais</vt:lpstr>
      <vt:lpstr>Auditoria coordenada: TCU + Tribunais de Contas Estaduais e Municipais</vt:lpstr>
      <vt:lpstr>Auditoria coordenada: TCU + Tribunais de Contas Estaduais e Municipais</vt:lpstr>
      <vt:lpstr>Auditoria coordenada Gestão da atenção básica à saúde no Brasil</vt:lpstr>
      <vt:lpstr>Auditoria coordenada Gestão da atenção básica à saúde no Brasil</vt:lpstr>
      <vt:lpstr>Auditoria coordenada Gestão da atenção básica à saúde no Brasil</vt:lpstr>
      <vt:lpstr>Auditoria operacional: Governança da pactuação intergovernamental do SUS</vt:lpstr>
      <vt:lpstr>Auditoria operacional Governança da pactuação intergovernamental do SUS</vt:lpstr>
      <vt:lpstr>Auditoria operacional Governança da pactuação intergovernamental do SUS</vt:lpstr>
      <vt:lpstr>Auditoria operacional Governança da pactuação intergovernamental do SUS</vt:lpstr>
      <vt:lpstr>Auditoria operacional: Governança da pactuação intergovernamental do SUS</vt:lpstr>
      <vt:lpstr>Auditoria operacional: Governança da pactuação intergovernamental do SUS</vt:lpstr>
      <vt:lpstr>Apresentação do PowerPoint</vt:lpstr>
      <vt:lpstr>Obrigado!</vt:lpstr>
    </vt:vector>
  </TitlesOfParts>
  <Company>Tribunal de Contas da União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 é acesso</dc:title>
  <dc:creator>Ana Patricia Kajiura</dc:creator>
  <cp:lastModifiedBy>Marcelo Andre Barboza da Rocha Chaves</cp:lastModifiedBy>
  <cp:revision>71</cp:revision>
  <dcterms:created xsi:type="dcterms:W3CDTF">2016-08-31T18:11:36Z</dcterms:created>
  <dcterms:modified xsi:type="dcterms:W3CDTF">2016-09-13T18:15:51Z</dcterms:modified>
</cp:coreProperties>
</file>