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9" r:id="rId3"/>
    <p:sldId id="265" r:id="rId4"/>
    <p:sldId id="260" r:id="rId5"/>
    <p:sldId id="261" r:id="rId6"/>
    <p:sldId id="262" r:id="rId7"/>
    <p:sldId id="263" r:id="rId8"/>
    <p:sldId id="264" r:id="rId9"/>
    <p:sldId id="256" r:id="rId10"/>
    <p:sldId id="266" r:id="rId11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888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BFF935-0C40-4F20-8705-3402C7733C0E}" type="doc">
      <dgm:prSet loTypeId="urn:microsoft.com/office/officeart/2005/8/layout/process2" loCatId="process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CD6C5F48-B2B8-4F16-A696-58D4E213CF71}">
      <dgm:prSet phldrT="[Texto]" custT="1"/>
      <dgm:spPr/>
      <dgm:t>
        <a:bodyPr/>
        <a:lstStyle/>
        <a:p>
          <a:r>
            <a:rPr lang="pt-B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Configuração da região de saúde em acordo a Lei</a:t>
          </a:r>
          <a:endParaRPr lang="pt-B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C3D18B-3355-433E-A32D-1C56B43759D4}" type="parTrans" cxnId="{A588A04E-F1F1-4E82-8754-45478F1EA944}">
      <dgm:prSet/>
      <dgm:spPr/>
      <dgm:t>
        <a:bodyPr/>
        <a:lstStyle/>
        <a:p>
          <a:endParaRPr lang="pt-BR"/>
        </a:p>
      </dgm:t>
    </dgm:pt>
    <dgm:pt modelId="{F7A2D60A-9C3A-41A0-9837-22013484E52F}" type="sibTrans" cxnId="{A588A04E-F1F1-4E82-8754-45478F1EA944}">
      <dgm:prSet/>
      <dgm:spPr/>
      <dgm:t>
        <a:bodyPr/>
        <a:lstStyle/>
        <a:p>
          <a:endParaRPr lang="pt-BR"/>
        </a:p>
      </dgm:t>
    </dgm:pt>
    <dgm:pt modelId="{AB72C7B6-F1AB-46F2-85C0-98230A7FB170}">
      <dgm:prSet custT="1"/>
      <dgm:spPr/>
      <dgm:t>
        <a:bodyPr/>
        <a:lstStyle/>
        <a:p>
          <a:r>
            <a:rPr lang="pt-B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Integração dos serviços dos entes federativos em rede de serviços, com todas as suas especificidades sanitárias e pactuações na CIR</a:t>
          </a:r>
          <a:endParaRPr lang="pt-B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D04B23-98F6-4503-BA2B-FC93CC1268D3}" type="parTrans" cxnId="{0D7302BB-C07E-436C-9858-D32F811C7805}">
      <dgm:prSet/>
      <dgm:spPr/>
      <dgm:t>
        <a:bodyPr/>
        <a:lstStyle/>
        <a:p>
          <a:endParaRPr lang="pt-BR"/>
        </a:p>
      </dgm:t>
    </dgm:pt>
    <dgm:pt modelId="{DAAE4458-5F2F-45C8-890A-2F074267008D}" type="sibTrans" cxnId="{0D7302BB-C07E-436C-9858-D32F811C7805}">
      <dgm:prSet/>
      <dgm:spPr/>
      <dgm:t>
        <a:bodyPr/>
        <a:lstStyle/>
        <a:p>
          <a:endParaRPr lang="pt-BR"/>
        </a:p>
      </dgm:t>
    </dgm:pt>
    <dgm:pt modelId="{42B39024-5B6A-4016-9853-CD6A46CE7D7D}">
      <dgm:prSet custT="1"/>
      <dgm:spPr/>
      <dgm:t>
        <a:bodyPr/>
        <a:lstStyle/>
        <a:p>
          <a:r>
            <a:rPr lang="pt-B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Celebração do contrato organizativo de ação pública da saúde para definir as responsabilidades dos entes federativos na rede e região e suas metas sanitárias</a:t>
          </a:r>
          <a:endParaRPr lang="pt-B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8D1020-8F50-4C61-91FF-AEDD81F88A80}" type="parTrans" cxnId="{9258D0AA-EA92-43FD-AAC0-4D58EB814F1E}">
      <dgm:prSet/>
      <dgm:spPr/>
      <dgm:t>
        <a:bodyPr/>
        <a:lstStyle/>
        <a:p>
          <a:endParaRPr lang="pt-BR"/>
        </a:p>
      </dgm:t>
    </dgm:pt>
    <dgm:pt modelId="{625866D8-2C10-4EA1-B780-5ABA2B634B78}" type="sibTrans" cxnId="{9258D0AA-EA92-43FD-AAC0-4D58EB814F1E}">
      <dgm:prSet/>
      <dgm:spPr/>
      <dgm:t>
        <a:bodyPr/>
        <a:lstStyle/>
        <a:p>
          <a:endParaRPr lang="pt-BR"/>
        </a:p>
      </dgm:t>
    </dgm:pt>
    <dgm:pt modelId="{44C3DF90-26DA-4E97-8016-E020643032E2}">
      <dgm:prSet/>
      <dgm:spPr/>
      <dgm:t>
        <a:bodyPr/>
        <a:lstStyle/>
        <a:p>
          <a:r>
            <a:rPr lang="pt-BR" b="1" dirty="0" smtClean="0"/>
            <a:t>Instituição da associação regional de saúde para operacionalização do disposto no contrato</a:t>
          </a:r>
          <a:endParaRPr lang="pt-BR" b="1" dirty="0"/>
        </a:p>
      </dgm:t>
    </dgm:pt>
    <dgm:pt modelId="{DB50CC06-53DB-46ED-9E06-54D81F2B65E8}" type="parTrans" cxnId="{259EFFBF-D440-4DF3-A39F-E066332EF266}">
      <dgm:prSet/>
      <dgm:spPr/>
      <dgm:t>
        <a:bodyPr/>
        <a:lstStyle/>
        <a:p>
          <a:endParaRPr lang="pt-BR"/>
        </a:p>
      </dgm:t>
    </dgm:pt>
    <dgm:pt modelId="{8F80B33D-D958-45A4-A662-F31B4BB61551}" type="sibTrans" cxnId="{259EFFBF-D440-4DF3-A39F-E066332EF266}">
      <dgm:prSet/>
      <dgm:spPr/>
      <dgm:t>
        <a:bodyPr/>
        <a:lstStyle/>
        <a:p>
          <a:endParaRPr lang="pt-BR"/>
        </a:p>
      </dgm:t>
    </dgm:pt>
    <dgm:pt modelId="{B93A8FDA-C4AB-4346-A5EF-EB316CA1F1E2}" type="pres">
      <dgm:prSet presAssocID="{33BFF935-0C40-4F20-8705-3402C7733C0E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0167DF5-6124-4AFF-8CD2-4B793D1CE619}" type="pres">
      <dgm:prSet presAssocID="{CD6C5F48-B2B8-4F16-A696-58D4E213CF71}" presName="node" presStyleLbl="node1" presStyleIdx="0" presStyleCnt="4" custScaleX="1739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E79DF4-935A-4084-9D45-6E3FD49D2A50}" type="pres">
      <dgm:prSet presAssocID="{F7A2D60A-9C3A-41A0-9837-22013484E52F}" presName="sibTrans" presStyleLbl="sibTrans2D1" presStyleIdx="0" presStyleCnt="3"/>
      <dgm:spPr/>
      <dgm:t>
        <a:bodyPr/>
        <a:lstStyle/>
        <a:p>
          <a:endParaRPr lang="pt-BR"/>
        </a:p>
      </dgm:t>
    </dgm:pt>
    <dgm:pt modelId="{1A27E1CC-E944-4F50-876B-4337B379CD71}" type="pres">
      <dgm:prSet presAssocID="{F7A2D60A-9C3A-41A0-9837-22013484E52F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05677292-EF51-460E-BB13-560ED69AB34F}" type="pres">
      <dgm:prSet presAssocID="{AB72C7B6-F1AB-46F2-85C0-98230A7FB170}" presName="node" presStyleLbl="node1" presStyleIdx="1" presStyleCnt="4" custScaleX="1739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2F7AF37-CA0B-4190-BDAF-0D8CB8836B3D}" type="pres">
      <dgm:prSet presAssocID="{DAAE4458-5F2F-45C8-890A-2F074267008D}" presName="sibTrans" presStyleLbl="sibTrans2D1" presStyleIdx="1" presStyleCnt="3"/>
      <dgm:spPr/>
      <dgm:t>
        <a:bodyPr/>
        <a:lstStyle/>
        <a:p>
          <a:endParaRPr lang="pt-BR"/>
        </a:p>
      </dgm:t>
    </dgm:pt>
    <dgm:pt modelId="{91309E58-B769-4151-9644-30FA01BCC3B3}" type="pres">
      <dgm:prSet presAssocID="{DAAE4458-5F2F-45C8-890A-2F074267008D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D88CBC67-A815-4BA8-85F5-324F475DEB31}" type="pres">
      <dgm:prSet presAssocID="{42B39024-5B6A-4016-9853-CD6A46CE7D7D}" presName="node" presStyleLbl="node1" presStyleIdx="2" presStyleCnt="4" custScaleX="1739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BBD5E69-2220-4927-BC5E-61AC606A5FF5}" type="pres">
      <dgm:prSet presAssocID="{625866D8-2C10-4EA1-B780-5ABA2B634B78}" presName="sibTrans" presStyleLbl="sibTrans2D1" presStyleIdx="2" presStyleCnt="3"/>
      <dgm:spPr/>
      <dgm:t>
        <a:bodyPr/>
        <a:lstStyle/>
        <a:p>
          <a:endParaRPr lang="pt-BR"/>
        </a:p>
      </dgm:t>
    </dgm:pt>
    <dgm:pt modelId="{4B20B983-6B9E-4472-8EAF-6A4E1F5FAD16}" type="pres">
      <dgm:prSet presAssocID="{625866D8-2C10-4EA1-B780-5ABA2B634B78}" presName="connectorText" presStyleLbl="sibTrans2D1" presStyleIdx="2" presStyleCnt="3"/>
      <dgm:spPr/>
      <dgm:t>
        <a:bodyPr/>
        <a:lstStyle/>
        <a:p>
          <a:endParaRPr lang="pt-BR"/>
        </a:p>
      </dgm:t>
    </dgm:pt>
    <dgm:pt modelId="{F3503C41-F665-4174-9381-8D1E1BCECFDB}" type="pres">
      <dgm:prSet presAssocID="{44C3DF90-26DA-4E97-8016-E020643032E2}" presName="node" presStyleLbl="node1" presStyleIdx="3" presStyleCnt="4" custScaleX="1739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320B14C-6CBC-4496-B3D9-981ABD66904C}" type="presOf" srcId="{DAAE4458-5F2F-45C8-890A-2F074267008D}" destId="{42F7AF37-CA0B-4190-BDAF-0D8CB8836B3D}" srcOrd="0" destOrd="0" presId="urn:microsoft.com/office/officeart/2005/8/layout/process2"/>
    <dgm:cxn modelId="{32E30EA6-B423-4493-B828-AF2132317F41}" type="presOf" srcId="{33BFF935-0C40-4F20-8705-3402C7733C0E}" destId="{B93A8FDA-C4AB-4346-A5EF-EB316CA1F1E2}" srcOrd="0" destOrd="0" presId="urn:microsoft.com/office/officeart/2005/8/layout/process2"/>
    <dgm:cxn modelId="{522A6687-0F8B-4DF9-9077-21512B1D4840}" type="presOf" srcId="{CD6C5F48-B2B8-4F16-A696-58D4E213CF71}" destId="{20167DF5-6124-4AFF-8CD2-4B793D1CE619}" srcOrd="0" destOrd="0" presId="urn:microsoft.com/office/officeart/2005/8/layout/process2"/>
    <dgm:cxn modelId="{D584721F-19E0-4994-9B59-BAD6623CCCC6}" type="presOf" srcId="{AB72C7B6-F1AB-46F2-85C0-98230A7FB170}" destId="{05677292-EF51-460E-BB13-560ED69AB34F}" srcOrd="0" destOrd="0" presId="urn:microsoft.com/office/officeart/2005/8/layout/process2"/>
    <dgm:cxn modelId="{9C6CA1F3-A397-4B6D-A741-DE653D95ECB6}" type="presOf" srcId="{F7A2D60A-9C3A-41A0-9837-22013484E52F}" destId="{1A27E1CC-E944-4F50-876B-4337B379CD71}" srcOrd="1" destOrd="0" presId="urn:microsoft.com/office/officeart/2005/8/layout/process2"/>
    <dgm:cxn modelId="{370510A0-6395-4A68-8D8B-0BAA027481AD}" type="presOf" srcId="{42B39024-5B6A-4016-9853-CD6A46CE7D7D}" destId="{D88CBC67-A815-4BA8-85F5-324F475DEB31}" srcOrd="0" destOrd="0" presId="urn:microsoft.com/office/officeart/2005/8/layout/process2"/>
    <dgm:cxn modelId="{9258D0AA-EA92-43FD-AAC0-4D58EB814F1E}" srcId="{33BFF935-0C40-4F20-8705-3402C7733C0E}" destId="{42B39024-5B6A-4016-9853-CD6A46CE7D7D}" srcOrd="2" destOrd="0" parTransId="{6B8D1020-8F50-4C61-91FF-AEDD81F88A80}" sibTransId="{625866D8-2C10-4EA1-B780-5ABA2B634B78}"/>
    <dgm:cxn modelId="{D2E2FF0A-1846-4608-AE90-56FC162F6657}" type="presOf" srcId="{DAAE4458-5F2F-45C8-890A-2F074267008D}" destId="{91309E58-B769-4151-9644-30FA01BCC3B3}" srcOrd="1" destOrd="0" presId="urn:microsoft.com/office/officeart/2005/8/layout/process2"/>
    <dgm:cxn modelId="{A588A04E-F1F1-4E82-8754-45478F1EA944}" srcId="{33BFF935-0C40-4F20-8705-3402C7733C0E}" destId="{CD6C5F48-B2B8-4F16-A696-58D4E213CF71}" srcOrd="0" destOrd="0" parTransId="{59C3D18B-3355-433E-A32D-1C56B43759D4}" sibTransId="{F7A2D60A-9C3A-41A0-9837-22013484E52F}"/>
    <dgm:cxn modelId="{259EFFBF-D440-4DF3-A39F-E066332EF266}" srcId="{33BFF935-0C40-4F20-8705-3402C7733C0E}" destId="{44C3DF90-26DA-4E97-8016-E020643032E2}" srcOrd="3" destOrd="0" parTransId="{DB50CC06-53DB-46ED-9E06-54D81F2B65E8}" sibTransId="{8F80B33D-D958-45A4-A662-F31B4BB61551}"/>
    <dgm:cxn modelId="{2525AA7A-FD1F-4473-8311-5B8752D7D91E}" type="presOf" srcId="{625866D8-2C10-4EA1-B780-5ABA2B634B78}" destId="{4B20B983-6B9E-4472-8EAF-6A4E1F5FAD16}" srcOrd="1" destOrd="0" presId="urn:microsoft.com/office/officeart/2005/8/layout/process2"/>
    <dgm:cxn modelId="{A69B1B8B-8B6C-42E4-8F6E-F095EF1B3357}" type="presOf" srcId="{625866D8-2C10-4EA1-B780-5ABA2B634B78}" destId="{4BBD5E69-2220-4927-BC5E-61AC606A5FF5}" srcOrd="0" destOrd="0" presId="urn:microsoft.com/office/officeart/2005/8/layout/process2"/>
    <dgm:cxn modelId="{0D7302BB-C07E-436C-9858-D32F811C7805}" srcId="{33BFF935-0C40-4F20-8705-3402C7733C0E}" destId="{AB72C7B6-F1AB-46F2-85C0-98230A7FB170}" srcOrd="1" destOrd="0" parTransId="{55D04B23-98F6-4503-BA2B-FC93CC1268D3}" sibTransId="{DAAE4458-5F2F-45C8-890A-2F074267008D}"/>
    <dgm:cxn modelId="{8B6796AA-88D5-4C2B-A4CD-E830652E17FD}" type="presOf" srcId="{44C3DF90-26DA-4E97-8016-E020643032E2}" destId="{F3503C41-F665-4174-9381-8D1E1BCECFDB}" srcOrd="0" destOrd="0" presId="urn:microsoft.com/office/officeart/2005/8/layout/process2"/>
    <dgm:cxn modelId="{ABC20C63-15B4-4FCC-B563-3CC553F650DA}" type="presOf" srcId="{F7A2D60A-9C3A-41A0-9837-22013484E52F}" destId="{96E79DF4-935A-4084-9D45-6E3FD49D2A50}" srcOrd="0" destOrd="0" presId="urn:microsoft.com/office/officeart/2005/8/layout/process2"/>
    <dgm:cxn modelId="{AE8128D3-AB34-42B6-833A-391F79198025}" type="presParOf" srcId="{B93A8FDA-C4AB-4346-A5EF-EB316CA1F1E2}" destId="{20167DF5-6124-4AFF-8CD2-4B793D1CE619}" srcOrd="0" destOrd="0" presId="urn:microsoft.com/office/officeart/2005/8/layout/process2"/>
    <dgm:cxn modelId="{1C8E4277-E462-493A-9060-7110E33D0202}" type="presParOf" srcId="{B93A8FDA-C4AB-4346-A5EF-EB316CA1F1E2}" destId="{96E79DF4-935A-4084-9D45-6E3FD49D2A50}" srcOrd="1" destOrd="0" presId="urn:microsoft.com/office/officeart/2005/8/layout/process2"/>
    <dgm:cxn modelId="{C483C5B0-79A9-47B6-ACA0-C7D8322C1C16}" type="presParOf" srcId="{96E79DF4-935A-4084-9D45-6E3FD49D2A50}" destId="{1A27E1CC-E944-4F50-876B-4337B379CD71}" srcOrd="0" destOrd="0" presId="urn:microsoft.com/office/officeart/2005/8/layout/process2"/>
    <dgm:cxn modelId="{3A6EFFAB-BA26-43B1-8F08-D6FFC738A000}" type="presParOf" srcId="{B93A8FDA-C4AB-4346-A5EF-EB316CA1F1E2}" destId="{05677292-EF51-460E-BB13-560ED69AB34F}" srcOrd="2" destOrd="0" presId="urn:microsoft.com/office/officeart/2005/8/layout/process2"/>
    <dgm:cxn modelId="{7859C1EF-529E-4DF2-8538-0B264B6F3857}" type="presParOf" srcId="{B93A8FDA-C4AB-4346-A5EF-EB316CA1F1E2}" destId="{42F7AF37-CA0B-4190-BDAF-0D8CB8836B3D}" srcOrd="3" destOrd="0" presId="urn:microsoft.com/office/officeart/2005/8/layout/process2"/>
    <dgm:cxn modelId="{E8CA585C-C0A4-4476-BDE8-9ABBD8FE133B}" type="presParOf" srcId="{42F7AF37-CA0B-4190-BDAF-0D8CB8836B3D}" destId="{91309E58-B769-4151-9644-30FA01BCC3B3}" srcOrd="0" destOrd="0" presId="urn:microsoft.com/office/officeart/2005/8/layout/process2"/>
    <dgm:cxn modelId="{CC6E22A8-4346-4CD2-8960-B69177503A41}" type="presParOf" srcId="{B93A8FDA-C4AB-4346-A5EF-EB316CA1F1E2}" destId="{D88CBC67-A815-4BA8-85F5-324F475DEB31}" srcOrd="4" destOrd="0" presId="urn:microsoft.com/office/officeart/2005/8/layout/process2"/>
    <dgm:cxn modelId="{0D0E0B81-61FA-481A-841D-CD69FEAF32C5}" type="presParOf" srcId="{B93A8FDA-C4AB-4346-A5EF-EB316CA1F1E2}" destId="{4BBD5E69-2220-4927-BC5E-61AC606A5FF5}" srcOrd="5" destOrd="0" presId="urn:microsoft.com/office/officeart/2005/8/layout/process2"/>
    <dgm:cxn modelId="{8B62CDDA-290D-4F49-A05F-63230578D2B2}" type="presParOf" srcId="{4BBD5E69-2220-4927-BC5E-61AC606A5FF5}" destId="{4B20B983-6B9E-4472-8EAF-6A4E1F5FAD16}" srcOrd="0" destOrd="0" presId="urn:microsoft.com/office/officeart/2005/8/layout/process2"/>
    <dgm:cxn modelId="{46BC9127-E49B-4DDC-A086-B43A52750066}" type="presParOf" srcId="{B93A8FDA-C4AB-4346-A5EF-EB316CA1F1E2}" destId="{F3503C41-F665-4174-9381-8D1E1BCECFDB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67DF5-6124-4AFF-8CD2-4B793D1CE619}">
      <dsp:nvSpPr>
        <dsp:cNvPr id="0" name=""/>
        <dsp:cNvSpPr/>
      </dsp:nvSpPr>
      <dsp:spPr>
        <a:xfrm>
          <a:off x="89058" y="5289"/>
          <a:ext cx="6843572" cy="98328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Configuração da região de saúde em acordo a Lei</a:t>
          </a:r>
          <a:endParaRPr lang="pt-B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7858" y="34089"/>
        <a:ext cx="6785972" cy="925688"/>
      </dsp:txXfrm>
    </dsp:sp>
    <dsp:sp modelId="{96E79DF4-935A-4084-9D45-6E3FD49D2A50}">
      <dsp:nvSpPr>
        <dsp:cNvPr id="0" name=""/>
        <dsp:cNvSpPr/>
      </dsp:nvSpPr>
      <dsp:spPr>
        <a:xfrm rot="5400000">
          <a:off x="3326477" y="1013160"/>
          <a:ext cx="368733" cy="44247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kern="1200"/>
        </a:p>
      </dsp:txBody>
      <dsp:txXfrm rot="-5400000">
        <a:off x="3378100" y="1050033"/>
        <a:ext cx="265487" cy="258113"/>
      </dsp:txXfrm>
    </dsp:sp>
    <dsp:sp modelId="{05677292-EF51-460E-BB13-560ED69AB34F}">
      <dsp:nvSpPr>
        <dsp:cNvPr id="0" name=""/>
        <dsp:cNvSpPr/>
      </dsp:nvSpPr>
      <dsp:spPr>
        <a:xfrm>
          <a:off x="89058" y="1480222"/>
          <a:ext cx="6843572" cy="98328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Integração dos serviços dos entes federativos em rede de serviços, com todas as suas especificidades sanitárias e pactuações na CIR</a:t>
          </a:r>
          <a:endParaRPr lang="pt-B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7858" y="1509022"/>
        <a:ext cx="6785972" cy="925688"/>
      </dsp:txXfrm>
    </dsp:sp>
    <dsp:sp modelId="{42F7AF37-CA0B-4190-BDAF-0D8CB8836B3D}">
      <dsp:nvSpPr>
        <dsp:cNvPr id="0" name=""/>
        <dsp:cNvSpPr/>
      </dsp:nvSpPr>
      <dsp:spPr>
        <a:xfrm rot="5400000">
          <a:off x="3326477" y="2488093"/>
          <a:ext cx="368733" cy="44247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kern="1200"/>
        </a:p>
      </dsp:txBody>
      <dsp:txXfrm rot="-5400000">
        <a:off x="3378100" y="2524966"/>
        <a:ext cx="265487" cy="258113"/>
      </dsp:txXfrm>
    </dsp:sp>
    <dsp:sp modelId="{D88CBC67-A815-4BA8-85F5-324F475DEB31}">
      <dsp:nvSpPr>
        <dsp:cNvPr id="0" name=""/>
        <dsp:cNvSpPr/>
      </dsp:nvSpPr>
      <dsp:spPr>
        <a:xfrm>
          <a:off x="89058" y="2955155"/>
          <a:ext cx="6843572" cy="98328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Celebração do contrato organizativo de ação pública da saúde para definir as responsabilidades dos entes federativos na rede e região e suas metas sanitárias</a:t>
          </a:r>
          <a:endParaRPr lang="pt-B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7858" y="2983955"/>
        <a:ext cx="6785972" cy="925688"/>
      </dsp:txXfrm>
    </dsp:sp>
    <dsp:sp modelId="{4BBD5E69-2220-4927-BC5E-61AC606A5FF5}">
      <dsp:nvSpPr>
        <dsp:cNvPr id="0" name=""/>
        <dsp:cNvSpPr/>
      </dsp:nvSpPr>
      <dsp:spPr>
        <a:xfrm rot="5400000">
          <a:off x="3326477" y="3963026"/>
          <a:ext cx="368733" cy="44247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kern="1200"/>
        </a:p>
      </dsp:txBody>
      <dsp:txXfrm rot="-5400000">
        <a:off x="3378100" y="3999899"/>
        <a:ext cx="265487" cy="258113"/>
      </dsp:txXfrm>
    </dsp:sp>
    <dsp:sp modelId="{F3503C41-F665-4174-9381-8D1E1BCECFDB}">
      <dsp:nvSpPr>
        <dsp:cNvPr id="0" name=""/>
        <dsp:cNvSpPr/>
      </dsp:nvSpPr>
      <dsp:spPr>
        <a:xfrm>
          <a:off x="89058" y="4430089"/>
          <a:ext cx="6843572" cy="98328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Instituição da associação regional de saúde para operacionalização do disposto no contrato</a:t>
          </a:r>
          <a:endParaRPr lang="pt-BR" sz="2000" b="1" kern="1200" dirty="0"/>
        </a:p>
      </dsp:txBody>
      <dsp:txXfrm>
        <a:off x="117858" y="4458889"/>
        <a:ext cx="6785972" cy="92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CF90-7F7E-4562-97DC-CC9FABF332EC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B10E8-6AF6-4192-B17A-123D73D31B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87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41C939A-8655-476D-89E5-6E3B99DC9F02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434D50-2594-41C5-B913-9E35E6CD9521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168769" y="609600"/>
            <a:ext cx="8382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PROJETO DE LEI 1.645, DE 2015 QUE REGULA O </a:t>
            </a:r>
            <a:r>
              <a:rPr lang="pt-BR" sz="2800" b="1" dirty="0" smtClean="0"/>
              <a:t>ART. </a:t>
            </a:r>
            <a:r>
              <a:rPr lang="pt-BR" sz="2800" b="1" dirty="0"/>
              <a:t>198 DA </a:t>
            </a:r>
            <a:r>
              <a:rPr lang="pt-BR" sz="2800" b="1" dirty="0" smtClean="0"/>
              <a:t>CONSTITUIÇÃO</a:t>
            </a:r>
          </a:p>
          <a:p>
            <a:pPr algn="ctr"/>
            <a:endParaRPr lang="pt-BR" sz="2800" b="1" dirty="0"/>
          </a:p>
          <a:p>
            <a:pPr algn="just"/>
            <a:r>
              <a:rPr lang="pt-BR" sz="2800" b="1" dirty="0" smtClean="0"/>
              <a:t> </a:t>
            </a:r>
            <a:r>
              <a:rPr lang="pt-BR" sz="2400" b="1" dirty="0" smtClean="0"/>
              <a:t>Aspectos abordados:</a:t>
            </a:r>
          </a:p>
          <a:p>
            <a:pPr algn="just"/>
            <a:endParaRPr lang="pt-BR" sz="2400" b="1" dirty="0"/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Integração dos serviços em rede;</a:t>
            </a:r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Organização da região de saúde;</a:t>
            </a:r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Personalização da região para efeitos operacionais;</a:t>
            </a:r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Responsabilidades interfederativas: cooperação e solidariedade;</a:t>
            </a:r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Contrato interfederativo;</a:t>
            </a:r>
          </a:p>
          <a:p>
            <a:pPr marL="514350" indent="-514350" algn="just">
              <a:buAutoNum type="arabicPeriod"/>
            </a:pPr>
            <a:r>
              <a:rPr lang="pt-BR" sz="2400" b="1" dirty="0" smtClean="0"/>
              <a:t>Alteração da Lei 8080 quanto à definição da integralidade.</a:t>
            </a:r>
            <a:endParaRPr lang="pt-BR" sz="24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8562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017486" y="972457"/>
            <a:ext cx="911497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3">
                    <a:lumMod val="75000"/>
                  </a:schemeClr>
                </a:solidFill>
              </a:rPr>
              <a:t>MUITO OBRIGADA!!!</a:t>
            </a:r>
          </a:p>
          <a:p>
            <a:pPr algn="ctr"/>
            <a:endParaRPr lang="pt-BR" sz="4000" b="1" dirty="0"/>
          </a:p>
          <a:p>
            <a:pPr algn="ctr"/>
            <a:r>
              <a:rPr lang="pt-BR" sz="4000" b="1" dirty="0" smtClean="0"/>
              <a:t>Lenir Santos</a:t>
            </a:r>
          </a:p>
          <a:p>
            <a:pPr algn="ctr"/>
            <a:r>
              <a:rPr lang="pt-BR" sz="2800" b="1" dirty="0" smtClean="0"/>
              <a:t>Advogada em gestão pública e direito sanitário e doutora em saúde pública</a:t>
            </a:r>
          </a:p>
          <a:p>
            <a:pPr algn="ctr"/>
            <a:endParaRPr lang="pt-BR" sz="4000" b="1" dirty="0"/>
          </a:p>
          <a:p>
            <a:pPr algn="ctr"/>
            <a:r>
              <a:rPr lang="pt-BR" sz="3600" b="1" dirty="0" smtClean="0"/>
              <a:t>santoslenir@terra.com.br</a:t>
            </a: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7239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22584" y="521429"/>
            <a:ext cx="915572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NOVOS ELEMENTOS NA ADMINISTRAÇÃO </a:t>
            </a:r>
            <a:r>
              <a:rPr lang="pt-BR" sz="2800" b="1" dirty="0" smtClean="0"/>
              <a:t>PÚBLICA</a:t>
            </a:r>
          </a:p>
          <a:p>
            <a:pPr algn="ctr"/>
            <a:r>
              <a:rPr lang="pt-BR" sz="2400" b="1" dirty="0" smtClean="0"/>
              <a:t>(art</a:t>
            </a:r>
            <a:r>
              <a:rPr lang="pt-BR" sz="2400" b="1" dirty="0"/>
              <a:t>. </a:t>
            </a:r>
            <a:r>
              <a:rPr lang="pt-BR" sz="2400" b="1" dirty="0" smtClean="0"/>
              <a:t>198-25</a:t>
            </a:r>
            <a:r>
              <a:rPr lang="pt-BR" sz="2400" b="1" dirty="0"/>
              <a:t>, § 2º da </a:t>
            </a:r>
            <a:r>
              <a:rPr lang="pt-BR" sz="2400" b="1" dirty="0" smtClean="0"/>
              <a:t>CF)</a:t>
            </a:r>
            <a:endParaRPr lang="pt-BR" sz="2400" b="1" dirty="0" smtClean="0"/>
          </a:p>
          <a:p>
            <a:pPr algn="just"/>
            <a:endParaRPr lang="pt-BR" sz="2000" b="1" dirty="0"/>
          </a:p>
          <a:p>
            <a:pPr marL="285750" indent="-285750" algn="just">
              <a:buFont typeface="Wingdings" pitchFamily="2" charset="2"/>
              <a:buChar char="§"/>
            </a:pPr>
            <a:endParaRPr lang="pt-BR" b="1" dirty="0" smtClean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800" b="1" dirty="0"/>
              <a:t>R</a:t>
            </a:r>
            <a:r>
              <a:rPr lang="pt-BR" sz="2800" b="1" dirty="0" smtClean="0"/>
              <a:t>egiões </a:t>
            </a:r>
            <a:r>
              <a:rPr lang="pt-BR" sz="2800" b="1" dirty="0"/>
              <a:t>de </a:t>
            </a:r>
            <a:r>
              <a:rPr lang="pt-BR" sz="2800" b="1" dirty="0" smtClean="0"/>
              <a:t>saúde</a:t>
            </a:r>
            <a:r>
              <a:rPr lang="pt-BR" sz="2800" b="1" dirty="0" smtClean="0"/>
              <a:t>.</a:t>
            </a:r>
            <a:endParaRPr lang="pt-BR" sz="2800" b="1" dirty="0" smtClean="0"/>
          </a:p>
          <a:p>
            <a:pPr marL="285750" indent="-285750" algn="just">
              <a:buFont typeface="Wingdings" pitchFamily="2" charset="2"/>
              <a:buChar char="§"/>
            </a:pPr>
            <a:endParaRPr lang="pt-BR" sz="2800" b="1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800" b="1" dirty="0" smtClean="0"/>
              <a:t>Contrato interfederativo.</a:t>
            </a:r>
            <a:endParaRPr lang="pt-BR" sz="2800" b="1" dirty="0" smtClean="0"/>
          </a:p>
          <a:p>
            <a:pPr marL="285750" indent="-285750" algn="just">
              <a:buFont typeface="Wingdings" pitchFamily="2" charset="2"/>
              <a:buChar char="§"/>
            </a:pPr>
            <a:endParaRPr lang="pt-BR" sz="2800" b="1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800" b="1" dirty="0" smtClean="0"/>
              <a:t>Associação regional</a:t>
            </a:r>
            <a:r>
              <a:rPr lang="pt-BR" sz="2800" b="1" dirty="0" smtClean="0"/>
              <a:t>.</a:t>
            </a:r>
            <a:endParaRPr lang="pt-BR" sz="2800" b="1" dirty="0" smtClean="0"/>
          </a:p>
          <a:p>
            <a:pPr marL="285750" indent="-285750" algn="just">
              <a:buFont typeface="Wingdings" pitchFamily="2" charset="2"/>
              <a:buChar char="§"/>
            </a:pPr>
            <a:endParaRPr lang="pt-BR" sz="2800" b="1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800" b="1" dirty="0"/>
              <a:t>Governança interfederativa </a:t>
            </a:r>
            <a:r>
              <a:rPr lang="pt-BR" sz="2800" b="1" dirty="0" smtClean="0"/>
              <a:t> (regional</a:t>
            </a:r>
            <a:r>
              <a:rPr lang="pt-BR" sz="2800" b="1" dirty="0" smtClean="0"/>
              <a:t>). CIR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2991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28800" y="1074057"/>
            <a:ext cx="98406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INTEGRAÇÃO DOS SERVIÇOS EM REDE</a:t>
            </a:r>
          </a:p>
          <a:p>
            <a:pPr algn="ctr"/>
            <a:endParaRPr lang="pt-BR" sz="2800" b="1" dirty="0"/>
          </a:p>
          <a:p>
            <a:pPr algn="just"/>
            <a:r>
              <a:rPr lang="pt-BR" sz="2800" b="1" dirty="0" smtClean="0"/>
              <a:t>Art. 198 da CF: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b="1" dirty="0" smtClean="0"/>
              <a:t>As ações e serviços públicos de saúde integram uma rede regionalizada e hierarquizada e constituem um sistema único de saúde.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9974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004646" y="505767"/>
            <a:ext cx="924950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REGIÃO DE SAÚDE</a:t>
            </a:r>
          </a:p>
          <a:p>
            <a:pPr algn="ctr"/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Região de saúde: competência do Estado.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Municípios limítrofes;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Resolubilidade de 90% das necessidades de saúde.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/>
              <a:t>R</a:t>
            </a:r>
            <a:r>
              <a:rPr lang="pt-BR" sz="2800" b="1" dirty="0" smtClean="0"/>
              <a:t>esponsabilidades regionais x responsabilidades locais. (limite de pessoal, recursos financeiros, estrutura, equipamento).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Papel do estado.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669528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88123" y="554334"/>
            <a:ext cx="9577754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CAPACIDADE OPERATIVA DA REGIÃO</a:t>
            </a:r>
          </a:p>
          <a:p>
            <a:pPr algn="ctr"/>
            <a:endParaRPr lang="pt-BR" sz="2800" b="1" dirty="0" smtClean="0"/>
          </a:p>
          <a:p>
            <a:pPr algn="ctr"/>
            <a:endParaRPr lang="pt-BR" sz="2800" b="1" dirty="0"/>
          </a:p>
          <a:p>
            <a:pPr algn="just"/>
            <a:r>
              <a:rPr lang="pt-BR" sz="2800" b="1" dirty="0" smtClean="0"/>
              <a:t>Personalizar a região: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Associação interfederativa regional.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Atender as especificidades do SUS.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Ganhar escala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Possibilidades: Carreira regional. Mobilidade. LRF.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Governança regional interfederativa.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65961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22585" y="1031631"/>
            <a:ext cx="8827477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pt-BR" sz="2400" b="1" dirty="0" smtClean="0"/>
              <a:t>Modelo associativo de natureza consorcial.</a:t>
            </a:r>
          </a:p>
          <a:p>
            <a:pPr algn="just"/>
            <a:endParaRPr lang="pt-BR" sz="2800" b="1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400" b="1" dirty="0" smtClean="0"/>
              <a:t>Especificidades do SUS: limites regionais; segurança jurídica responsabilidades regionais (contratual); CIR; definição de metas regionais; planejamento regional; governança regional; contrato-programa; 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pt-BR" sz="2400" b="1" dirty="0" smtClean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400" b="1" dirty="0"/>
              <a:t>A associação regional de saúde fica submetida às deliberações das comissões intergestores no tocante ao funcionamento e organização do SUS e suas políticas de saúde. </a:t>
            </a:r>
            <a:endParaRPr lang="pt-BR" sz="2400" b="1" dirty="0" smtClean="0"/>
          </a:p>
          <a:p>
            <a:pPr marL="285750" indent="-285750" algn="just">
              <a:buFont typeface="Wingdings" pitchFamily="2" charset="2"/>
              <a:buChar char="§"/>
            </a:pPr>
            <a:endParaRPr lang="pt-BR" sz="2400" b="1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pt-BR" sz="2400" b="1" dirty="0" smtClean="0"/>
              <a:t>CIR e a governança regional.</a:t>
            </a:r>
            <a:endParaRPr lang="pt-BR" sz="2400" b="1" dirty="0"/>
          </a:p>
          <a:p>
            <a:pPr algn="just"/>
            <a:endParaRPr lang="pt-BR" sz="2400" b="1" dirty="0"/>
          </a:p>
          <a:p>
            <a:pPr algn="just"/>
            <a:r>
              <a:rPr lang="pt-BR" sz="2400" b="1" dirty="0" smtClean="0"/>
              <a:t>(</a:t>
            </a:r>
            <a:r>
              <a:rPr lang="pt-BR" sz="2000" b="1" dirty="0" smtClean="0"/>
              <a:t>Operadora nacional de energia)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dirty="0"/>
          </a:p>
          <a:p>
            <a:pPr marL="285750" indent="-285750">
              <a:buFont typeface="Wingdings" pitchFamily="2" charset="2"/>
              <a:buChar char="§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963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239108" y="1195754"/>
            <a:ext cx="8452338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GESTÃO INTERFEDERATIVA CONTRATUAL</a:t>
            </a:r>
          </a:p>
          <a:p>
            <a:pPr algn="ctr"/>
            <a:r>
              <a:rPr lang="pt-BR" sz="2800" b="1" dirty="0" smtClean="0"/>
              <a:t>Contrato organizativo de ação pública</a:t>
            </a:r>
            <a:endParaRPr lang="pt-BR" sz="2800" b="1" dirty="0"/>
          </a:p>
          <a:p>
            <a:pPr algn="just"/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Responsabilidades sanitárias regionais.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Tridimensionalidade das responsabilidades.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Segurança jurídica </a:t>
            </a:r>
            <a:r>
              <a:rPr lang="pt-BR" sz="2400" b="1" dirty="0"/>
              <a:t>nas relações interfederativas</a:t>
            </a:r>
            <a:r>
              <a:rPr lang="pt-BR" sz="2400" b="1" dirty="0" smtClean="0"/>
              <a:t>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Metas regionais.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Programação anual.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Planejamento regional.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Autodeterminação dos entes (autoimposição).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 smtClean="0"/>
              <a:t>Judicialização x responsabilidades federativas.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 smtClean="0"/>
          </a:p>
          <a:p>
            <a:pPr marL="514350" indent="-514350" algn="just">
              <a:buAutoNum type="arabicPeriod"/>
            </a:pPr>
            <a:endParaRPr lang="pt-BR" sz="2800" b="1" dirty="0" smtClean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algn="just"/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85647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99137" y="1110788"/>
            <a:ext cx="94136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INTEGRALIDADE DA ASSISTÊNCIA</a:t>
            </a:r>
          </a:p>
          <a:p>
            <a:pPr algn="ctr"/>
            <a:r>
              <a:rPr lang="pt-BR" sz="2800" b="1" dirty="0" smtClean="0"/>
              <a:t>Alteração da lei 8080</a:t>
            </a:r>
          </a:p>
          <a:p>
            <a:pPr algn="ctr"/>
            <a:endParaRPr lang="pt-BR" sz="2800" b="1" dirty="0" smtClean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Art. 7º, II da Lei 8080.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Contornos jurídicos.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Renases.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 smtClean="0"/>
              <a:t>Rename.</a:t>
            </a:r>
          </a:p>
          <a:p>
            <a:pPr algn="just"/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00493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90399737"/>
              </p:ext>
            </p:extLst>
          </p:nvPr>
        </p:nvGraphicFramePr>
        <p:xfrm>
          <a:off x="2664178" y="866422"/>
          <a:ext cx="702168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794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</TotalTime>
  <Words>421</Words>
  <Application>Microsoft Office PowerPoint</Application>
  <PresentationFormat>Personalizar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Solstício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valeria alpino</dc:creator>
  <cp:lastModifiedBy>lenir santos</cp:lastModifiedBy>
  <cp:revision>18</cp:revision>
  <cp:lastPrinted>2016-09-12T18:04:25Z</cp:lastPrinted>
  <dcterms:created xsi:type="dcterms:W3CDTF">2014-12-23T11:20:58Z</dcterms:created>
  <dcterms:modified xsi:type="dcterms:W3CDTF">2016-09-13T16:09:13Z</dcterms:modified>
</cp:coreProperties>
</file>