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583" r:id="rId3"/>
    <p:sldId id="569" r:id="rId4"/>
    <p:sldId id="571" r:id="rId5"/>
    <p:sldId id="572" r:id="rId6"/>
    <p:sldId id="573" r:id="rId7"/>
    <p:sldId id="559" r:id="rId8"/>
    <p:sldId id="567" r:id="rId9"/>
    <p:sldId id="565" r:id="rId10"/>
    <p:sldId id="562" r:id="rId11"/>
    <p:sldId id="533" r:id="rId12"/>
    <p:sldId id="534" r:id="rId13"/>
    <p:sldId id="545" r:id="rId14"/>
    <p:sldId id="577" r:id="rId15"/>
    <p:sldId id="578" r:id="rId16"/>
    <p:sldId id="579" r:id="rId17"/>
    <p:sldId id="582" r:id="rId18"/>
    <p:sldId id="530" r:id="rId19"/>
    <p:sldId id="510" r:id="rId20"/>
    <p:sldId id="581" r:id="rId21"/>
    <p:sldId id="575" r:id="rId22"/>
    <p:sldId id="516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34" autoAdjust="0"/>
  </p:normalViewPr>
  <p:slideViewPr>
    <p:cSldViewPr>
      <p:cViewPr varScale="1">
        <p:scale>
          <a:sx n="83" d="100"/>
          <a:sy n="83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EC3A6-0C99-44E2-B451-219906DA561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50834343-CC56-4A2E-83BE-7D74C9C91687}">
      <dgm:prSet phldrT="[Texto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Garantir o </a:t>
          </a:r>
          <a:r>
            <a:rPr lang="pt-BR" sz="1200" b="1" u="sng" dirty="0" smtClean="0">
              <a:solidFill>
                <a:schemeClr val="accent3">
                  <a:lumMod val="50000"/>
                </a:schemeClr>
              </a:solidFill>
            </a:rPr>
            <a:t>acesso resolutivo</a:t>
          </a:r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, em </a:t>
          </a:r>
          <a:r>
            <a:rPr lang="pt-BR" sz="1200" i="1" dirty="0" smtClean="0">
              <a:solidFill>
                <a:schemeClr val="accent3">
                  <a:lumMod val="50000"/>
                </a:schemeClr>
              </a:solidFill>
            </a:rPr>
            <a:t>tempo oportuno </a:t>
          </a:r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e </a:t>
          </a:r>
          <a:r>
            <a:rPr lang="pt-BR" sz="1200" i="1" dirty="0" smtClean="0">
              <a:solidFill>
                <a:schemeClr val="accent3">
                  <a:lumMod val="50000"/>
                </a:schemeClr>
              </a:solidFill>
            </a:rPr>
            <a:t>com qualidade</a:t>
          </a:r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, às ações e serviços de saúde de promoção, proteção e recuperação, organizados em </a:t>
          </a:r>
          <a:r>
            <a:rPr lang="pt-BR" sz="1200" b="1" i="1" dirty="0" smtClean="0">
              <a:solidFill>
                <a:schemeClr val="accent3">
                  <a:lumMod val="50000"/>
                </a:schemeClr>
              </a:solidFill>
            </a:rPr>
            <a:t>rede de atenção à saúde</a:t>
          </a:r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, assegurando um </a:t>
          </a:r>
          <a:r>
            <a:rPr lang="pt-BR" sz="1200" i="1" dirty="0" smtClean="0">
              <a:solidFill>
                <a:schemeClr val="accent3">
                  <a:lumMod val="50000"/>
                </a:schemeClr>
              </a:solidFill>
            </a:rPr>
            <a:t>padrão de integralidade</a:t>
          </a:r>
          <a:r>
            <a:rPr lang="pt-BR" sz="1200" dirty="0" smtClean="0">
              <a:solidFill>
                <a:schemeClr val="accent3">
                  <a:lumMod val="50000"/>
                </a:schemeClr>
              </a:solidFill>
            </a:rPr>
            <a:t>;</a:t>
          </a:r>
          <a:endParaRPr lang="pt-BR" sz="1200" dirty="0">
            <a:solidFill>
              <a:schemeClr val="accent3">
                <a:lumMod val="50000"/>
              </a:schemeClr>
            </a:solidFill>
          </a:endParaRPr>
        </a:p>
      </dgm:t>
    </dgm:pt>
    <dgm:pt modelId="{7DD10996-27F9-4BB7-A89D-0E6D1D4416E0}" type="parTrans" cxnId="{C8722D3F-7A1C-4A7D-96D1-EED99504EC19}">
      <dgm:prSet/>
      <dgm:spPr/>
      <dgm:t>
        <a:bodyPr/>
        <a:lstStyle/>
        <a:p>
          <a:endParaRPr lang="pt-BR"/>
        </a:p>
      </dgm:t>
    </dgm:pt>
    <dgm:pt modelId="{482266B7-B257-4A20-85D7-27897AE7AD02}" type="sibTrans" cxnId="{C8722D3F-7A1C-4A7D-96D1-EED99504EC19}">
      <dgm:prSet/>
      <dgm:spPr/>
      <dgm:t>
        <a:bodyPr/>
        <a:lstStyle/>
        <a:p>
          <a:endParaRPr lang="pt-BR"/>
        </a:p>
      </dgm:t>
    </dgm:pt>
    <dgm:pt modelId="{70C13F4D-8CEC-423E-8613-A11A04DC0A9C}">
      <dgm:prSet phldrT="[Texto]" custT="1"/>
      <dgm:spPr/>
      <dgm:t>
        <a:bodyPr/>
        <a:lstStyle/>
        <a:p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Efetivar o processo de </a:t>
          </a:r>
          <a:r>
            <a:rPr lang="pt-BR" sz="1100" b="1" u="none" dirty="0" smtClean="0">
              <a:solidFill>
                <a:schemeClr val="accent3">
                  <a:lumMod val="50000"/>
                </a:schemeClr>
              </a:solidFill>
            </a:rPr>
            <a:t>descentralização</a:t>
          </a:r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 de ações e serviços de um ente da Federação para outro, com </a:t>
          </a:r>
          <a:r>
            <a:rPr lang="pt-BR" sz="1100" b="1" u="sng" dirty="0" smtClean="0">
              <a:solidFill>
                <a:schemeClr val="accent3">
                  <a:lumMod val="50000"/>
                </a:schemeClr>
              </a:solidFill>
            </a:rPr>
            <a:t>responsabilização compartilhada</a:t>
          </a:r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, favorecendo a </a:t>
          </a:r>
          <a:r>
            <a:rPr lang="pt-BR" sz="1100" b="1" i="1" dirty="0" smtClean="0">
              <a:solidFill>
                <a:schemeClr val="accent3">
                  <a:lumMod val="50000"/>
                </a:schemeClr>
              </a:solidFill>
            </a:rPr>
            <a:t>ação solidária e cooperativa entre os gestores</a:t>
          </a:r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, impedindo a duplicação de meios para atingir as mesmas finalidades;</a:t>
          </a:r>
          <a:endParaRPr lang="pt-BR" sz="1100" dirty="0">
            <a:solidFill>
              <a:schemeClr val="accent3">
                <a:lumMod val="50000"/>
              </a:schemeClr>
            </a:solidFill>
          </a:endParaRPr>
        </a:p>
      </dgm:t>
    </dgm:pt>
    <dgm:pt modelId="{49AC4693-CDC7-473B-BB2D-32B8BD050CB8}" type="parTrans" cxnId="{5E2CC9B0-0517-4D98-B8E4-B3C4CEEB7BE2}">
      <dgm:prSet/>
      <dgm:spPr/>
      <dgm:t>
        <a:bodyPr/>
        <a:lstStyle/>
        <a:p>
          <a:endParaRPr lang="pt-BR"/>
        </a:p>
      </dgm:t>
    </dgm:pt>
    <dgm:pt modelId="{6E746615-56D3-43FF-90D3-188A967BB23C}" type="sibTrans" cxnId="{5E2CC9B0-0517-4D98-B8E4-B3C4CEEB7BE2}">
      <dgm:prSet/>
      <dgm:spPr/>
      <dgm:t>
        <a:bodyPr/>
        <a:lstStyle/>
        <a:p>
          <a:endParaRPr lang="pt-BR"/>
        </a:p>
      </dgm:t>
    </dgm:pt>
    <dgm:pt modelId="{81FE0ADB-3A9D-4F96-ABDA-31539C65A430}">
      <dgm:prSet phldrT="[Texto]" custT="1"/>
      <dgm:spPr/>
      <dgm:t>
        <a:bodyPr/>
        <a:lstStyle/>
        <a:p>
          <a:endParaRPr lang="pt-BR" sz="1100" dirty="0"/>
        </a:p>
      </dgm:t>
    </dgm:pt>
    <dgm:pt modelId="{6CE5A102-3877-477A-A9C5-8B9A13DF2BE0}" type="parTrans" cxnId="{AF30F0D7-5D5C-45D4-A622-47411AA8E9D5}">
      <dgm:prSet/>
      <dgm:spPr/>
      <dgm:t>
        <a:bodyPr/>
        <a:lstStyle/>
        <a:p>
          <a:endParaRPr lang="pt-BR"/>
        </a:p>
      </dgm:t>
    </dgm:pt>
    <dgm:pt modelId="{D8E09F44-9BBC-45C7-888F-A57FE4BFB4B9}" type="sibTrans" cxnId="{AF30F0D7-5D5C-45D4-A622-47411AA8E9D5}">
      <dgm:prSet/>
      <dgm:spPr/>
      <dgm:t>
        <a:bodyPr/>
        <a:lstStyle/>
        <a:p>
          <a:endParaRPr lang="pt-BR"/>
        </a:p>
      </dgm:t>
    </dgm:pt>
    <dgm:pt modelId="{E7C3B188-EB7F-41E1-ABBD-F6EF9BAAFD46}">
      <dgm:prSet phldrT="[Texto]" custT="1"/>
      <dgm:spPr/>
      <dgm:t>
        <a:bodyPr/>
        <a:lstStyle/>
        <a:p>
          <a:pPr algn="l"/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Buscar a racionalidade dos gastos, a otimização de recursos e eficiência na rede de atenção à saúde, por meio da </a:t>
          </a:r>
          <a:r>
            <a:rPr lang="pt-BR" sz="1100" b="1" i="1" dirty="0" smtClean="0">
              <a:solidFill>
                <a:schemeClr val="accent3">
                  <a:lumMod val="50000"/>
                </a:schemeClr>
              </a:solidFill>
            </a:rPr>
            <a:t>conjugação interfederativa</a:t>
          </a:r>
          <a:r>
            <a:rPr lang="pt-BR" sz="1100" i="1" dirty="0" smtClean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pt-BR" sz="1100" b="1" i="1" dirty="0" smtClean="0">
              <a:solidFill>
                <a:schemeClr val="accent3">
                  <a:lumMod val="50000"/>
                </a:schemeClr>
              </a:solidFill>
            </a:rPr>
            <a:t>de recursos</a:t>
          </a:r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 financeiros entre outros, de modo a </a:t>
          </a:r>
          <a:r>
            <a:rPr lang="pt-BR" sz="1100" b="1" u="sng" dirty="0" smtClean="0">
              <a:solidFill>
                <a:schemeClr val="accent3">
                  <a:lumMod val="50000"/>
                </a:schemeClr>
              </a:solidFill>
            </a:rPr>
            <a:t>reduzir as desigualdades locais e regionais</a:t>
          </a:r>
          <a:r>
            <a:rPr lang="pt-BR" sz="1100" dirty="0" smtClean="0">
              <a:solidFill>
                <a:schemeClr val="accent3">
                  <a:lumMod val="50000"/>
                </a:schemeClr>
              </a:solidFill>
            </a:rPr>
            <a:t>.</a:t>
          </a:r>
          <a:endParaRPr lang="pt-BR" sz="1100" dirty="0">
            <a:solidFill>
              <a:schemeClr val="accent3">
                <a:lumMod val="50000"/>
              </a:schemeClr>
            </a:solidFill>
          </a:endParaRPr>
        </a:p>
      </dgm:t>
    </dgm:pt>
    <dgm:pt modelId="{2F414ACB-1C62-4B0E-AA07-D7BFA10AA90C}" type="parTrans" cxnId="{2E41335E-A2BB-4718-9167-25B1CC39E692}">
      <dgm:prSet/>
      <dgm:spPr/>
      <dgm:t>
        <a:bodyPr/>
        <a:lstStyle/>
        <a:p>
          <a:endParaRPr lang="pt-BR"/>
        </a:p>
      </dgm:t>
    </dgm:pt>
    <dgm:pt modelId="{1ADBF461-603E-46D7-BF02-0774F0A76D8E}" type="sibTrans" cxnId="{2E41335E-A2BB-4718-9167-25B1CC39E692}">
      <dgm:prSet/>
      <dgm:spPr/>
      <dgm:t>
        <a:bodyPr/>
        <a:lstStyle/>
        <a:p>
          <a:endParaRPr lang="pt-BR"/>
        </a:p>
      </dgm:t>
    </dgm:pt>
    <dgm:pt modelId="{CC633561-7CAB-4D21-B649-8C1AE43505B5}" type="pres">
      <dgm:prSet presAssocID="{A03EC3A6-0C99-44E2-B451-219906DA561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39D8C48-FA40-4778-99D5-417732896225}" type="pres">
      <dgm:prSet presAssocID="{A03EC3A6-0C99-44E2-B451-219906DA5616}" presName="cycle" presStyleCnt="0"/>
      <dgm:spPr/>
    </dgm:pt>
    <dgm:pt modelId="{83D5879F-8075-4B2F-ACC3-BA59629BE5D0}" type="pres">
      <dgm:prSet presAssocID="{A03EC3A6-0C99-44E2-B451-219906DA5616}" presName="centerShape" presStyleCnt="0"/>
      <dgm:spPr/>
    </dgm:pt>
    <dgm:pt modelId="{719B623E-F586-4BBE-A767-55CCBEF8FC6C}" type="pres">
      <dgm:prSet presAssocID="{A03EC3A6-0C99-44E2-B451-219906DA5616}" presName="connSite" presStyleLbl="node1" presStyleIdx="0" presStyleCnt="4"/>
      <dgm:spPr/>
    </dgm:pt>
    <dgm:pt modelId="{027E26D3-6DC8-4A1E-8940-78DC35486422}" type="pres">
      <dgm:prSet presAssocID="{A03EC3A6-0C99-44E2-B451-219906DA5616}" presName="visible" presStyleLbl="node1" presStyleIdx="0" presStyleCnt="4" custLinFactNeighborX="18068" custLinFactNeighborY="-1331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FB57957-086D-438E-AE84-2CB204EF20AF}" type="pres">
      <dgm:prSet presAssocID="{7DD10996-27F9-4BB7-A89D-0E6D1D4416E0}" presName="Name25" presStyleLbl="parChTrans1D1" presStyleIdx="0" presStyleCnt="3"/>
      <dgm:spPr/>
      <dgm:t>
        <a:bodyPr/>
        <a:lstStyle/>
        <a:p>
          <a:endParaRPr lang="pt-BR"/>
        </a:p>
      </dgm:t>
    </dgm:pt>
    <dgm:pt modelId="{F2D6BE5E-EBCF-4A99-8BE4-57DE55FB8C3A}" type="pres">
      <dgm:prSet presAssocID="{50834343-CC56-4A2E-83BE-7D74C9C91687}" presName="node" presStyleCnt="0"/>
      <dgm:spPr/>
    </dgm:pt>
    <dgm:pt modelId="{246D70C0-3D09-418A-BD9C-8C22235F18FC}" type="pres">
      <dgm:prSet presAssocID="{50834343-CC56-4A2E-83BE-7D74C9C91687}" presName="parentNode" presStyleLbl="node1" presStyleIdx="1" presStyleCnt="4" custScaleX="345282" custScaleY="122834" custLinFactNeighborX="1620" custLinFactNeighborY="-325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F65E8A-1DC9-4FB7-90C9-305570015CE4}" type="pres">
      <dgm:prSet presAssocID="{50834343-CC56-4A2E-83BE-7D74C9C91687}" presName="childNode" presStyleLbl="revTx" presStyleIdx="0" presStyleCnt="1">
        <dgm:presLayoutVars>
          <dgm:bulletEnabled val="1"/>
        </dgm:presLayoutVars>
      </dgm:prSet>
      <dgm:spPr/>
    </dgm:pt>
    <dgm:pt modelId="{C7E5E31A-225E-448F-94C9-727C2D7CED49}" type="pres">
      <dgm:prSet presAssocID="{49AC4693-CDC7-473B-BB2D-32B8BD050CB8}" presName="Name25" presStyleLbl="parChTrans1D1" presStyleIdx="1" presStyleCnt="3"/>
      <dgm:spPr/>
      <dgm:t>
        <a:bodyPr/>
        <a:lstStyle/>
        <a:p>
          <a:endParaRPr lang="pt-BR"/>
        </a:p>
      </dgm:t>
    </dgm:pt>
    <dgm:pt modelId="{6DC2ED5E-2E4D-4B79-90F7-4B3E55C10DF4}" type="pres">
      <dgm:prSet presAssocID="{70C13F4D-8CEC-423E-8613-A11A04DC0A9C}" presName="node" presStyleCnt="0"/>
      <dgm:spPr/>
    </dgm:pt>
    <dgm:pt modelId="{6AE58CA9-E4AE-4698-AD24-4E1C55428091}" type="pres">
      <dgm:prSet presAssocID="{70C13F4D-8CEC-423E-8613-A11A04DC0A9C}" presName="parentNode" presStyleLbl="node1" presStyleIdx="2" presStyleCnt="4" custScaleX="334290" custScaleY="151481" custLinFactNeighborX="72872" custLinFactNeighborY="-973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328D1E-B188-49E3-8D6A-30511A1B6E5B}" type="pres">
      <dgm:prSet presAssocID="{70C13F4D-8CEC-423E-8613-A11A04DC0A9C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4C110F-AA9E-469A-93B0-8EBEC924E857}" type="pres">
      <dgm:prSet presAssocID="{2F414ACB-1C62-4B0E-AA07-D7BFA10AA90C}" presName="Name25" presStyleLbl="parChTrans1D1" presStyleIdx="2" presStyleCnt="3"/>
      <dgm:spPr/>
      <dgm:t>
        <a:bodyPr/>
        <a:lstStyle/>
        <a:p>
          <a:endParaRPr lang="pt-BR"/>
        </a:p>
      </dgm:t>
    </dgm:pt>
    <dgm:pt modelId="{396F1CA5-EBEA-4C01-8252-0EC84F99EF8D}" type="pres">
      <dgm:prSet presAssocID="{E7C3B188-EB7F-41E1-ABBD-F6EF9BAAFD46}" presName="node" presStyleCnt="0"/>
      <dgm:spPr/>
    </dgm:pt>
    <dgm:pt modelId="{4C65E09E-5EB6-4F21-AB45-FE9DE03EF5D9}" type="pres">
      <dgm:prSet presAssocID="{E7C3B188-EB7F-41E1-ABBD-F6EF9BAAFD46}" presName="parentNode" presStyleLbl="node1" presStyleIdx="3" presStyleCnt="4" custScaleX="351471" custScaleY="118705" custLinFactX="14032" custLinFactNeighborX="100000" custLinFactNeighborY="-1662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292AF6-A5DC-4059-96AD-3305B232EA53}" type="pres">
      <dgm:prSet presAssocID="{E7C3B188-EB7F-41E1-ABBD-F6EF9BAAFD46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7DBF75D5-55AF-45BD-B3F0-55ACB359020D}" type="presOf" srcId="{A03EC3A6-0C99-44E2-B451-219906DA5616}" destId="{CC633561-7CAB-4D21-B649-8C1AE43505B5}" srcOrd="0" destOrd="0" presId="urn:microsoft.com/office/officeart/2005/8/layout/radial2"/>
    <dgm:cxn modelId="{15B8D21F-33FA-46E5-9514-F9F8AB8F1F82}" type="presOf" srcId="{E7C3B188-EB7F-41E1-ABBD-F6EF9BAAFD46}" destId="{4C65E09E-5EB6-4F21-AB45-FE9DE03EF5D9}" srcOrd="0" destOrd="0" presId="urn:microsoft.com/office/officeart/2005/8/layout/radial2"/>
    <dgm:cxn modelId="{111C1E0A-5973-4426-A353-86AC1940755C}" type="presOf" srcId="{49AC4693-CDC7-473B-BB2D-32B8BD050CB8}" destId="{C7E5E31A-225E-448F-94C9-727C2D7CED49}" srcOrd="0" destOrd="0" presId="urn:microsoft.com/office/officeart/2005/8/layout/radial2"/>
    <dgm:cxn modelId="{2E41335E-A2BB-4718-9167-25B1CC39E692}" srcId="{A03EC3A6-0C99-44E2-B451-219906DA5616}" destId="{E7C3B188-EB7F-41E1-ABBD-F6EF9BAAFD46}" srcOrd="2" destOrd="0" parTransId="{2F414ACB-1C62-4B0E-AA07-D7BFA10AA90C}" sibTransId="{1ADBF461-603E-46D7-BF02-0774F0A76D8E}"/>
    <dgm:cxn modelId="{5E2CC9B0-0517-4D98-B8E4-B3C4CEEB7BE2}" srcId="{A03EC3A6-0C99-44E2-B451-219906DA5616}" destId="{70C13F4D-8CEC-423E-8613-A11A04DC0A9C}" srcOrd="1" destOrd="0" parTransId="{49AC4693-CDC7-473B-BB2D-32B8BD050CB8}" sibTransId="{6E746615-56D3-43FF-90D3-188A967BB23C}"/>
    <dgm:cxn modelId="{890C5FE3-1774-4604-9F13-4DBD6F92653B}" type="presOf" srcId="{70C13F4D-8CEC-423E-8613-A11A04DC0A9C}" destId="{6AE58CA9-E4AE-4698-AD24-4E1C55428091}" srcOrd="0" destOrd="0" presId="urn:microsoft.com/office/officeart/2005/8/layout/radial2"/>
    <dgm:cxn modelId="{3633C78A-24FE-4757-BD57-80FB9EF4EE78}" type="presOf" srcId="{50834343-CC56-4A2E-83BE-7D74C9C91687}" destId="{246D70C0-3D09-418A-BD9C-8C22235F18FC}" srcOrd="0" destOrd="0" presId="urn:microsoft.com/office/officeart/2005/8/layout/radial2"/>
    <dgm:cxn modelId="{AF30F0D7-5D5C-45D4-A622-47411AA8E9D5}" srcId="{70C13F4D-8CEC-423E-8613-A11A04DC0A9C}" destId="{81FE0ADB-3A9D-4F96-ABDA-31539C65A430}" srcOrd="0" destOrd="0" parTransId="{6CE5A102-3877-477A-A9C5-8B9A13DF2BE0}" sibTransId="{D8E09F44-9BBC-45C7-888F-A57FE4BFB4B9}"/>
    <dgm:cxn modelId="{DA69933B-948A-4A40-A1BB-9222C936F017}" type="presOf" srcId="{81FE0ADB-3A9D-4F96-ABDA-31539C65A430}" destId="{A8328D1E-B188-49E3-8D6A-30511A1B6E5B}" srcOrd="0" destOrd="0" presId="urn:microsoft.com/office/officeart/2005/8/layout/radial2"/>
    <dgm:cxn modelId="{C8722D3F-7A1C-4A7D-96D1-EED99504EC19}" srcId="{A03EC3A6-0C99-44E2-B451-219906DA5616}" destId="{50834343-CC56-4A2E-83BE-7D74C9C91687}" srcOrd="0" destOrd="0" parTransId="{7DD10996-27F9-4BB7-A89D-0E6D1D4416E0}" sibTransId="{482266B7-B257-4A20-85D7-27897AE7AD02}"/>
    <dgm:cxn modelId="{39B6194C-E83D-40BE-A336-87EF22906E32}" type="presOf" srcId="{2F414ACB-1C62-4B0E-AA07-D7BFA10AA90C}" destId="{A04C110F-AA9E-469A-93B0-8EBEC924E857}" srcOrd="0" destOrd="0" presId="urn:microsoft.com/office/officeart/2005/8/layout/radial2"/>
    <dgm:cxn modelId="{2243FA74-4A34-4C1F-8B66-33F29EE1701E}" type="presOf" srcId="{7DD10996-27F9-4BB7-A89D-0E6D1D4416E0}" destId="{DFB57957-086D-438E-AE84-2CB204EF20AF}" srcOrd="0" destOrd="0" presId="urn:microsoft.com/office/officeart/2005/8/layout/radial2"/>
    <dgm:cxn modelId="{6F45AE86-A810-4B43-973B-B68AF92C420D}" type="presParOf" srcId="{CC633561-7CAB-4D21-B649-8C1AE43505B5}" destId="{739D8C48-FA40-4778-99D5-417732896225}" srcOrd="0" destOrd="0" presId="urn:microsoft.com/office/officeart/2005/8/layout/radial2"/>
    <dgm:cxn modelId="{B21CCD47-20EF-48DF-B358-ACFAC6BE803D}" type="presParOf" srcId="{739D8C48-FA40-4778-99D5-417732896225}" destId="{83D5879F-8075-4B2F-ACC3-BA59629BE5D0}" srcOrd="0" destOrd="0" presId="urn:microsoft.com/office/officeart/2005/8/layout/radial2"/>
    <dgm:cxn modelId="{F5A09BFB-3E3C-45A0-B81A-7C85F0A3B965}" type="presParOf" srcId="{83D5879F-8075-4B2F-ACC3-BA59629BE5D0}" destId="{719B623E-F586-4BBE-A767-55CCBEF8FC6C}" srcOrd="0" destOrd="0" presId="urn:microsoft.com/office/officeart/2005/8/layout/radial2"/>
    <dgm:cxn modelId="{DFF0E738-FE61-4443-8AE2-6455A2FDBB33}" type="presParOf" srcId="{83D5879F-8075-4B2F-ACC3-BA59629BE5D0}" destId="{027E26D3-6DC8-4A1E-8940-78DC35486422}" srcOrd="1" destOrd="0" presId="urn:microsoft.com/office/officeart/2005/8/layout/radial2"/>
    <dgm:cxn modelId="{68B15EE4-DBE4-4568-8153-84EE3283C587}" type="presParOf" srcId="{739D8C48-FA40-4778-99D5-417732896225}" destId="{DFB57957-086D-438E-AE84-2CB204EF20AF}" srcOrd="1" destOrd="0" presId="urn:microsoft.com/office/officeart/2005/8/layout/radial2"/>
    <dgm:cxn modelId="{D4A33A6E-E8CA-4EDC-8140-6B05C14D5B07}" type="presParOf" srcId="{739D8C48-FA40-4778-99D5-417732896225}" destId="{F2D6BE5E-EBCF-4A99-8BE4-57DE55FB8C3A}" srcOrd="2" destOrd="0" presId="urn:microsoft.com/office/officeart/2005/8/layout/radial2"/>
    <dgm:cxn modelId="{046C1476-076D-460D-BD90-14B463F3466C}" type="presParOf" srcId="{F2D6BE5E-EBCF-4A99-8BE4-57DE55FB8C3A}" destId="{246D70C0-3D09-418A-BD9C-8C22235F18FC}" srcOrd="0" destOrd="0" presId="urn:microsoft.com/office/officeart/2005/8/layout/radial2"/>
    <dgm:cxn modelId="{1F18A4EF-7420-4607-B0FD-D5E7ADFDAFF4}" type="presParOf" srcId="{F2D6BE5E-EBCF-4A99-8BE4-57DE55FB8C3A}" destId="{33F65E8A-1DC9-4FB7-90C9-305570015CE4}" srcOrd="1" destOrd="0" presId="urn:microsoft.com/office/officeart/2005/8/layout/radial2"/>
    <dgm:cxn modelId="{112E960B-EBFD-4911-B341-F0317D719EBF}" type="presParOf" srcId="{739D8C48-FA40-4778-99D5-417732896225}" destId="{C7E5E31A-225E-448F-94C9-727C2D7CED49}" srcOrd="3" destOrd="0" presId="urn:microsoft.com/office/officeart/2005/8/layout/radial2"/>
    <dgm:cxn modelId="{947FD097-B342-4211-ABDC-9586EBBCE08C}" type="presParOf" srcId="{739D8C48-FA40-4778-99D5-417732896225}" destId="{6DC2ED5E-2E4D-4B79-90F7-4B3E55C10DF4}" srcOrd="4" destOrd="0" presId="urn:microsoft.com/office/officeart/2005/8/layout/radial2"/>
    <dgm:cxn modelId="{864125EF-63B1-4231-ABE0-A39417B7B0E5}" type="presParOf" srcId="{6DC2ED5E-2E4D-4B79-90F7-4B3E55C10DF4}" destId="{6AE58CA9-E4AE-4698-AD24-4E1C55428091}" srcOrd="0" destOrd="0" presId="urn:microsoft.com/office/officeart/2005/8/layout/radial2"/>
    <dgm:cxn modelId="{A85E9141-B985-4D7C-A87E-BE378AF751DC}" type="presParOf" srcId="{6DC2ED5E-2E4D-4B79-90F7-4B3E55C10DF4}" destId="{A8328D1E-B188-49E3-8D6A-30511A1B6E5B}" srcOrd="1" destOrd="0" presId="urn:microsoft.com/office/officeart/2005/8/layout/radial2"/>
    <dgm:cxn modelId="{3983A67B-6F04-4B4A-82F1-1026DC0A5077}" type="presParOf" srcId="{739D8C48-FA40-4778-99D5-417732896225}" destId="{A04C110F-AA9E-469A-93B0-8EBEC924E857}" srcOrd="5" destOrd="0" presId="urn:microsoft.com/office/officeart/2005/8/layout/radial2"/>
    <dgm:cxn modelId="{B7C4DDF3-A1CD-417E-BF4B-5661AC17396D}" type="presParOf" srcId="{739D8C48-FA40-4778-99D5-417732896225}" destId="{396F1CA5-EBEA-4C01-8252-0EC84F99EF8D}" srcOrd="6" destOrd="0" presId="urn:microsoft.com/office/officeart/2005/8/layout/radial2"/>
    <dgm:cxn modelId="{EC2ED4D5-5BF5-4B91-8160-A7989DC497F0}" type="presParOf" srcId="{396F1CA5-EBEA-4C01-8252-0EC84F99EF8D}" destId="{4C65E09E-5EB6-4F21-AB45-FE9DE03EF5D9}" srcOrd="0" destOrd="0" presId="urn:microsoft.com/office/officeart/2005/8/layout/radial2"/>
    <dgm:cxn modelId="{ACBEC34D-FF84-4CFC-BAD5-BEFCD246454C}" type="presParOf" srcId="{396F1CA5-EBEA-4C01-8252-0EC84F99EF8D}" destId="{4A292AF6-A5DC-4059-96AD-3305B232EA5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5E7BC7-69FE-4DB7-AC7D-57949C779401}" type="doc">
      <dgm:prSet loTypeId="urn:microsoft.com/office/officeart/2005/8/layout/radial3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2BF1A967-C901-4D05-937F-5D13D53888FB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2">
                  <a:lumMod val="75000"/>
                </a:schemeClr>
              </a:solidFill>
            </a:rPr>
            <a:t>Política de Educação Permanente</a:t>
          </a:r>
          <a:endParaRPr lang="pt-BR" sz="2400" dirty="0">
            <a:solidFill>
              <a:schemeClr val="tx2">
                <a:lumMod val="75000"/>
              </a:schemeClr>
            </a:solidFill>
          </a:endParaRPr>
        </a:p>
      </dgm:t>
    </dgm:pt>
    <dgm:pt modelId="{5E64C0CD-54A5-49E6-8B31-DADF835568A2}" type="parTrans" cxnId="{1B61E5EB-A5A4-469D-9A43-AB38D2E52C3B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0D546F52-38CF-4416-B494-C4008C0E9197}" type="sibTrans" cxnId="{1B61E5EB-A5A4-469D-9A43-AB38D2E52C3B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BB2212AB-DEE4-4455-9246-CC8053B94621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2">
                  <a:lumMod val="75000"/>
                </a:schemeClr>
              </a:solidFill>
            </a:rPr>
            <a:t>Planejamento integrado + integração de políticas de base territorial</a:t>
          </a:r>
          <a:endParaRPr lang="pt-BR" sz="1400" dirty="0">
            <a:solidFill>
              <a:schemeClr val="tx2">
                <a:lumMod val="75000"/>
              </a:schemeClr>
            </a:solidFill>
          </a:endParaRPr>
        </a:p>
      </dgm:t>
    </dgm:pt>
    <dgm:pt modelId="{7D2D6D8A-114B-41CD-99E1-3FC9B0BD3A36}" type="parTrans" cxnId="{D0621CDC-C75B-44EF-8658-A823F1668844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D5781BBA-AFCD-4134-A63B-976AEA1D3157}" type="sibTrans" cxnId="{D0621CDC-C75B-44EF-8658-A823F1668844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DE116D8C-C987-4A3B-A201-FD734D752487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2">
                  <a:lumMod val="75000"/>
                </a:schemeClr>
              </a:solidFill>
            </a:rPr>
            <a:t>Financiamento adequado</a:t>
          </a:r>
          <a:endParaRPr lang="pt-BR" sz="1400" dirty="0">
            <a:solidFill>
              <a:schemeClr val="tx2">
                <a:lumMod val="75000"/>
              </a:schemeClr>
            </a:solidFill>
          </a:endParaRPr>
        </a:p>
      </dgm:t>
    </dgm:pt>
    <dgm:pt modelId="{7B79E340-63F9-4A9C-ACBD-07C71D987BF2}" type="parTrans" cxnId="{F0B51066-C737-4D11-AB4A-BEC00DA95261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498E4E87-8D42-4EF7-9B64-B68192D59B27}" type="sibTrans" cxnId="{F0B51066-C737-4D11-AB4A-BEC00DA95261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F7AB35A7-4A60-4970-828F-9156281D8FE3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2">
                  <a:lumMod val="75000"/>
                </a:schemeClr>
              </a:solidFill>
            </a:rPr>
            <a:t>Convergência de interesses – articulação </a:t>
          </a:r>
          <a:r>
            <a:rPr lang="pt-BR" sz="1400" dirty="0" err="1" smtClean="0">
              <a:solidFill>
                <a:schemeClr val="tx2">
                  <a:lumMod val="75000"/>
                </a:schemeClr>
              </a:solidFill>
            </a:rPr>
            <a:t>interfederativa</a:t>
          </a:r>
          <a:endParaRPr lang="pt-BR" sz="1400" dirty="0">
            <a:solidFill>
              <a:schemeClr val="tx2">
                <a:lumMod val="75000"/>
              </a:schemeClr>
            </a:solidFill>
          </a:endParaRPr>
        </a:p>
      </dgm:t>
    </dgm:pt>
    <dgm:pt modelId="{3CBAC18E-0304-4B40-9A5A-B6C4AE193BF8}" type="parTrans" cxnId="{2A627673-2102-4F04-B3DB-3FE562F5B4C8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19F977F9-824C-4DE5-B2B5-450D9E4DC49D}" type="sibTrans" cxnId="{2A627673-2102-4F04-B3DB-3FE562F5B4C8}">
      <dgm:prSet/>
      <dgm:spPr/>
      <dgm:t>
        <a:bodyPr/>
        <a:lstStyle/>
        <a:p>
          <a:endParaRPr lang="pt-BR" sz="1800">
            <a:solidFill>
              <a:schemeClr val="tx2">
                <a:lumMod val="75000"/>
              </a:schemeClr>
            </a:solidFill>
          </a:endParaRPr>
        </a:p>
      </dgm:t>
    </dgm:pt>
    <dgm:pt modelId="{1FEF738F-DAA5-4243-97DA-50C7FB36DBCC}" type="pres">
      <dgm:prSet presAssocID="{A25E7BC7-69FE-4DB7-AC7D-57949C77940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D94B1B9-4EDF-4B51-A2F1-46A0B3DEECB6}" type="pres">
      <dgm:prSet presAssocID="{A25E7BC7-69FE-4DB7-AC7D-57949C779401}" presName="radial" presStyleCnt="0">
        <dgm:presLayoutVars>
          <dgm:animLvl val="ctr"/>
        </dgm:presLayoutVars>
      </dgm:prSet>
      <dgm:spPr/>
    </dgm:pt>
    <dgm:pt modelId="{D725D601-C934-45D0-8614-5492CF2B1883}" type="pres">
      <dgm:prSet presAssocID="{2BF1A967-C901-4D05-937F-5D13D53888FB}" presName="centerShape" presStyleLbl="vennNode1" presStyleIdx="0" presStyleCnt="4"/>
      <dgm:spPr/>
      <dgm:t>
        <a:bodyPr/>
        <a:lstStyle/>
        <a:p>
          <a:endParaRPr lang="pt-BR"/>
        </a:p>
      </dgm:t>
    </dgm:pt>
    <dgm:pt modelId="{F6EB7685-A000-451B-A231-2C15F8FFF2FA}" type="pres">
      <dgm:prSet presAssocID="{BB2212AB-DEE4-4455-9246-CC8053B94621}" presName="node" presStyleLbl="vennNode1" presStyleIdx="1" presStyleCnt="4" custScaleX="136070" custScaleY="12228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91D7435-486D-488E-96BD-A22E3DA0E48D}" type="pres">
      <dgm:prSet presAssocID="{DE116D8C-C987-4A3B-A201-FD734D752487}" presName="node" presStyleLbl="vennNode1" presStyleIdx="2" presStyleCnt="4" custScaleX="129381" custScaleY="1139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F018C0-42DB-413C-B074-F9421F7058BE}" type="pres">
      <dgm:prSet presAssocID="{F7AB35A7-4A60-4970-828F-9156281D8FE3}" presName="node" presStyleLbl="vennNode1" presStyleIdx="3" presStyleCnt="4" custScaleX="129159" custScaleY="119439" custRadScaleRad="100900" custRadScaleInc="11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A627673-2102-4F04-B3DB-3FE562F5B4C8}" srcId="{2BF1A967-C901-4D05-937F-5D13D53888FB}" destId="{F7AB35A7-4A60-4970-828F-9156281D8FE3}" srcOrd="2" destOrd="0" parTransId="{3CBAC18E-0304-4B40-9A5A-B6C4AE193BF8}" sibTransId="{19F977F9-824C-4DE5-B2B5-450D9E4DC49D}"/>
    <dgm:cxn modelId="{04D61567-2321-430A-9603-CD27553DE77D}" type="presOf" srcId="{BB2212AB-DEE4-4455-9246-CC8053B94621}" destId="{F6EB7685-A000-451B-A231-2C15F8FFF2FA}" srcOrd="0" destOrd="0" presId="urn:microsoft.com/office/officeart/2005/8/layout/radial3"/>
    <dgm:cxn modelId="{EFA75456-A4C3-47D4-9920-1DBD6A294EB3}" type="presOf" srcId="{DE116D8C-C987-4A3B-A201-FD734D752487}" destId="{791D7435-486D-488E-96BD-A22E3DA0E48D}" srcOrd="0" destOrd="0" presId="urn:microsoft.com/office/officeart/2005/8/layout/radial3"/>
    <dgm:cxn modelId="{F0B51066-C737-4D11-AB4A-BEC00DA95261}" srcId="{2BF1A967-C901-4D05-937F-5D13D53888FB}" destId="{DE116D8C-C987-4A3B-A201-FD734D752487}" srcOrd="1" destOrd="0" parTransId="{7B79E340-63F9-4A9C-ACBD-07C71D987BF2}" sibTransId="{498E4E87-8D42-4EF7-9B64-B68192D59B27}"/>
    <dgm:cxn modelId="{79146836-A582-416F-884F-468B8194065A}" type="presOf" srcId="{A25E7BC7-69FE-4DB7-AC7D-57949C779401}" destId="{1FEF738F-DAA5-4243-97DA-50C7FB36DBCC}" srcOrd="0" destOrd="0" presId="urn:microsoft.com/office/officeart/2005/8/layout/radial3"/>
    <dgm:cxn modelId="{D0621CDC-C75B-44EF-8658-A823F1668844}" srcId="{2BF1A967-C901-4D05-937F-5D13D53888FB}" destId="{BB2212AB-DEE4-4455-9246-CC8053B94621}" srcOrd="0" destOrd="0" parTransId="{7D2D6D8A-114B-41CD-99E1-3FC9B0BD3A36}" sibTransId="{D5781BBA-AFCD-4134-A63B-976AEA1D3157}"/>
    <dgm:cxn modelId="{1B61E5EB-A5A4-469D-9A43-AB38D2E52C3B}" srcId="{A25E7BC7-69FE-4DB7-AC7D-57949C779401}" destId="{2BF1A967-C901-4D05-937F-5D13D53888FB}" srcOrd="0" destOrd="0" parTransId="{5E64C0CD-54A5-49E6-8B31-DADF835568A2}" sibTransId="{0D546F52-38CF-4416-B494-C4008C0E9197}"/>
    <dgm:cxn modelId="{94FAE56F-76AC-4C75-9D59-5541562F659C}" type="presOf" srcId="{F7AB35A7-4A60-4970-828F-9156281D8FE3}" destId="{F7F018C0-42DB-413C-B074-F9421F7058BE}" srcOrd="0" destOrd="0" presId="urn:microsoft.com/office/officeart/2005/8/layout/radial3"/>
    <dgm:cxn modelId="{F5327575-669C-47FF-85A4-20655C972FBA}" type="presOf" srcId="{2BF1A967-C901-4D05-937F-5D13D53888FB}" destId="{D725D601-C934-45D0-8614-5492CF2B1883}" srcOrd="0" destOrd="0" presId="urn:microsoft.com/office/officeart/2005/8/layout/radial3"/>
    <dgm:cxn modelId="{47BE503E-CF4B-46C0-93CC-9153C4902C19}" type="presParOf" srcId="{1FEF738F-DAA5-4243-97DA-50C7FB36DBCC}" destId="{5D94B1B9-4EDF-4B51-A2F1-46A0B3DEECB6}" srcOrd="0" destOrd="0" presId="urn:microsoft.com/office/officeart/2005/8/layout/radial3"/>
    <dgm:cxn modelId="{5CEC5EE1-B0ED-4655-A490-2EED3D862464}" type="presParOf" srcId="{5D94B1B9-4EDF-4B51-A2F1-46A0B3DEECB6}" destId="{D725D601-C934-45D0-8614-5492CF2B1883}" srcOrd="0" destOrd="0" presId="urn:microsoft.com/office/officeart/2005/8/layout/radial3"/>
    <dgm:cxn modelId="{EA1F1AC8-91D1-4C90-8307-76303509B830}" type="presParOf" srcId="{5D94B1B9-4EDF-4B51-A2F1-46A0B3DEECB6}" destId="{F6EB7685-A000-451B-A231-2C15F8FFF2FA}" srcOrd="1" destOrd="0" presId="urn:microsoft.com/office/officeart/2005/8/layout/radial3"/>
    <dgm:cxn modelId="{204964E3-29C7-4081-9427-D34CEB28BDA4}" type="presParOf" srcId="{5D94B1B9-4EDF-4B51-A2F1-46A0B3DEECB6}" destId="{791D7435-486D-488E-96BD-A22E3DA0E48D}" srcOrd="2" destOrd="0" presId="urn:microsoft.com/office/officeart/2005/8/layout/radial3"/>
    <dgm:cxn modelId="{FC66C68E-1494-4996-9433-B900F2ADCFC6}" type="presParOf" srcId="{5D94B1B9-4EDF-4B51-A2F1-46A0B3DEECB6}" destId="{F7F018C0-42DB-413C-B074-F9421F7058BE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C110F-AA9E-469A-93B0-8EBEC924E857}">
      <dsp:nvSpPr>
        <dsp:cNvPr id="0" name=""/>
        <dsp:cNvSpPr/>
      </dsp:nvSpPr>
      <dsp:spPr>
        <a:xfrm rot="1648133">
          <a:off x="620640" y="3238805"/>
          <a:ext cx="1936501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1936501" y="2610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5E31A-225E-448F-94C9-727C2D7CED49}">
      <dsp:nvSpPr>
        <dsp:cNvPr id="0" name=""/>
        <dsp:cNvSpPr/>
      </dsp:nvSpPr>
      <dsp:spPr>
        <a:xfrm rot="21497012">
          <a:off x="729561" y="2434645"/>
          <a:ext cx="1061808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1061808" y="2610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57957-086D-438E-AE84-2CB204EF20AF}">
      <dsp:nvSpPr>
        <dsp:cNvPr id="0" name=""/>
        <dsp:cNvSpPr/>
      </dsp:nvSpPr>
      <dsp:spPr>
        <a:xfrm rot="19106889">
          <a:off x="584557" y="1535617"/>
          <a:ext cx="1154346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1154346" y="2610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E26D3-6DC8-4A1E-8940-78DC35486422}">
      <dsp:nvSpPr>
        <dsp:cNvPr id="0" name=""/>
        <dsp:cNvSpPr/>
      </dsp:nvSpPr>
      <dsp:spPr>
        <a:xfrm>
          <a:off x="-458401" y="1371297"/>
          <a:ext cx="1775236" cy="177523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D70C0-3D09-418A-BD9C-8C22235F18FC}">
      <dsp:nvSpPr>
        <dsp:cNvPr id="0" name=""/>
        <dsp:cNvSpPr/>
      </dsp:nvSpPr>
      <dsp:spPr>
        <a:xfrm>
          <a:off x="439744" y="-82396"/>
          <a:ext cx="3677742" cy="1308356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Garantir o </a:t>
          </a:r>
          <a:r>
            <a:rPr lang="pt-BR" sz="1200" b="1" u="sng" kern="1200" dirty="0" smtClean="0">
              <a:solidFill>
                <a:schemeClr val="accent3">
                  <a:lumMod val="50000"/>
                </a:schemeClr>
              </a:solidFill>
            </a:rPr>
            <a:t>acesso resolutivo</a:t>
          </a: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, em </a:t>
          </a:r>
          <a:r>
            <a:rPr lang="pt-BR" sz="1200" i="1" kern="1200" dirty="0" smtClean="0">
              <a:solidFill>
                <a:schemeClr val="accent3">
                  <a:lumMod val="50000"/>
                </a:schemeClr>
              </a:solidFill>
            </a:rPr>
            <a:t>tempo oportuno </a:t>
          </a: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e </a:t>
          </a:r>
          <a:r>
            <a:rPr lang="pt-BR" sz="1200" i="1" kern="1200" dirty="0" smtClean="0">
              <a:solidFill>
                <a:schemeClr val="accent3">
                  <a:lumMod val="50000"/>
                </a:schemeClr>
              </a:solidFill>
            </a:rPr>
            <a:t>com qualidade</a:t>
          </a: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, às ações e serviços de saúde de promoção, proteção e recuperação, organizados em </a:t>
          </a:r>
          <a:r>
            <a:rPr lang="pt-BR" sz="1200" b="1" i="1" kern="1200" dirty="0" smtClean="0">
              <a:solidFill>
                <a:schemeClr val="accent3">
                  <a:lumMod val="50000"/>
                </a:schemeClr>
              </a:solidFill>
            </a:rPr>
            <a:t>rede de atenção à saúde</a:t>
          </a: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, assegurando um </a:t>
          </a:r>
          <a:r>
            <a:rPr lang="pt-BR" sz="1200" i="1" kern="1200" dirty="0" smtClean="0">
              <a:solidFill>
                <a:schemeClr val="accent3">
                  <a:lumMod val="50000"/>
                </a:schemeClr>
              </a:solidFill>
            </a:rPr>
            <a:t>padrão de integralidade</a:t>
          </a:r>
          <a:r>
            <a:rPr lang="pt-BR" sz="1200" kern="1200" dirty="0" smtClean="0">
              <a:solidFill>
                <a:schemeClr val="accent3">
                  <a:lumMod val="50000"/>
                </a:schemeClr>
              </a:solidFill>
            </a:rPr>
            <a:t>;</a:t>
          </a:r>
          <a:endParaRPr lang="pt-BR" sz="12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978337" y="109208"/>
        <a:ext cx="2600556" cy="925148"/>
      </dsp:txXfrm>
    </dsp:sp>
    <dsp:sp modelId="{6AE58CA9-E4AE-4698-AD24-4E1C55428091}">
      <dsp:nvSpPr>
        <dsp:cNvPr id="0" name=""/>
        <dsp:cNvSpPr/>
      </dsp:nvSpPr>
      <dsp:spPr>
        <a:xfrm>
          <a:off x="1787251" y="1584867"/>
          <a:ext cx="3560662" cy="1613487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Efetivar o processo de </a:t>
          </a:r>
          <a:r>
            <a:rPr lang="pt-BR" sz="1100" b="1" u="none" kern="1200" dirty="0" smtClean="0">
              <a:solidFill>
                <a:schemeClr val="accent3">
                  <a:lumMod val="50000"/>
                </a:schemeClr>
              </a:solidFill>
            </a:rPr>
            <a:t>descentralização</a:t>
          </a: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 de ações e serviços de um ente da Federação para outro, com </a:t>
          </a:r>
          <a:r>
            <a:rPr lang="pt-BR" sz="1100" b="1" u="sng" kern="1200" dirty="0" smtClean="0">
              <a:solidFill>
                <a:schemeClr val="accent3">
                  <a:lumMod val="50000"/>
                </a:schemeClr>
              </a:solidFill>
            </a:rPr>
            <a:t>responsabilização compartilhada</a:t>
          </a: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, favorecendo a </a:t>
          </a:r>
          <a:r>
            <a:rPr lang="pt-BR" sz="1100" b="1" i="1" kern="1200" dirty="0" smtClean="0">
              <a:solidFill>
                <a:schemeClr val="accent3">
                  <a:lumMod val="50000"/>
                </a:schemeClr>
              </a:solidFill>
            </a:rPr>
            <a:t>ação solidária e cooperativa entre os gestores</a:t>
          </a: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, impedindo a duplicação de meios para atingir as mesmas finalidades;</a:t>
          </a:r>
          <a:endParaRPr lang="pt-BR" sz="11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308698" y="1821157"/>
        <a:ext cx="2517768" cy="1140907"/>
      </dsp:txXfrm>
    </dsp:sp>
    <dsp:sp modelId="{A8328D1E-B188-49E3-8D6A-30511A1B6E5B}">
      <dsp:nvSpPr>
        <dsp:cNvPr id="0" name=""/>
        <dsp:cNvSpPr/>
      </dsp:nvSpPr>
      <dsp:spPr>
        <a:xfrm>
          <a:off x="2335027" y="1584867"/>
          <a:ext cx="5340993" cy="1613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100" kern="1200" dirty="0"/>
        </a:p>
      </dsp:txBody>
      <dsp:txXfrm>
        <a:off x="2335027" y="1584867"/>
        <a:ext cx="5340993" cy="1613487"/>
      </dsp:txXfrm>
    </dsp:sp>
    <dsp:sp modelId="{4C65E09E-5EB6-4F21-AB45-FE9DE03EF5D9}">
      <dsp:nvSpPr>
        <dsp:cNvPr id="0" name=""/>
        <dsp:cNvSpPr/>
      </dsp:nvSpPr>
      <dsp:spPr>
        <a:xfrm>
          <a:off x="1595890" y="3609481"/>
          <a:ext cx="3743664" cy="1264376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Buscar a racionalidade dos gastos, a otimização de recursos e eficiência na rede de atenção à saúde, por meio da </a:t>
          </a:r>
          <a:r>
            <a:rPr lang="pt-BR" sz="1100" b="1" i="1" kern="1200" dirty="0" smtClean="0">
              <a:solidFill>
                <a:schemeClr val="accent3">
                  <a:lumMod val="50000"/>
                </a:schemeClr>
              </a:solidFill>
            </a:rPr>
            <a:t>conjugação interfederativa</a:t>
          </a:r>
          <a:r>
            <a:rPr lang="pt-BR" sz="1100" i="1" kern="1200" dirty="0" smtClean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pt-BR" sz="1100" b="1" i="1" kern="1200" dirty="0" smtClean="0">
              <a:solidFill>
                <a:schemeClr val="accent3">
                  <a:lumMod val="50000"/>
                </a:schemeClr>
              </a:solidFill>
            </a:rPr>
            <a:t>de recursos</a:t>
          </a: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 financeiros entre outros, de modo a </a:t>
          </a:r>
          <a:r>
            <a:rPr lang="pt-BR" sz="1100" b="1" u="sng" kern="1200" dirty="0" smtClean="0">
              <a:solidFill>
                <a:schemeClr val="accent3">
                  <a:lumMod val="50000"/>
                </a:schemeClr>
              </a:solidFill>
            </a:rPr>
            <a:t>reduzir as desigualdades locais e regionais</a:t>
          </a:r>
          <a:r>
            <a:rPr lang="pt-BR" sz="1100" kern="1200" dirty="0" smtClean="0">
              <a:solidFill>
                <a:schemeClr val="accent3">
                  <a:lumMod val="50000"/>
                </a:schemeClr>
              </a:solidFill>
            </a:rPr>
            <a:t>.</a:t>
          </a:r>
          <a:endParaRPr lang="pt-BR" sz="11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144137" y="3794645"/>
        <a:ext cx="2647170" cy="894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5D601-C934-45D0-8614-5492CF2B1883}">
      <dsp:nvSpPr>
        <dsp:cNvPr id="0" name=""/>
        <dsp:cNvSpPr/>
      </dsp:nvSpPr>
      <dsp:spPr>
        <a:xfrm>
          <a:off x="2981919" y="1423058"/>
          <a:ext cx="2963508" cy="296350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2">
                  <a:lumMod val="75000"/>
                </a:schemeClr>
              </a:solidFill>
            </a:rPr>
            <a:t>Política de Educação Permanente</a:t>
          </a:r>
          <a:endParaRPr lang="pt-BR" sz="24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415915" y="1857054"/>
        <a:ext cx="2095516" cy="2095516"/>
      </dsp:txXfrm>
    </dsp:sp>
    <dsp:sp modelId="{F6EB7685-A000-451B-A231-2C15F8FFF2FA}">
      <dsp:nvSpPr>
        <dsp:cNvPr id="0" name=""/>
        <dsp:cNvSpPr/>
      </dsp:nvSpPr>
      <dsp:spPr>
        <a:xfrm>
          <a:off x="3455561" y="70806"/>
          <a:ext cx="2016223" cy="1811933"/>
        </a:xfrm>
        <a:prstGeom prst="ellipse">
          <a:avLst/>
        </a:prstGeom>
        <a:solidFill>
          <a:schemeClr val="accent3">
            <a:alpha val="50000"/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chemeClr val="tx2">
                  <a:lumMod val="75000"/>
                </a:schemeClr>
              </a:solidFill>
            </a:rPr>
            <a:t>Planejamento integrado + integração de políticas de base territorial</a:t>
          </a:r>
          <a:endParaRPr lang="pt-BR" sz="14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750830" y="336157"/>
        <a:ext cx="1425685" cy="1281231"/>
      </dsp:txXfrm>
    </dsp:sp>
    <dsp:sp modelId="{791D7435-486D-488E-96BD-A22E3DA0E48D}">
      <dsp:nvSpPr>
        <dsp:cNvPr id="0" name=""/>
        <dsp:cNvSpPr/>
      </dsp:nvSpPr>
      <dsp:spPr>
        <a:xfrm>
          <a:off x="5174850" y="3024336"/>
          <a:ext cx="1917108" cy="1688992"/>
        </a:xfrm>
        <a:prstGeom prst="ellipse">
          <a:avLst/>
        </a:prstGeom>
        <a:solidFill>
          <a:schemeClr val="accent3">
            <a:alpha val="50000"/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chemeClr val="tx2">
                  <a:lumMod val="75000"/>
                </a:schemeClr>
              </a:solidFill>
            </a:rPr>
            <a:t>Financiamento adequado</a:t>
          </a:r>
          <a:endParaRPr lang="pt-BR" sz="14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55604" y="3271683"/>
        <a:ext cx="1355600" cy="1194298"/>
      </dsp:txXfrm>
    </dsp:sp>
    <dsp:sp modelId="{F7F018C0-42DB-413C-B074-F9421F7058BE}">
      <dsp:nvSpPr>
        <dsp:cNvPr id="0" name=""/>
        <dsp:cNvSpPr/>
      </dsp:nvSpPr>
      <dsp:spPr>
        <a:xfrm>
          <a:off x="1799380" y="2952328"/>
          <a:ext cx="1913819" cy="1769792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chemeClr val="tx2">
                  <a:lumMod val="75000"/>
                </a:schemeClr>
              </a:solidFill>
            </a:rPr>
            <a:t>Convergência de interesses – articulação </a:t>
          </a:r>
          <a:r>
            <a:rPr lang="pt-BR" sz="1400" kern="1200" dirty="0" err="1" smtClean="0">
              <a:solidFill>
                <a:schemeClr val="tx2">
                  <a:lumMod val="75000"/>
                </a:schemeClr>
              </a:solidFill>
            </a:rPr>
            <a:t>interfederativa</a:t>
          </a:r>
          <a:endParaRPr lang="pt-BR" sz="14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079652" y="3211508"/>
        <a:ext cx="1353275" cy="1251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39C06-D042-4DA7-BB8B-F402918B308B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A76F0-711C-4FDC-9AEC-4FD50F1DD6E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94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A76F0-711C-4FDC-9AEC-4FD50F1DD6E0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15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84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80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26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9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6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3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4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97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37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796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B0F43-4294-4150-B05F-D8D62774411C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A5357-BE3F-4DDC-99B7-F4A5B1005E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317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9572" y="1700808"/>
            <a:ext cx="7920880" cy="30963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A INTEGRAÇÃO  DAS AÇÕES E SERVIÇOS EM REGIÕES DE SAÚDE MEDIANTE CONTRATO ORGANIZATIVO DA AÇÃO PÚBLICA DA SAÚDE,</a:t>
            </a:r>
            <a:b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</a:br>
            <a: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DISCIPLINA A ASSOCIAÇÃO REGIONAL DE SAÚDE E</a:t>
            </a:r>
            <a:b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</a:br>
            <a: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O ATENDIMENTO INTEGRAL</a:t>
            </a:r>
            <a:b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</a:br>
            <a:r>
              <a:rPr lang="pt-BR" sz="2400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PL 1.645/2015</a:t>
            </a:r>
            <a:endParaRPr lang="pt-BR" sz="2400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71600" y="5477162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Brasília, 13 de setembro de 2016</a:t>
            </a:r>
            <a:endParaRPr lang="pt-BR" sz="2000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-27384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Comissão de Seguridade Social e Família</a:t>
            </a:r>
          </a:p>
          <a:p>
            <a:pPr algn="ctr"/>
            <a:r>
              <a:rPr lang="pt-BR" sz="3200" b="1" dirty="0">
                <a:solidFill>
                  <a:schemeClr val="bg1"/>
                </a:solidFill>
                <a:latin typeface="Maiandra GD" panose="020E0502030308020204" pitchFamily="34" charset="0"/>
              </a:rPr>
              <a:t>SEMINÁRIO</a:t>
            </a:r>
            <a:endParaRPr lang="pt-BR" sz="3200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36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548680"/>
            <a:ext cx="8892480" cy="57428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Considerando 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a necessidade de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qualificar e implementar o processo de descentralização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organização e gestão do SUS 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à luz da evolução do processo de </a:t>
            </a:r>
            <a:r>
              <a:rPr lang="pt-BR" sz="1800" dirty="0" err="1">
                <a:solidFill>
                  <a:schemeClr val="accent1">
                    <a:lumMod val="50000"/>
                  </a:schemeClr>
                </a:solidFill>
              </a:rPr>
              <a:t>pactuação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800" dirty="0" err="1">
                <a:solidFill>
                  <a:schemeClr val="accent1">
                    <a:lumMod val="50000"/>
                  </a:schemeClr>
                </a:solidFill>
              </a:rPr>
              <a:t>intergestores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Considerando a necessidade do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aprimoramento do processo de </a:t>
            </a:r>
            <a:r>
              <a:rPr lang="pt-BR" sz="1800" b="1" dirty="0" err="1">
                <a:solidFill>
                  <a:schemeClr val="accent1">
                    <a:lumMod val="50000"/>
                  </a:schemeClr>
                </a:solidFill>
              </a:rPr>
              <a:t>pactuação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800" b="1" dirty="0" err="1">
                <a:solidFill>
                  <a:schemeClr val="accent1">
                    <a:lumMod val="50000"/>
                  </a:schemeClr>
                </a:solidFill>
              </a:rPr>
              <a:t>intergestores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objetivando a qualificação, o aperfeiçoamento e a definição das responsabilidades sanitárias e de gestão entre os entes federados no âmbito do SUS;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Considerando a necessidade de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definição de compromisso entre os gestores do SUS em torno de prioridades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 que apresentem impacto sobre a situação de saúde da população brasileira;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Considerando o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compromisso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 com a consolidação e o avanço 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do processo 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de Reforma Sanitária Brasileira, explicitada na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defesa dos princípios do SUS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algn="just"/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Aprovar as diretrizes operacionais do Pacto pela Saúde nos seus 3 componentes: Pacto pela  Vida, Pacto em Defesa do SUS e Pacto de Gestão</a:t>
            </a:r>
          </a:p>
          <a:p>
            <a:pPr marL="0" indent="0" algn="just">
              <a:buNone/>
            </a:pPr>
            <a:r>
              <a:rPr lang="pt-BR" sz="1800" b="1" u="sng" dirty="0" smtClean="0">
                <a:solidFill>
                  <a:schemeClr val="accent3">
                    <a:lumMod val="50000"/>
                  </a:schemeClr>
                </a:solidFill>
              </a:rPr>
              <a:t>A Regionalização, diretriz do SUS e eixo estruturante do Pacto de Gestão, deve orientar a descentralização e os demais processos de negociação e pactuação entre os gestores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. 	Aparece no TCG com um conjunto de responsabilidades sanitárias.</a:t>
            </a:r>
          </a:p>
          <a:p>
            <a:pPr algn="just"/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	Ficam instituídos os </a:t>
            </a: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Colegiados de Gestão Regional</a:t>
            </a:r>
          </a:p>
          <a:p>
            <a:pPr algn="just"/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	A </a:t>
            </a: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região de saúde deve buscar a resolutividade 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dos problemas de saúde, devendo ser suficiente na AB e em parte da média complexidade.</a:t>
            </a:r>
            <a:endParaRPr lang="pt-BR" sz="1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pt-BR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796" y="188640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Pacto pela Saúde - 2006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8254752" y="59222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615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347945"/>
            <a:ext cx="8229600" cy="3960440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I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– das disposições preliminares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II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– da Organização do SUS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Seção I – das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Regiões de Saúde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Seção II – da hierarquização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III 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- do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Planejamento da Saúde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IV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– da Assistência à Saúde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Seção I – da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RENASES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Seção II – da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RENAME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V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– da Articulação </a:t>
            </a:r>
            <a:r>
              <a:rPr lang="pt-BR" sz="1800" dirty="0" err="1" smtClean="0">
                <a:solidFill>
                  <a:schemeClr val="tx2">
                    <a:lumMod val="75000"/>
                  </a:schemeClr>
                </a:solidFill>
              </a:rPr>
              <a:t>Interfederativa</a:t>
            </a:r>
            <a:endParaRPr lang="pt-B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Seção I –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das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Comissões </a:t>
            </a:r>
            <a:r>
              <a:rPr lang="pt-BR" sz="1800" b="1" dirty="0" err="1" smtClean="0">
                <a:solidFill>
                  <a:schemeClr val="tx2">
                    <a:lumMod val="75000"/>
                  </a:schemeClr>
                </a:solidFill>
              </a:rPr>
              <a:t>Intergestores</a:t>
            </a:r>
            <a:endParaRPr lang="pt-BR" sz="18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	Seção II –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do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Contrato Organizativo da Ação Pública da Saúde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Capítulo VI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– das disposições finais</a:t>
            </a:r>
            <a:endParaRPr lang="pt-BR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536" y="165347"/>
            <a:ext cx="8229600" cy="854968"/>
          </a:xfrm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lvl="0"/>
            <a:r>
              <a:rPr lang="pt-BR" b="1" dirty="0" smtClean="0">
                <a:solidFill>
                  <a:schemeClr val="tx2">
                    <a:lumMod val="50000"/>
                  </a:schemeClr>
                </a:solidFill>
              </a:rPr>
              <a:t>Decreto 7.508/11</a:t>
            </a: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536" y="1124744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Regulamenta a Lei nº 8.080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, para dispor sobre</a:t>
            </a:r>
          </a:p>
          <a:p>
            <a:pPr algn="r"/>
            <a:r>
              <a:rPr lang="pt-BR" i="1" dirty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a organização do SUS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,</a:t>
            </a:r>
          </a:p>
          <a:p>
            <a:pPr algn="r"/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o </a:t>
            </a:r>
            <a:r>
              <a:rPr lang="pt-BR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planejamento da saúde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,</a:t>
            </a:r>
          </a:p>
          <a:p>
            <a:pPr algn="r"/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a </a:t>
            </a:r>
            <a:r>
              <a:rPr lang="pt-BR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assistência à saúde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e</a:t>
            </a:r>
          </a:p>
          <a:p>
            <a:pPr algn="r"/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a </a:t>
            </a:r>
            <a:r>
              <a:rPr lang="pt-BR" i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articulação interfederativa</a:t>
            </a: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5" name="Picture 4" descr="C:\Users\adriana.oliveira\Desktop\mapa brasil por estado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780928"/>
            <a:ext cx="2146239" cy="2060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eta em curva para cima 16"/>
          <p:cNvSpPr/>
          <p:nvPr/>
        </p:nvSpPr>
        <p:spPr>
          <a:xfrm rot="3481907">
            <a:off x="4823512" y="3515790"/>
            <a:ext cx="555910" cy="327281"/>
          </a:xfrm>
          <a:prstGeom prst="curvedUp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" name="Seta em curva para baixo 17"/>
          <p:cNvSpPr/>
          <p:nvPr/>
        </p:nvSpPr>
        <p:spPr>
          <a:xfrm rot="3874649">
            <a:off x="7205130" y="3170645"/>
            <a:ext cx="561554" cy="285830"/>
          </a:xfrm>
          <a:prstGeom prst="curved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CaixaDeTexto 7"/>
          <p:cNvSpPr txBox="1">
            <a:spLocks noChangeArrowheads="1"/>
          </p:cNvSpPr>
          <p:nvPr/>
        </p:nvSpPr>
        <p:spPr bwMode="auto">
          <a:xfrm>
            <a:off x="6300192" y="4707141"/>
            <a:ext cx="28083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ARTICULAR 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O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PACTO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FEDERATIVO -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</a:p>
          <a:p>
            <a:pPr algn="ctr" eaLnBrk="1" hangingPunct="1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FORTALECER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OS VÍNCULOS 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NECESSÁRIOS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À CONSOLIDAÇÃO DO SUS</a:t>
            </a:r>
          </a:p>
        </p:txBody>
      </p:sp>
    </p:spTree>
    <p:extLst>
      <p:ext uri="{BB962C8B-B14F-4D97-AF65-F5344CB8AC3E}">
        <p14:creationId xmlns:p14="http://schemas.microsoft.com/office/powerpoint/2010/main" val="347176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9208" y="1550189"/>
            <a:ext cx="8229600" cy="4392488"/>
          </a:xfrm>
        </p:spPr>
        <p:txBody>
          <a:bodyPr>
            <a:noAutofit/>
          </a:bodyPr>
          <a:lstStyle/>
          <a:p>
            <a:pPr lvl="0" algn="just">
              <a:spcBef>
                <a:spcPts val="498"/>
              </a:spcBef>
              <a:spcAft>
                <a:spcPts val="1200"/>
              </a:spcAft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Regiões de Saúde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- o espaço geográfico contínuo constituído por aglomerado de municípios com a </a:t>
            </a:r>
            <a:r>
              <a:rPr lang="pt-BR" sz="1800" i="1" dirty="0" smtClean="0">
                <a:solidFill>
                  <a:schemeClr val="tx2">
                    <a:lumMod val="75000"/>
                  </a:schemeClr>
                </a:solidFill>
              </a:rPr>
              <a:t>finalidade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pt-BR" sz="1800" b="1" i="1" dirty="0" smtClean="0">
                <a:solidFill>
                  <a:schemeClr val="tx2">
                    <a:lumMod val="75000"/>
                  </a:schemeClr>
                </a:solidFill>
              </a:rPr>
              <a:t>integrar a organização, o planejamento e a execução de ações e serviços de saúde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e serão referência para a </a:t>
            </a:r>
            <a:r>
              <a:rPr lang="pt-BR" sz="1800" i="1" dirty="0" smtClean="0">
                <a:solidFill>
                  <a:schemeClr val="tx2">
                    <a:lumMod val="75000"/>
                  </a:schemeClr>
                </a:solidFill>
              </a:rPr>
              <a:t>transferência de recursos entre os entes federativos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 algn="just">
              <a:spcBef>
                <a:spcPts val="498"/>
              </a:spcBef>
              <a:spcAft>
                <a:spcPts val="1200"/>
              </a:spcAft>
              <a:buNone/>
            </a:pPr>
            <a:endParaRPr lang="pt-B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spcBef>
                <a:spcPts val="498"/>
              </a:spcBef>
              <a:spcAft>
                <a:spcPts val="1200"/>
              </a:spcAft>
            </a:pP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Rede de Atenção à Saúde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, como o conjunto de ações e serviços de saúde articulados em níveis de complexidade crescente, com a finalidade de </a:t>
            </a: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garantir a integralidade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da assistência à saúde</a:t>
            </a:r>
          </a:p>
          <a:p>
            <a:pPr lvl="0" algn="just">
              <a:spcBef>
                <a:spcPts val="498"/>
              </a:spcBef>
              <a:spcAft>
                <a:spcPts val="1200"/>
              </a:spcAft>
              <a:buNone/>
            </a:pPr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</a:rPr>
              <a:t>	Art. 20.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 A integralidade da assistência à saúde se inicia e se completa na Rede de Atenção à Saúde, mediante </a:t>
            </a:r>
            <a:r>
              <a:rPr lang="pt-BR" sz="1800" b="1" dirty="0" err="1" smtClean="0">
                <a:solidFill>
                  <a:schemeClr val="tx2">
                    <a:lumMod val="75000"/>
                  </a:schemeClr>
                </a:solidFill>
              </a:rPr>
              <a:t>referenciamento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 do usuário na </a:t>
            </a:r>
            <a:r>
              <a:rPr lang="pt-BR" sz="1800" b="1" u="sng" dirty="0" smtClean="0">
                <a:solidFill>
                  <a:schemeClr val="tx2">
                    <a:lumMod val="75000"/>
                  </a:schemeClr>
                </a:solidFill>
              </a:rPr>
              <a:t>rede regional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e </a:t>
            </a:r>
            <a:r>
              <a:rPr lang="pt-BR" sz="1800" b="1" u="sng" dirty="0" smtClean="0">
                <a:solidFill>
                  <a:schemeClr val="tx2">
                    <a:lumMod val="75000"/>
                  </a:schemeClr>
                </a:solidFill>
              </a:rPr>
              <a:t>interestadual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, conforme pactuado nas Comissões Intergestores</a:t>
            </a:r>
          </a:p>
          <a:p>
            <a:pPr lvl="1" algn="just">
              <a:spcBef>
                <a:spcPts val="498"/>
              </a:spcBef>
              <a:spcAft>
                <a:spcPts val="1200"/>
              </a:spcAft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Art. 7º As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Redes de Atenção à Saúde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estarão compreendidas no âmbito de </a:t>
            </a:r>
            <a:r>
              <a:rPr lang="pt-BR" sz="1400" b="1" i="1" dirty="0" smtClean="0">
                <a:solidFill>
                  <a:schemeClr val="tx2">
                    <a:lumMod val="75000"/>
                  </a:schemeClr>
                </a:solidFill>
              </a:rPr>
              <a:t>uma Região de Saúde ou em várias delas</a:t>
            </a:r>
            <a:r>
              <a:rPr lang="pt-BR" sz="1400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em consonância com diretrizes pactuadas nas Comissões Intergestores.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08918"/>
          </a:xfrm>
        </p:spPr>
        <p:txBody>
          <a:bodyPr>
            <a:noAutofit/>
          </a:bodyPr>
          <a:lstStyle/>
          <a:p>
            <a:pPr lvl="0"/>
            <a:r>
              <a:rPr lang="pt-BR" b="1" dirty="0" smtClean="0">
                <a:solidFill>
                  <a:schemeClr val="tx2">
                    <a:lumMod val="50000"/>
                  </a:schemeClr>
                </a:solidFill>
              </a:rPr>
              <a:t>Decreto 7.508/11</a:t>
            </a: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Seta para baixo 4"/>
          <p:cNvSpPr/>
          <p:nvPr/>
        </p:nvSpPr>
        <p:spPr>
          <a:xfrm>
            <a:off x="4067944" y="2852936"/>
            <a:ext cx="1512168" cy="36004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4644008" y="83671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u="sng" dirty="0">
                <a:solidFill>
                  <a:schemeClr val="accent1">
                    <a:lumMod val="50000"/>
                  </a:schemeClr>
                </a:solidFill>
              </a:rPr>
              <a:t>CAPÍTULO II - DA ORGANIZAÇÃO DO SUS</a:t>
            </a:r>
          </a:p>
          <a:p>
            <a:pPr algn="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756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5"/>
          <p:cNvGraphicFramePr>
            <a:graphicFrameLocks/>
          </p:cNvGraphicFramePr>
          <p:nvPr>
            <p:extLst/>
          </p:nvPr>
        </p:nvGraphicFramePr>
        <p:xfrm>
          <a:off x="857224" y="1124744"/>
          <a:ext cx="612068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179512" y="260648"/>
            <a:ext cx="4608512" cy="58092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Resolução CIT nº 01/11</a:t>
            </a:r>
            <a:endParaRPr lang="pt-BR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300192" y="1124744"/>
            <a:ext cx="23042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52000">
              <a:buFont typeface="Arial" pitchFamily="34" charset="0"/>
              <a:buChar char="•"/>
            </a:pPr>
            <a:r>
              <a:rPr lang="pt-BR" sz="1400" dirty="0">
                <a:solidFill>
                  <a:schemeClr val="accent2">
                    <a:lumMod val="50000"/>
                  </a:schemeClr>
                </a:solidFill>
              </a:rPr>
              <a:t>Atenção Básica</a:t>
            </a:r>
          </a:p>
          <a:p>
            <a:pPr indent="-252000">
              <a:buFont typeface="Arial" pitchFamily="34" charset="0"/>
              <a:buChar char="•"/>
            </a:pPr>
            <a:r>
              <a:rPr lang="pt-BR" sz="1400" dirty="0">
                <a:solidFill>
                  <a:schemeClr val="accent2">
                    <a:lumMod val="50000"/>
                  </a:schemeClr>
                </a:solidFill>
              </a:rPr>
              <a:t>Vigilância em Saúde</a:t>
            </a:r>
          </a:p>
          <a:p>
            <a:pPr indent="-252000">
              <a:buFont typeface="Arial" pitchFamily="34" charset="0"/>
              <a:buChar char="•"/>
            </a:pPr>
            <a:r>
              <a:rPr lang="pt-BR" sz="1400" dirty="0">
                <a:solidFill>
                  <a:schemeClr val="accent2">
                    <a:lumMod val="50000"/>
                  </a:schemeClr>
                </a:solidFill>
              </a:rPr>
              <a:t>Atenção Psicossocial</a:t>
            </a:r>
          </a:p>
          <a:p>
            <a:pPr indent="-252000">
              <a:buFont typeface="Arial" pitchFamily="34" charset="0"/>
              <a:buChar char="•"/>
            </a:pPr>
            <a:r>
              <a:rPr lang="pt-BR" sz="1400" dirty="0">
                <a:solidFill>
                  <a:schemeClr val="accent2">
                    <a:lumMod val="50000"/>
                  </a:schemeClr>
                </a:solidFill>
              </a:rPr>
              <a:t>Urgência-Emergência</a:t>
            </a:r>
          </a:p>
          <a:p>
            <a:pPr indent="-252000">
              <a:buFont typeface="Arial" pitchFamily="34" charset="0"/>
              <a:buChar char="•"/>
            </a:pPr>
            <a:r>
              <a:rPr lang="pt-BR" sz="1400" dirty="0">
                <a:solidFill>
                  <a:schemeClr val="accent2">
                    <a:lumMod val="50000"/>
                  </a:schemeClr>
                </a:solidFill>
              </a:rPr>
              <a:t>Atenção Ambulatorial Especializada e Hospitalar</a:t>
            </a:r>
          </a:p>
        </p:txBody>
      </p:sp>
      <p:sp>
        <p:nvSpPr>
          <p:cNvPr id="7" name="Seta para a direita 6"/>
          <p:cNvSpPr/>
          <p:nvPr/>
        </p:nvSpPr>
        <p:spPr>
          <a:xfrm>
            <a:off x="5148064" y="1471077"/>
            <a:ext cx="1008112" cy="50405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660232" y="3212976"/>
            <a:ext cx="223224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CIR</a:t>
            </a:r>
          </a:p>
          <a:p>
            <a:pPr algn="ctr"/>
            <a:r>
              <a:rPr lang="pt-BR" sz="1400" dirty="0" smtClean="0">
                <a:solidFill>
                  <a:schemeClr val="bg2">
                    <a:lumMod val="25000"/>
                  </a:schemeClr>
                </a:solidFill>
              </a:rPr>
              <a:t>Comissão </a:t>
            </a:r>
            <a:r>
              <a:rPr lang="pt-BR" sz="1400" dirty="0" err="1" smtClean="0">
                <a:solidFill>
                  <a:schemeClr val="bg2">
                    <a:lumMod val="25000"/>
                  </a:schemeClr>
                </a:solidFill>
              </a:rPr>
              <a:t>Intergestores</a:t>
            </a:r>
            <a:r>
              <a:rPr lang="pt-BR" sz="1400" dirty="0" smtClean="0">
                <a:solidFill>
                  <a:schemeClr val="bg2">
                    <a:lumMod val="25000"/>
                  </a:schemeClr>
                </a:solidFill>
              </a:rPr>
              <a:t> Regional</a:t>
            </a:r>
            <a:endParaRPr lang="pt-BR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6372200" y="3284984"/>
            <a:ext cx="360040" cy="490894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9"/>
          <p:cNvSpPr/>
          <p:nvPr/>
        </p:nvSpPr>
        <p:spPr>
          <a:xfrm>
            <a:off x="6300192" y="5085184"/>
            <a:ext cx="360040" cy="57606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6732240" y="5066020"/>
            <a:ext cx="2232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Desenvolvimento Regional</a:t>
            </a:r>
            <a:endParaRPr lang="pt-BR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12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</a:rPr>
              <a:t>Competências das Comissões </a:t>
            </a:r>
            <a:r>
              <a:rPr lang="pt-BR" sz="3600" b="1" dirty="0" err="1" smtClean="0">
                <a:solidFill>
                  <a:schemeClr val="tx2">
                    <a:lumMod val="75000"/>
                  </a:schemeClr>
                </a:solidFill>
              </a:rPr>
              <a:t>Intergestores</a:t>
            </a: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</a:rPr>
              <a:t> Regionais - CIR</a:t>
            </a:r>
            <a:endParaRPr lang="pt-BR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I – pactuar sobre: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a) rol de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ações e serviços que serão ofertados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na respectiva região de saúde, com base na Relação Nacional de Ações e Serviços de Saúde (RENASES);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b) elenco de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medicamentos que serão ofertados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na respectiva região de saúde, com base na Relação Nacional de Medicamentos Essenciais (RENAME);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c)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critérios de acessibilidade e escala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para a conformação dos serviços;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d)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planejamento regional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de acordo com a definição da política de saúde de cada ente federativo, consubstanciada em seus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Planos de Saúde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, aprovados pelos respectivos Conselhos de Saúde;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e) diretrizes regionais a respeito da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organização das redes de atenção à saúde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, de acordo com a Portaria nº 4.279/GM/MS, de 30 de dezembro de 2010, principalmente no tocante à gestão institucional e à integração das ações e serviços dos entes federativos na região de saúde;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f)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responsabilidades individuais e solidárias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de cada ente federativo na região de saúde, definidas a partir da Rede de Atenção à Saúde, de acordo com o seu porte demográfico e seu desenvolvimento econômico-financeiro, que deverão estar expressas no COAP; </a:t>
            </a:r>
          </a:p>
          <a:p>
            <a:pPr lvl="1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g)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diretrizes complementares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às nacionais e estaduais para o fortalecimento da co-gestão regional; </a:t>
            </a:r>
          </a:p>
          <a:p>
            <a:pPr lvl="0"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II -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monitorar e avaliar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a execução do COAP e em particular o acesso às ações e aos serviços de saúde; </a:t>
            </a:r>
          </a:p>
          <a:p>
            <a:pPr lvl="0"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III - incentivar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a participação da comunidade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, em atenção ao disposto no art. 37 do Decreto nº 7.508, de 2011; </a:t>
            </a:r>
          </a:p>
          <a:p>
            <a:pPr lvl="0"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IV - elaborar seu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regimento interno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; e </a:t>
            </a:r>
          </a:p>
          <a:p>
            <a:pPr lvl="0"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V - criar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câmaras técnicas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permanentes para assessoramento, apoio e análise técnica dos temas da pauta da CIR.</a:t>
            </a:r>
          </a:p>
          <a:p>
            <a:endParaRPr lang="pt-B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372200" y="6165304"/>
            <a:ext cx="2088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Fonte: Resolução CIT nº01/2011</a:t>
            </a:r>
            <a:endParaRPr lang="pt-BR" sz="1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6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Competências das Comissões </a:t>
            </a:r>
            <a:r>
              <a:rPr lang="pt-BR" sz="3200" b="1" dirty="0" err="1" smtClean="0">
                <a:solidFill>
                  <a:schemeClr val="tx2">
                    <a:lumMod val="75000"/>
                  </a:schemeClr>
                </a:solidFill>
              </a:rPr>
              <a:t>Intergestores</a:t>
            </a: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sz="3200" b="1" dirty="0" err="1" smtClean="0">
                <a:solidFill>
                  <a:schemeClr val="tx2">
                    <a:lumMod val="75000"/>
                  </a:schemeClr>
                </a:solidFill>
              </a:rPr>
              <a:t>Bipartite</a:t>
            </a: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 - CIB</a:t>
            </a:r>
            <a:endParaRPr lang="pt-B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Compete à CIB pactuar:</a:t>
            </a:r>
          </a:p>
          <a:p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Realização de processos de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avaliação do funcionamento das regiões de saúde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, de acordo com as diretrizes previstas nesta resolução, devendo-se informar à CIT, </a:t>
            </a:r>
            <a:r>
              <a:rPr lang="pt-BR" sz="2000" dirty="0" err="1" smtClean="0">
                <a:solidFill>
                  <a:schemeClr val="tx2">
                    <a:lumMod val="75000"/>
                  </a:schemeClr>
                </a:solidFill>
              </a:rPr>
              <a:t>qq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 mudança na conformação regional;</a:t>
            </a:r>
          </a:p>
          <a:p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Diretrizes estaduais sobre regiões de saúde 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e demais aspectos vinculados à integração das ações e serviços de saúde dos entes federativos, de acordo com as diretrizes nacionais;</a:t>
            </a:r>
          </a:p>
          <a:p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A conformação das regiões de saúde no Estado, com posterior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ciência à CIT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As regras de continuidade do acesso 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às ações e serviços de saúde da rede de atenção à saúde,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mediante </a:t>
            </a:r>
            <a:r>
              <a:rPr lang="pt-BR" sz="2000" b="1" dirty="0" err="1" smtClean="0">
                <a:solidFill>
                  <a:schemeClr val="tx2">
                    <a:lumMod val="75000"/>
                  </a:schemeClr>
                </a:solidFill>
              </a:rPr>
              <a:t>referenciamento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 em regiões de saúde </a:t>
            </a:r>
            <a:r>
              <a:rPr lang="pt-BR" sz="2000" b="1" dirty="0" err="1" smtClean="0">
                <a:solidFill>
                  <a:schemeClr val="tx2">
                    <a:lumMod val="75000"/>
                  </a:schemeClr>
                </a:solidFill>
              </a:rPr>
              <a:t>intraestaduais</a:t>
            </a: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, para o atendimento da integralidade da assistência;</a:t>
            </a:r>
            <a:endParaRPr lang="pt-B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372200" y="6165304"/>
            <a:ext cx="2088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Fonte: Resolução CIT nº01/2011</a:t>
            </a:r>
            <a:endParaRPr lang="pt-BR" sz="1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5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Competências da Comissão </a:t>
            </a:r>
            <a:r>
              <a:rPr lang="pt-BR" sz="3200" b="1" dirty="0" err="1" smtClean="0">
                <a:solidFill>
                  <a:schemeClr val="tx2">
                    <a:lumMod val="75000"/>
                  </a:schemeClr>
                </a:solidFill>
              </a:rPr>
              <a:t>Intergestores</a:t>
            </a: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 Tripartite - CIT</a:t>
            </a:r>
            <a:endParaRPr lang="pt-B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Compete à CIT:</a:t>
            </a:r>
          </a:p>
          <a:p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Pactuar as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diretrizes nacionais para a organização das regiões de saúde no SUS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Decidir sobre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casos específicos, omissos e controversos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relativos à instituição de regiões de saúde; e</a:t>
            </a:r>
          </a:p>
          <a:p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Pactuar as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regras de continuidade do acesso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para o atendimento da integralidade da assistência, às ações e serviços de saúde integrantes da rede de atenção à saúde, mediante </a:t>
            </a:r>
            <a:r>
              <a:rPr lang="pt-BR" sz="2400" b="1" dirty="0" err="1" smtClean="0">
                <a:solidFill>
                  <a:schemeClr val="tx2">
                    <a:lumMod val="75000"/>
                  </a:schemeClr>
                </a:solidFill>
              </a:rPr>
              <a:t>referenciamento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 em regiões de saúde interestaduais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372200" y="6165304"/>
            <a:ext cx="2088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Fonte: Resolução CIT nº01/2011</a:t>
            </a:r>
            <a:endParaRPr lang="pt-BR" sz="1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84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778098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</a:rPr>
              <a:t>COAP - </a:t>
            </a:r>
            <a:r>
              <a:rPr lang="pt-BR" sz="3200" dirty="0">
                <a:solidFill>
                  <a:schemeClr val="tx2">
                    <a:lumMod val="75000"/>
                  </a:schemeClr>
                </a:solidFill>
              </a:rPr>
              <a:t>acordo de colaboração firmado entre entes federativos</a:t>
            </a:r>
            <a:endParaRPr lang="pt-B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Art. 36.  O Contrato Organizativo da Ação Pública de Saúde conterá as seguintes disposições essenciais: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I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identificação das necessidades de saúde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locais e regionais;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II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oferta de ações e serviços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de vigilância em saúde, promoção, proteção e recuperação da saúde em âmbito regional e inter-regional;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III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responsabilidades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 assumidas pelos entes federativos perante a população no processo de regionalização, as quais serão estabelecidas de forma individualizada, de acordo com o perfil, a organização e a capacidade de prestação das ações e dos serviços de cada ente federativo da Região de Saúde;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IV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indicadores e metas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 de saúde;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V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estratégias para a melhoria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das ações e serviços de saúde;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VI - critérios de 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avaliação dos resultados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e forma de monitoramento permanente;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VII - adequação das ações e dos serviços dos entes federativos em relação às atualizações realizadas na RENASES;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VIII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investimentos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 na rede de serviços e as respectivas responsabilidades; e</a:t>
            </a: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IX - 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recursos financeiros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que serão disponibilizados por cada um dos partícipes para sua execução. 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436096" y="6063099"/>
            <a:ext cx="3240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Fonte: Decreto 7.508/11</a:t>
            </a:r>
            <a:endParaRPr lang="pt-BR" sz="1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58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1625"/>
            <a:ext cx="8845872" cy="601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70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39552" y="188640"/>
            <a:ext cx="8229600" cy="85010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chemeClr val="tx2"/>
                </a:solidFill>
              </a:rPr>
              <a:t>REGIÕES DE SAÚDE (438)</a:t>
            </a:r>
          </a:p>
          <a:p>
            <a:pPr algn="r"/>
            <a:r>
              <a:rPr lang="pt-BR" sz="1100" b="1" dirty="0" smtClean="0">
                <a:solidFill>
                  <a:schemeClr val="tx2"/>
                </a:solidFill>
              </a:rPr>
              <a:t>http://www.saude.gov.br/dai</a:t>
            </a:r>
            <a:endParaRPr lang="pt-BR" sz="11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015505"/>
              </p:ext>
            </p:extLst>
          </p:nvPr>
        </p:nvGraphicFramePr>
        <p:xfrm>
          <a:off x="5220072" y="1186514"/>
          <a:ext cx="3549081" cy="4834772"/>
        </p:xfrm>
        <a:graphic>
          <a:graphicData uri="http://schemas.openxmlformats.org/drawingml/2006/table">
            <a:tbl>
              <a:tblPr/>
              <a:tblGrid>
                <a:gridCol w="401833"/>
                <a:gridCol w="247465"/>
                <a:gridCol w="247465"/>
                <a:gridCol w="247465"/>
                <a:gridCol w="247465"/>
                <a:gridCol w="247465"/>
                <a:gridCol w="247465"/>
                <a:gridCol w="247465"/>
                <a:gridCol w="247465"/>
                <a:gridCol w="247465"/>
                <a:gridCol w="247465"/>
                <a:gridCol w="76144"/>
                <a:gridCol w="298227"/>
                <a:gridCol w="298227"/>
              </a:tblGrid>
              <a:tr h="2281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pt-B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Nº Mun/Região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34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Máx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39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1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CENTRO-OESTE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RJ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SUDESTE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SUL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234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5642" marR="5642" marT="56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76256" y="1002333"/>
            <a:ext cx="18928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900" dirty="0" smtClean="0"/>
              <a:t>Fonte: CGCI/DAI/SGEP/MS, </a:t>
            </a:r>
            <a:r>
              <a:rPr lang="pt-BR" sz="900" dirty="0" err="1" smtClean="0"/>
              <a:t>jun</a:t>
            </a:r>
            <a:r>
              <a:rPr lang="pt-BR" sz="900" dirty="0" smtClean="0"/>
              <a:t> 2016</a:t>
            </a:r>
            <a:endParaRPr lang="pt-BR" sz="900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486110"/>
              </p:ext>
            </p:extLst>
          </p:nvPr>
        </p:nvGraphicFramePr>
        <p:xfrm>
          <a:off x="5940152" y="6044413"/>
          <a:ext cx="2916324" cy="293370"/>
        </p:xfrm>
        <a:graphic>
          <a:graphicData uri="http://schemas.openxmlformats.org/drawingml/2006/table">
            <a:tbl>
              <a:tblPr/>
              <a:tblGrid>
                <a:gridCol w="104971"/>
                <a:gridCol w="2811353"/>
              </a:tblGrid>
              <a:tr h="8341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Houve aumento do número de regiões de saúde no estado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7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Houve redução do número de regiões de saúde no estado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670488"/>
              </p:ext>
            </p:extLst>
          </p:nvPr>
        </p:nvGraphicFramePr>
        <p:xfrm>
          <a:off x="143508" y="4007496"/>
          <a:ext cx="4680520" cy="2286000"/>
        </p:xfrm>
        <a:graphic>
          <a:graphicData uri="http://schemas.openxmlformats.org/drawingml/2006/table">
            <a:tbl>
              <a:tblPr/>
              <a:tblGrid>
                <a:gridCol w="477756"/>
                <a:gridCol w="1216786"/>
                <a:gridCol w="1025186"/>
                <a:gridCol w="1154578"/>
                <a:gridCol w="806214"/>
              </a:tblGrid>
              <a:tr h="1917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Estados que produziram alguma mudança no processo de organização das regiões de saúde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04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Aumentaram o nº de regiões de saúde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Diminuiram o nº de regiões de saúde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Alteraram a composição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Renomearam as regiões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PI, MG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MT, SP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AM, PA, AL, MS, SP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PE, GO, MS, MT, MG, 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PA, TO, PB, ES, SP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RR, BA, CE, SP, SC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AC, BA, RN, SP, SC, RS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TO, MT, SC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RO, 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TO, GO, MG, SP, 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AM, 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houve movimentação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483768" y="6525344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http://www.saude.gov.br/dai</a:t>
            </a:r>
            <a:endParaRPr lang="pt-BR" sz="1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2952328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40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</a:rPr>
              <a:t>Sistema Único de Saúde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1520" y="1344538"/>
            <a:ext cx="856895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Consequência de um processo de </a:t>
            </a:r>
            <a:r>
              <a:rPr lang="pt-BR" sz="2400" b="1" u="sng" dirty="0" smtClean="0">
                <a:solidFill>
                  <a:schemeClr val="tx2">
                    <a:lumMod val="50000"/>
                  </a:schemeClr>
                </a:solidFill>
              </a:rPr>
              <a:t>construção democrática</a:t>
            </a:r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Movimento da Reforma Sanitária</a:t>
            </a:r>
          </a:p>
          <a:p>
            <a:pPr marL="742950" lvl="1" indent="-28575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8ª Conferência Nacional de Saúde (1986)</a:t>
            </a:r>
          </a:p>
          <a:p>
            <a:pPr marL="742950" lvl="1" indent="-28575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Constituição Federal de 1988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2" descr="http://upload.wikimedia.org/wikipedia/commons/thumb/c/ca/Cnsaude.png/350px-Cnsaud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00180"/>
            <a:ext cx="3492388" cy="204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data:image/jpeg;base64,/9j/4AAQSkZJRgABAQAAAQABAAD/2wCEAAkGBxMTEhUUEhQWFhUXGRsYGBgYGB0eHBkbHCEaHBsgHBgdHCggGx0lIB0YIjEhJSkrLi4uHR8zODMsNygtLisBCgoKBQUFDgUFDisZExkrKysrKysrKysrKysrKysrKysrKysrKysrKysrKysrKysrKysrKysrKysrKysrKysrK//AABEIAMIBAwMBIgACEQEDEQH/xAAbAAABBQEBAAAAAAAAAAAAAAAGAgMEBQcAAf/EAEsQAAIBAgQDBQMJBQQIBgMBAAECEQMhAAQSMQVBUQYTImFxMoGRI0JSkqGxwdHwBxRicuEVM1PSFlSCg6Ky0/EkQ2OTwuJEs8M0/8QAFAEBAAAAAAAAAAAAAAAAAAAAAP/EABQRAQAAAAAAAAAAAAAAAAAAAAD/2gAMAwEAAhEDEQA/ANfaqJN/twrL1RG/24F/7VAYyw3PIW+zDn9sqRGv32wBaCOuOLDrgPbjomAft/phFTjU3Bb4n8MAVVDLAFrH9bziQowE/wBvevvDHEleNKwkCD6RfpfAF04j5moRA6kT/TAc3H/Ue448pdoFLDVsdpHPAG1PaJ25k3x7UMcvfOAzM8fKmxMcoxFftI30jgDatXNo5wJnafLD1Fjsbxz64A07RG0k8sO0+0rbaj/2wB3UaBt9o/PEKvXMgLYmwJNh7pwI1e0zfSJ8px4naEFlmYDC8/1wBpTf1+P9cPM0fSwJ5vjYSNLbzN8R27TRbUL7c8AV1MyZAUHznoN8PBp3/wCX+mBalxVSneFjqAPpzHTHidpv4h8MAVsi72P+z/TEeqUsAqnr4Ygemm/LFB/pKPpge7HLxpZ9qZ6eUYAgFCmfmp9Ufljjk6XMIfdH44qRx0DCP9IVJ9pfj/XAWb0KMxoB6mbD1vzw4OGUT80fWb/NiFlc5qBIIvH2Xw6vFgN/jgJH9lUR80fWb/NhD5OlIAQk/wAzQPUzbDI4wpsAD7xhTZoCS2nxAD9WwEhOG0/on6zfnhz+zqY5H6x/PEenn6f/AGGHxnV6HAc2SpDcH6zYWmQTeD9Y4StdZn9ffhdLMKBuPjgHFyijl9uPRllHX44975euONUYDxUXl9+PcLBGPMBjWa4gUdgxiCdyOp88M1OLH6X/ABf/AGxIy3C6uZpVKh7sFajhGR2IYAmzAxpYHzjlgfqOUYq5IYciYP8A+zAW1TiRN9W3OeXT2sMjiDbj0It/mxBNWAPENgbXsfQn4YjNUJ6+sH/IfPAWVfNNcxE+nvtM4Zo8QIPlzsPzxXuwjYz+v4MRyVm8T7j94GAts1mTOoSAfL+ow22aPKZ8l/riuLgeFSCSLQPTa+49OWDHs/wvh2Yotma9WslTvESpTVgEWpUIVSi6JCMxkXMGRMDAUxzJdBMyOoIuPU88QP3yN7eZH4nBe/ZPKUM93C5ioBWylRgKjqRqL0xT+aOckc5HqCA5qiQ7Aj2T4hJ6gEAj4z0wF3W1CIi4BUc2naBMkkCfPEetmGDeG9zfSRcSSNyLAXE8sVS55khUUdyrkqjAkhT83WIO3PffCKWcqBCmoaDaNMWLatwJ9o/C3TAT3z5I3t6HDbZ4gb/8OIJqDoPrNho1P1LYApzXGNQEE79OoxEqcUbeGn3Yk9hstTr5qnQqk6KoZTpYg2UsIO4uoxqJ/Z1kos1celX8xgMzy/E27g+0LN9554hU+KEbGPItb34sf2g8Op5SstGizMndTLEM0l6s3AE7YHMnSNRwtMPB0iSo3IE3JAg3i/LpfAWf9rHkR7v++HBxUzdj0sMVeoqrbNBCteZJlgVZTCeELYzPivbEXv1IYzBLWXVI0+bTMj0M4Amp8VbqfeYx6M8/Qnc7+/FJR4uNIDIqlVaKigkk2AJULciOtyZld8IynHaslARoWQp7vSf5rQQdJjnscAbUeKtTpmeSmbm3U+78MIp51y0GVBvJ2Ezed4scKp9ic7VWi1I0gGpJUcVKjKWLsSAyBCpWAogm8GcPZ7spm6HymYFH93QNrKPpIDHUdKRBcklAT9IbRgJa5qpSbxXtKxeZtNj+pxGr9pyWs1hbfnz/AF6YHM7xMlZ3Y23mPeSBA2j0tiupZzz/AOMfcowBvS48eU/A/wBMSqXGxzPxGAha56fYSPtInDgzEDUwgA7wu495NrYA9p8c5yBOwBGJuU4zqIloHvPwHPY4B/GIJEjy1kTAMSFA5j44cWsBeIPW1tjuzSLgYDRqfE6bEqrkQyeJpgyRtsDJ8Nj16RiXR4mpJtEEibX8wQbr0JAOAvhld1SGZ9HJdUi19th1gYXU4gW5kKPUT9g8rHbAHdPiQIm+OwMZLOAoDPXp1PnjsBm/C83Vy61hV1U1OYcqWsGVyNN+hOJHFuKZdwCa1IOLXqqp995YYsP2iVB+5VqaJzXcDlUU774yx8iopq/fU2YrHd6ap0yCD4iqqGUxYE36xgC+kA9kqU6kRME7mSN/ftOJCcKqn2UJ9EJ//nik7P8AGv3IOMozVS6+MvS0hdGoghVqNNmaZjYYsqfbTNMPEXJ38KKBH1CeuAlHs9WtCNy+bHv2XC6fZnMH5tvUfhUxR1eP5wMXZqhBgBNRAU8gACCSfPDeZzGbfVqO5Iu0xFjFyPfGAJKnZevzZR6uf6jE3gfDFytYVq1Sl3cQylhpbZlswCkhgCMANXL16ilTpAI2Cj4TG/34W+WqaChP95ZzpDRFxpaGZeYJEec4DSeK5/LZisK/7zSBpLA0skKs6hMNy+HWcDtejkajs375SliT+iGG1sZ8Ms9OxXRIhmM+wwIO24N7gTizThjFh4Qq6bFYiJuZvPO/5XAjYcP/ANbHup1Pzw2lbhsx+8OSbf3dXFSnBwf8QeTaZnnsIPOPKMeng45SeX6MYAmORydj3tS/MBueIuap5FIDVao6eFjiho5KqAI1T6ruJki/UnEfN0mLA1DYRclQFBPMxaYPmb74Ax4JmsnSqpXpVXZqbG2k7iQZESNzguf9oahdRYhdWiSrDxABj83ow+IxjKUipYqWN7sCIsTEmLTPP0OJdauKuVDVHJZapUU/CJVgrEwBJEwJHLAGfHMzls5W1PXh2XQqlGiAWNtp3JwynZhCnhrjRUUH+73QFlidUhZU+E9Nuorlw+unVgQskAREGRcm9p+zD/77VpIwp+DX7bMZM7CCHXRY/dgCCj2SFMhlzAUi4IXTHocQv7IozpGcoTzBrAEe6MUy1s0L99VAgWBYixmfE7G8ff1w0OC3mY6+GY899jgCRezTH2atFvSoW+/Didk63hshg3jSJEzuDJna+BKtwtLAsl+qx+Oxg38sO8PpVqTqVkgC0+ypmY0lunKBvzwG+5Xi7NWLN4E8EAMPmgwBPm32Yqv2lcSqVUpUqILJd6hE7iyglQepMenTHnYPO0RQrVcwyNqqyAwEgT0Jgb8oGIXa/tHlg6GiWRYIOgLJM8t1Jt9/pgM/zatqBKHpdkPM/SEjlb/thvWw+a8b/OI/4QBizo9r8wBLCqTzDU0KWmR3iLY2NiAZ6YkJ2woMW1rSYgT4qUEqBLXLWIg8uVpOAqciO8qBWVYAJM6Vj3tqiTaY58t8WFXKLUbuyaLqtQbNpguCh7sQFCAX1AWIPtahMrJ9pMpU/wDIC+lQobg3iwvHWdtse1c9w1iQ4q0yDE6Q1/UB59cBX0M6pDLMCfCG0mBIUBBMCwmSLyfIAh7NcL7xgzkrTB3tc+Q0CftH2Yao0sgw1Lm1AnZyUudpBK2nyvgn4NlECQlZXEk6gdQ2FrHASM12ZoZrMaUr5hAEURTqAJpGoxoK7yVJJk+LDHGuzlLKKrNnaoPJNNMtU68t+WrYWxbZCj3BrVVYVGZfCpGxCosC3PQv24Cs5lMwWNSuS1RoksIHosiAB0EYAkyeZYoCNKC8LBMXI3O56nrjsQeGae6XXTcteSDAJk8hUjHYDOKuazDvUAZoaow0li4YamE6Sb3EQPwOKqnw4Io75SyEtpYTbediAW1LtJI5jBs6aazsvtByVMHwESJUAnqQZ66eZxHTKgBlNwzFiLWZom4uZgG/OYgDAD/7mvzdJZvDqQC1yGOk+2B4gIgiASQIBsqGUZQy1FE65WAwgMASGW4EMDtE88ONwmDqpHSTBIHOLgdGG/tfjhzLVWY6XUhoPiixCrLT09k2vsBOAa7ocp8/0PsPww33Ii3Qfh9nT8cOtkixY2NvCS2oCbzo2Ycj19BGOOXRW0gFmMFpqMCp8O0TrlQJBgjYHqDb0BJB259YG/xxFzGRqNLTAUgkAGTPQzHhgdCZPW5JT4PWb2aRAm28R0lv1bEyh2YfeowUbGLmBysIHrgAY8NqFtcqCo8AA2fdWO8rMWJM4Vl8xUGpaniYG8kLBsPokAW6cx1GNBTs7Rm7ud7gdd4seWIWZ7N5dmBLNZTe02seUEXi+AGctUBVDKiVm9h4iRZjaRBmT6c4Vpn5pUGy6hAb+WfaU8o3IwV/2RQKL8owIbVb1BvAvyHoffiTk8lQUWp0xJJk0yTJJJNzvPPABpoliNKkyRsJ8vs89sQ2yNRakPTrQYP92SFPqs9OpMx1xob5kKTDCYWLR7RYbT5fqMTKeZ1EgsPg3KD188BmDcJdruG8YBAIuoJB0/SiQTBje/PELO8DrQwpZZjq0nWKbMdIkFZggTANgDe82jU8xniCBIE3/QOHy1xFQDc+z1nz6xgACpwtxPyTAbiFIsoty54ifuJUkQVBKGOU2kg/NvqPr6nGjIzHeqNyPZ6bc8erV0A+MNFukzHkcBmtLKBCw1SCSRIAOmwho+M/cBh1qY+t99iCY2tHxG8jGlO4N9S/Ebbj5uIGbMkAhSDAmxgnb5ogW8+WAzluFgsS2plY/NYgi24loYzYarATF7YiV8k9NF0sAYgLEyZbeTBXTctYgA2kX1Krwqid1Sf4WK/Zpi+Kqv2VSrfvQoiCCbx5NHOBfooFr4AO7OcPKHvqjlUAJXxEGoTIZomSBy6yCJi5HlMvSaWpRDEXBte4gbXmYG9tiMKbhktUp0/AEcTFMwQIB0MWJMgQDbzBtNlkOzgpSytZpJBJIkxyO3MG8bdJwEZKUe+5P3fbz9xGE1U1WYBhvfrsbeVpHnixz2Vqr7FM1IUzBG9tIvYzcH0BxUjMVhq1IyTGjUpBHUvaBExEmQOZwDbcFo86KW3gAb+axt+oOGqnZ7LgGzJAIJDmJF5OqeX4+uLbhtZat1AgBXF9wbWG4vMDce+MSnyq6bkBY3MRHI3+B6e/ABGf4EFkioO7Cg6jBZSbCUCiRqtMiJxd9juJ/uwT94QgGeUk6SJBBggCAIMb/CpzFeakZHvGaCS+6+IAEqhF99yAAZ3nFpw3sy7N3uadmcwdOoydmAZuQjUNI2ix5YAv4n23onuxTRlMgnUAJHS0kCTvfaPPFplON0/3SvXLf3Z0jfewvYfOMegwGZngJaQCXBAA1MQFsIhRIMw2/M8zOJfC+EBFhiDqIZ7KdViPEYloJJufcAYwBNw7tHQemrECSL+E78+XXHYRw/htPu1hEG9tPOTOxHPHuAB6mXZqjMYZAxVgWKm5aNJ9kwINoPK52W2Xqora6Ig2FzFO503B0MdOkbweRscFGZ7OMWJBYST8xSfsqevLETM8BYKdTvojxAo5BjYkgGIncbYAeSujjUmrSbjXpk3vsY3keox1SrpOqQpHXe+/nFz9uLodla1wjU0AJsJG1hsPsw7kOxrIwarFSOQaAOYgfO95HpgKvgPAC51gulL3eK94WLfzEzgnp0ctTK+ABrhTF9ibHfYT7sSlpliFbvB6aYAi1+eIp7PoWqEIzFgBLMDMAESJjfnHPASP3mnVUNSZipAIYGRG4jrIx6Fp2BLEwTH9Me1cmFUIFcIBAA0/hOEZbs9R1a2FZm/iYQt58ILQvLaNsBFqpSb2GbzIaR09x9IwhsvlzKsWssHxEEKZ6XG2/l5Ys6XBKVFFREdVEsFAWOpmDtMYrsrwijVC1WRC7qrFirEgxNj3kgAnlGAhDheVkd0IEzI89JkHqSFNt4xMfKZcKdTONvnMBPL0kn34m0OD00QIqoqiAAqsIgACCKk2AHO2G63AqTagyoQ0z4XEzc7Vd55+vU4Crq8OomoILnkTJJhSSt4mxP34kUeHZWQpaqXMtGtyW0hUJ5kgDQOd45nFkvB6czCSDPs1N5nlV648/wBHcsod3WlsxZ2VyYgBpZqpYWUbHkOmApX4LQLafHBBJ9o3MTiQMnlAoArNKnnUvqEL4pEkyygg82E3Ix1NqIKVjl2Sm5VVrENsbIWUVtQUzYkc8SzksmC1M06aqxq6n7vSrFSBVJYVNXtEAk7nrGAgZjhFAlqeurpYFj4mBkyDcQRviS3CMuNUVKhLEMdRn2YAPsyBYbYg1eM5dKqBKYl41szNC0hNyFdipiSQRIG8HazWpklVhTb2J0gVnJJkdXvLMJk/OBNjOAhDIUgW11HUGxMkCOcXhdzeJ/B8cPogwtVidIFyCY5HaZ3v5HpiSKFAgh3pSwJZGD9PED8rFhMjlGGctwrKF1rSgqqAxJqvrhQUBaKjA+GoQN/a64CHk+GKpM133JvpP8PTba3UfGTVyahYWrMbEgT6eYxPzGRyzU9LEBCbFa1UFvZMqytqiSByvA6TKp9lqQLnS0vOr/xFeLmfCC0Lf6IFrbWwA1kuA0Ud6nfMrMQzAmRPi2BNgZ5Ym1aAB8LqfKBB+3fF7U7Oo0TIgyIqPY/ZI8jIww3ZZA2oO+8x3jadgNjqHIG0Xk8zIV9CkoH94vpp28o1emPDQvII8/CDPum/uv64n53stTqgCoCY2IqkG4IIMU7gg7HCKfZ405bvHO5hqgMdYPcgxz8uUC2AiNladQBg4XUo2WD1EjkQfhfA3n+zNQ6UaqDQUAAxe30lFix31GRMkAYK81w1dWoMFMe82mCIiQeeEZThtSlANXvFgeIrc8rwACesAemAp8lwahTACIJF9TeJpHOeRG9o54nLQjnufhzEcrHbriRn+CagXpv3LgEwNm3Ps+zOKXK1M1YVKFSx3Ub+RNwR6EYBWa4vTSp3WlyyxqhTChhq6RIsRyPXfEjI5oVGcRZWIBkGbDvIj2YawBE2npiRlcgFUxTZA2rWGU+LV7Uz4r3EgmMTqWQUhf4YC+0x2cjaZjx2I5nAO5ah4RLQedvzx7iwoUmCgAkDpob8sdgG8kjhYexBgXkwLSTzJMn4YTxFvAfMov1mUdfPEhTc35n7ziJxEeFRPz0P1WDfhgBnPdqNNU06ZV6gILISAQmsIzXMWB1RacWWQ4lVfUBp8Jgkiwt5G52/QOIC9lso9Qu1M6yQSSekR1G98Saj0KRRDWKPUuFlfEbT8z78BIzXEUpaAXAltI8JJJ0tyBuSAfUwBeBhujxgy0ETZgG8LGVAgoxBUzAg9QcN1uzVCo2pi7ESt2BENvaIm+8W5YaPAKRpoTOkmm2mF0gkiPCRFixItY7YCzyebqNTV6qimzXCbkDlJBiYiYkC4k7lH9uL3ndKys0EtpEhZggHxe00yBvF9sVnHGo01C1q7KGDASVHLyUEe7DVPL5WhDJXK69Ka5UkhQSqippJHpN74C6PGtdZqSkFkWSdB0w1yA2rcAD4j3ROEVfkqY/gUfAAYpKWeyRfw5o6pIAESWYy1glwbSficXXC6I0C+zOLeTMMBLyuc1IrfSUH4icO99io7MN3mWomfmlbbeA6OVuWLdaAwC0rYh9os8iZaoKhMOppgKJYs4KqAOZJwjjdZqWVrVUEuiMw9Rz92/uxC7L8Bp01XMd41arWRSajGx1Q3hA5SBvJtywDHZ81c1TVcy4VMsy02ogQWemBBqMeUxCrYxh7inE8vl2rMzd5UTwlCiCWqqzAagoMRJP4zeGaCVM7nArRTWlReqwGod9TbWvhm8KsEeo3wE8czwzFf5OTJhZjU7E3JAJHtHSIJhQuAKOymWR9dbMVDLSqy8FgB8pzll0kD0BwTvwum3curSA/eOtQxCuXqSUYSDJEAxZR9G1FkuC5eNDV/k0CAkhAjFQXkGJZW1sSJvqbfBBwvglKsBUNRi095pZafeIKmpwHAm+plcT9BRG8hLPB6CqAHKKqzZluoKMCbbDuxt57yTj3KZOiaYrHXTgs0llnwmZgCNkFtoUWsCGz2UU27zYMB8mNmUJG+wCgAcgWG5kWGe4J3ioDU9kEewCDJVrLIC+zp5+EkeeA7L8LosoMONpXvG8JB1hTB3UsT6mb2OLUHEXhfDhRTTq1GZLEQSep87fGcS9GA8LYTqwsphPdYBOrEXPn5Nh1Gn63h/HEspiJn6VlANyw+yX/APjgGzXDGDBjlPx3HliT37KNtQ6EyR9lx5b+uKKlwoByorLruJCHUurcD5SwOkYm0qNVFYvmF0qCxZ0Ahbm8OoAAG+AlVK5sBoKm4UvvEA6bcpEja42wmnmmiFA/lJuJ842/U4hV8kXIYvSLAz/dm8mxPyl5IBB8vLCV4cykAVRzN1ad+pqE8z8MAzV4+q1xRdKilpgsp7s+QfaTyAv5Ys8uRqUqIl7+fgqYiZjL99TKO1OpTIYN4J2sfnx1w9kUC6L7tPT5rbiTgLpNsdjqcR/XHYChfOKJs/8A7dSPjpxC4lnFADHUFXUzFkcAAI9yWAG8YBeIcbytJ3AYs+siASxmTFidIEm+IOW7OGqXKVKREsO7csGVWAGtSDGoFoVWBUxuMAWZPtFldTf+IpwdJXxdRED3j7cB37SCKgo1MutR2lzqWmxQpZtQYCCBqFxa/pipSrVyR1JSgoWpCs6tqeD4TZio9iQAdgbmcOZLtGwfLNXnTTJXSrMuoEMAzaXtBA8I5GAsTgDzgHaOhTphatdVe2pXaGBAAIIN5tiae0GU7sfL0pEH2hPhP9MZlwrOU2rMuYpJVquQ7SxY6ibU1KklbkSZMKCDIOGOL0kpuEVtRglvErBTqYBZXaANjfad8BYftCSlXqqcm/f1WmVpeOAI+iLSTF+uKXi+erZijRo0GaqFXUyUwTpiBL6dgLXNsed2NwSD1Bg/HDK5QCdMiRBgxIPK3LywDnZygDWD1Jp0DvVkLTJiQoYjTuPZ6giMaRwjtJlqKBDWU6S8Q6bFmI+eORGMzWkdITU2gGQsnSD1CzANzeOeFrQGA1ThHH8rTp00DgimgS9SkDYAXHeDpienanLHZgf97S/6uMhRBh0EYDXh2goaYJBBmQalG4P+9wPnI5YWpZjM0qcz3aZqgEHWAahIwCCqMLXNLgD2suRNAZalVXLqG1ajUpNqaCJcCqSxvI6EL0wP8L7P0VzBD5ykKahtNRHUGSIFjsQDNpi0HeKT98XCv3wcsBoNHh2WCvGZRtUgqpo+ySptrZQAAir/ACgCxBOLfg2eoUWqN3hY1CSZq0LSzMdq17sdoERbnjKlzmHkzJwG0Dj9EbmP95S/6mHE4/ROzT6On4PjGVrnrhwZg9cBsTdo6I3Yf+5SH31cNntRQG7KP97R/wCrjKKeZOHRmMBp/wDpHrIFGk1QEiW109IWflDKs11EG8AlgJF48qdoQtN6jsEVhqolo9kqsFlDayATJgWBGM1/tCpCUy7d0ratKnSTuYLXtJnYeuG87xFiCRW7pifZQQFB0+JXLEofCvhAgkSZJOA07L9p6LgEa4K65YBRpnSCdTWkzA8vSWs1xukzKe8UKskkum/sj5x5FsZeM0QugO5UxqDEEs3MyFFiRMXjriLXrjAS8nx0HP5omqLKQPERqUMPYbUJmAYnYxiRm+3GZp5hqAqU6lNafKINvnNLBiAT4V36fNwN5qmH0yW8IhbmwmYw1Xy6FVVKaIwEM41TU/mBYr1MgCZwBTw3tZUq5lVGa0iyuYVB1mSCDtM2k9ZxP/aBxdFpBkrrUqFlQBWBaLkkaWGncSbg9OgZVhiqkt3aFVpqANZUwp8WkAkRsxiIAwSdqOD0qRSpQVTSp0womi1UPUJIcvVuiOIBHq0HYEL3sPxHu6CnMZimFdQQjVU8PtMw0m4PoTz9xFT45RGkirSMf+oI2I3BPPGZ5b93SnpCuXgJrANkJ1PALe0ICwSVaJJvAl1OKJ3ZTutRJYEkKJS8QwGpWvcX8iMBquW4/TKghkPoxI+ITHYCOG8Hfu1hbX9pihFzYq7BrbSQJieeOwAR2h4MVqVKtK4DMxXmpkk+o5+WJ/C86aia6TaaoUgHlfkwggrtuD15YIM1kyWqPTYOisZPzluZDRtBB8VuUxigr8JIc1KHgfcgXRvcs6T6fDngIHEstTJpUhQKPr1OVqFabm6qKcnShM6jK3IA53quO0KIpaKD1DXWqQ5ayaIBUo0CPQ3udoGC7J50hlFRdLg2kAg/ykyDh7jSvXprTLWRi6wFjUZkm0km/PAZ1lHcVQ1UuXanEhwZE6ZLEmREjlfyxb8UripV1IioNKqQpBUlQBIiwkRt0w9mOF1FuVLDqLx+WI/djANA4Q74eZcINPAMTjpOFrEkTcRO9pmL+447QdgCZtYT9wt64BsvjzUcKytaaxplVK92zg3mQJ3B2tjxh54Dwk4VTuQCdyB6YTqwzWpawYMQJ9cASvwvLD/8lfrJ+ePE4flv9ZUb7sn+bAT+6t9L7/zx4cq30/vwB0mTy/8ArC+spH34fXLZcAn95W3LUk+7xYBclwzWSHrBB9p+JA8t/svi4Xs3SIEZsAkgbpzBjap1HPryg4AqTJ0eWYTfqv8AmxJpcOokT36j108rfSwBZjgEA6cwp6arT8HP2Tz2xXfuTz7Y+M4DVU4bR/1lP+H/AD4RmeH01RmTMIxAkLa/lOr1xl4y7fS+04dy9Ng0zywBU/EPTEVuIl1qUgEhigqHQCSASVQkg2m/qB7q6oCJHwPUcj7xfEWlSKzcyTPl/wB8AQUXpvSNQVXLg6CpCxM3MC4IE328sNd5OK/LMRYj+pk/gcSlOAeBOFDCEbDotJIMAwTBgGJuYsI5m2/TAc9HVYxiy4bxTuaXcPSR6BEaWGrTJBciRzgEWkECMVeVzaPqAI8Jjcek+QkHfFhTp4A1zXBKBy3ySq0aqrZvVThCWbUm4YqIgLBjw88Uub7K16YXvnooHC6AGclmOmVjRYgnrHpiqGUpn2lB9w/XPBFw7hrVr1e8MCKblyHQcwDvoI5E+YvfAWvBsu60VWs+txqBcqz6gGOk64GqV0n898e4ueH8PpLTVQq2/hHU47ANuqd4WgbnYlfu+/ELP8HoN4lDK8za8nfYEYmvmqRZvlACSQZlfvw4tMH2SD6H8sBRcL4QRUXWFenzRmN5HQqIIMHntiy/sjLlh8m6iDMFTcQLQT1wMca7WVKdZqVGmr6G0MG1amb+EAenXf3YJMhUZ6aPo0llDRzWRe4/pgGKvZ+iT4arJ/OpHPqYxWZjsf3slWpMQSJBhj0NhBnBL31SYBJn3zMdb9MNZhSrHWqNJkyAYPu2wALnuw2YUErBAE3I9eX5Ydp9jqa0qYrpWFZy61GUmKaQxUqNBDGQl97nkCMFVRlghQR/K5HKNhbpyx7RzzqZD1CL81JB2i63588Bl1KlmWp1KIyrlUZVoGpU0CkokEkQNZaOZgFjEYeo8BrUgai0Hq0/A0kEk1dilMI5YjUYk2gTbbGk1uJMxUwx0tqOpQf+U35csT8nRRqShkyzEfSbS1iYk6d4jAYK4Vc4QAAop1lKqT4dK1QRJHKMW3C+EGtSLlxSCd4zalJYqoF7sAgLSADHzumNYzHAqBr0qn7pT1APDUnGqbEEMNJn2vrHDVfsxlGqOXy1YM+liwcliy6hqJDkkjVv5nAYqE1DUp8NrkEbm1iBuJM7W3xJ4V3Ny6OVhWIDgFVZjqJLEWI0gHlN8am/ZDJtV1M2YGmIVgxU7yGTu9JXyI2kYcq9mqenSnEKtIa2cQApBYkkByoZUk+wDp8sBlK5SgB43raj7JVBpizahfxAKHBgxdSJvhGeylNHC03NUQniVfnMPZjrqmOojBJ2iyA//wAzNWrLTY6cwKlR3KeAlRTnRpllgWPgN7YrqhyuQzApMalXS2skKBEqwUSTuNQOpR80YCjlfP7Megr5/Efli0odnSdRNYAKAxYqIIa40xUPIg3tfHnGuDplnVGrSGUMrFNwSRyO9sBWHT0b4j8sJauoFwZ6A7nyEYvuF9lauYWo1BlYU20uTIjnzF9j8MW2T7JVaDBiyd8hPhJ8Gw+dHMHfABiVUIlQ0eo/y4fyVLvKi06alneyrqF4ublYGxwUP2LzGZvlxRDS3erOkSTqUiFPJtP+yOuJ3DuwXEKdA0Wp5eTUXxwCwAmfEV6ty36jfAUuX4PTq5YlHb96psabUS9PQIYk+KQT4SDqjTJIkCSKdKDaQ8SskEgixH65YMuI/s+4tXq6mNBwimmjBVQlLkBlC3/2i3v52NLsM65aojP8r3ZRVasvc03DB3gR4Z0iYFr2vgM9XDyt5YL2/ZrXULFaiSQS+t40sCQQukGVG1wDOHKP7Pa5Md9QmxsXMz0hLm4t54AKr1HUaqY8QuPUYKOI91laIWnnu8pVaY/eEVqbufCF+TSVOiZ1AmYjfkQ5X9mLG5roRAPhB2IkXI54ep/s3pAd5qQlZI1ST7hMYCm4BwSjVcU6mZdkfxUfCiuRTC6tUkhwREwJgC+Kbs3knqnW1GomoQCamoASW1bDVJJUCZAj3nP+jiZNFphu9DGYUCFC7Wixub+WJGRyrOSFAEdW/IYCHkuF00vuep/UDEp84fZopraYtZQT1Y2xLPBarMBpU2mCXg7cgo/HE/LcDqhlaFGkgiAbR0BIjAVmTyNXSNdXxSZ0gkC5sDImPTHYKslw3wCbnfYc7/Sx2AAM+zBiQRBJkGRz6x+OFcOyzV3VECaibkG4HUmMWucFz4REncHr64uOyGXpy7hQCIG0b3P3DADOeThfDsxUd8w5zTKCRpNQUzYhtCr4SIG5mNsN1OL1VBZmUpuGCEqQdiIixtF+mM57YPVXO5ihUHe/KsGdATZjIE3mxEjeZGNcr9if3rI921Uo7IqhgtiEACkrM+IqpN9rW3wEHs9x0V660SNFRgxSQ19IJ5TAtuSPtxY8VY5cfKyw1EB1v0I1DkSPM7fGJ+zzse2QauaomoHK02BLA0yqNKc9/CbbrgkzOay606xcLKzqWp4VZgoIu8KbwNQMTaZBwGS9re1zJUCZeAqjxsVkkkbKCbRztzxb8B43RrZc1DCtTBNRVtcAklQTcGCd9zGBjgfZoZuqxzVVaWptWhfbYkkmLaFHQCbchjSuyvZfIqa6pSEvpPiJb2ZBILE7krI2wGbdnONmpnflsxVUVNXdUwRokk6VcXvGxG5Fzg8VE1aS9/ohhq3HI+U/Zis7ZcCy2WyzPRoDvaTEK66j3bM8mSSTzaL7gWxjyu/eBhJqSCG56vXAbdmcvUBlQpjlcH1NoxR9pe1NTKFUUTUK6jLkATykC+3lixyWazDNTQsC7aVMhTBMA3HniJ+03IZF8zTTXWWpTUCtUpBGSmhkqaiswJYCSdPIxe2Akdle1FXMq5DlHUDUCxIPSJH34uxxvMD55j+UH/44r8p2SHC6AIfv2qQaj2AUfMCrBOm5v6YicUz/AHlCsiBkc0nAI3B0tttgGqlehXqVxrR3qCKoGgkabAixKEXEiInrirzfYmnm3TvKhpALIcjxuDyMi8Wj1O+Ajs4P/E0dJI0MC5AHsfOg23ELHmMadxrOI6hEUmiqxp31kDTESGvY6d564CHm+H5ahSRKjVKehRS1CsQWFogQRMDdQDE47L8IoOAe+zDxzNbYdICdOok4q+K8Kr1cjSenRcIlQ92hpsusaRJVSZhfER1BMbYV2SOYVcw9Yd07IBS7wMZYarlTBgG3xHLAF/B1o0Q4CO2og+KueU9BtfbFqOxCVkV1fSxA1KzEkmAJLTzUKDK7jGNZ3imZOgVXr62ViQrmVCkhpCbCwO0Abc8GfYvtjSemaeZdmKnwOQ7NHMFlE2iRN/WMAXP2cq5JTUDKKYu7TqglvaPskiCBAGyjEjLZ93AKilUBk+EkTpMSJJHPn1xQdo+OUjlISuGFQge2fY9rYnnA5c8BdLPBWmm+k/wmP++A1zIcbpKi6lKBhK6mKiCOR0gHrh9qdBt6ciNtQub3Nje+MzyXamomjWFqKsgRYgG3K23li4yfarKAEudJJnQpnSIFrGN5PvwBo1Omf/LAJ/8AUM7g7iL238z1w5TWkJmmDqPKo1ttuY2G344Dh2yyXIuf1/NhNXthlGiC4hgTNrAyQPFz29MAeLmEAMIom5uT8J2HkMNtntIACKYjdSfxwJL21yXIN8B+eEt2yypNg/1cBYcerqqozUSwUCmqqpJi/X9bYa4bxpEBFOjmKc9EaD9Umfhgd4vx1Ksd3UaneSAHB2gCw9T7xiCmY613P1/xwGlZLiRYz8rtB1I4/wCZIxYNrN53HMfhbAPV41QfLU6JDBkWO8EySTJ5TE8pxW0hT5ux/wBn+uA0+nqjl8P647Ahw2lT7tYLc+Q6nzx7gFkIGJDfOPPz9Bi+7PVAKVSDLTvvy8Ox9cV9XKkEmQTJ3AH2xiVwnOsPkyECwT4RefdufXAV/DOyuXVu+YatQ1EGwZmBDGOniYmSTJ5Re3o9oqSEUwLKABFgALR02x5m833diCFOzAEgTeDHTztGB/M8HUM2YDaaaTUbTHjiS0i4HuvfAXPavXmsm4ylc0qgIYMpvKm6yDEHY7x0xjVPss9Cp3uaqo+jU5Csz6jBIl2jnc2ODPKccpMGr1lqwzwryNdSRKg00NmCkAwBMAyNxLamKwYtSSlR0kGl3el2knTLsDJi5KlvibBmeU49UrOaa2GytzWdttsHvAs5Wp1g0rSyrOrWkk7bGNiZ8NxfCsr2YPs0qelYLAKCNzCyxgb3Ikm23UxTh606SUiNYESCJBI5Qd/TAEeSyqNSIKqVqSWBUQ09RF/fihq/s74bqDrlwjgypDNAN/mltJ32IwQcOzGpFJGknl921sNcSy+qGaoyIgOqOcx77Ry64AApJSoZlFFRKjLUIIVIIK+zJsIJ5iYjGUcUy1SvmMybh2dm08odyABsTMi+0nnvg67Q8Ryxz9GnlqLK71FlyzFmiSTonwCB8JkcjdURlA/e6FFSxO4kjY6QdJPmR0wErJu9RqGWqa1qGjTUU7MCFQKxqNeACGaQQbDBDwLsPSoNrarUrQZCvGke4Xb3nCeDU6Q1ZmflGQoJNgoJPhHUnf0GCejVBAPUTgKDP9i8qzh6dKnTa2rSgAYAzeIjn8cQcz2bygzagFlqEGp3a7FQRJuDAJ5esbHBhUeAT0vjIP2yipTr5XNZeu1OtoZNKvDQPEDp5r4iD5xgNcFJTFhbby5W6WwzneG0awirTV421AEj0O4xTdgeJtmOH5arUYtUanDk7l1JVj8QcEQbADPEuz2QprTNWirQSqHSdYL2PjXxRG56DDuT7JZLuyncU2XUWHhAMnnIvMWnfFR2s4lVolg9IVqLvzaAvT5pgg8rSNjNsUnZft5Gap5dgSlWygEEodREsTHhuP64CN2r7JilWK0xKMoZZWSBtExeI+EYFa3ZRrwrT/CNtvmxtvzGNf7UZValRCQLLz9T/EMVqcOSL6f1/tYDIKvZ7NLbuXYbkorEfdiJTyTkkBWJBggAyPUcsbYuXp/SWel/8+OqcOpG7KPWImb8m8sBjK8Kq/4dT6jflh0cJq/4b/Ub8sauODAGVYaY5m838jhn92MgQQSCRPON+XLAZ1T4NVF+7f6jfliTT4NVsRSc/wCw35Y0ROHMLW/HDlPLspvJH68xgM/p8Gq/4NT6jfliQnCqv+FU+o35YPqa9fw/PEylTU4AAp8Lqf4T/VP5YsMvwar/AIT/AFfzwaLlk3jEinRX9DAUWQ4ZUFMA0yN+nU+ePcFFJQAP1+OOwFQ2TBJuRfqcLGQUEEMSfOPynEhkWbRvhSgefx/rgOpUo5j4X+MziBxXhQqUalNW0morLqA2n0InlbFkaI5Fh7z+OEmifpn4D8sAAZb9n+Yp0wEzS1GUkg1FZYtAAKkmBfnzI2ti34rwHNMtPumTUpU3YiSN7x19MEsEH2h7x+Rxx1dR9v54BqlRcABr+cj7hhvOcONVSp8JkQfKRq95E4dd6g5L9ePsK4Uj1IuPgVP5YCwyogqOQ/DbE2rUUKWYwACSfLnijXMON1PuA/BsJqZ43gEH+R/vAv6YCg/sfJpUNWlSVXM+LUSYII+cxuQTisr9nKJ2aovofznBeueBEv8Ab/UDDNWrQNmCfFT+OAF8ynyaUGb5IHxEi8NY322JxoVKVAHQQPdihbJZVhempHlb/lxY0s8IAg+/8ZwHvaKga2Vr09WnVTaDMXAkX6Wg+ROMG7ScS71adRkfvBEtIIggBgefIH3Y3nNstWm1MlgrAqSLGCLwfMWwP1uyOWIiWAI5hP8AJgO/ZPxFKmQVB7VJnDDyZmdT7wfiDgzauBc7c8Z5wvsGuWqd5ls5VpnoUVlIN4ItK+X9MTeLcDzWaGhs8FpfPRKGnWOhbvJg9MBR5rjmYp5qs6qtbI1GLXZfCpALSGN1nUY6RgD4LWjOLmdOlTVWoqqZhQ3hpiTuB9p92NS4j2SdqD0lq0vEjLLI0SRAkatsU/ZL9ntXLshrVaVTRMaZueUggbfeBgDxq4qwxVlMQV3jfeD0x6MrEQCD1IJ/HCcmhpnxRtG45bchiwpvqFgCNpn+mAjikOYJ92EtlpIsI9D/AJsS3yo5ID6scJXKjmi/WP5YBoUOWn7P/tj0Zb+EW/h+6+JAyw+ivx/phfcD6K/r3YCqqcLLSVZlO4FgOsczHLC/3TSJZP17sWS5cfRX9e7CxQHNV/XuwFTTan0v78LfTytifmcmrCwCkGQR9v2ThqpkiBYjARkbz+zD9J/Mfr3Yb7uASYjynDoy7eX69+AkK1t/vx7hKAxuP178dgINRBewwkDHY7AKTfD5x7jsA26AtcD4YUKY6D4Y7HYCOUEGwwlRZcdjsBz4bp7n1x2OwFjpEC2EtTHQfDHY7ANNlKZ3RT6qPyxHfI0gJFNB6KPyx5jsBXVbG1t9sOUXJFyTbHY7AWFJB0GHEQTsPhjsdgOAscIUbY7HYB+qPAPXDnDkGkiBE9MdjsBIOWT6C/VGFJSUbAfDHmOwCmpKd1HwwsoOg+GOx2A87pfoj4YXoHQfDHY7Ae92Og+GPQo6DHY7AeFR0wxQ9kemPMdgHQMe47HY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data:image/jpeg;base64,/9j/4AAQSkZJRgABAQAAAQABAAD/2wCEAAkGBxMTEhUUEhQWFhUXGRsYGBgYGB0eHBkbHCEaHBsgHBgdHCggGx0lIB0YIjEhJSkrLi4uHR8zODMsNygtLisBCgoKBQUFDgUFDisZExkrKysrKysrKysrKysrKysrKysrKysrKysrKysrKysrKysrKysrKysrKysrKysrKysrK//AABEIAMIBAwMBIgACEQEDEQH/xAAbAAABBQEBAAAAAAAAAAAAAAAGAgMEBQcAAf/EAEsQAAIBAgQDBQMJBQQIBgMBAAECEQMhAAQSMQVBUQYTImFxMoGRI0JSkqGxwdHwBxRicuEVM1PSFlSCg6Ky0/EkQ2OTwuJEs8M0/8QAFAEBAAAAAAAAAAAAAAAAAAAAAP/EABQRAQAAAAAAAAAAAAAAAAAAAAD/2gAMAwEAAhEDEQA/ANfaqJN/twrL1RG/24F/7VAYyw3PIW+zDn9sqRGv32wBaCOuOLDrgPbjomAft/phFTjU3Bb4n8MAVVDLAFrH9bziQowE/wBvevvDHEleNKwkCD6RfpfAF04j5moRA6kT/TAc3H/Ue448pdoFLDVsdpHPAG1PaJ25k3x7UMcvfOAzM8fKmxMcoxFftI30jgDatXNo5wJnafLD1Fjsbxz64A07RG0k8sO0+0rbaj/2wB3UaBt9o/PEKvXMgLYmwJNh7pwI1e0zfSJ8px4naEFlmYDC8/1wBpTf1+P9cPM0fSwJ5vjYSNLbzN8R27TRbUL7c8AV1MyZAUHznoN8PBp3/wCX+mBalxVSneFjqAPpzHTHidpv4h8MAVsi72P+z/TEeqUsAqnr4Ygemm/LFB/pKPpge7HLxpZ9qZ6eUYAgFCmfmp9Ufljjk6XMIfdH44qRx0DCP9IVJ9pfj/XAWb0KMxoB6mbD1vzw4OGUT80fWb/NiFlc5qBIIvH2Xw6vFgN/jgJH9lUR80fWb/NhD5OlIAQk/wAzQPUzbDI4wpsAD7xhTZoCS2nxAD9WwEhOG0/on6zfnhz+zqY5H6x/PEenn6f/AGGHxnV6HAc2SpDcH6zYWmQTeD9Y4StdZn9ffhdLMKBuPjgHFyijl9uPRllHX44975euONUYDxUXl9+PcLBGPMBjWa4gUdgxiCdyOp88M1OLH6X/ABf/AGxIy3C6uZpVKh7sFajhGR2IYAmzAxpYHzjlgfqOUYq5IYciYP8A+zAW1TiRN9W3OeXT2sMjiDbj0It/mxBNWAPENgbXsfQn4YjNUJ6+sH/IfPAWVfNNcxE+nvtM4Zo8QIPlzsPzxXuwjYz+v4MRyVm8T7j94GAts1mTOoSAfL+ow22aPKZ8l/riuLgeFSCSLQPTa+49OWDHs/wvh2Yotma9WslTvESpTVgEWpUIVSi6JCMxkXMGRMDAUxzJdBMyOoIuPU88QP3yN7eZH4nBe/ZPKUM93C5ioBWylRgKjqRqL0xT+aOckc5HqCA5qiQ7Aj2T4hJ6gEAj4z0wF3W1CIi4BUc2naBMkkCfPEetmGDeG9zfSRcSSNyLAXE8sVS55khUUdyrkqjAkhT83WIO3PffCKWcqBCmoaDaNMWLatwJ9o/C3TAT3z5I3t6HDbZ4gb/8OIJqDoPrNho1P1LYApzXGNQEE79OoxEqcUbeGn3Yk9hstTr5qnQqk6KoZTpYg2UsIO4uoxqJ/Z1kos1celX8xgMzy/E27g+0LN9554hU+KEbGPItb34sf2g8Op5SstGizMndTLEM0l6s3AE7YHMnSNRwtMPB0iSo3IE3JAg3i/LpfAWf9rHkR7v++HBxUzdj0sMVeoqrbNBCteZJlgVZTCeELYzPivbEXv1IYzBLWXVI0+bTMj0M4Amp8VbqfeYx6M8/Qnc7+/FJR4uNIDIqlVaKigkk2AJULciOtyZld8IynHaslARoWQp7vSf5rQQdJjnscAbUeKtTpmeSmbm3U+78MIp51y0GVBvJ2Ezed4scKp9ic7VWi1I0gGpJUcVKjKWLsSAyBCpWAogm8GcPZ7spm6HymYFH93QNrKPpIDHUdKRBcklAT9IbRgJa5qpSbxXtKxeZtNj+pxGr9pyWs1hbfnz/AF6YHM7xMlZ3Y23mPeSBA2j0tiupZzz/AOMfcowBvS48eU/A/wBMSqXGxzPxGAha56fYSPtInDgzEDUwgA7wu495NrYA9p8c5yBOwBGJuU4zqIloHvPwHPY4B/GIJEjy1kTAMSFA5j44cWsBeIPW1tjuzSLgYDRqfE6bEqrkQyeJpgyRtsDJ8Nj16RiXR4mpJtEEibX8wQbr0JAOAvhld1SGZ9HJdUi19th1gYXU4gW5kKPUT9g8rHbAHdPiQIm+OwMZLOAoDPXp1PnjsBm/C83Vy61hV1U1OYcqWsGVyNN+hOJHFuKZdwCa1IOLXqqp995YYsP2iVB+5VqaJzXcDlUU774yx8iopq/fU2YrHd6ap0yCD4iqqGUxYE36xgC+kA9kqU6kRME7mSN/ftOJCcKqn2UJ9EJ//nik7P8AGv3IOMozVS6+MvS0hdGoghVqNNmaZjYYsqfbTNMPEXJ38KKBH1CeuAlHs9WtCNy+bHv2XC6fZnMH5tvUfhUxR1eP5wMXZqhBgBNRAU8gACCSfPDeZzGbfVqO5Iu0xFjFyPfGAJKnZevzZR6uf6jE3gfDFytYVq1Sl3cQylhpbZlswCkhgCMANXL16ilTpAI2Cj4TG/34W+WqaChP95ZzpDRFxpaGZeYJEec4DSeK5/LZisK/7zSBpLA0skKs6hMNy+HWcDtejkajs375SliT+iGG1sZ8Ms9OxXRIhmM+wwIO24N7gTizThjFh4Qq6bFYiJuZvPO/5XAjYcP/ANbHup1Pzw2lbhsx+8OSbf3dXFSnBwf8QeTaZnnsIPOPKMeng45SeX6MYAmORydj3tS/MBueIuap5FIDVao6eFjiho5KqAI1T6ruJki/UnEfN0mLA1DYRclQFBPMxaYPmb74Ax4JmsnSqpXpVXZqbG2k7iQZESNzguf9oahdRYhdWiSrDxABj83ow+IxjKUipYqWN7sCIsTEmLTPP0OJdauKuVDVHJZapUU/CJVgrEwBJEwJHLAGfHMzls5W1PXh2XQqlGiAWNtp3JwynZhCnhrjRUUH+73QFlidUhZU+E9Nuorlw+unVgQskAREGRcm9p+zD/77VpIwp+DX7bMZM7CCHXRY/dgCCj2SFMhlzAUi4IXTHocQv7IozpGcoTzBrAEe6MUy1s0L99VAgWBYixmfE7G8ff1w0OC3mY6+GY899jgCRezTH2atFvSoW+/Didk63hshg3jSJEzuDJna+BKtwtLAsl+qx+Oxg38sO8PpVqTqVkgC0+ypmY0lunKBvzwG+5Xi7NWLN4E8EAMPmgwBPm32Yqv2lcSqVUpUqILJd6hE7iyglQepMenTHnYPO0RQrVcwyNqqyAwEgT0Jgb8oGIXa/tHlg6GiWRYIOgLJM8t1Jt9/pgM/zatqBKHpdkPM/SEjlb/thvWw+a8b/OI/4QBizo9r8wBLCqTzDU0KWmR3iLY2NiAZ6YkJ2woMW1rSYgT4qUEqBLXLWIg8uVpOAqciO8qBWVYAJM6Vj3tqiTaY58t8WFXKLUbuyaLqtQbNpguCh7sQFCAX1AWIPtahMrJ9pMpU/wDIC+lQobg3iwvHWdtse1c9w1iQ4q0yDE6Q1/UB59cBX0M6pDLMCfCG0mBIUBBMCwmSLyfIAh7NcL7xgzkrTB3tc+Q0CftH2Yao0sgw1Lm1AnZyUudpBK2nyvgn4NlECQlZXEk6gdQ2FrHASM12ZoZrMaUr5hAEURTqAJpGoxoK7yVJJk+LDHGuzlLKKrNnaoPJNNMtU68t+WrYWxbZCj3BrVVYVGZfCpGxCosC3PQv24Cs5lMwWNSuS1RoksIHosiAB0EYAkyeZYoCNKC8LBMXI3O56nrjsQeGae6XXTcteSDAJk8hUjHYDOKuazDvUAZoaow0li4YamE6Sb3EQPwOKqnw4Io75SyEtpYTbediAW1LtJI5jBs6aazsvtByVMHwESJUAnqQZ66eZxHTKgBlNwzFiLWZom4uZgG/OYgDAD/7mvzdJZvDqQC1yGOk+2B4gIgiASQIBsqGUZQy1FE65WAwgMASGW4EMDtE88ONwmDqpHSTBIHOLgdGG/tfjhzLVWY6XUhoPiixCrLT09k2vsBOAa7ocp8/0PsPww33Ii3Qfh9nT8cOtkixY2NvCS2oCbzo2Ycj19BGOOXRW0gFmMFpqMCp8O0TrlQJBgjYHqDb0BJB259YG/xxFzGRqNLTAUgkAGTPQzHhgdCZPW5JT4PWb2aRAm28R0lv1bEyh2YfeowUbGLmBysIHrgAY8NqFtcqCo8AA2fdWO8rMWJM4Vl8xUGpaniYG8kLBsPokAW6cx1GNBTs7Rm7ud7gdd4seWIWZ7N5dmBLNZTe02seUEXi+AGctUBVDKiVm9h4iRZjaRBmT6c4Vpn5pUGy6hAb+WfaU8o3IwV/2RQKL8owIbVb1BvAvyHoffiTk8lQUWp0xJJk0yTJJJNzvPPABpoliNKkyRsJ8vs89sQ2yNRakPTrQYP92SFPqs9OpMx1xob5kKTDCYWLR7RYbT5fqMTKeZ1EgsPg3KD188BmDcJdruG8YBAIuoJB0/SiQTBje/PELO8DrQwpZZjq0nWKbMdIkFZggTANgDe82jU8xniCBIE3/QOHy1xFQDc+z1nz6xgACpwtxPyTAbiFIsoty54ifuJUkQVBKGOU2kg/NvqPr6nGjIzHeqNyPZ6bc8erV0A+MNFukzHkcBmtLKBCw1SCSRIAOmwho+M/cBh1qY+t99iCY2tHxG8jGlO4N9S/Ebbj5uIGbMkAhSDAmxgnb5ogW8+WAzluFgsS2plY/NYgi24loYzYarATF7YiV8k9NF0sAYgLEyZbeTBXTctYgA2kX1Krwqid1Sf4WK/Zpi+Kqv2VSrfvQoiCCbx5NHOBfooFr4AO7OcPKHvqjlUAJXxEGoTIZomSBy6yCJi5HlMvSaWpRDEXBte4gbXmYG9tiMKbhktUp0/AEcTFMwQIB0MWJMgQDbzBtNlkOzgpSytZpJBJIkxyO3MG8bdJwEZKUe+5P3fbz9xGE1U1WYBhvfrsbeVpHnixz2Vqr7FM1IUzBG9tIvYzcH0BxUjMVhq1IyTGjUpBHUvaBExEmQOZwDbcFo86KW3gAb+axt+oOGqnZ7LgGzJAIJDmJF5OqeX4+uLbhtZat1AgBXF9wbWG4vMDce+MSnyq6bkBY3MRHI3+B6e/ABGf4EFkioO7Cg6jBZSbCUCiRqtMiJxd9juJ/uwT94QgGeUk6SJBBggCAIMb/CpzFeakZHvGaCS+6+IAEqhF99yAAZ3nFpw3sy7N3uadmcwdOoydmAZuQjUNI2ix5YAv4n23onuxTRlMgnUAJHS0kCTvfaPPFplON0/3SvXLf3Z0jfewvYfOMegwGZngJaQCXBAA1MQFsIhRIMw2/M8zOJfC+EBFhiDqIZ7KdViPEYloJJufcAYwBNw7tHQemrECSL+E78+XXHYRw/htPu1hEG9tPOTOxHPHuAB6mXZqjMYZAxVgWKm5aNJ9kwINoPK52W2Xqora6Ig2FzFO503B0MdOkbweRscFGZ7OMWJBYST8xSfsqevLETM8BYKdTvojxAo5BjYkgGIncbYAeSujjUmrSbjXpk3vsY3keox1SrpOqQpHXe+/nFz9uLodla1wjU0AJsJG1hsPsw7kOxrIwarFSOQaAOYgfO95HpgKvgPAC51gulL3eK94WLfzEzgnp0ctTK+ABrhTF9ibHfYT7sSlpliFbvB6aYAi1+eIp7PoWqEIzFgBLMDMAESJjfnHPASP3mnVUNSZipAIYGRG4jrIx6Fp2BLEwTH9Me1cmFUIFcIBAA0/hOEZbs9R1a2FZm/iYQt58ILQvLaNsBFqpSb2GbzIaR09x9IwhsvlzKsWssHxEEKZ6XG2/l5Ys6XBKVFFREdVEsFAWOpmDtMYrsrwijVC1WRC7qrFirEgxNj3kgAnlGAhDheVkd0IEzI89JkHqSFNt4xMfKZcKdTONvnMBPL0kn34m0OD00QIqoqiAAqsIgACCKk2AHO2G63AqTagyoQ0z4XEzc7Vd55+vU4Crq8OomoILnkTJJhSSt4mxP34kUeHZWQpaqXMtGtyW0hUJ5kgDQOd45nFkvB6czCSDPs1N5nlV648/wBHcsod3WlsxZ2VyYgBpZqpYWUbHkOmApX4LQLafHBBJ9o3MTiQMnlAoArNKnnUvqEL4pEkyygg82E3Ix1NqIKVjl2Sm5VVrENsbIWUVtQUzYkc8SzksmC1M06aqxq6n7vSrFSBVJYVNXtEAk7nrGAgZjhFAlqeurpYFj4mBkyDcQRviS3CMuNUVKhLEMdRn2YAPsyBYbYg1eM5dKqBKYl41szNC0hNyFdipiSQRIG8HazWpklVhTb2J0gVnJJkdXvLMJk/OBNjOAhDIUgW11HUGxMkCOcXhdzeJ/B8cPogwtVidIFyCY5HaZ3v5HpiSKFAgh3pSwJZGD9PED8rFhMjlGGctwrKF1rSgqqAxJqvrhQUBaKjA+GoQN/a64CHk+GKpM133JvpP8PTba3UfGTVyahYWrMbEgT6eYxPzGRyzU9LEBCbFa1UFvZMqytqiSByvA6TKp9lqQLnS0vOr/xFeLmfCC0Lf6IFrbWwA1kuA0Ud6nfMrMQzAmRPi2BNgZ5Ym1aAB8LqfKBB+3fF7U7Oo0TIgyIqPY/ZI8jIww3ZZA2oO+8x3jadgNjqHIG0Xk8zIV9CkoH94vpp28o1emPDQvII8/CDPum/uv64n53stTqgCoCY2IqkG4IIMU7gg7HCKfZ405bvHO5hqgMdYPcgxz8uUC2AiNladQBg4XUo2WD1EjkQfhfA3n+zNQ6UaqDQUAAxe30lFix31GRMkAYK81w1dWoMFMe82mCIiQeeEZThtSlANXvFgeIrc8rwACesAemAp8lwahTACIJF9TeJpHOeRG9o54nLQjnufhzEcrHbriRn+CagXpv3LgEwNm3Ps+zOKXK1M1YVKFSx3Ub+RNwR6EYBWa4vTSp3WlyyxqhTChhq6RIsRyPXfEjI5oVGcRZWIBkGbDvIj2YawBE2npiRlcgFUxTZA2rWGU+LV7Uz4r3EgmMTqWQUhf4YC+0x2cjaZjx2I5nAO5ah4RLQedvzx7iwoUmCgAkDpob8sdgG8kjhYexBgXkwLSTzJMn4YTxFvAfMov1mUdfPEhTc35n7ziJxEeFRPz0P1WDfhgBnPdqNNU06ZV6gILISAQmsIzXMWB1RacWWQ4lVfUBp8Jgkiwt5G52/QOIC9lso9Qu1M6yQSSekR1G98Saj0KRRDWKPUuFlfEbT8z78BIzXEUpaAXAltI8JJJ0tyBuSAfUwBeBhujxgy0ETZgG8LGVAgoxBUzAg9QcN1uzVCo2pi7ESt2BENvaIm+8W5YaPAKRpoTOkmm2mF0gkiPCRFixItY7YCzyebqNTV6qimzXCbkDlJBiYiYkC4k7lH9uL3ndKys0EtpEhZggHxe00yBvF9sVnHGo01C1q7KGDASVHLyUEe7DVPL5WhDJXK69Ka5UkhQSqippJHpN74C6PGtdZqSkFkWSdB0w1yA2rcAD4j3ROEVfkqY/gUfAAYpKWeyRfw5o6pIAESWYy1glwbSficXXC6I0C+zOLeTMMBLyuc1IrfSUH4icO99io7MN3mWomfmlbbeA6OVuWLdaAwC0rYh9os8iZaoKhMOppgKJYs4KqAOZJwjjdZqWVrVUEuiMw9Rz92/uxC7L8Bp01XMd41arWRSajGx1Q3hA5SBvJtywDHZ81c1TVcy4VMsy02ogQWemBBqMeUxCrYxh7inE8vl2rMzd5UTwlCiCWqqzAagoMRJP4zeGaCVM7nArRTWlReqwGod9TbWvhm8KsEeo3wE8czwzFf5OTJhZjU7E3JAJHtHSIJhQuAKOymWR9dbMVDLSqy8FgB8pzll0kD0BwTvwum3curSA/eOtQxCuXqSUYSDJEAxZR9G1FkuC5eNDV/k0CAkhAjFQXkGJZW1sSJvqbfBBwvglKsBUNRi095pZafeIKmpwHAm+plcT9BRG8hLPB6CqAHKKqzZluoKMCbbDuxt57yTj3KZOiaYrHXTgs0llnwmZgCNkFtoUWsCGz2UU27zYMB8mNmUJG+wCgAcgWG5kWGe4J3ioDU9kEewCDJVrLIC+zp5+EkeeA7L8LosoMONpXvG8JB1hTB3UsT6mb2OLUHEXhfDhRTTq1GZLEQSep87fGcS9GA8LYTqwsphPdYBOrEXPn5Nh1Gn63h/HEspiJn6VlANyw+yX/APjgGzXDGDBjlPx3HliT37KNtQ6EyR9lx5b+uKKlwoByorLruJCHUurcD5SwOkYm0qNVFYvmF0qCxZ0Ahbm8OoAAG+AlVK5sBoKm4UvvEA6bcpEja42wmnmmiFA/lJuJ842/U4hV8kXIYvSLAz/dm8mxPyl5IBB8vLCV4cykAVRzN1ad+pqE8z8MAzV4+q1xRdKilpgsp7s+QfaTyAv5Ys8uRqUqIl7+fgqYiZjL99TKO1OpTIYN4J2sfnx1w9kUC6L7tPT5rbiTgLpNsdjqcR/XHYChfOKJs/8A7dSPjpxC4lnFADHUFXUzFkcAAI9yWAG8YBeIcbytJ3AYs+siASxmTFidIEm+IOW7OGqXKVKREsO7csGVWAGtSDGoFoVWBUxuMAWZPtFldTf+IpwdJXxdRED3j7cB37SCKgo1MutR2lzqWmxQpZtQYCCBqFxa/pipSrVyR1JSgoWpCs6tqeD4TZio9iQAdgbmcOZLtGwfLNXnTTJXSrMuoEMAzaXtBA8I5GAsTgDzgHaOhTphatdVe2pXaGBAAIIN5tiae0GU7sfL0pEH2hPhP9MZlwrOU2rMuYpJVquQ7SxY6ibU1KklbkSZMKCDIOGOL0kpuEVtRglvErBTqYBZXaANjfad8BYftCSlXqqcm/f1WmVpeOAI+iLSTF+uKXi+erZijRo0GaqFXUyUwTpiBL6dgLXNsed2NwSD1Bg/HDK5QCdMiRBgxIPK3LywDnZygDWD1Jp0DvVkLTJiQoYjTuPZ6giMaRwjtJlqKBDWU6S8Q6bFmI+eORGMzWkdITU2gGQsnSD1CzANzeOeFrQGA1ThHH8rTp00DgimgS9SkDYAXHeDpienanLHZgf97S/6uMhRBh0EYDXh2goaYJBBmQalG4P+9wPnI5YWpZjM0qcz3aZqgEHWAahIwCCqMLXNLgD2suRNAZalVXLqG1ajUpNqaCJcCqSxvI6EL0wP8L7P0VzBD5ykKahtNRHUGSIFjsQDNpi0HeKT98XCv3wcsBoNHh2WCvGZRtUgqpo+ySptrZQAAir/ACgCxBOLfg2eoUWqN3hY1CSZq0LSzMdq17sdoERbnjKlzmHkzJwG0Dj9EbmP95S/6mHE4/ROzT6On4PjGVrnrhwZg9cBsTdo6I3Yf+5SH31cNntRQG7KP97R/wCrjKKeZOHRmMBp/wDpHrIFGk1QEiW109IWflDKs11EG8AlgJF48qdoQtN6jsEVhqolo9kqsFlDayATJgWBGM1/tCpCUy7d0ratKnSTuYLXtJnYeuG87xFiCRW7pifZQQFB0+JXLEofCvhAgkSZJOA07L9p6LgEa4K65YBRpnSCdTWkzA8vSWs1xukzKe8UKskkum/sj5x5FsZeM0QugO5UxqDEEs3MyFFiRMXjriLXrjAS8nx0HP5omqLKQPERqUMPYbUJmAYnYxiRm+3GZp5hqAqU6lNafKINvnNLBiAT4V36fNwN5qmH0yW8IhbmwmYw1Xy6FVVKaIwEM41TU/mBYr1MgCZwBTw3tZUq5lVGa0iyuYVB1mSCDtM2k9ZxP/aBxdFpBkrrUqFlQBWBaLkkaWGncSbg9OgZVhiqkt3aFVpqANZUwp8WkAkRsxiIAwSdqOD0qRSpQVTSp0womi1UPUJIcvVuiOIBHq0HYEL3sPxHu6CnMZimFdQQjVU8PtMw0m4PoTz9xFT45RGkirSMf+oI2I3BPPGZ5b93SnpCuXgJrANkJ1PALe0ICwSVaJJvAl1OKJ3ZTutRJYEkKJS8QwGpWvcX8iMBquW4/TKghkPoxI+ITHYCOG8Hfu1hbX9pihFzYq7BrbSQJieeOwAR2h4MVqVKtK4DMxXmpkk+o5+WJ/C86aia6TaaoUgHlfkwggrtuD15YIM1kyWqPTYOisZPzluZDRtBB8VuUxigr8JIc1KHgfcgXRvcs6T6fDngIHEstTJpUhQKPr1OVqFabm6qKcnShM6jK3IA53quO0KIpaKD1DXWqQ5ayaIBUo0CPQ3udoGC7J50hlFRdLg2kAg/ykyDh7jSvXprTLWRi6wFjUZkm0km/PAZ1lHcVQ1UuXanEhwZE6ZLEmREjlfyxb8UripV1IioNKqQpBUlQBIiwkRt0w9mOF1FuVLDqLx+WI/djANA4Q74eZcINPAMTjpOFrEkTcRO9pmL+447QdgCZtYT9wt64BsvjzUcKytaaxplVK92zg3mQJ3B2tjxh54Dwk4VTuQCdyB6YTqwzWpawYMQJ9cASvwvLD/8lfrJ+ePE4flv9ZUb7sn+bAT+6t9L7/zx4cq30/vwB0mTy/8ArC+spH34fXLZcAn95W3LUk+7xYBclwzWSHrBB9p+JA8t/svi4Xs3SIEZsAkgbpzBjap1HPryg4AqTJ0eWYTfqv8AmxJpcOokT36j108rfSwBZjgEA6cwp6arT8HP2Tz2xXfuTz7Y+M4DVU4bR/1lP+H/AD4RmeH01RmTMIxAkLa/lOr1xl4y7fS+04dy9Ng0zywBU/EPTEVuIl1qUgEhigqHQCSASVQkg2m/qB7q6oCJHwPUcj7xfEWlSKzcyTPl/wB8AQUXpvSNQVXLg6CpCxM3MC4IE328sNd5OK/LMRYj+pk/gcSlOAeBOFDCEbDotJIMAwTBgGJuYsI5m2/TAc9HVYxiy4bxTuaXcPSR6BEaWGrTJBciRzgEWkECMVeVzaPqAI8Jjcek+QkHfFhTp4A1zXBKBy3ySq0aqrZvVThCWbUm4YqIgLBjw88Uub7K16YXvnooHC6AGclmOmVjRYgnrHpiqGUpn2lB9w/XPBFw7hrVr1e8MCKblyHQcwDvoI5E+YvfAWvBsu60VWs+txqBcqz6gGOk64GqV0n898e4ueH8PpLTVQq2/hHU47ANuqd4WgbnYlfu+/ELP8HoN4lDK8za8nfYEYmvmqRZvlACSQZlfvw4tMH2SD6H8sBRcL4QRUXWFenzRmN5HQqIIMHntiy/sjLlh8m6iDMFTcQLQT1wMca7WVKdZqVGmr6G0MG1amb+EAenXf3YJMhUZ6aPo0llDRzWRe4/pgGKvZ+iT4arJ/OpHPqYxWZjsf3slWpMQSJBhj0NhBnBL31SYBJn3zMdb9MNZhSrHWqNJkyAYPu2wALnuw2YUErBAE3I9eX5Ydp9jqa0qYrpWFZy61GUmKaQxUqNBDGQl97nkCMFVRlghQR/K5HKNhbpyx7RzzqZD1CL81JB2i63588Bl1KlmWp1KIyrlUZVoGpU0CkokEkQNZaOZgFjEYeo8BrUgai0Hq0/A0kEk1dilMI5YjUYk2gTbbGk1uJMxUwx0tqOpQf+U35csT8nRRqShkyzEfSbS1iYk6d4jAYK4Vc4QAAop1lKqT4dK1QRJHKMW3C+EGtSLlxSCd4zalJYqoF7sAgLSADHzumNYzHAqBr0qn7pT1APDUnGqbEEMNJn2vrHDVfsxlGqOXy1YM+liwcliy6hqJDkkjVv5nAYqE1DUp8NrkEbm1iBuJM7W3xJ4V3Ny6OVhWIDgFVZjqJLEWI0gHlN8am/ZDJtV1M2YGmIVgxU7yGTu9JXyI2kYcq9mqenSnEKtIa2cQApBYkkByoZUk+wDp8sBlK5SgB43raj7JVBpizahfxAKHBgxdSJvhGeylNHC03NUQniVfnMPZjrqmOojBJ2iyA//wAzNWrLTY6cwKlR3KeAlRTnRpllgWPgN7YrqhyuQzApMalXS2skKBEqwUSTuNQOpR80YCjlfP7Megr5/Efli0odnSdRNYAKAxYqIIa40xUPIg3tfHnGuDplnVGrSGUMrFNwSRyO9sBWHT0b4j8sJauoFwZ6A7nyEYvuF9lauYWo1BlYU20uTIjnzF9j8MW2T7JVaDBiyd8hPhJ8Gw+dHMHfABiVUIlQ0eo/y4fyVLvKi06alneyrqF4ublYGxwUP2LzGZvlxRDS3erOkSTqUiFPJtP+yOuJ3DuwXEKdA0Wp5eTUXxwCwAmfEV6ty36jfAUuX4PTq5YlHb96psabUS9PQIYk+KQT4SDqjTJIkCSKdKDaQ8SskEgixH65YMuI/s+4tXq6mNBwimmjBVQlLkBlC3/2i3v52NLsM65aojP8r3ZRVasvc03DB3gR4Z0iYFr2vgM9XDyt5YL2/ZrXULFaiSQS+t40sCQQukGVG1wDOHKP7Pa5Md9QmxsXMz0hLm4t54AKr1HUaqY8QuPUYKOI91laIWnnu8pVaY/eEVqbufCF+TSVOiZ1AmYjfkQ5X9mLG5roRAPhB2IkXI54ep/s3pAd5qQlZI1ST7hMYCm4BwSjVcU6mZdkfxUfCiuRTC6tUkhwREwJgC+Kbs3knqnW1GomoQCamoASW1bDVJJUCZAj3nP+jiZNFphu9DGYUCFC7Wixub+WJGRyrOSFAEdW/IYCHkuF00vuep/UDEp84fZopraYtZQT1Y2xLPBarMBpU2mCXg7cgo/HE/LcDqhlaFGkgiAbR0BIjAVmTyNXSNdXxSZ0gkC5sDImPTHYKslw3wCbnfYc7/Sx2AAM+zBiQRBJkGRz6x+OFcOyzV3VECaibkG4HUmMWucFz4REncHr64uOyGXpy7hQCIG0b3P3DADOeThfDsxUd8w5zTKCRpNQUzYhtCr4SIG5mNsN1OL1VBZmUpuGCEqQdiIixtF+mM57YPVXO5ihUHe/KsGdATZjIE3mxEjeZGNcr9if3rI921Uo7IqhgtiEACkrM+IqpN9rW3wEHs9x0V660SNFRgxSQ19IJ5TAtuSPtxY8VY5cfKyw1EB1v0I1DkSPM7fGJ+zzse2QauaomoHK02BLA0yqNKc9/CbbrgkzOay606xcLKzqWp4VZgoIu8KbwNQMTaZBwGS9re1zJUCZeAqjxsVkkkbKCbRztzxb8B43RrZc1DCtTBNRVtcAklQTcGCd9zGBjgfZoZuqxzVVaWptWhfbYkkmLaFHQCbchjSuyvZfIqa6pSEvpPiJb2ZBILE7krI2wGbdnONmpnflsxVUVNXdUwRokk6VcXvGxG5Fzg8VE1aS9/ohhq3HI+U/Zis7ZcCy2WyzPRoDvaTEK66j3bM8mSSTzaL7gWxjyu/eBhJqSCG56vXAbdmcvUBlQpjlcH1NoxR9pe1NTKFUUTUK6jLkATykC+3lixyWazDNTQsC7aVMhTBMA3HniJ+03IZF8zTTXWWpTUCtUpBGSmhkqaiswJYCSdPIxe2Akdle1FXMq5DlHUDUCxIPSJH34uxxvMD55j+UH/44r8p2SHC6AIfv2qQaj2AUfMCrBOm5v6YicUz/AHlCsiBkc0nAI3B0tttgGqlehXqVxrR3qCKoGgkabAixKEXEiInrirzfYmnm3TvKhpALIcjxuDyMi8Wj1O+Ajs4P/E0dJI0MC5AHsfOg23ELHmMadxrOI6hEUmiqxp31kDTESGvY6d564CHm+H5ahSRKjVKehRS1CsQWFogQRMDdQDE47L8IoOAe+zDxzNbYdICdOok4q+K8Kr1cjSenRcIlQ92hpsusaRJVSZhfER1BMbYV2SOYVcw9Yd07IBS7wMZYarlTBgG3xHLAF/B1o0Q4CO2og+KueU9BtfbFqOxCVkV1fSxA1KzEkmAJLTzUKDK7jGNZ3imZOgVXr62ViQrmVCkhpCbCwO0Abc8GfYvtjSemaeZdmKnwOQ7NHMFlE2iRN/WMAXP2cq5JTUDKKYu7TqglvaPskiCBAGyjEjLZ93AKilUBk+EkTpMSJJHPn1xQdo+OUjlISuGFQge2fY9rYnnA5c8BdLPBWmm+k/wmP++A1zIcbpKi6lKBhK6mKiCOR0gHrh9qdBt6ciNtQub3Nje+MzyXamomjWFqKsgRYgG3K23li4yfarKAEudJJnQpnSIFrGN5PvwBo1Omf/LAJ/8AUM7g7iL238z1w5TWkJmmDqPKo1ttuY2G344Dh2yyXIuf1/NhNXthlGiC4hgTNrAyQPFz29MAeLmEAMIom5uT8J2HkMNtntIACKYjdSfxwJL21yXIN8B+eEt2yypNg/1cBYcerqqozUSwUCmqqpJi/X9bYa4bxpEBFOjmKc9EaD9Umfhgd4vx1Ksd3UaneSAHB2gCw9T7xiCmY613P1/xwGlZLiRYz8rtB1I4/wCZIxYNrN53HMfhbAPV41QfLU6JDBkWO8EySTJ5TE8pxW0hT5ux/wBn+uA0+nqjl8P647Ahw2lT7tYLc+Q6nzx7gFkIGJDfOPPz9Bi+7PVAKVSDLTvvy8Ox9cV9XKkEmQTJ3AH2xiVwnOsPkyECwT4RefdufXAV/DOyuXVu+YatQ1EGwZmBDGOniYmSTJ5Re3o9oqSEUwLKABFgALR02x5m833diCFOzAEgTeDHTztGB/M8HUM2YDaaaTUbTHjiS0i4HuvfAXPavXmsm4ylc0qgIYMpvKm6yDEHY7x0xjVPss9Cp3uaqo+jU5Csz6jBIl2jnc2ODPKccpMGr1lqwzwryNdSRKg00NmCkAwBMAyNxLamKwYtSSlR0kGl3el2knTLsDJi5KlvibBmeU49UrOaa2GytzWdttsHvAs5Wp1g0rSyrOrWkk7bGNiZ8NxfCsr2YPs0qelYLAKCNzCyxgb3Ikm23UxTh606SUiNYESCJBI5Qd/TAEeSyqNSIKqVqSWBUQ09RF/fihq/s74bqDrlwjgypDNAN/mltJ32IwQcOzGpFJGknl921sNcSy+qGaoyIgOqOcx77Ry64AApJSoZlFFRKjLUIIVIIK+zJsIJ5iYjGUcUy1SvmMybh2dm08odyABsTMi+0nnvg67Q8Ryxz9GnlqLK71FlyzFmiSTonwCB8JkcjdURlA/e6FFSxO4kjY6QdJPmR0wErJu9RqGWqa1qGjTUU7MCFQKxqNeACGaQQbDBDwLsPSoNrarUrQZCvGke4Xb3nCeDU6Q1ZmflGQoJNgoJPhHUnf0GCejVBAPUTgKDP9i8qzh6dKnTa2rSgAYAzeIjn8cQcz2bygzagFlqEGp3a7FQRJuDAJ5esbHBhUeAT0vjIP2yipTr5XNZeu1OtoZNKvDQPEDp5r4iD5xgNcFJTFhbby5W6WwzneG0awirTV421AEj0O4xTdgeJtmOH5arUYtUanDk7l1JVj8QcEQbADPEuz2QprTNWirQSqHSdYL2PjXxRG56DDuT7JZLuyncU2XUWHhAMnnIvMWnfFR2s4lVolg9IVqLvzaAvT5pgg8rSNjNsUnZft5Gap5dgSlWygEEodREsTHhuP64CN2r7JilWK0xKMoZZWSBtExeI+EYFa3ZRrwrT/CNtvmxtvzGNf7UZValRCQLLz9T/EMVqcOSL6f1/tYDIKvZ7NLbuXYbkorEfdiJTyTkkBWJBggAyPUcsbYuXp/SWel/8+OqcOpG7KPWImb8m8sBjK8Kq/4dT6jflh0cJq/4b/Ub8sauODAGVYaY5m838jhn92MgQQSCRPON+XLAZ1T4NVF+7f6jfliTT4NVsRSc/wCw35Y0ROHMLW/HDlPLspvJH68xgM/p8Gq/4NT6jfliQnCqv+FU+o35YPqa9fw/PEylTU4AAp8Lqf4T/VP5YsMvwar/AIT/AFfzwaLlk3jEinRX9DAUWQ4ZUFMA0yN+nU+ePcFFJQAP1+OOwFQ2TBJuRfqcLGQUEEMSfOPynEhkWbRvhSgefx/rgOpUo5j4X+MziBxXhQqUalNW0morLqA2n0InlbFkaI5Fh7z+OEmifpn4D8sAAZb9n+Yp0wEzS1GUkg1FZYtAAKkmBfnzI2ti34rwHNMtPumTUpU3YiSN7x19MEsEH2h7x+Rxx1dR9v54BqlRcABr+cj7hhvOcONVSp8JkQfKRq95E4dd6g5L9ePsK4Uj1IuPgVP5YCwyogqOQ/DbE2rUUKWYwACSfLnijXMON1PuA/BsJqZ43gEH+R/vAv6YCg/sfJpUNWlSVXM+LUSYII+cxuQTisr9nKJ2aovofznBeueBEv8Ab/UDDNWrQNmCfFT+OAF8ynyaUGb5IHxEi8NY322JxoVKVAHQQPdihbJZVhempHlb/lxY0s8IAg+/8ZwHvaKga2Vr09WnVTaDMXAkX6Wg+ROMG7ScS71adRkfvBEtIIggBgefIH3Y3nNstWm1MlgrAqSLGCLwfMWwP1uyOWIiWAI5hP8AJgO/ZPxFKmQVB7VJnDDyZmdT7wfiDgzauBc7c8Z5wvsGuWqd5ls5VpnoUVlIN4ItK+X9MTeLcDzWaGhs8FpfPRKGnWOhbvJg9MBR5rjmYp5qs6qtbI1GLXZfCpALSGN1nUY6RgD4LWjOLmdOlTVWoqqZhQ3hpiTuB9p92NS4j2SdqD0lq0vEjLLI0SRAkatsU/ZL9ntXLshrVaVTRMaZueUggbfeBgDxq4qwxVlMQV3jfeD0x6MrEQCD1IJ/HCcmhpnxRtG45bchiwpvqFgCNpn+mAjikOYJ92EtlpIsI9D/AJsS3yo5ID6scJXKjmi/WP5YBoUOWn7P/tj0Zb+EW/h+6+JAyw+ivx/phfcD6K/r3YCqqcLLSVZlO4FgOsczHLC/3TSJZP17sWS5cfRX9e7CxQHNV/XuwFTTan0v78LfTytifmcmrCwCkGQR9v2ThqpkiBYjARkbz+zD9J/Mfr3Yb7uASYjynDoy7eX69+AkK1t/vx7hKAxuP178dgINRBewwkDHY7AKTfD5x7jsA26AtcD4YUKY6D4Y7HYCOUEGwwlRZcdjsBz4bp7n1x2OwFjpEC2EtTHQfDHY7ANNlKZ3RT6qPyxHfI0gJFNB6KPyx5jsBXVbG1t9sOUXJFyTbHY7AWFJB0GHEQTsPhjsdgOAscIUbY7HYB+qPAPXDnDkGkiBE9MdjsBIOWT6C/VGFJSUbAfDHmOwCmpKd1HwwsoOg+GOx2A87pfoj4YXoHQfDHY7Ae92Og+GPQo6DHY7AeFR0wxQ9kemPMdgHQMe47HYD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6" descr="data:image/jpeg;base64,/9j/4AAQSkZJRgABAQAAAQABAAD/2wCEAAkGBxMTEhUUEhQWFhUXGRsYGBgYGB0eHBkbHCEaHBsgHBgdHCggGx0lIB0YIjEhJSkrLi4uHR8zODMsNygtLisBCgoKBQUFDgUFDisZExkrKysrKysrKysrKysrKysrKysrKysrKysrKysrKysrKysrKysrKysrKysrKysrKysrK//AABEIAMIBAwMBIgACEQEDEQH/xAAbAAABBQEBAAAAAAAAAAAAAAAGAgMEBQcAAf/EAEsQAAIBAgQDBQMJBQQIBgMBAAECEQMhAAQSMQVBUQYTImFxMoGRI0JSkqGxwdHwBxRicuEVM1PSFlSCg6Ky0/EkQ2OTwuJEs8M0/8QAFAEBAAAAAAAAAAAAAAAAAAAAAP/EABQRAQAAAAAAAAAAAAAAAAAAAAD/2gAMAwEAAhEDEQA/ANfaqJN/twrL1RG/24F/7VAYyw3PIW+zDn9sqRGv32wBaCOuOLDrgPbjomAft/phFTjU3Bb4n8MAVVDLAFrH9bziQowE/wBvevvDHEleNKwkCD6RfpfAF04j5moRA6kT/TAc3H/Ue448pdoFLDVsdpHPAG1PaJ25k3x7UMcvfOAzM8fKmxMcoxFftI30jgDatXNo5wJnafLD1Fjsbxz64A07RG0k8sO0+0rbaj/2wB3UaBt9o/PEKvXMgLYmwJNh7pwI1e0zfSJ8px4naEFlmYDC8/1wBpTf1+P9cPM0fSwJ5vjYSNLbzN8R27TRbUL7c8AV1MyZAUHznoN8PBp3/wCX+mBalxVSneFjqAPpzHTHidpv4h8MAVsi72P+z/TEeqUsAqnr4Ygemm/LFB/pKPpge7HLxpZ9qZ6eUYAgFCmfmp9Ufljjk6XMIfdH44qRx0DCP9IVJ9pfj/XAWb0KMxoB6mbD1vzw4OGUT80fWb/NiFlc5qBIIvH2Xw6vFgN/jgJH9lUR80fWb/NhD5OlIAQk/wAzQPUzbDI4wpsAD7xhTZoCS2nxAD9WwEhOG0/on6zfnhz+zqY5H6x/PEenn6f/AGGHxnV6HAc2SpDcH6zYWmQTeD9Y4StdZn9ffhdLMKBuPjgHFyijl9uPRllHX44975euONUYDxUXl9+PcLBGPMBjWa4gUdgxiCdyOp88M1OLH6X/ABf/AGxIy3C6uZpVKh7sFajhGR2IYAmzAxpYHzjlgfqOUYq5IYciYP8A+zAW1TiRN9W3OeXT2sMjiDbj0It/mxBNWAPENgbXsfQn4YjNUJ6+sH/IfPAWVfNNcxE+nvtM4Zo8QIPlzsPzxXuwjYz+v4MRyVm8T7j94GAts1mTOoSAfL+ow22aPKZ8l/riuLgeFSCSLQPTa+49OWDHs/wvh2Yotma9WslTvESpTVgEWpUIVSi6JCMxkXMGRMDAUxzJdBMyOoIuPU88QP3yN7eZH4nBe/ZPKUM93C5ioBWylRgKjqRqL0xT+aOckc5HqCA5qiQ7Aj2T4hJ6gEAj4z0wF3W1CIi4BUc2naBMkkCfPEetmGDeG9zfSRcSSNyLAXE8sVS55khUUdyrkqjAkhT83WIO3PffCKWcqBCmoaDaNMWLatwJ9o/C3TAT3z5I3t6HDbZ4gb/8OIJqDoPrNho1P1LYApzXGNQEE79OoxEqcUbeGn3Yk9hstTr5qnQqk6KoZTpYg2UsIO4uoxqJ/Z1kos1celX8xgMzy/E27g+0LN9554hU+KEbGPItb34sf2g8Op5SstGizMndTLEM0l6s3AE7YHMnSNRwtMPB0iSo3IE3JAg3i/LpfAWf9rHkR7v++HBxUzdj0sMVeoqrbNBCteZJlgVZTCeELYzPivbEXv1IYzBLWXVI0+bTMj0M4Amp8VbqfeYx6M8/Qnc7+/FJR4uNIDIqlVaKigkk2AJULciOtyZld8IynHaslARoWQp7vSf5rQQdJjnscAbUeKtTpmeSmbm3U+78MIp51y0GVBvJ2Ezed4scKp9ic7VWi1I0gGpJUcVKjKWLsSAyBCpWAogm8GcPZ7spm6HymYFH93QNrKPpIDHUdKRBcklAT9IbRgJa5qpSbxXtKxeZtNj+pxGr9pyWs1hbfnz/AF6YHM7xMlZ3Y23mPeSBA2j0tiupZzz/AOMfcowBvS48eU/A/wBMSqXGxzPxGAha56fYSPtInDgzEDUwgA7wu495NrYA9p8c5yBOwBGJuU4zqIloHvPwHPY4B/GIJEjy1kTAMSFA5j44cWsBeIPW1tjuzSLgYDRqfE6bEqrkQyeJpgyRtsDJ8Nj16RiXR4mpJtEEibX8wQbr0JAOAvhld1SGZ9HJdUi19th1gYXU4gW5kKPUT9g8rHbAHdPiQIm+OwMZLOAoDPXp1PnjsBm/C83Vy61hV1U1OYcqWsGVyNN+hOJHFuKZdwCa1IOLXqqp995YYsP2iVB+5VqaJzXcDlUU774yx8iopq/fU2YrHd6ap0yCD4iqqGUxYE36xgC+kA9kqU6kRME7mSN/ftOJCcKqn2UJ9EJ//nik7P8AGv3IOMozVS6+MvS0hdGoghVqNNmaZjYYsqfbTNMPEXJ38KKBH1CeuAlHs9WtCNy+bHv2XC6fZnMH5tvUfhUxR1eP5wMXZqhBgBNRAU8gACCSfPDeZzGbfVqO5Iu0xFjFyPfGAJKnZevzZR6uf6jE3gfDFytYVq1Sl3cQylhpbZlswCkhgCMANXL16ilTpAI2Cj4TG/34W+WqaChP95ZzpDRFxpaGZeYJEec4DSeK5/LZisK/7zSBpLA0skKs6hMNy+HWcDtejkajs375SliT+iGG1sZ8Ms9OxXRIhmM+wwIO24N7gTizThjFh4Qq6bFYiJuZvPO/5XAjYcP/ANbHup1Pzw2lbhsx+8OSbf3dXFSnBwf8QeTaZnnsIPOPKMeng45SeX6MYAmORydj3tS/MBueIuap5FIDVao6eFjiho5KqAI1T6ruJki/UnEfN0mLA1DYRclQFBPMxaYPmb74Ax4JmsnSqpXpVXZqbG2k7iQZESNzguf9oahdRYhdWiSrDxABj83ow+IxjKUipYqWN7sCIsTEmLTPP0OJdauKuVDVHJZapUU/CJVgrEwBJEwJHLAGfHMzls5W1PXh2XQqlGiAWNtp3JwynZhCnhrjRUUH+73QFlidUhZU+E9Nuorlw+unVgQskAREGRcm9p+zD/77VpIwp+DX7bMZM7CCHXRY/dgCCj2SFMhlzAUi4IXTHocQv7IozpGcoTzBrAEe6MUy1s0L99VAgWBYixmfE7G8ff1w0OC3mY6+GY899jgCRezTH2atFvSoW+/Didk63hshg3jSJEzuDJna+BKtwtLAsl+qx+Oxg38sO8PpVqTqVkgC0+ypmY0lunKBvzwG+5Xi7NWLN4E8EAMPmgwBPm32Yqv2lcSqVUpUqILJd6hE7iyglQepMenTHnYPO0RQrVcwyNqqyAwEgT0Jgb8oGIXa/tHlg6GiWRYIOgLJM8t1Jt9/pgM/zatqBKHpdkPM/SEjlb/thvWw+a8b/OI/4QBizo9r8wBLCqTzDU0KWmR3iLY2NiAZ6YkJ2woMW1rSYgT4qUEqBLXLWIg8uVpOAqciO8qBWVYAJM6Vj3tqiTaY58t8WFXKLUbuyaLqtQbNpguCh7sQFCAX1AWIPtahMrJ9pMpU/wDIC+lQobg3iwvHWdtse1c9w1iQ4q0yDE6Q1/UB59cBX0M6pDLMCfCG0mBIUBBMCwmSLyfIAh7NcL7xgzkrTB3tc+Q0CftH2Yao0sgw1Lm1AnZyUudpBK2nyvgn4NlECQlZXEk6gdQ2FrHASM12ZoZrMaUr5hAEURTqAJpGoxoK7yVJJk+LDHGuzlLKKrNnaoPJNNMtU68t+WrYWxbZCj3BrVVYVGZfCpGxCosC3PQv24Cs5lMwWNSuS1RoksIHosiAB0EYAkyeZYoCNKC8LBMXI3O56nrjsQeGae6XXTcteSDAJk8hUjHYDOKuazDvUAZoaow0li4YamE6Sb3EQPwOKqnw4Io75SyEtpYTbediAW1LtJI5jBs6aazsvtByVMHwESJUAnqQZ66eZxHTKgBlNwzFiLWZom4uZgG/OYgDAD/7mvzdJZvDqQC1yGOk+2B4gIgiASQIBsqGUZQy1FE65WAwgMASGW4EMDtE88ONwmDqpHSTBIHOLgdGG/tfjhzLVWY6XUhoPiixCrLT09k2vsBOAa7ocp8/0PsPww33Ii3Qfh9nT8cOtkixY2NvCS2oCbzo2Ycj19BGOOXRW0gFmMFpqMCp8O0TrlQJBgjYHqDb0BJB259YG/xxFzGRqNLTAUgkAGTPQzHhgdCZPW5JT4PWb2aRAm28R0lv1bEyh2YfeowUbGLmBysIHrgAY8NqFtcqCo8AA2fdWO8rMWJM4Vl8xUGpaniYG8kLBsPokAW6cx1GNBTs7Rm7ud7gdd4seWIWZ7N5dmBLNZTe02seUEXi+AGctUBVDKiVm9h4iRZjaRBmT6c4Vpn5pUGy6hAb+WfaU8o3IwV/2RQKL8owIbVb1BvAvyHoffiTk8lQUWp0xJJk0yTJJJNzvPPABpoliNKkyRsJ8vs89sQ2yNRakPTrQYP92SFPqs9OpMx1xob5kKTDCYWLR7RYbT5fqMTKeZ1EgsPg3KD188BmDcJdruG8YBAIuoJB0/SiQTBje/PELO8DrQwpZZjq0nWKbMdIkFZggTANgDe82jU8xniCBIE3/QOHy1xFQDc+z1nz6xgACpwtxPyTAbiFIsoty54ifuJUkQVBKGOU2kg/NvqPr6nGjIzHeqNyPZ6bc8erV0A+MNFukzHkcBmtLKBCw1SCSRIAOmwho+M/cBh1qY+t99iCY2tHxG8jGlO4N9S/Ebbj5uIGbMkAhSDAmxgnb5ogW8+WAzluFgsS2plY/NYgi24loYzYarATF7YiV8k9NF0sAYgLEyZbeTBXTctYgA2kX1Krwqid1Sf4WK/Zpi+Kqv2VSrfvQoiCCbx5NHOBfooFr4AO7OcPKHvqjlUAJXxEGoTIZomSBy6yCJi5HlMvSaWpRDEXBte4gbXmYG9tiMKbhktUp0/AEcTFMwQIB0MWJMgQDbzBtNlkOzgpSytZpJBJIkxyO3MG8bdJwEZKUe+5P3fbz9xGE1U1WYBhvfrsbeVpHnixz2Vqr7FM1IUzBG9tIvYzcH0BxUjMVhq1IyTGjUpBHUvaBExEmQOZwDbcFo86KW3gAb+axt+oOGqnZ7LgGzJAIJDmJF5OqeX4+uLbhtZat1AgBXF9wbWG4vMDce+MSnyq6bkBY3MRHI3+B6e/ABGf4EFkioO7Cg6jBZSbCUCiRqtMiJxd9juJ/uwT94QgGeUk6SJBBggCAIMb/CpzFeakZHvGaCS+6+IAEqhF99yAAZ3nFpw3sy7N3uadmcwdOoydmAZuQjUNI2ix5YAv4n23onuxTRlMgnUAJHS0kCTvfaPPFplON0/3SvXLf3Z0jfewvYfOMegwGZngJaQCXBAA1MQFsIhRIMw2/M8zOJfC+EBFhiDqIZ7KdViPEYloJJufcAYwBNw7tHQemrECSL+E78+XXHYRw/htPu1hEG9tPOTOxHPHuAB6mXZqjMYZAxVgWKm5aNJ9kwINoPK52W2Xqora6Ig2FzFO503B0MdOkbweRscFGZ7OMWJBYST8xSfsqevLETM8BYKdTvojxAo5BjYkgGIncbYAeSujjUmrSbjXpk3vsY3keox1SrpOqQpHXe+/nFz9uLodla1wjU0AJsJG1hsPsw7kOxrIwarFSOQaAOYgfO95HpgKvgPAC51gulL3eK94WLfzEzgnp0ctTK+ABrhTF9ibHfYT7sSlpliFbvB6aYAi1+eIp7PoWqEIzFgBLMDMAESJjfnHPASP3mnVUNSZipAIYGRG4jrIx6Fp2BLEwTH9Me1cmFUIFcIBAA0/hOEZbs9R1a2FZm/iYQt58ILQvLaNsBFqpSb2GbzIaR09x9IwhsvlzKsWssHxEEKZ6XG2/l5Ys6XBKVFFREdVEsFAWOpmDtMYrsrwijVC1WRC7qrFirEgxNj3kgAnlGAhDheVkd0IEzI89JkHqSFNt4xMfKZcKdTONvnMBPL0kn34m0OD00QIqoqiAAqsIgACCKk2AHO2G63AqTagyoQ0z4XEzc7Vd55+vU4Crq8OomoILnkTJJhSSt4mxP34kUeHZWQpaqXMtGtyW0hUJ5kgDQOd45nFkvB6czCSDPs1N5nlV648/wBHcsod3WlsxZ2VyYgBpZqpYWUbHkOmApX4LQLafHBBJ9o3MTiQMnlAoArNKnnUvqEL4pEkyygg82E3Ix1NqIKVjl2Sm5VVrENsbIWUVtQUzYkc8SzksmC1M06aqxq6n7vSrFSBVJYVNXtEAk7nrGAgZjhFAlqeurpYFj4mBkyDcQRviS3CMuNUVKhLEMdRn2YAPsyBYbYg1eM5dKqBKYl41szNC0hNyFdipiSQRIG8HazWpklVhTb2J0gVnJJkdXvLMJk/OBNjOAhDIUgW11HUGxMkCOcXhdzeJ/B8cPogwtVidIFyCY5HaZ3v5HpiSKFAgh3pSwJZGD9PED8rFhMjlGGctwrKF1rSgqqAxJqvrhQUBaKjA+GoQN/a64CHk+GKpM133JvpP8PTba3UfGTVyahYWrMbEgT6eYxPzGRyzU9LEBCbFa1UFvZMqytqiSByvA6TKp9lqQLnS0vOr/xFeLmfCC0Lf6IFrbWwA1kuA0Ud6nfMrMQzAmRPi2BNgZ5Ym1aAB8LqfKBB+3fF7U7Oo0TIgyIqPY/ZI8jIww3ZZA2oO+8x3jadgNjqHIG0Xk8zIV9CkoH94vpp28o1emPDQvII8/CDPum/uv64n53stTqgCoCY2IqkG4IIMU7gg7HCKfZ405bvHO5hqgMdYPcgxz8uUC2AiNladQBg4XUo2WD1EjkQfhfA3n+zNQ6UaqDQUAAxe30lFix31GRMkAYK81w1dWoMFMe82mCIiQeeEZThtSlANXvFgeIrc8rwACesAemAp8lwahTACIJF9TeJpHOeRG9o54nLQjnufhzEcrHbriRn+CagXpv3LgEwNm3Ps+zOKXK1M1YVKFSx3Ub+RNwR6EYBWa4vTSp3WlyyxqhTChhq6RIsRyPXfEjI5oVGcRZWIBkGbDvIj2YawBE2npiRlcgFUxTZA2rWGU+LV7Uz4r3EgmMTqWQUhf4YC+0x2cjaZjx2I5nAO5ah4RLQedvzx7iwoUmCgAkDpob8sdgG8kjhYexBgXkwLSTzJMn4YTxFvAfMov1mUdfPEhTc35n7ziJxEeFRPz0P1WDfhgBnPdqNNU06ZV6gILISAQmsIzXMWB1RacWWQ4lVfUBp8Jgkiwt5G52/QOIC9lso9Qu1M6yQSSekR1G98Saj0KRRDWKPUuFlfEbT8z78BIzXEUpaAXAltI8JJJ0tyBuSAfUwBeBhujxgy0ETZgG8LGVAgoxBUzAg9QcN1uzVCo2pi7ESt2BENvaIm+8W5YaPAKRpoTOkmm2mF0gkiPCRFixItY7YCzyebqNTV6qimzXCbkDlJBiYiYkC4k7lH9uL3ndKys0EtpEhZggHxe00yBvF9sVnHGo01C1q7KGDASVHLyUEe7DVPL5WhDJXK69Ka5UkhQSqippJHpN74C6PGtdZqSkFkWSdB0w1yA2rcAD4j3ROEVfkqY/gUfAAYpKWeyRfw5o6pIAESWYy1glwbSficXXC6I0C+zOLeTMMBLyuc1IrfSUH4icO99io7MN3mWomfmlbbeA6OVuWLdaAwC0rYh9os8iZaoKhMOppgKJYs4KqAOZJwjjdZqWVrVUEuiMw9Rz92/uxC7L8Bp01XMd41arWRSajGx1Q3hA5SBvJtywDHZ81c1TVcy4VMsy02ogQWemBBqMeUxCrYxh7inE8vl2rMzd5UTwlCiCWqqzAagoMRJP4zeGaCVM7nArRTWlReqwGod9TbWvhm8KsEeo3wE8czwzFf5OTJhZjU7E3JAJHtHSIJhQuAKOymWR9dbMVDLSqy8FgB8pzll0kD0BwTvwum3curSA/eOtQxCuXqSUYSDJEAxZR9G1FkuC5eNDV/k0CAkhAjFQXkGJZW1sSJvqbfBBwvglKsBUNRi095pZafeIKmpwHAm+plcT9BRG8hLPB6CqAHKKqzZluoKMCbbDuxt57yTj3KZOiaYrHXTgs0llnwmZgCNkFtoUWsCGz2UU27zYMB8mNmUJG+wCgAcgWG5kWGe4J3ioDU9kEewCDJVrLIC+zp5+EkeeA7L8LosoMONpXvG8JB1hTB3UsT6mb2OLUHEXhfDhRTTq1GZLEQSep87fGcS9GA8LYTqwsphPdYBOrEXPn5Nh1Gn63h/HEspiJn6VlANyw+yX/APjgGzXDGDBjlPx3HliT37KNtQ6EyR9lx5b+uKKlwoByorLruJCHUurcD5SwOkYm0qNVFYvmF0qCxZ0Ahbm8OoAAG+AlVK5sBoKm4UvvEA6bcpEja42wmnmmiFA/lJuJ842/U4hV8kXIYvSLAz/dm8mxPyl5IBB8vLCV4cykAVRzN1ad+pqE8z8MAzV4+q1xRdKilpgsp7s+QfaTyAv5Ys8uRqUqIl7+fgqYiZjL99TKO1OpTIYN4J2sfnx1w9kUC6L7tPT5rbiTgLpNsdjqcR/XHYChfOKJs/8A7dSPjpxC4lnFADHUFXUzFkcAAI9yWAG8YBeIcbytJ3AYs+siASxmTFidIEm+IOW7OGqXKVKREsO7csGVWAGtSDGoFoVWBUxuMAWZPtFldTf+IpwdJXxdRED3j7cB37SCKgo1MutR2lzqWmxQpZtQYCCBqFxa/pipSrVyR1JSgoWpCs6tqeD4TZio9iQAdgbmcOZLtGwfLNXnTTJXSrMuoEMAzaXtBA8I5GAsTgDzgHaOhTphatdVe2pXaGBAAIIN5tiae0GU7sfL0pEH2hPhP9MZlwrOU2rMuYpJVquQ7SxY6ibU1KklbkSZMKCDIOGOL0kpuEVtRglvErBTqYBZXaANjfad8BYftCSlXqqcm/f1WmVpeOAI+iLSTF+uKXi+erZijRo0GaqFXUyUwTpiBL6dgLXNsed2NwSD1Bg/HDK5QCdMiRBgxIPK3LywDnZygDWD1Jp0DvVkLTJiQoYjTuPZ6giMaRwjtJlqKBDWU6S8Q6bFmI+eORGMzWkdITU2gGQsnSD1CzANzeOeFrQGA1ThHH8rTp00DgimgS9SkDYAXHeDpienanLHZgf97S/6uMhRBh0EYDXh2goaYJBBmQalG4P+9wPnI5YWpZjM0qcz3aZqgEHWAahIwCCqMLXNLgD2suRNAZalVXLqG1ajUpNqaCJcCqSxvI6EL0wP8L7P0VzBD5ykKahtNRHUGSIFjsQDNpi0HeKT98XCv3wcsBoNHh2WCvGZRtUgqpo+ySptrZQAAir/ACgCxBOLfg2eoUWqN3hY1CSZq0LSzMdq17sdoERbnjKlzmHkzJwG0Dj9EbmP95S/6mHE4/ROzT6On4PjGVrnrhwZg9cBsTdo6I3Yf+5SH31cNntRQG7KP97R/wCrjKKeZOHRmMBp/wDpHrIFGk1QEiW109IWflDKs11EG8AlgJF48qdoQtN6jsEVhqolo9kqsFlDayATJgWBGM1/tCpCUy7d0ratKnSTuYLXtJnYeuG87xFiCRW7pifZQQFB0+JXLEofCvhAgkSZJOA07L9p6LgEa4K65YBRpnSCdTWkzA8vSWs1xukzKe8UKskkum/sj5x5FsZeM0QugO5UxqDEEs3MyFFiRMXjriLXrjAS8nx0HP5omqLKQPERqUMPYbUJmAYnYxiRm+3GZp5hqAqU6lNafKINvnNLBiAT4V36fNwN5qmH0yW8IhbmwmYw1Xy6FVVKaIwEM41TU/mBYr1MgCZwBTw3tZUq5lVGa0iyuYVB1mSCDtM2k9ZxP/aBxdFpBkrrUqFlQBWBaLkkaWGncSbg9OgZVhiqkt3aFVpqANZUwp8WkAkRsxiIAwSdqOD0qRSpQVTSp0womi1UPUJIcvVuiOIBHq0HYEL3sPxHu6CnMZimFdQQjVU8PtMw0m4PoTz9xFT45RGkirSMf+oI2I3BPPGZ5b93SnpCuXgJrANkJ1PALe0ICwSVaJJvAl1OKJ3ZTutRJYEkKJS8QwGpWvcX8iMBquW4/TKghkPoxI+ITHYCOG8Hfu1hbX9pihFzYq7BrbSQJieeOwAR2h4MVqVKtK4DMxXmpkk+o5+WJ/C86aia6TaaoUgHlfkwggrtuD15YIM1kyWqPTYOisZPzluZDRtBB8VuUxigr8JIc1KHgfcgXRvcs6T6fDngIHEstTJpUhQKPr1OVqFabm6qKcnShM6jK3IA53quO0KIpaKD1DXWqQ5ayaIBUo0CPQ3udoGC7J50hlFRdLg2kAg/ykyDh7jSvXprTLWRi6wFjUZkm0km/PAZ1lHcVQ1UuXanEhwZE6ZLEmREjlfyxb8UripV1IioNKqQpBUlQBIiwkRt0w9mOF1FuVLDqLx+WI/djANA4Q74eZcINPAMTjpOFrEkTcRO9pmL+447QdgCZtYT9wt64BsvjzUcKytaaxplVK92zg3mQJ3B2tjxh54Dwk4VTuQCdyB6YTqwzWpawYMQJ9cASvwvLD/8lfrJ+ePE4flv9ZUb7sn+bAT+6t9L7/zx4cq30/vwB0mTy/8ArC+spH34fXLZcAn95W3LUk+7xYBclwzWSHrBB9p+JA8t/svi4Xs3SIEZsAkgbpzBjap1HPryg4AqTJ0eWYTfqv8AmxJpcOokT36j108rfSwBZjgEA6cwp6arT8HP2Tz2xXfuTz7Y+M4DVU4bR/1lP+H/AD4RmeH01RmTMIxAkLa/lOr1xl4y7fS+04dy9Ng0zywBU/EPTEVuIl1qUgEhigqHQCSASVQkg2m/qB7q6oCJHwPUcj7xfEWlSKzcyTPl/wB8AQUXpvSNQVXLg6CpCxM3MC4IE328sNd5OK/LMRYj+pk/gcSlOAeBOFDCEbDotJIMAwTBgGJuYsI5m2/TAc9HVYxiy4bxTuaXcPSR6BEaWGrTJBciRzgEWkECMVeVzaPqAI8Jjcek+QkHfFhTp4A1zXBKBy3ySq0aqrZvVThCWbUm4YqIgLBjw88Uub7K16YXvnooHC6AGclmOmVjRYgnrHpiqGUpn2lB9w/XPBFw7hrVr1e8MCKblyHQcwDvoI5E+YvfAWvBsu60VWs+txqBcqz6gGOk64GqV0n898e4ueH8PpLTVQq2/hHU47ANuqd4WgbnYlfu+/ELP8HoN4lDK8za8nfYEYmvmqRZvlACSQZlfvw4tMH2SD6H8sBRcL4QRUXWFenzRmN5HQqIIMHntiy/sjLlh8m6iDMFTcQLQT1wMca7WVKdZqVGmr6G0MG1amb+EAenXf3YJMhUZ6aPo0llDRzWRe4/pgGKvZ+iT4arJ/OpHPqYxWZjsf3slWpMQSJBhj0NhBnBL31SYBJn3zMdb9MNZhSrHWqNJkyAYPu2wALnuw2YUErBAE3I9eX5Ydp9jqa0qYrpWFZy61GUmKaQxUqNBDGQl97nkCMFVRlghQR/K5HKNhbpyx7RzzqZD1CL81JB2i63588Bl1KlmWp1KIyrlUZVoGpU0CkokEkQNZaOZgFjEYeo8BrUgai0Hq0/A0kEk1dilMI5YjUYk2gTbbGk1uJMxUwx0tqOpQf+U35csT8nRRqShkyzEfSbS1iYk6d4jAYK4Vc4QAAop1lKqT4dK1QRJHKMW3C+EGtSLlxSCd4zalJYqoF7sAgLSADHzumNYzHAqBr0qn7pT1APDUnGqbEEMNJn2vrHDVfsxlGqOXy1YM+liwcliy6hqJDkkjVv5nAYqE1DUp8NrkEbm1iBuJM7W3xJ4V3Ny6OVhWIDgFVZjqJLEWI0gHlN8am/ZDJtV1M2YGmIVgxU7yGTu9JXyI2kYcq9mqenSnEKtIa2cQApBYkkByoZUk+wDp8sBlK5SgB43raj7JVBpizahfxAKHBgxdSJvhGeylNHC03NUQniVfnMPZjrqmOojBJ2iyA//wAzNWrLTY6cwKlR3KeAlRTnRpllgWPgN7YrqhyuQzApMalXS2skKBEqwUSTuNQOpR80YCjlfP7Megr5/Efli0odnSdRNYAKAxYqIIa40xUPIg3tfHnGuDplnVGrSGUMrFNwSRyO9sBWHT0b4j8sJauoFwZ6A7nyEYvuF9lauYWo1BlYU20uTIjnzF9j8MW2T7JVaDBiyd8hPhJ8Gw+dHMHfABiVUIlQ0eo/y4fyVLvKi06alneyrqF4ublYGxwUP2LzGZvlxRDS3erOkSTqUiFPJtP+yOuJ3DuwXEKdA0Wp5eTUXxwCwAmfEV6ty36jfAUuX4PTq5YlHb96psabUS9PQIYk+KQT4SDqjTJIkCSKdKDaQ8SskEgixH65YMuI/s+4tXq6mNBwimmjBVQlLkBlC3/2i3v52NLsM65aojP8r3ZRVasvc03DB3gR4Z0iYFr2vgM9XDyt5YL2/ZrXULFaiSQS+t40sCQQukGVG1wDOHKP7Pa5Md9QmxsXMz0hLm4t54AKr1HUaqY8QuPUYKOI91laIWnnu8pVaY/eEVqbufCF+TSVOiZ1AmYjfkQ5X9mLG5roRAPhB2IkXI54ep/s3pAd5qQlZI1ST7hMYCm4BwSjVcU6mZdkfxUfCiuRTC6tUkhwREwJgC+Kbs3knqnW1GomoQCamoASW1bDVJJUCZAj3nP+jiZNFphu9DGYUCFC7Wixub+WJGRyrOSFAEdW/IYCHkuF00vuep/UDEp84fZopraYtZQT1Y2xLPBarMBpU2mCXg7cgo/HE/LcDqhlaFGkgiAbR0BIjAVmTyNXSNdXxSZ0gkC5sDImPTHYKslw3wCbnfYc7/Sx2AAM+zBiQRBJkGRz6x+OFcOyzV3VECaibkG4HUmMWucFz4REncHr64uOyGXpy7hQCIG0b3P3DADOeThfDsxUd8w5zTKCRpNQUzYhtCr4SIG5mNsN1OL1VBZmUpuGCEqQdiIixtF+mM57YPVXO5ihUHe/KsGdATZjIE3mxEjeZGNcr9if3rI921Uo7IqhgtiEACkrM+IqpN9rW3wEHs9x0V660SNFRgxSQ19IJ5TAtuSPtxY8VY5cfKyw1EB1v0I1DkSPM7fGJ+zzse2QauaomoHK02BLA0yqNKc9/CbbrgkzOay606xcLKzqWp4VZgoIu8KbwNQMTaZBwGS9re1zJUCZeAqjxsVkkkbKCbRztzxb8B43RrZc1DCtTBNRVtcAklQTcGCd9zGBjgfZoZuqxzVVaWptWhfbYkkmLaFHQCbchjSuyvZfIqa6pSEvpPiJb2ZBILE7krI2wGbdnONmpnflsxVUVNXdUwRokk6VcXvGxG5Fzg8VE1aS9/ohhq3HI+U/Zis7ZcCy2WyzPRoDvaTEK66j3bM8mSSTzaL7gWxjyu/eBhJqSCG56vXAbdmcvUBlQpjlcH1NoxR9pe1NTKFUUTUK6jLkATykC+3lixyWazDNTQsC7aVMhTBMA3HniJ+03IZF8zTTXWWpTUCtUpBGSmhkqaiswJYCSdPIxe2Akdle1FXMq5DlHUDUCxIPSJH34uxxvMD55j+UH/44r8p2SHC6AIfv2qQaj2AUfMCrBOm5v6YicUz/AHlCsiBkc0nAI3B0tttgGqlehXqVxrR3qCKoGgkabAixKEXEiInrirzfYmnm3TvKhpALIcjxuDyMi8Wj1O+Ajs4P/E0dJI0MC5AHsfOg23ELHmMadxrOI6hEUmiqxp31kDTESGvY6d564CHm+H5ahSRKjVKehRS1CsQWFogQRMDdQDE47L8IoOAe+zDxzNbYdICdOok4q+K8Kr1cjSenRcIlQ92hpsusaRJVSZhfER1BMbYV2SOYVcw9Yd07IBS7wMZYarlTBgG3xHLAF/B1o0Q4CO2og+KueU9BtfbFqOxCVkV1fSxA1KzEkmAJLTzUKDK7jGNZ3imZOgVXr62ViQrmVCkhpCbCwO0Abc8GfYvtjSemaeZdmKnwOQ7NHMFlE2iRN/WMAXP2cq5JTUDKKYu7TqglvaPskiCBAGyjEjLZ93AKilUBk+EkTpMSJJHPn1xQdo+OUjlISuGFQge2fY9rYnnA5c8BdLPBWmm+k/wmP++A1zIcbpKi6lKBhK6mKiCOR0gHrh9qdBt6ciNtQub3Nje+MzyXamomjWFqKsgRYgG3K23li4yfarKAEudJJnQpnSIFrGN5PvwBo1Omf/LAJ/8AUM7g7iL238z1w5TWkJmmDqPKo1ttuY2G344Dh2yyXIuf1/NhNXthlGiC4hgTNrAyQPFz29MAeLmEAMIom5uT8J2HkMNtntIACKYjdSfxwJL21yXIN8B+eEt2yypNg/1cBYcerqqozUSwUCmqqpJi/X9bYa4bxpEBFOjmKc9EaD9Umfhgd4vx1Ksd3UaneSAHB2gCw9T7xiCmY613P1/xwGlZLiRYz8rtB1I4/wCZIxYNrN53HMfhbAPV41QfLU6JDBkWO8EySTJ5TE8pxW0hT5ux/wBn+uA0+nqjl8P647Ahw2lT7tYLc+Q6nzx7gFkIGJDfOPPz9Bi+7PVAKVSDLTvvy8Ox9cV9XKkEmQTJ3AH2xiVwnOsPkyECwT4RefdufXAV/DOyuXVu+YatQ1EGwZmBDGOniYmSTJ5Re3o9oqSEUwLKABFgALR02x5m833diCFOzAEgTeDHTztGB/M8HUM2YDaaaTUbTHjiS0i4HuvfAXPavXmsm4ylc0qgIYMpvKm6yDEHY7x0xjVPss9Cp3uaqo+jU5Csz6jBIl2jnc2ODPKccpMGr1lqwzwryNdSRKg00NmCkAwBMAyNxLamKwYtSSlR0kGl3el2knTLsDJi5KlvibBmeU49UrOaa2GytzWdttsHvAs5Wp1g0rSyrOrWkk7bGNiZ8NxfCsr2YPs0qelYLAKCNzCyxgb3Ikm23UxTh606SUiNYESCJBI5Qd/TAEeSyqNSIKqVqSWBUQ09RF/fihq/s74bqDrlwjgypDNAN/mltJ32IwQcOzGpFJGknl921sNcSy+qGaoyIgOqOcx77Ry64AApJSoZlFFRKjLUIIVIIK+zJsIJ5iYjGUcUy1SvmMybh2dm08odyABsTMi+0nnvg67Q8Ryxz9GnlqLK71FlyzFmiSTonwCB8JkcjdURlA/e6FFSxO4kjY6QdJPmR0wErJu9RqGWqa1qGjTUU7MCFQKxqNeACGaQQbDBDwLsPSoNrarUrQZCvGke4Xb3nCeDU6Q1ZmflGQoJNgoJPhHUnf0GCejVBAPUTgKDP9i8qzh6dKnTa2rSgAYAzeIjn8cQcz2bygzagFlqEGp3a7FQRJuDAJ5esbHBhUeAT0vjIP2yipTr5XNZeu1OtoZNKvDQPEDp5r4iD5xgNcFJTFhbby5W6WwzneG0awirTV421AEj0O4xTdgeJtmOH5arUYtUanDk7l1JVj8QcEQbADPEuz2QprTNWirQSqHSdYL2PjXxRG56DDuT7JZLuyncU2XUWHhAMnnIvMWnfFR2s4lVolg9IVqLvzaAvT5pgg8rSNjNsUnZft5Gap5dgSlWygEEodREsTHhuP64CN2r7JilWK0xKMoZZWSBtExeI+EYFa3ZRrwrT/CNtvmxtvzGNf7UZValRCQLLz9T/EMVqcOSL6f1/tYDIKvZ7NLbuXYbkorEfdiJTyTkkBWJBggAyPUcsbYuXp/SWel/8+OqcOpG7KPWImb8m8sBjK8Kq/4dT6jflh0cJq/4b/Ub8sauODAGVYaY5m838jhn92MgQQSCRPON+XLAZ1T4NVF+7f6jfliTT4NVsRSc/wCw35Y0ROHMLW/HDlPLspvJH68xgM/p8Gq/4NT6jfliQnCqv+FU+o35YPqa9fw/PEylTU4AAp8Lqf4T/VP5YsMvwar/AIT/AFfzwaLlk3jEinRX9DAUWQ4ZUFMA0yN+nU+ePcFFJQAP1+OOwFQ2TBJuRfqcLGQUEEMSfOPynEhkWbRvhSgefx/rgOpUo5j4X+MziBxXhQqUalNW0morLqA2n0InlbFkaI5Fh7z+OEmifpn4D8sAAZb9n+Yp0wEzS1GUkg1FZYtAAKkmBfnzI2ti34rwHNMtPumTUpU3YiSN7x19MEsEH2h7x+Rxx1dR9v54BqlRcABr+cj7hhvOcONVSp8JkQfKRq95E4dd6g5L9ePsK4Uj1IuPgVP5YCwyogqOQ/DbE2rUUKWYwACSfLnijXMON1PuA/BsJqZ43gEH+R/vAv6YCg/sfJpUNWlSVXM+LUSYII+cxuQTisr9nKJ2aovofznBeueBEv8Ab/UDDNWrQNmCfFT+OAF8ynyaUGb5IHxEi8NY322JxoVKVAHQQPdihbJZVhempHlb/lxY0s8IAg+/8ZwHvaKga2Vr09WnVTaDMXAkX6Wg+ROMG7ScS71adRkfvBEtIIggBgefIH3Y3nNstWm1MlgrAqSLGCLwfMWwP1uyOWIiWAI5hP8AJgO/ZPxFKmQVB7VJnDDyZmdT7wfiDgzauBc7c8Z5wvsGuWqd5ls5VpnoUVlIN4ItK+X9MTeLcDzWaGhs8FpfPRKGnWOhbvJg9MBR5rjmYp5qs6qtbI1GLXZfCpALSGN1nUY6RgD4LWjOLmdOlTVWoqqZhQ3hpiTuB9p92NS4j2SdqD0lq0vEjLLI0SRAkatsU/ZL9ntXLshrVaVTRMaZueUggbfeBgDxq4qwxVlMQV3jfeD0x6MrEQCD1IJ/HCcmhpnxRtG45bchiwpvqFgCNpn+mAjikOYJ92EtlpIsI9D/AJsS3yo5ID6scJXKjmi/WP5YBoUOWn7P/tj0Zb+EW/h+6+JAyw+ivx/phfcD6K/r3YCqqcLLSVZlO4FgOsczHLC/3TSJZP17sWS5cfRX9e7CxQHNV/XuwFTTan0v78LfTytifmcmrCwCkGQR9v2ThqpkiBYjARkbz+zD9J/Mfr3Yb7uASYjynDoy7eX69+AkK1t/vx7hKAxuP178dgINRBewwkDHY7AKTfD5x7jsA26AtcD4YUKY6D4Y7HYCOUEGwwlRZcdjsBz4bp7n1x2OwFjpEC2EtTHQfDHY7ANNlKZ3RT6qPyxHfI0gJFNB6KPyx5jsBXVbG1t9sOUXJFyTbHY7AWFJB0GHEQTsPhjsdgOAscIUbY7HYB+qPAPXDnDkGkiBE9MdjsBIOWT6C/VGFJSUbAfDHmOwCmpKd1HwwsoOg+GOx2A87pfoj4YXoHQfDHY7Ae92Og+GPQo6DHY7AeFR0wxQ9kemPMdgHQMe47HYD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AutoShape 8" descr="data:image/jpeg;base64,/9j/4AAQSkZJRgABAQAAAQABAAD/2wCEAAkGBxMTEhUUEhQWFhUXGRsYGBgYGB0eHBkbHCEaHBsgHBgdHCggGx0lIB0YIjEhJSkrLi4uHR8zODMsNygtLisBCgoKBQUFDgUFDisZExkrKysrKysrKysrKysrKysrKysrKysrKysrKysrKysrKysrKysrKysrKysrKysrKysrK//AABEIAMIBAwMBIgACEQEDEQH/xAAbAAABBQEBAAAAAAAAAAAAAAAGAgMEBQcAAf/EAEsQAAIBAgQDBQMJBQQIBgMBAAECEQMhAAQSMQVBUQYTImFxMoGRI0JSkqGxwdHwBxRicuEVM1PSFlSCg6Ky0/EkQ2OTwuJEs8M0/8QAFAEBAAAAAAAAAAAAAAAAAAAAAP/EABQRAQAAAAAAAAAAAAAAAAAAAAD/2gAMAwEAAhEDEQA/ANfaqJN/twrL1RG/24F/7VAYyw3PIW+zDn9sqRGv32wBaCOuOLDrgPbjomAft/phFTjU3Bb4n8MAVVDLAFrH9bziQowE/wBvevvDHEleNKwkCD6RfpfAF04j5moRA6kT/TAc3H/Ue448pdoFLDVsdpHPAG1PaJ25k3x7UMcvfOAzM8fKmxMcoxFftI30jgDatXNo5wJnafLD1Fjsbxz64A07RG0k8sO0+0rbaj/2wB3UaBt9o/PEKvXMgLYmwJNh7pwI1e0zfSJ8px4naEFlmYDC8/1wBpTf1+P9cPM0fSwJ5vjYSNLbzN8R27TRbUL7c8AV1MyZAUHznoN8PBp3/wCX+mBalxVSneFjqAPpzHTHidpv4h8MAVsi72P+z/TEeqUsAqnr4Ygemm/LFB/pKPpge7HLxpZ9qZ6eUYAgFCmfmp9Ufljjk6XMIfdH44qRx0DCP9IVJ9pfj/XAWb0KMxoB6mbD1vzw4OGUT80fWb/NiFlc5qBIIvH2Xw6vFgN/jgJH9lUR80fWb/NhD5OlIAQk/wAzQPUzbDI4wpsAD7xhTZoCS2nxAD9WwEhOG0/on6zfnhz+zqY5H6x/PEenn6f/AGGHxnV6HAc2SpDcH6zYWmQTeD9Y4StdZn9ffhdLMKBuPjgHFyijl9uPRllHX44975euONUYDxUXl9+PcLBGPMBjWa4gUdgxiCdyOp88M1OLH6X/ABf/AGxIy3C6uZpVKh7sFajhGR2IYAmzAxpYHzjlgfqOUYq5IYciYP8A+zAW1TiRN9W3OeXT2sMjiDbj0It/mxBNWAPENgbXsfQn4YjNUJ6+sH/IfPAWVfNNcxE+nvtM4Zo8QIPlzsPzxXuwjYz+v4MRyVm8T7j94GAts1mTOoSAfL+ow22aPKZ8l/riuLgeFSCSLQPTa+49OWDHs/wvh2Yotma9WslTvESpTVgEWpUIVSi6JCMxkXMGRMDAUxzJdBMyOoIuPU88QP3yN7eZH4nBe/ZPKUM93C5ioBWylRgKjqRqL0xT+aOckc5HqCA5qiQ7Aj2T4hJ6gEAj4z0wF3W1CIi4BUc2naBMkkCfPEetmGDeG9zfSRcSSNyLAXE8sVS55khUUdyrkqjAkhT83WIO3PffCKWcqBCmoaDaNMWLatwJ9o/C3TAT3z5I3t6HDbZ4gb/8OIJqDoPrNho1P1LYApzXGNQEE79OoxEqcUbeGn3Yk9hstTr5qnQqk6KoZTpYg2UsIO4uoxqJ/Z1kos1celX8xgMzy/E27g+0LN9554hU+KEbGPItb34sf2g8Op5SstGizMndTLEM0l6s3AE7YHMnSNRwtMPB0iSo3IE3JAg3i/LpfAWf9rHkR7v++HBxUzdj0sMVeoqrbNBCteZJlgVZTCeELYzPivbEXv1IYzBLWXVI0+bTMj0M4Amp8VbqfeYx6M8/Qnc7+/FJR4uNIDIqlVaKigkk2AJULciOtyZld8IynHaslARoWQp7vSf5rQQdJjnscAbUeKtTpmeSmbm3U+78MIp51y0GVBvJ2Ezed4scKp9ic7VWi1I0gGpJUcVKjKWLsSAyBCpWAogm8GcPZ7spm6HymYFH93QNrKPpIDHUdKRBcklAT9IbRgJa5qpSbxXtKxeZtNj+pxGr9pyWs1hbfnz/AF6YHM7xMlZ3Y23mPeSBA2j0tiupZzz/AOMfcowBvS48eU/A/wBMSqXGxzPxGAha56fYSPtInDgzEDUwgA7wu495NrYA9p8c5yBOwBGJuU4zqIloHvPwHPY4B/GIJEjy1kTAMSFA5j44cWsBeIPW1tjuzSLgYDRqfE6bEqrkQyeJpgyRtsDJ8Nj16RiXR4mpJtEEibX8wQbr0JAOAvhld1SGZ9HJdUi19th1gYXU4gW5kKPUT9g8rHbAHdPiQIm+OwMZLOAoDPXp1PnjsBm/C83Vy61hV1U1OYcqWsGVyNN+hOJHFuKZdwCa1IOLXqqp995YYsP2iVB+5VqaJzXcDlUU774yx8iopq/fU2YrHd6ap0yCD4iqqGUxYE36xgC+kA9kqU6kRME7mSN/ftOJCcKqn2UJ9EJ//nik7P8AGv3IOMozVS6+MvS0hdGoghVqNNmaZjYYsqfbTNMPEXJ38KKBH1CeuAlHs9WtCNy+bHv2XC6fZnMH5tvUfhUxR1eP5wMXZqhBgBNRAU8gACCSfPDeZzGbfVqO5Iu0xFjFyPfGAJKnZevzZR6uf6jE3gfDFytYVq1Sl3cQylhpbZlswCkhgCMANXL16ilTpAI2Cj4TG/34W+WqaChP95ZzpDRFxpaGZeYJEec4DSeK5/LZisK/7zSBpLA0skKs6hMNy+HWcDtejkajs375SliT+iGG1sZ8Ms9OxXRIhmM+wwIO24N7gTizThjFh4Qq6bFYiJuZvPO/5XAjYcP/ANbHup1Pzw2lbhsx+8OSbf3dXFSnBwf8QeTaZnnsIPOPKMeng45SeX6MYAmORydj3tS/MBueIuap5FIDVao6eFjiho5KqAI1T6ruJki/UnEfN0mLA1DYRclQFBPMxaYPmb74Ax4JmsnSqpXpVXZqbG2k7iQZESNzguf9oahdRYhdWiSrDxABj83ow+IxjKUipYqWN7sCIsTEmLTPP0OJdauKuVDVHJZapUU/CJVgrEwBJEwJHLAGfHMzls5W1PXh2XQqlGiAWNtp3JwynZhCnhrjRUUH+73QFlidUhZU+E9Nuorlw+unVgQskAREGRcm9p+zD/77VpIwp+DX7bMZM7CCHXRY/dgCCj2SFMhlzAUi4IXTHocQv7IozpGcoTzBrAEe6MUy1s0L99VAgWBYixmfE7G8ff1w0OC3mY6+GY899jgCRezTH2atFvSoW+/Didk63hshg3jSJEzuDJna+BKtwtLAsl+qx+Oxg38sO8PpVqTqVkgC0+ypmY0lunKBvzwG+5Xi7NWLN4E8EAMPmgwBPm32Yqv2lcSqVUpUqILJd6hE7iyglQepMenTHnYPO0RQrVcwyNqqyAwEgT0Jgb8oGIXa/tHlg6GiWRYIOgLJM8t1Jt9/pgM/zatqBKHpdkPM/SEjlb/thvWw+a8b/OI/4QBizo9r8wBLCqTzDU0KWmR3iLY2NiAZ6YkJ2woMW1rSYgT4qUEqBLXLWIg8uVpOAqciO8qBWVYAJM6Vj3tqiTaY58t8WFXKLUbuyaLqtQbNpguCh7sQFCAX1AWIPtahMrJ9pMpU/wDIC+lQobg3iwvHWdtse1c9w1iQ4q0yDE6Q1/UB59cBX0M6pDLMCfCG0mBIUBBMCwmSLyfIAh7NcL7xgzkrTB3tc+Q0CftH2Yao0sgw1Lm1AnZyUudpBK2nyvgn4NlECQlZXEk6gdQ2FrHASM12ZoZrMaUr5hAEURTqAJpGoxoK7yVJJk+LDHGuzlLKKrNnaoPJNNMtU68t+WrYWxbZCj3BrVVYVGZfCpGxCosC3PQv24Cs5lMwWNSuS1RoksIHosiAB0EYAkyeZYoCNKC8LBMXI3O56nrjsQeGae6XXTcteSDAJk8hUjHYDOKuazDvUAZoaow0li4YamE6Sb3EQPwOKqnw4Io75SyEtpYTbediAW1LtJI5jBs6aazsvtByVMHwESJUAnqQZ66eZxHTKgBlNwzFiLWZom4uZgG/OYgDAD/7mvzdJZvDqQC1yGOk+2B4gIgiASQIBsqGUZQy1FE65WAwgMASGW4EMDtE88ONwmDqpHSTBIHOLgdGG/tfjhzLVWY6XUhoPiixCrLT09k2vsBOAa7ocp8/0PsPww33Ii3Qfh9nT8cOtkixY2NvCS2oCbzo2Ycj19BGOOXRW0gFmMFpqMCp8O0TrlQJBgjYHqDb0BJB259YG/xxFzGRqNLTAUgkAGTPQzHhgdCZPW5JT4PWb2aRAm28R0lv1bEyh2YfeowUbGLmBysIHrgAY8NqFtcqCo8AA2fdWO8rMWJM4Vl8xUGpaniYG8kLBsPokAW6cx1GNBTs7Rm7ud7gdd4seWIWZ7N5dmBLNZTe02seUEXi+AGctUBVDKiVm9h4iRZjaRBmT6c4Vpn5pUGy6hAb+WfaU8o3IwV/2RQKL8owIbVb1BvAvyHoffiTk8lQUWp0xJJk0yTJJJNzvPPABpoliNKkyRsJ8vs89sQ2yNRakPTrQYP92SFPqs9OpMx1xob5kKTDCYWLR7RYbT5fqMTKeZ1EgsPg3KD188BmDcJdruG8YBAIuoJB0/SiQTBje/PELO8DrQwpZZjq0nWKbMdIkFZggTANgDe82jU8xniCBIE3/QOHy1xFQDc+z1nz6xgACpwtxPyTAbiFIsoty54ifuJUkQVBKGOU2kg/NvqPr6nGjIzHeqNyPZ6bc8erV0A+MNFukzHkcBmtLKBCw1SCSRIAOmwho+M/cBh1qY+t99iCY2tHxG8jGlO4N9S/Ebbj5uIGbMkAhSDAmxgnb5ogW8+WAzluFgsS2plY/NYgi24loYzYarATF7YiV8k9NF0sAYgLEyZbeTBXTctYgA2kX1Krwqid1Sf4WK/Zpi+Kqv2VSrfvQoiCCbx5NHOBfooFr4AO7OcPKHvqjlUAJXxEGoTIZomSBy6yCJi5HlMvSaWpRDEXBte4gbXmYG9tiMKbhktUp0/AEcTFMwQIB0MWJMgQDbzBtNlkOzgpSytZpJBJIkxyO3MG8bdJwEZKUe+5P3fbz9xGE1U1WYBhvfrsbeVpHnixz2Vqr7FM1IUzBG9tIvYzcH0BxUjMVhq1IyTGjUpBHUvaBExEmQOZwDbcFo86KW3gAb+axt+oOGqnZ7LgGzJAIJDmJF5OqeX4+uLbhtZat1AgBXF9wbWG4vMDce+MSnyq6bkBY3MRHI3+B6e/ABGf4EFkioO7Cg6jBZSbCUCiRqtMiJxd9juJ/uwT94QgGeUk6SJBBggCAIMb/CpzFeakZHvGaCS+6+IAEqhF99yAAZ3nFpw3sy7N3uadmcwdOoydmAZuQjUNI2ix5YAv4n23onuxTRlMgnUAJHS0kCTvfaPPFplON0/3SvXLf3Z0jfewvYfOMegwGZngJaQCXBAA1MQFsIhRIMw2/M8zOJfC+EBFhiDqIZ7KdViPEYloJJufcAYwBNw7tHQemrECSL+E78+XXHYRw/htPu1hEG9tPOTOxHPHuAB6mXZqjMYZAxVgWKm5aNJ9kwINoPK52W2Xqora6Ig2FzFO503B0MdOkbweRscFGZ7OMWJBYST8xSfsqevLETM8BYKdTvojxAo5BjYkgGIncbYAeSujjUmrSbjXpk3vsY3keox1SrpOqQpHXe+/nFz9uLodla1wjU0AJsJG1hsPsw7kOxrIwarFSOQaAOYgfO95HpgKvgPAC51gulL3eK94WLfzEzgnp0ctTK+ABrhTF9ibHfYT7sSlpliFbvB6aYAi1+eIp7PoWqEIzFgBLMDMAESJjfnHPASP3mnVUNSZipAIYGRG4jrIx6Fp2BLEwTH9Me1cmFUIFcIBAA0/hOEZbs9R1a2FZm/iYQt58ILQvLaNsBFqpSb2GbzIaR09x9IwhsvlzKsWssHxEEKZ6XG2/l5Ys6XBKVFFREdVEsFAWOpmDtMYrsrwijVC1WRC7qrFirEgxNj3kgAnlGAhDheVkd0IEzI89JkHqSFNt4xMfKZcKdTONvnMBPL0kn34m0OD00QIqoqiAAqsIgACCKk2AHO2G63AqTagyoQ0z4XEzc7Vd55+vU4Crq8OomoILnkTJJhSSt4mxP34kUeHZWQpaqXMtGtyW0hUJ5kgDQOd45nFkvB6czCSDPs1N5nlV648/wBHcsod3WlsxZ2VyYgBpZqpYWUbHkOmApX4LQLafHBBJ9o3MTiQMnlAoArNKnnUvqEL4pEkyygg82E3Ix1NqIKVjl2Sm5VVrENsbIWUVtQUzYkc8SzksmC1M06aqxq6n7vSrFSBVJYVNXtEAk7nrGAgZjhFAlqeurpYFj4mBkyDcQRviS3CMuNUVKhLEMdRn2YAPsyBYbYg1eM5dKqBKYl41szNC0hNyFdipiSQRIG8HazWpklVhTb2J0gVnJJkdXvLMJk/OBNjOAhDIUgW11HUGxMkCOcXhdzeJ/B8cPogwtVidIFyCY5HaZ3v5HpiSKFAgh3pSwJZGD9PED8rFhMjlGGctwrKF1rSgqqAxJqvrhQUBaKjA+GoQN/a64CHk+GKpM133JvpP8PTba3UfGTVyahYWrMbEgT6eYxPzGRyzU9LEBCbFa1UFvZMqytqiSByvA6TKp9lqQLnS0vOr/xFeLmfCC0Lf6IFrbWwA1kuA0Ud6nfMrMQzAmRPi2BNgZ5Ym1aAB8LqfKBB+3fF7U7Oo0TIgyIqPY/ZI8jIww3ZZA2oO+8x3jadgNjqHIG0Xk8zIV9CkoH94vpp28o1emPDQvII8/CDPum/uv64n53stTqgCoCY2IqkG4IIMU7gg7HCKfZ405bvHO5hqgMdYPcgxz8uUC2AiNladQBg4XUo2WD1EjkQfhfA3n+zNQ6UaqDQUAAxe30lFix31GRMkAYK81w1dWoMFMe82mCIiQeeEZThtSlANXvFgeIrc8rwACesAemAp8lwahTACIJF9TeJpHOeRG9o54nLQjnufhzEcrHbriRn+CagXpv3LgEwNm3Ps+zOKXK1M1YVKFSx3Ub+RNwR6EYBWa4vTSp3WlyyxqhTChhq6RIsRyPXfEjI5oVGcRZWIBkGbDvIj2YawBE2npiRlcgFUxTZA2rWGU+LV7Uz4r3EgmMTqWQUhf4YC+0x2cjaZjx2I5nAO5ah4RLQedvzx7iwoUmCgAkDpob8sdgG8kjhYexBgXkwLSTzJMn4YTxFvAfMov1mUdfPEhTc35n7ziJxEeFRPz0P1WDfhgBnPdqNNU06ZV6gILISAQmsIzXMWB1RacWWQ4lVfUBp8Jgkiwt5G52/QOIC9lso9Qu1M6yQSSekR1G98Saj0KRRDWKPUuFlfEbT8z78BIzXEUpaAXAltI8JJJ0tyBuSAfUwBeBhujxgy0ETZgG8LGVAgoxBUzAg9QcN1uzVCo2pi7ESt2BENvaIm+8W5YaPAKRpoTOkmm2mF0gkiPCRFixItY7YCzyebqNTV6qimzXCbkDlJBiYiYkC4k7lH9uL3ndKys0EtpEhZggHxe00yBvF9sVnHGo01C1q7KGDASVHLyUEe7DVPL5WhDJXK69Ka5UkhQSqippJHpN74C6PGtdZqSkFkWSdB0w1yA2rcAD4j3ROEVfkqY/gUfAAYpKWeyRfw5o6pIAESWYy1glwbSficXXC6I0C+zOLeTMMBLyuc1IrfSUH4icO99io7MN3mWomfmlbbeA6OVuWLdaAwC0rYh9os8iZaoKhMOppgKJYs4KqAOZJwjjdZqWVrVUEuiMw9Rz92/uxC7L8Bp01XMd41arWRSajGx1Q3hA5SBvJtywDHZ81c1TVcy4VMsy02ogQWemBBqMeUxCrYxh7inE8vl2rMzd5UTwlCiCWqqzAagoMRJP4zeGaCVM7nArRTWlReqwGod9TbWvhm8KsEeo3wE8czwzFf5OTJhZjU7E3JAJHtHSIJhQuAKOymWR9dbMVDLSqy8FgB8pzll0kD0BwTvwum3curSA/eOtQxCuXqSUYSDJEAxZR9G1FkuC5eNDV/k0CAkhAjFQXkGJZW1sSJvqbfBBwvglKsBUNRi095pZafeIKmpwHAm+plcT9BRG8hLPB6CqAHKKqzZluoKMCbbDuxt57yTj3KZOiaYrHXTgs0llnwmZgCNkFtoUWsCGz2UU27zYMB8mNmUJG+wCgAcgWG5kWGe4J3ioDU9kEewCDJVrLIC+zp5+EkeeA7L8LosoMONpXvG8JB1hTB3UsT6mb2OLUHEXhfDhRTTq1GZLEQSep87fGcS9GA8LYTqwsphPdYBOrEXPn5Nh1Gn63h/HEspiJn6VlANyw+yX/APjgGzXDGDBjlPx3HliT37KNtQ6EyR9lx5b+uKKlwoByorLruJCHUurcD5SwOkYm0qNVFYvmF0qCxZ0Ahbm8OoAAG+AlVK5sBoKm4UvvEA6bcpEja42wmnmmiFA/lJuJ842/U4hV8kXIYvSLAz/dm8mxPyl5IBB8vLCV4cykAVRzN1ad+pqE8z8MAzV4+q1xRdKilpgsp7s+QfaTyAv5Ys8uRqUqIl7+fgqYiZjL99TKO1OpTIYN4J2sfnx1w9kUC6L7tPT5rbiTgLpNsdjqcR/XHYChfOKJs/8A7dSPjpxC4lnFADHUFXUzFkcAAI9yWAG8YBeIcbytJ3AYs+siASxmTFidIEm+IOW7OGqXKVKREsO7csGVWAGtSDGoFoVWBUxuMAWZPtFldTf+IpwdJXxdRED3j7cB37SCKgo1MutR2lzqWmxQpZtQYCCBqFxa/pipSrVyR1JSgoWpCs6tqeD4TZio9iQAdgbmcOZLtGwfLNXnTTJXSrMuoEMAzaXtBA8I5GAsTgDzgHaOhTphatdVe2pXaGBAAIIN5tiae0GU7sfL0pEH2hPhP9MZlwrOU2rMuYpJVquQ7SxY6ibU1KklbkSZMKCDIOGOL0kpuEVtRglvErBTqYBZXaANjfad8BYftCSlXqqcm/f1WmVpeOAI+iLSTF+uKXi+erZijRo0GaqFXUyUwTpiBL6dgLXNsed2NwSD1Bg/HDK5QCdMiRBgxIPK3LywDnZygDWD1Jp0DvVkLTJiQoYjTuPZ6giMaRwjtJlqKBDWU6S8Q6bFmI+eORGMzWkdITU2gGQsnSD1CzANzeOeFrQGA1ThHH8rTp00DgimgS9SkDYAXHeDpienanLHZgf97S/6uMhRBh0EYDXh2goaYJBBmQalG4P+9wPnI5YWpZjM0qcz3aZqgEHWAahIwCCqMLXNLgD2suRNAZalVXLqG1ajUpNqaCJcCqSxvI6EL0wP8L7P0VzBD5ykKahtNRHUGSIFjsQDNpi0HeKT98XCv3wcsBoNHh2WCvGZRtUgqpo+ySptrZQAAir/ACgCxBOLfg2eoUWqN3hY1CSZq0LSzMdq17sdoERbnjKlzmHkzJwG0Dj9EbmP95S/6mHE4/ROzT6On4PjGVrnrhwZg9cBsTdo6I3Yf+5SH31cNntRQG7KP97R/wCrjKKeZOHRmMBp/wDpHrIFGk1QEiW109IWflDKs11EG8AlgJF48qdoQtN6jsEVhqolo9kqsFlDayATJgWBGM1/tCpCUy7d0ratKnSTuYLXtJnYeuG87xFiCRW7pifZQQFB0+JXLEofCvhAgkSZJOA07L9p6LgEa4K65YBRpnSCdTWkzA8vSWs1xukzKe8UKskkum/sj5x5FsZeM0QugO5UxqDEEs3MyFFiRMXjriLXrjAS8nx0HP5omqLKQPERqUMPYbUJmAYnYxiRm+3GZp5hqAqU6lNafKINvnNLBiAT4V36fNwN5qmH0yW8IhbmwmYw1Xy6FVVKaIwEM41TU/mBYr1MgCZwBTw3tZUq5lVGa0iyuYVB1mSCDtM2k9ZxP/aBxdFpBkrrUqFlQBWBaLkkaWGncSbg9OgZVhiqkt3aFVpqANZUwp8WkAkRsxiIAwSdqOD0qRSpQVTSp0womi1UPUJIcvVuiOIBHq0HYEL3sPxHu6CnMZimFdQQjVU8PtMw0m4PoTz9xFT45RGkirSMf+oI2I3BPPGZ5b93SnpCuXgJrANkJ1PALe0ICwSVaJJvAl1OKJ3ZTutRJYEkKJS8QwGpWvcX8iMBquW4/TKghkPoxI+ITHYCOG8Hfu1hbX9pihFzYq7BrbSQJieeOwAR2h4MVqVKtK4DMxXmpkk+o5+WJ/C86aia6TaaoUgHlfkwggrtuD15YIM1kyWqPTYOisZPzluZDRtBB8VuUxigr8JIc1KHgfcgXRvcs6T6fDngIHEstTJpUhQKPr1OVqFabm6qKcnShM6jK3IA53quO0KIpaKD1DXWqQ5ayaIBUo0CPQ3udoGC7J50hlFRdLg2kAg/ykyDh7jSvXprTLWRi6wFjUZkm0km/PAZ1lHcVQ1UuXanEhwZE6ZLEmREjlfyxb8UripV1IioNKqQpBUlQBIiwkRt0w9mOF1FuVLDqLx+WI/djANA4Q74eZcINPAMTjpOFrEkTcRO9pmL+447QdgCZtYT9wt64BsvjzUcKytaaxplVK92zg3mQJ3B2tjxh54Dwk4VTuQCdyB6YTqwzWpawYMQJ9cASvwvLD/8lfrJ+ePE4flv9ZUb7sn+bAT+6t9L7/zx4cq30/vwB0mTy/8ArC+spH34fXLZcAn95W3LUk+7xYBclwzWSHrBB9p+JA8t/svi4Xs3SIEZsAkgbpzBjap1HPryg4AqTJ0eWYTfqv8AmxJpcOokT36j108rfSwBZjgEA6cwp6arT8HP2Tz2xXfuTz7Y+M4DVU4bR/1lP+H/AD4RmeH01RmTMIxAkLa/lOr1xl4y7fS+04dy9Ng0zywBU/EPTEVuIl1qUgEhigqHQCSASVQkg2m/qB7q6oCJHwPUcj7xfEWlSKzcyTPl/wB8AQUXpvSNQVXLg6CpCxM3MC4IE328sNd5OK/LMRYj+pk/gcSlOAeBOFDCEbDotJIMAwTBgGJuYsI5m2/TAc9HVYxiy4bxTuaXcPSR6BEaWGrTJBciRzgEWkECMVeVzaPqAI8Jjcek+QkHfFhTp4A1zXBKBy3ySq0aqrZvVThCWbUm4YqIgLBjw88Uub7K16YXvnooHC6AGclmOmVjRYgnrHpiqGUpn2lB9w/XPBFw7hrVr1e8MCKblyHQcwDvoI5E+YvfAWvBsu60VWs+txqBcqz6gGOk64GqV0n898e4ueH8PpLTVQq2/hHU47ANuqd4WgbnYlfu+/ELP8HoN4lDK8za8nfYEYmvmqRZvlACSQZlfvw4tMH2SD6H8sBRcL4QRUXWFenzRmN5HQqIIMHntiy/sjLlh8m6iDMFTcQLQT1wMca7WVKdZqVGmr6G0MG1amb+EAenXf3YJMhUZ6aPo0llDRzWRe4/pgGKvZ+iT4arJ/OpHPqYxWZjsf3slWpMQSJBhj0NhBnBL31SYBJn3zMdb9MNZhSrHWqNJkyAYPu2wALnuw2YUErBAE3I9eX5Ydp9jqa0qYrpWFZy61GUmKaQxUqNBDGQl97nkCMFVRlghQR/K5HKNhbpyx7RzzqZD1CL81JB2i63588Bl1KlmWp1KIyrlUZVoGpU0CkokEkQNZaOZgFjEYeo8BrUgai0Hq0/A0kEk1dilMI5YjUYk2gTbbGk1uJMxUwx0tqOpQf+U35csT8nRRqShkyzEfSbS1iYk6d4jAYK4Vc4QAAop1lKqT4dK1QRJHKMW3C+EGtSLlxSCd4zalJYqoF7sAgLSADHzumNYzHAqBr0qn7pT1APDUnGqbEEMNJn2vrHDVfsxlGqOXy1YM+liwcliy6hqJDkkjVv5nAYqE1DUp8NrkEbm1iBuJM7W3xJ4V3Ny6OVhWIDgFVZjqJLEWI0gHlN8am/ZDJtV1M2YGmIVgxU7yGTu9JXyI2kYcq9mqenSnEKtIa2cQApBYkkByoZUk+wDp8sBlK5SgB43raj7JVBpizahfxAKHBgxdSJvhGeylNHC03NUQniVfnMPZjrqmOojBJ2iyA//wAzNWrLTY6cwKlR3KeAlRTnRpllgWPgN7YrqhyuQzApMalXS2skKBEqwUSTuNQOpR80YCjlfP7Megr5/Efli0odnSdRNYAKAxYqIIa40xUPIg3tfHnGuDplnVGrSGUMrFNwSRyO9sBWHT0b4j8sJauoFwZ6A7nyEYvuF9lauYWo1BlYU20uTIjnzF9j8MW2T7JVaDBiyd8hPhJ8Gw+dHMHfABiVUIlQ0eo/y4fyVLvKi06alneyrqF4ublYGxwUP2LzGZvlxRDS3erOkSTqUiFPJtP+yOuJ3DuwXEKdA0Wp5eTUXxwCwAmfEV6ty36jfAUuX4PTq5YlHb96psabUS9PQIYk+KQT4SDqjTJIkCSKdKDaQ8SskEgixH65YMuI/s+4tXq6mNBwimmjBVQlLkBlC3/2i3v52NLsM65aojP8r3ZRVasvc03DB3gR4Z0iYFr2vgM9XDyt5YL2/ZrXULFaiSQS+t40sCQQukGVG1wDOHKP7Pa5Md9QmxsXMz0hLm4t54AKr1HUaqY8QuPUYKOI91laIWnnu8pVaY/eEVqbufCF+TSVOiZ1AmYjfkQ5X9mLG5roRAPhB2IkXI54ep/s3pAd5qQlZI1ST7hMYCm4BwSjVcU6mZdkfxUfCiuRTC6tUkhwREwJgC+Kbs3knqnW1GomoQCamoASW1bDVJJUCZAj3nP+jiZNFphu9DGYUCFC7Wixub+WJGRyrOSFAEdW/IYCHkuF00vuep/UDEp84fZopraYtZQT1Y2xLPBarMBpU2mCXg7cgo/HE/LcDqhlaFGkgiAbR0BIjAVmTyNXSNdXxSZ0gkC5sDImPTHYKslw3wCbnfYc7/Sx2AAM+zBiQRBJkGRz6x+OFcOyzV3VECaibkG4HUmMWucFz4REncHr64uOyGXpy7hQCIG0b3P3DADOeThfDsxUd8w5zTKCRpNQUzYhtCr4SIG5mNsN1OL1VBZmUpuGCEqQdiIixtF+mM57YPVXO5ihUHe/KsGdATZjIE3mxEjeZGNcr9if3rI921Uo7IqhgtiEACkrM+IqpN9rW3wEHs9x0V660SNFRgxSQ19IJ5TAtuSPtxY8VY5cfKyw1EB1v0I1DkSPM7fGJ+zzse2QauaomoHK02BLA0yqNKc9/CbbrgkzOay606xcLKzqWp4VZgoIu8KbwNQMTaZBwGS9re1zJUCZeAqjxsVkkkbKCbRztzxb8B43RrZc1DCtTBNRVtcAklQTcGCd9zGBjgfZoZuqxzVVaWptWhfbYkkmLaFHQCbchjSuyvZfIqa6pSEvpPiJb2ZBILE7krI2wGbdnONmpnflsxVUVNXdUwRokk6VcXvGxG5Fzg8VE1aS9/ohhq3HI+U/Zis7ZcCy2WyzPRoDvaTEK66j3bM8mSSTzaL7gWxjyu/eBhJqSCG56vXAbdmcvUBlQpjlcH1NoxR9pe1NTKFUUTUK6jLkATykC+3lixyWazDNTQsC7aVMhTBMA3HniJ+03IZF8zTTXWWpTUCtUpBGSmhkqaiswJYCSdPIxe2Akdle1FXMq5DlHUDUCxIPSJH34uxxvMD55j+UH/44r8p2SHC6AIfv2qQaj2AUfMCrBOm5v6YicUz/AHlCsiBkc0nAI3B0tttgGqlehXqVxrR3qCKoGgkabAixKEXEiInrirzfYmnm3TvKhpALIcjxuDyMi8Wj1O+Ajs4P/E0dJI0MC5AHsfOg23ELHmMadxrOI6hEUmiqxp31kDTESGvY6d564CHm+H5ahSRKjVKehRS1CsQWFogQRMDdQDE47L8IoOAe+zDxzNbYdICdOok4q+K8Kr1cjSenRcIlQ92hpsusaRJVSZhfER1BMbYV2SOYVcw9Yd07IBS7wMZYarlTBgG3xHLAF/B1o0Q4CO2og+KueU9BtfbFqOxCVkV1fSxA1KzEkmAJLTzUKDK7jGNZ3imZOgVXr62ViQrmVCkhpCbCwO0Abc8GfYvtjSemaeZdmKnwOQ7NHMFlE2iRN/WMAXP2cq5JTUDKKYu7TqglvaPskiCBAGyjEjLZ93AKilUBk+EkTpMSJJHPn1xQdo+OUjlISuGFQge2fY9rYnnA5c8BdLPBWmm+k/wmP++A1zIcbpKi6lKBhK6mKiCOR0gHrh9qdBt6ciNtQub3Nje+MzyXamomjWFqKsgRYgG3K23li4yfarKAEudJJnQpnSIFrGN5PvwBo1Omf/LAJ/8AUM7g7iL238z1w5TWkJmmDqPKo1ttuY2G344Dh2yyXIuf1/NhNXthlGiC4hgTNrAyQPFz29MAeLmEAMIom5uT8J2HkMNtntIACKYjdSfxwJL21yXIN8B+eEt2yypNg/1cBYcerqqozUSwUCmqqpJi/X9bYa4bxpEBFOjmKc9EaD9Umfhgd4vx1Ksd3UaneSAHB2gCw9T7xiCmY613P1/xwGlZLiRYz8rtB1I4/wCZIxYNrN53HMfhbAPV41QfLU6JDBkWO8EySTJ5TE8pxW0hT5ux/wBn+uA0+nqjl8P647Ahw2lT7tYLc+Q6nzx7gFkIGJDfOPPz9Bi+7PVAKVSDLTvvy8Ox9cV9XKkEmQTJ3AH2xiVwnOsPkyECwT4RefdufXAV/DOyuXVu+YatQ1EGwZmBDGOniYmSTJ5Re3o9oqSEUwLKABFgALR02x5m833diCFOzAEgTeDHTztGB/M8HUM2YDaaaTUbTHjiS0i4HuvfAXPavXmsm4ylc0qgIYMpvKm6yDEHY7x0xjVPss9Cp3uaqo+jU5Csz6jBIl2jnc2ODPKccpMGr1lqwzwryNdSRKg00NmCkAwBMAyNxLamKwYtSSlR0kGl3el2knTLsDJi5KlvibBmeU49UrOaa2GytzWdttsHvAs5Wp1g0rSyrOrWkk7bGNiZ8NxfCsr2YPs0qelYLAKCNzCyxgb3Ikm23UxTh606SUiNYESCJBI5Qd/TAEeSyqNSIKqVqSWBUQ09RF/fihq/s74bqDrlwjgypDNAN/mltJ32IwQcOzGpFJGknl921sNcSy+qGaoyIgOqOcx77Ry64AApJSoZlFFRKjLUIIVIIK+zJsIJ5iYjGUcUy1SvmMybh2dm08odyABsTMi+0nnvg67Q8Ryxz9GnlqLK71FlyzFmiSTonwCB8JkcjdURlA/e6FFSxO4kjY6QdJPmR0wErJu9RqGWqa1qGjTUU7MCFQKxqNeACGaQQbDBDwLsPSoNrarUrQZCvGke4Xb3nCeDU6Q1ZmflGQoJNgoJPhHUnf0GCejVBAPUTgKDP9i8qzh6dKnTa2rSgAYAzeIjn8cQcz2bygzagFlqEGp3a7FQRJuDAJ5esbHBhUeAT0vjIP2yipTr5XNZeu1OtoZNKvDQPEDp5r4iD5xgNcFJTFhbby5W6WwzneG0awirTV421AEj0O4xTdgeJtmOH5arUYtUanDk7l1JVj8QcEQbADPEuz2QprTNWirQSqHSdYL2PjXxRG56DDuT7JZLuyncU2XUWHhAMnnIvMWnfFR2s4lVolg9IVqLvzaAvT5pgg8rSNjNsUnZft5Gap5dgSlWygEEodREsTHhuP64CN2r7JilWK0xKMoZZWSBtExeI+EYFa3ZRrwrT/CNtvmxtvzGNf7UZValRCQLLz9T/EMVqcOSL6f1/tYDIKvZ7NLbuXYbkorEfdiJTyTkkBWJBggAyPUcsbYuXp/SWel/8+OqcOpG7KPWImb8m8sBjK8Kq/4dT6jflh0cJq/4b/Ub8sauODAGVYaY5m838jhn92MgQQSCRPON+XLAZ1T4NVF+7f6jfliTT4NVsRSc/wCw35Y0ROHMLW/HDlPLspvJH68xgM/p8Gq/4NT6jfliQnCqv+FU+o35YPqa9fw/PEylTU4AAp8Lqf4T/VP5YsMvwar/AIT/AFfzwaLlk3jEinRX9DAUWQ4ZUFMA0yN+nU+ePcFFJQAP1+OOwFQ2TBJuRfqcLGQUEEMSfOPynEhkWbRvhSgefx/rgOpUo5j4X+MziBxXhQqUalNW0morLqA2n0InlbFkaI5Fh7z+OEmifpn4D8sAAZb9n+Yp0wEzS1GUkg1FZYtAAKkmBfnzI2ti34rwHNMtPumTUpU3YiSN7x19MEsEH2h7x+Rxx1dR9v54BqlRcABr+cj7hhvOcONVSp8JkQfKRq95E4dd6g5L9ePsK4Uj1IuPgVP5YCwyogqOQ/DbE2rUUKWYwACSfLnijXMON1PuA/BsJqZ43gEH+R/vAv6YCg/sfJpUNWlSVXM+LUSYII+cxuQTisr9nKJ2aovofznBeueBEv8Ab/UDDNWrQNmCfFT+OAF8ynyaUGb5IHxEi8NY322JxoVKVAHQQPdihbJZVhempHlb/lxY0s8IAg+/8ZwHvaKga2Vr09WnVTaDMXAkX6Wg+ROMG7ScS71adRkfvBEtIIggBgefIH3Y3nNstWm1MlgrAqSLGCLwfMWwP1uyOWIiWAI5hP8AJgO/ZPxFKmQVB7VJnDDyZmdT7wfiDgzauBc7c8Z5wvsGuWqd5ls5VpnoUVlIN4ItK+X9MTeLcDzWaGhs8FpfPRKGnWOhbvJg9MBR5rjmYp5qs6qtbI1GLXZfCpALSGN1nUY6RgD4LWjOLmdOlTVWoqqZhQ3hpiTuB9p92NS4j2SdqD0lq0vEjLLI0SRAkatsU/ZL9ntXLshrVaVTRMaZueUggbfeBgDxq4qwxVlMQV3jfeD0x6MrEQCD1IJ/HCcmhpnxRtG45bchiwpvqFgCNpn+mAjikOYJ92EtlpIsI9D/AJsS3yo5ID6scJXKjmi/WP5YBoUOWn7P/tj0Zb+EW/h+6+JAyw+ivx/phfcD6K/r3YCqqcLLSVZlO4FgOsczHLC/3TSJZP17sWS5cfRX9e7CxQHNV/XuwFTTan0v78LfTytifmcmrCwCkGQR9v2ThqpkiBYjARkbz+zD9J/Mfr3Yb7uASYjynDoy7eX69+AkK1t/vx7hKAxuP178dgINRBewwkDHY7AKTfD5x7jsA26AtcD4YUKY6D4Y7HYCOUEGwwlRZcdjsBz4bp7n1x2OwFjpEC2EtTHQfDHY7ANNlKZ3RT6qPyxHfI0gJFNB6KPyx5jsBXVbG1t9sOUXJFyTbHY7AWFJB0GHEQTsPhjsdgOAscIUbY7HYB+qPAPXDnDkGkiBE9MdjsBIOWT6C/VGFJSUbAfDHmOwCmpKd1HwwsoOg+GOx2A87pfoj4YXoHQfDHY7Ae92Og+GPQo6DHY7AeFR0wxQ9kemPMdgHQMe47HYD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9" name="Picture 11" descr="http://www6.ensp.fiocruz.br/radis/sites/default/files/imagecache/Galeria_slide/08_0083manifest_popul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216854"/>
            <a:ext cx="3209005" cy="2105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04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Dificuldades na adesão ao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COAP</a:t>
            </a:r>
            <a:br>
              <a:rPr lang="pt-BR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pt-BR" sz="2700" dirty="0" smtClean="0">
                <a:solidFill>
                  <a:schemeClr val="tx2">
                    <a:lumMod val="75000"/>
                  </a:schemeClr>
                </a:solidFill>
              </a:rPr>
              <a:t>apontadas em resposta ao Acordão TCU 1714/2015</a:t>
            </a: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6635080" cy="4493095"/>
          </a:xfrm>
        </p:spPr>
        <p:txBody>
          <a:bodyPr>
            <a:normAutofit/>
          </a:bodyPr>
          <a:lstStyle/>
          <a:p>
            <a:pPr algn="just"/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Imprecisões e ambiguidades conceituais por excesso de normativas, por vezes contraditórias</a:t>
            </a:r>
          </a:p>
          <a:p>
            <a:pPr algn="just"/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Modelo de COAP inadequado, que não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acolhe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a diversidade operativa do SUS</a:t>
            </a:r>
          </a:p>
          <a:p>
            <a:pPr lvl="1" algn="just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Baixa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capacidade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técnica e, por vezes, político-administrativa,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de municípios e alguns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estados, associada à alta rotatividade de técnicos e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gestores.</a:t>
            </a:r>
            <a:endParaRPr lang="pt-BR" sz="16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Cultura 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centralização 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e </a:t>
            </a:r>
            <a:r>
              <a:rPr lang="pt-BR" sz="1800" dirty="0" err="1">
                <a:solidFill>
                  <a:schemeClr val="tx2">
                    <a:lumMod val="75000"/>
                  </a:schemeClr>
                </a:solidFill>
              </a:rPr>
              <a:t>verticalismo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 ainda predominante no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sistema, na relação entre os entes da federação</a:t>
            </a:r>
            <a:endParaRPr lang="pt-B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Baixa 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apropriação do COAP por parte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de cada esfera de governo</a:t>
            </a:r>
          </a:p>
          <a:p>
            <a:pPr lvl="1" algn="just"/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Cultura ainda predominante de fragmentação de processos e das políticas</a:t>
            </a:r>
            <a:endParaRPr lang="pt-BR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Dependência da sintonia da vontade política dos três entes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federados, na construção de objetivos comuns</a:t>
            </a:r>
          </a:p>
          <a:p>
            <a:pPr algn="just"/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Dissociação entre o processo de </a:t>
            </a:r>
            <a:r>
              <a:rPr lang="pt-BR" sz="1800" dirty="0" err="1">
                <a:solidFill>
                  <a:schemeClr val="tx2">
                    <a:lumMod val="75000"/>
                  </a:schemeClr>
                </a:solidFill>
              </a:rPr>
              <a:t>contratualização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sz="1800" dirty="0" err="1">
                <a:solidFill>
                  <a:schemeClr val="tx2">
                    <a:lumMod val="75000"/>
                  </a:schemeClr>
                </a:solidFill>
              </a:rPr>
              <a:t>interfederativa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 e o financiamento das ações e serviços de saúde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Texto explicativo em elipse 3"/>
          <p:cNvSpPr/>
          <p:nvPr/>
        </p:nvSpPr>
        <p:spPr>
          <a:xfrm>
            <a:off x="6948264" y="1484784"/>
            <a:ext cx="2160240" cy="1354460"/>
          </a:xfrm>
          <a:prstGeom prst="wedgeEllipseCallout">
            <a:avLst>
              <a:gd name="adj1" fmla="val -44159"/>
              <a:gd name="adj2" fmla="val 68359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relatório </a:t>
            </a:r>
            <a:r>
              <a:rPr lang="pt-BR" sz="1000" dirty="0">
                <a:solidFill>
                  <a:schemeClr val="tx2">
                    <a:lumMod val="75000"/>
                  </a:schemeClr>
                </a:solidFill>
              </a:rPr>
              <a:t>de auditoria operacional de avaliação da qualidade dos serviços oferecidos em unidades básicas de saúde em 2014/Acordão TCU nº </a:t>
            </a:r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</a:rPr>
              <a:t>2888/2015</a:t>
            </a:r>
            <a:endParaRPr lang="pt-BR" sz="1000" dirty="0"/>
          </a:p>
        </p:txBody>
      </p:sp>
      <p:sp>
        <p:nvSpPr>
          <p:cNvPr id="5" name="Pergaminho vertical 4"/>
          <p:cNvSpPr/>
          <p:nvPr/>
        </p:nvSpPr>
        <p:spPr>
          <a:xfrm>
            <a:off x="7380312" y="2996952"/>
            <a:ext cx="1656184" cy="33843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adoção de medidas para </a:t>
            </a:r>
            <a:r>
              <a:rPr lang="pt-BR" sz="1200" dirty="0" smtClean="0"/>
              <a:t>organizar </a:t>
            </a:r>
            <a:r>
              <a:rPr lang="pt-BR" sz="1200" dirty="0"/>
              <a:t>o apoio técnico e financeiro à regionalização e à implementação do Contrato Organizativo da Ação Pública da Saúde (COAP), de modo que esse apoio seja estável e contínuo.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30062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accent3"/>
            </a:solidFill>
          </a:ln>
        </p:spPr>
        <p:txBody>
          <a:bodyPr/>
          <a:lstStyle/>
          <a:p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Desafios da Gestão do SUS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309005"/>
              </p:ext>
            </p:extLst>
          </p:nvPr>
        </p:nvGraphicFramePr>
        <p:xfrm>
          <a:off x="107504" y="1412776"/>
          <a:ext cx="892899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6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0872" y="1052736"/>
            <a:ext cx="8229600" cy="489654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2800" b="1" dirty="0" smtClean="0">
                <a:solidFill>
                  <a:schemeClr val="bg2">
                    <a:lumMod val="90000"/>
                  </a:schemeClr>
                </a:solidFill>
              </a:rPr>
              <a:t>Departamento </a:t>
            </a:r>
            <a:r>
              <a:rPr lang="pt-BR" sz="2800" b="1" dirty="0">
                <a:solidFill>
                  <a:schemeClr val="bg2">
                    <a:lumMod val="90000"/>
                  </a:schemeClr>
                </a:solidFill>
              </a:rPr>
              <a:t>de Articulação Interfederativa</a:t>
            </a:r>
          </a:p>
          <a:p>
            <a:pPr marL="0" indent="0" algn="ctr">
              <a:buNone/>
            </a:pPr>
            <a:r>
              <a:rPr lang="pt-BR" sz="2800" dirty="0" smtClean="0">
                <a:solidFill>
                  <a:schemeClr val="bg2">
                    <a:lumMod val="90000"/>
                  </a:schemeClr>
                </a:solidFill>
              </a:rPr>
              <a:t>Secretaria </a:t>
            </a:r>
            <a:r>
              <a:rPr lang="pt-BR" sz="2800" dirty="0">
                <a:solidFill>
                  <a:schemeClr val="bg2">
                    <a:lumMod val="90000"/>
                  </a:schemeClr>
                </a:solidFill>
              </a:rPr>
              <a:t>de Gestão Estratégica e Participativa</a:t>
            </a:r>
          </a:p>
          <a:p>
            <a:pPr marL="0" indent="0" algn="ctr">
              <a:buNone/>
            </a:pPr>
            <a:r>
              <a:rPr lang="pt-BR" sz="2800" dirty="0" smtClean="0">
                <a:solidFill>
                  <a:schemeClr val="bg2">
                    <a:lumMod val="90000"/>
                  </a:schemeClr>
                </a:solidFill>
              </a:rPr>
              <a:t>Ministério da Saúde</a:t>
            </a: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2000" dirty="0" smtClean="0">
                <a:solidFill>
                  <a:schemeClr val="bg2">
                    <a:lumMod val="90000"/>
                  </a:schemeClr>
                </a:solidFill>
              </a:rPr>
              <a:t>http://www.saude.gov.br/dai</a:t>
            </a:r>
          </a:p>
          <a:p>
            <a:pPr marL="0" indent="0" algn="ctr">
              <a:buNone/>
            </a:pPr>
            <a:r>
              <a:rPr lang="pt-BR" sz="2000" dirty="0" smtClean="0">
                <a:solidFill>
                  <a:schemeClr val="bg2">
                    <a:lumMod val="90000"/>
                  </a:schemeClr>
                </a:solidFill>
              </a:rPr>
              <a:t>Tel. (61) 3315 3651</a:t>
            </a: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2100" dirty="0" smtClean="0">
                <a:solidFill>
                  <a:schemeClr val="bg2">
                    <a:lumMod val="90000"/>
                  </a:schemeClr>
                </a:solidFill>
              </a:rPr>
              <a:t>Isabel  </a:t>
            </a:r>
            <a:r>
              <a:rPr lang="pt-BR" sz="2100" dirty="0" err="1">
                <a:solidFill>
                  <a:schemeClr val="bg2">
                    <a:lumMod val="90000"/>
                  </a:schemeClr>
                </a:solidFill>
              </a:rPr>
              <a:t>Senra</a:t>
            </a:r>
            <a:endParaRPr lang="pt-BR" sz="21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2100" dirty="0">
                <a:solidFill>
                  <a:schemeClr val="bg2">
                    <a:lumMod val="90000"/>
                  </a:schemeClr>
                </a:solidFill>
              </a:rPr>
              <a:t>Coordenadora-Geral </a:t>
            </a:r>
            <a:r>
              <a:rPr lang="pt-BR" sz="2100" dirty="0" smtClean="0">
                <a:solidFill>
                  <a:schemeClr val="bg2">
                    <a:lumMod val="90000"/>
                  </a:schemeClr>
                </a:solidFill>
              </a:rPr>
              <a:t>de Cooperação </a:t>
            </a:r>
            <a:r>
              <a:rPr lang="pt-BR" sz="2100" dirty="0" err="1" smtClean="0">
                <a:solidFill>
                  <a:schemeClr val="bg2">
                    <a:lumMod val="90000"/>
                  </a:schemeClr>
                </a:solidFill>
              </a:rPr>
              <a:t>Interfederativa</a:t>
            </a:r>
            <a:endParaRPr lang="pt-BR" sz="21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ctr"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r">
              <a:lnSpc>
                <a:spcPct val="110000"/>
              </a:lnSpc>
              <a:buNone/>
            </a:pPr>
            <a:endParaRPr lang="pt-BR" sz="20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endParaRPr lang="pt-BR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endParaRPr lang="pt-BR" sz="2000" b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31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11726" y="437183"/>
            <a:ext cx="8843048" cy="5841686"/>
            <a:chOff x="11726" y="437183"/>
            <a:chExt cx="8843048" cy="5841686"/>
          </a:xfrm>
        </p:grpSpPr>
        <p:grpSp>
          <p:nvGrpSpPr>
            <p:cNvPr id="8" name="Grupo 7"/>
            <p:cNvGrpSpPr/>
            <p:nvPr/>
          </p:nvGrpSpPr>
          <p:grpSpPr>
            <a:xfrm>
              <a:off x="11726" y="620689"/>
              <a:ext cx="8843048" cy="5658180"/>
              <a:chOff x="-31471" y="301730"/>
              <a:chExt cx="9137482" cy="6430783"/>
            </a:xfrm>
          </p:grpSpPr>
          <p:sp>
            <p:nvSpPr>
              <p:cNvPr id="6" name="Elipse 5"/>
              <p:cNvSpPr/>
              <p:nvPr/>
            </p:nvSpPr>
            <p:spPr>
              <a:xfrm>
                <a:off x="365119" y="6142050"/>
                <a:ext cx="648072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88</a:t>
                </a:r>
                <a:endParaRPr lang="pt-BR" sz="1600" dirty="0"/>
              </a:p>
            </p:txBody>
          </p:sp>
          <p:sp>
            <p:nvSpPr>
              <p:cNvPr id="16" name="Elipse 15"/>
              <p:cNvSpPr/>
              <p:nvPr/>
            </p:nvSpPr>
            <p:spPr>
              <a:xfrm>
                <a:off x="903414" y="4996467"/>
                <a:ext cx="648072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90</a:t>
                </a:r>
                <a:endParaRPr lang="pt-BR" sz="1600" dirty="0"/>
              </a:p>
            </p:txBody>
          </p:sp>
          <p:sp>
            <p:nvSpPr>
              <p:cNvPr id="17" name="Elipse 16"/>
              <p:cNvSpPr/>
              <p:nvPr/>
            </p:nvSpPr>
            <p:spPr>
              <a:xfrm>
                <a:off x="2093611" y="4884793"/>
                <a:ext cx="648072" cy="5760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91</a:t>
                </a:r>
                <a:endParaRPr lang="pt-BR" sz="1600" dirty="0"/>
              </a:p>
            </p:txBody>
          </p:sp>
          <p:sp>
            <p:nvSpPr>
              <p:cNvPr id="18" name="Elipse 17"/>
              <p:cNvSpPr/>
              <p:nvPr/>
            </p:nvSpPr>
            <p:spPr>
              <a:xfrm>
                <a:off x="2922416" y="3621995"/>
                <a:ext cx="648072" cy="5760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93</a:t>
                </a:r>
                <a:endParaRPr lang="pt-BR" sz="1600" dirty="0"/>
              </a:p>
            </p:txBody>
          </p:sp>
          <p:sp>
            <p:nvSpPr>
              <p:cNvPr id="19" name="Elipse 18"/>
              <p:cNvSpPr/>
              <p:nvPr/>
            </p:nvSpPr>
            <p:spPr>
              <a:xfrm>
                <a:off x="4135284" y="3528061"/>
                <a:ext cx="648072" cy="5760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96</a:t>
                </a:r>
                <a:endParaRPr lang="pt-BR" sz="1600" dirty="0"/>
              </a:p>
            </p:txBody>
          </p:sp>
          <p:sp>
            <p:nvSpPr>
              <p:cNvPr id="20" name="Elipse 19"/>
              <p:cNvSpPr/>
              <p:nvPr/>
            </p:nvSpPr>
            <p:spPr>
              <a:xfrm>
                <a:off x="4751349" y="2437298"/>
                <a:ext cx="648072" cy="576063"/>
              </a:xfrm>
              <a:prstGeom prst="ellipse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02</a:t>
                </a:r>
                <a:endParaRPr lang="pt-BR" sz="1600" dirty="0"/>
              </a:p>
            </p:txBody>
          </p:sp>
          <p:sp>
            <p:nvSpPr>
              <p:cNvPr id="21" name="Elipse 20"/>
              <p:cNvSpPr/>
              <p:nvPr/>
            </p:nvSpPr>
            <p:spPr>
              <a:xfrm>
                <a:off x="6150578" y="2149267"/>
                <a:ext cx="648072" cy="5760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06</a:t>
                </a:r>
                <a:endParaRPr lang="pt-BR" sz="1600" dirty="0"/>
              </a:p>
            </p:txBody>
          </p:sp>
          <p:sp>
            <p:nvSpPr>
              <p:cNvPr id="22" name="Elipse 21"/>
              <p:cNvSpPr/>
              <p:nvPr/>
            </p:nvSpPr>
            <p:spPr>
              <a:xfrm>
                <a:off x="6636763" y="1120133"/>
                <a:ext cx="648072" cy="5760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/>
                  <a:t>11</a:t>
                </a:r>
                <a:endParaRPr lang="pt-BR" sz="1600" dirty="0"/>
              </a:p>
            </p:txBody>
          </p:sp>
          <p:sp>
            <p:nvSpPr>
              <p:cNvPr id="32" name="Forma livre 31"/>
              <p:cNvSpPr/>
              <p:nvPr/>
            </p:nvSpPr>
            <p:spPr>
              <a:xfrm>
                <a:off x="395534" y="301730"/>
                <a:ext cx="8710477" cy="5935581"/>
              </a:xfrm>
              <a:custGeom>
                <a:avLst/>
                <a:gdLst>
                  <a:gd name="connsiteX0" fmla="*/ 0 w 6492240"/>
                  <a:gd name="connsiteY0" fmla="*/ 4193177 h 4193177"/>
                  <a:gd name="connsiteX1" fmla="*/ 6492240 w 6492240"/>
                  <a:gd name="connsiteY1" fmla="*/ 0 h 419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492240" h="4193177">
                    <a:moveTo>
                      <a:pt x="0" y="4193177"/>
                    </a:moveTo>
                    <a:lnTo>
                      <a:pt x="6492240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34" name="CaixaDeTexto 33"/>
              <p:cNvSpPr txBox="1"/>
              <p:nvPr/>
            </p:nvSpPr>
            <p:spPr>
              <a:xfrm>
                <a:off x="1068211" y="6207809"/>
                <a:ext cx="4356484" cy="524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b="1" dirty="0" smtClean="0"/>
                  <a:t>CF</a:t>
                </a:r>
                <a:r>
                  <a:rPr lang="pt-BR" sz="1200" dirty="0" smtClean="0"/>
                  <a:t>: </a:t>
                </a:r>
                <a:r>
                  <a:rPr lang="pt-BR" sz="1100" dirty="0" smtClean="0"/>
                  <a:t>As ações e serviços públicos de saúde integram uma rede regionalizada e hierarquizada e constituem um sistema único</a:t>
                </a:r>
                <a:endParaRPr lang="pt-BR" sz="1100" dirty="0"/>
              </a:p>
            </p:txBody>
          </p:sp>
          <p:sp>
            <p:nvSpPr>
              <p:cNvPr id="35" name="CaixaDeTexto 34"/>
              <p:cNvSpPr txBox="1"/>
              <p:nvPr/>
            </p:nvSpPr>
            <p:spPr>
              <a:xfrm>
                <a:off x="-31471" y="4106565"/>
                <a:ext cx="1903693" cy="891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b="1" dirty="0" smtClean="0"/>
                  <a:t>Lei 8080</a:t>
                </a:r>
                <a:r>
                  <a:rPr lang="pt-BR" sz="1200" dirty="0" smtClean="0"/>
                  <a:t>: </a:t>
                </a:r>
                <a:r>
                  <a:rPr lang="pt-BR" sz="1100" dirty="0" smtClean="0"/>
                  <a:t>Descentralização: Regionalização e hierarquização da rede de serviços de saúde</a:t>
                </a:r>
              </a:p>
            </p:txBody>
          </p:sp>
          <p:sp>
            <p:nvSpPr>
              <p:cNvPr id="36" name="CaixaDeTexto 35"/>
              <p:cNvSpPr txBox="1"/>
              <p:nvPr/>
            </p:nvSpPr>
            <p:spPr>
              <a:xfrm>
                <a:off x="2150852" y="5048473"/>
                <a:ext cx="5538704" cy="699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BR" sz="1200" b="1" dirty="0" smtClean="0"/>
                  <a:t>NOB 91: Nova política de financiamento do SUS - municipalização</a:t>
                </a:r>
              </a:p>
              <a:p>
                <a:pPr algn="r"/>
                <a:r>
                  <a:rPr lang="pt-BR" sz="1100" dirty="0" smtClean="0"/>
                  <a:t>Os municípios poderão formar consórcios administrativos intermunicipais, visando à articulação e integração da assistência à saúde</a:t>
                </a:r>
                <a:endParaRPr lang="pt-BR" sz="1100" dirty="0"/>
              </a:p>
            </p:txBody>
          </p:sp>
          <p:sp>
            <p:nvSpPr>
              <p:cNvPr id="37" name="CaixaDeTexto 36">
                <a:hlinkClick r:id="" action="ppaction://noaction"/>
              </p:cNvPr>
              <p:cNvSpPr txBox="1"/>
              <p:nvPr/>
            </p:nvSpPr>
            <p:spPr>
              <a:xfrm>
                <a:off x="421027" y="3191482"/>
                <a:ext cx="3459649" cy="524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/>
                  <a:t>NOB 93: Descentralização</a:t>
                </a:r>
                <a:r>
                  <a:rPr lang="pt-BR" sz="1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pt-BR" sz="1100" dirty="0" smtClean="0"/>
                  <a:t>A regionalização como articulação e mobilização municipal</a:t>
                </a:r>
                <a:endParaRPr lang="pt-BR" sz="1100" dirty="0"/>
              </a:p>
            </p:txBody>
          </p:sp>
          <p:sp>
            <p:nvSpPr>
              <p:cNvPr id="38" name="CaixaDeTexto 37">
                <a:hlinkClick r:id="" action="ppaction://noaction"/>
              </p:cNvPr>
              <p:cNvSpPr txBox="1"/>
              <p:nvPr/>
            </p:nvSpPr>
            <p:spPr>
              <a:xfrm>
                <a:off x="4639458" y="3700493"/>
                <a:ext cx="3888432" cy="524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BR" sz="1200" b="1" dirty="0" smtClean="0"/>
                  <a:t>NOB 96: Modelo de gestão – </a:t>
                </a:r>
                <a:r>
                  <a:rPr lang="pt-BR" sz="1100" dirty="0" smtClean="0"/>
                  <a:t>consolida a função de gestor da atenção à saúde aos municípios</a:t>
                </a:r>
                <a:endParaRPr lang="pt-BR" sz="1100" dirty="0"/>
              </a:p>
            </p:txBody>
          </p:sp>
          <p:sp>
            <p:nvSpPr>
              <p:cNvPr id="4" name="CaixaDeTexto 3">
                <a:hlinkClick r:id="" action="ppaction://noaction"/>
              </p:cNvPr>
              <p:cNvSpPr txBox="1"/>
              <p:nvPr/>
            </p:nvSpPr>
            <p:spPr>
              <a:xfrm>
                <a:off x="1596283" y="2212603"/>
                <a:ext cx="3456384" cy="524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b="1" dirty="0" smtClean="0"/>
                  <a:t>NOAS 01/02: </a:t>
                </a:r>
                <a:r>
                  <a:rPr lang="pt-BR" sz="1100" dirty="0" smtClean="0"/>
                  <a:t>estabelece a regionalização como estratégia de hierarquização dos serviços de saúde</a:t>
                </a:r>
                <a:endParaRPr lang="pt-BR" sz="1200" dirty="0"/>
              </a:p>
            </p:txBody>
          </p:sp>
          <p:sp>
            <p:nvSpPr>
              <p:cNvPr id="5" name="CaixaDeTexto 4">
                <a:hlinkClick r:id="" action="ppaction://noaction"/>
              </p:cNvPr>
              <p:cNvSpPr txBox="1"/>
              <p:nvPr/>
            </p:nvSpPr>
            <p:spPr>
              <a:xfrm>
                <a:off x="5892625" y="2466539"/>
                <a:ext cx="2880320" cy="699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BR" sz="1200" b="1" dirty="0" smtClean="0"/>
                  <a:t>Pacto pela Saúde: </a:t>
                </a:r>
              </a:p>
              <a:p>
                <a:pPr algn="r"/>
                <a:r>
                  <a:rPr lang="pt-BR" sz="1100" dirty="0" smtClean="0"/>
                  <a:t>Inovação nos processos e instrumentos de gestão compartilhada</a:t>
                </a:r>
                <a:endParaRPr lang="pt-BR" sz="1100" dirty="0"/>
              </a:p>
            </p:txBody>
          </p:sp>
          <p:sp>
            <p:nvSpPr>
              <p:cNvPr id="7" name="CaixaDeTexto 6">
                <a:hlinkClick r:id="" action="ppaction://noaction"/>
              </p:cNvPr>
              <p:cNvSpPr txBox="1"/>
              <p:nvPr/>
            </p:nvSpPr>
            <p:spPr>
              <a:xfrm>
                <a:off x="3125079" y="1005968"/>
                <a:ext cx="3713321" cy="507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b="1" dirty="0" smtClean="0"/>
                  <a:t>Decreto 7508: </a:t>
                </a:r>
                <a:r>
                  <a:rPr lang="pt-BR" sz="1100" dirty="0" smtClean="0"/>
                  <a:t>organização do SUS em regiões de saúde; planejamento, assistência e articulação interfederativa</a:t>
                </a:r>
                <a:endParaRPr lang="pt-BR" sz="1100" dirty="0"/>
              </a:p>
            </p:txBody>
          </p:sp>
        </p:grpSp>
        <p:sp>
          <p:nvSpPr>
            <p:cNvPr id="24" name="Elipse 23"/>
            <p:cNvSpPr/>
            <p:nvPr/>
          </p:nvSpPr>
          <p:spPr>
            <a:xfrm>
              <a:off x="8066711" y="1016908"/>
              <a:ext cx="573819" cy="4526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/>
                <a:t>12</a:t>
              </a:r>
              <a:endParaRPr lang="pt-BR" sz="1600" dirty="0"/>
            </a:p>
          </p:txBody>
        </p:sp>
        <p:sp>
          <p:nvSpPr>
            <p:cNvPr id="25" name="CaixaDeTexto 24">
              <a:hlinkClick r:id="" action="ppaction://noaction"/>
            </p:cNvPr>
            <p:cNvSpPr txBox="1"/>
            <p:nvPr/>
          </p:nvSpPr>
          <p:spPr>
            <a:xfrm>
              <a:off x="5467073" y="437183"/>
              <a:ext cx="263331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1200" b="1" dirty="0" smtClean="0"/>
                <a:t>LC 141: </a:t>
              </a:r>
              <a:r>
                <a:rPr lang="pt-BR" sz="1100" dirty="0"/>
                <a:t> critérios de rateio dos recursos </a:t>
              </a:r>
              <a:r>
                <a:rPr lang="pt-BR" sz="1100" dirty="0" smtClean="0"/>
                <a:t>da saúde, visando </a:t>
              </a:r>
              <a:r>
                <a:rPr lang="pt-BR" sz="1100" dirty="0"/>
                <a:t>à progressiva redução das disparidades regionais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45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36504"/>
          </a:xfrm>
        </p:spPr>
        <p:txBody>
          <a:bodyPr>
            <a:noAutofit/>
          </a:bodyPr>
          <a:lstStyle/>
          <a:p>
            <a:pPr>
              <a:buNone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Art. 196. A </a:t>
            </a:r>
            <a:r>
              <a:rPr lang="pt-BR" sz="2000" i="1" u="sng" dirty="0" smtClean="0">
                <a:solidFill>
                  <a:schemeClr val="accent1">
                    <a:lumMod val="50000"/>
                  </a:schemeClr>
                </a:solidFill>
              </a:rPr>
              <a:t>saúde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é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direito de todos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e dever do Estado, garantido mediante políticas sociais e econômicas que visem à redução do risco de doença e de outros agravos e ao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acesso universal e igualitário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às ações e serviços para sua promoção, proteção e recuperação.</a:t>
            </a:r>
          </a:p>
          <a:p>
            <a:pPr>
              <a:buNone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Art. 198. As ações e serviços públicos de saúde integram uma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rede regionalizada e hierarquizada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e constituem um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sistema único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, organizado de acordo com as seguintes diretrizes:</a:t>
            </a:r>
          </a:p>
          <a:p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I -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descentralização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, com direção única em cada esfera de governo;</a:t>
            </a:r>
          </a:p>
          <a:p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II -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atendimento integral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, com </a:t>
            </a:r>
            <a:r>
              <a:rPr lang="pt-BR" sz="2000" i="1" dirty="0" smtClean="0">
                <a:solidFill>
                  <a:schemeClr val="accent1">
                    <a:lumMod val="50000"/>
                  </a:schemeClr>
                </a:solidFill>
              </a:rPr>
              <a:t>prioridade para as atividades preventivas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, sem prejuízo dos serviços assistenciais;</a:t>
            </a:r>
          </a:p>
          <a:p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III - </a:t>
            </a: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participação da comunidade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80134" y="476672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Constituição da República Federativa do Brasil de 1988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TextBox 1">
            <a:hlinkClick r:id="rId3" action="ppaction://hlinksldjump"/>
          </p:cNvPr>
          <p:cNvSpPr txBox="1"/>
          <p:nvPr/>
        </p:nvSpPr>
        <p:spPr>
          <a:xfrm>
            <a:off x="8254752" y="59222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62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/>
        </p:nvSpPr>
        <p:spPr>
          <a:xfrm>
            <a:off x="457200" y="1268760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Art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. 7º As ações e serviços públicos de saúde e os serviços privados contratados ou conveniados que integram o Sistema Único de Saúde (SUS), são desenvolvidos de acordo com as diretrizes previstas no art. 198 da Constituição Federal, obedecendo ainda aos seguintes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princípios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64008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VI. descentralização político-administrativa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, com </a:t>
            </a: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direção única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 em cada esfera de governo:</a:t>
            </a:r>
          </a:p>
          <a:p>
            <a:pPr marL="464058" indent="-4000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	a) ênfase na descentralização dos serviços para os </a:t>
            </a: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municípios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64058" indent="-4000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	b) </a:t>
            </a:r>
            <a:r>
              <a:rPr lang="pt-BR" sz="1800" b="1" dirty="0" smtClean="0">
                <a:solidFill>
                  <a:schemeClr val="accent1">
                    <a:lumMod val="50000"/>
                  </a:schemeClr>
                </a:solidFill>
              </a:rPr>
              <a:t>regionalização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 e hierarquização da rede de serviços de saúde</a:t>
            </a:r>
          </a:p>
          <a:p>
            <a:pPr marL="464058" indent="-4000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64058" indent="-4000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Art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. 8º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As ações e serviços de saúde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, executados pelo SUS, seja diretamente ou mediante participação complementar da iniciativa privada, serão organizados de forma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regionalizada </a:t>
            </a:r>
            <a:r>
              <a:rPr lang="pt-BR" sz="1800" dirty="0">
                <a:solidFill>
                  <a:schemeClr val="accent1">
                    <a:lumMod val="50000"/>
                  </a:schemeClr>
                </a:solidFill>
              </a:rPr>
              <a:t>e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hierarquizada em níveis de complexidade crescente</a:t>
            </a:r>
            <a:r>
              <a:rPr lang="pt-BR" sz="1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BR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9796" y="332656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Lei 8080/90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8254752" y="59222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02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666" y="1196752"/>
            <a:ext cx="864096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Considerando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que o Sistema Único de Saúde será financiado, nos termos do Art. 195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Constituição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Federal, com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recursos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 do orçamento da Seguridade Social,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da União, dos Estados, do 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Distrito Federal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e dos Municípios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, além de outras fontes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; 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Considerando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 necessidade de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assegurar o acesso universal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, igualitário e progressivo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população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às ações de saúde, através da adoção de uma nova política de financiamento do Sistema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 Único de Saúde;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Considerando a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baixa cobertura assistencial da população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, com segmentos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populacionais excluídos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do atendimento, especialmente os mais pobres e nas regiões mais carentes, com </a:t>
            </a:r>
            <a:r>
              <a:rPr lang="pt-BR" sz="1600" dirty="0" err="1">
                <a:solidFill>
                  <a:schemeClr val="accent1">
                    <a:lumMod val="50000"/>
                  </a:schemeClr>
                </a:solidFill>
              </a:rPr>
              <a:t>sobre-oferta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de serviços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em alguns lugares e ausência em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outros;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Considerando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 necessidade de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redistribuição das responsabilidades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quanto às ações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e serviços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de saúde entre os vários níveis de governo, com um reforço do poder municipal, resolve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pt-BR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Aprovar a Norma Operacional Básica/SUS nº 01/91, constante do Anexo I da presente Resolução, que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trata da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nova política de financiamento do Sistema Único de Saúde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– SUS para 1991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INTRODUÇÃO:</a:t>
            </a:r>
          </a:p>
          <a:p>
            <a:pPr marL="0" indent="0" algn="just">
              <a:buNone/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A presente NOB tem por objetivo fornecer instruções aos responsáveis pela 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implantação e operacionalização do SUS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, elaborada de conformidade com as Leis </a:t>
            </a:r>
            <a:r>
              <a:rPr lang="pt-BR" sz="1600" dirty="0" err="1" smtClean="0">
                <a:solidFill>
                  <a:schemeClr val="accent1">
                    <a:lumMod val="50000"/>
                  </a:schemeClr>
                </a:solidFill>
              </a:rPr>
              <a:t>nºs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 8.074/90 e 8.080/90. </a:t>
            </a:r>
          </a:p>
          <a:p>
            <a:pPr marL="0" indent="0">
              <a:buNone/>
            </a:pPr>
            <a:endParaRPr lang="pt-BR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...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possa ser adotada a política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proposta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, baseada na 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concessão de um crédito de 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confiança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</a:rPr>
              <a:t>aos Estados e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</a:rPr>
              <a:t>Municípios.</a:t>
            </a:r>
            <a:endParaRPr lang="pt-BR" sz="16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pt-BR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49796" y="260648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Norma Operacional Básica – NOB 91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20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60698" y="980728"/>
            <a:ext cx="8064896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Esta Norma Operacional Básica, do Ministério da Saúde, tem como objetivo disciplinar o processo de descentralização da gestão das ações e serviços de saúde na perspectiva de construção do Sistema Único de Saúde.</a:t>
            </a:r>
            <a:endParaRPr lang="pt-BR" sz="1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spcAft>
                <a:spcPts val="1200"/>
              </a:spcAft>
            </a:pP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Documento: Descentralização das ações e serviços de saúde: A Ousadia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de Cumprir e Fazer Cumprir a Lei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INTRODUÇÃO</a:t>
            </a:r>
          </a:p>
          <a:p>
            <a:pPr algn="just">
              <a:spcAft>
                <a:spcPts val="600"/>
              </a:spcAft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construção do SUS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é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um processo, no qual a diretriz de descentralização das ações e serviços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vem assumindo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dimensões bastante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complexas.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 Por esta razão, tem como fundamentos os seguintes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pressupostos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lphaLcParenR"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descentralização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deve ser estendida entendida como um processo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que implica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redistribuição de poder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; redefinição de papéis e estabelecimento de novas entre as três esferas de governo; reorganização institucional; reformulação de práticas; e controle social;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descentralização envolve dimensões políticas, sociais e culturais e sua efetivação pressupõe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diálogo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negociação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e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pactuação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entre os atores que vão constituir a base de legitimação das decisões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lphaLcParenR"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regionalização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deve ser entendida como uma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articulação e mobilização municipal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que leve em consideração características geográficas, fluxo de demanda, perfil epidemiológico, oferta de serviços e, acima de tudo,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a vontade política expressa pelos diversos municípios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de se consorciar ou estabelecer qualquer outra relação de caráter cooperativo. </a:t>
            </a:r>
          </a:p>
          <a:p>
            <a:pPr algn="just">
              <a:spcAft>
                <a:spcPts val="1200"/>
              </a:spcAft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2. DO GERENCIAMENTO DO PROCESSO DE DESCENTRALIZAÇÃO</a:t>
            </a:r>
            <a:endParaRPr lang="pt-BR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spcAft>
                <a:spcPts val="1200"/>
              </a:spcAft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</a:rPr>
              <a:t>O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gerenciamento do processo de descentralização no SUS, atendendo aos pressupostos apresentados, tem como eixo a prática do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planejamento  integrado em cada esfera de governo 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e como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foros de negociação e deliberação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as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Comissões </a:t>
            </a:r>
            <a:r>
              <a:rPr lang="pt-BR" sz="1400" b="1" dirty="0" err="1">
                <a:solidFill>
                  <a:schemeClr val="tx2">
                    <a:lumMod val="75000"/>
                  </a:schemeClr>
                </a:solidFill>
              </a:rPr>
              <a:t>Intergestores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e os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</a:rPr>
              <a:t>Conselhos de Saúde,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</a:rPr>
              <a:t> respectivamente.</a:t>
            </a:r>
          </a:p>
          <a:p>
            <a:pPr algn="just"/>
            <a:endParaRPr lang="pt-B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796" y="188640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Norma Operacional Básica – NOB 93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2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666" y="836547"/>
            <a:ext cx="8640960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200" u="sng" dirty="0" smtClean="0">
                <a:solidFill>
                  <a:schemeClr val="tx2">
                    <a:lumMod val="75000"/>
                  </a:schemeClr>
                </a:solidFill>
              </a:rPr>
              <a:t>Finalidade</a:t>
            </a:r>
          </a:p>
          <a:p>
            <a:pPr marL="0" indent="0" algn="just">
              <a:buNone/>
            </a:pP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A presente Norma Operacional Básica tem por finalidade primordial promover e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consolidar o pleno exercício, por parte do poder público municipal e do Distrito Federal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, da função de gestor da atenção à saúde dos seus 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munícipes, 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com a </a:t>
            </a:r>
            <a:r>
              <a:rPr lang="pt-BR" sz="1200" dirty="0" err="1">
                <a:solidFill>
                  <a:schemeClr val="tx2">
                    <a:lumMod val="75000"/>
                  </a:schemeClr>
                </a:solidFill>
              </a:rPr>
              <a:t>conseqüente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 redefinição das responsabilidades dos Estados, do Distrito Federal e da 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União. ...redefine:</a:t>
            </a:r>
          </a:p>
          <a:p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) os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papéis de cada esfera de governo 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e, em especial, no tocante à direção única; </a:t>
            </a:r>
          </a:p>
          <a:p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b) os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instrumentos gerenciais 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para que municípios e estados superem o papel exclusivo de prestadores de serviços e assumam seus respectivos papéis de gestores do SUS; </a:t>
            </a:r>
          </a:p>
          <a:p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c) os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mecanismos e fluxos de financiamento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, reduzindo progressiva e continuamente a remuneração por produção de serviços e ampliando as transferências de caráter global, fundo a fundo, </a:t>
            </a:r>
            <a:r>
              <a:rPr lang="pt-BR" sz="1200" i="1" dirty="0">
                <a:solidFill>
                  <a:schemeClr val="tx2">
                    <a:lumMod val="75000"/>
                  </a:schemeClr>
                </a:solidFill>
              </a:rPr>
              <a:t>com base em programações ascendentes, pactuadas e integradas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; </a:t>
            </a:r>
          </a:p>
          <a:p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d) a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prática do acompanhamento, controle e avaliação no SUS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, superando os mecanismos tradicionais, centrados no faturamento de serviços produzidos, e valorizando os resultados advindos de programações com critérios epidemiológicos e desempenho com qualidade; </a:t>
            </a:r>
          </a:p>
          <a:p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e) os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</a:rPr>
              <a:t>vínculos dos serviços com os seus usuários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, privilegiando os núcleos familiares e comunitários, criando, assim, condições para uma efetiva participação e controle social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4. SISTEMA DE SAÚDE MUNICIPAL</a:t>
            </a:r>
          </a:p>
          <a:p>
            <a:pPr algn="just"/>
            <a:r>
              <a:rPr lang="pt-BR" sz="1100" dirty="0">
                <a:solidFill>
                  <a:schemeClr val="accent1">
                    <a:lumMod val="50000"/>
                  </a:schemeClr>
                </a:solidFill>
              </a:rPr>
              <a:t>A criação e o funcionamento desse </a:t>
            </a:r>
            <a:r>
              <a:rPr lang="pt-BR" sz="1100" b="1" dirty="0">
                <a:solidFill>
                  <a:schemeClr val="accent1">
                    <a:lumMod val="50000"/>
                  </a:schemeClr>
                </a:solidFill>
              </a:rPr>
              <a:t>sistema municipal </a:t>
            </a:r>
            <a:r>
              <a:rPr lang="pt-BR" sz="1100" dirty="0">
                <a:solidFill>
                  <a:schemeClr val="accent1">
                    <a:lumMod val="50000"/>
                  </a:schemeClr>
                </a:solidFill>
              </a:rPr>
              <a:t>possibilita uma grande responsabilização dos municípios, no que se refere à saúde de todos os residentes em seu território. No entanto, possibilitam, também, um </a:t>
            </a:r>
            <a:r>
              <a:rPr lang="pt-BR" sz="1100" b="1" dirty="0">
                <a:solidFill>
                  <a:schemeClr val="accent1">
                    <a:lumMod val="50000"/>
                  </a:schemeClr>
                </a:solidFill>
              </a:rPr>
              <a:t>elevado risco de atomização desordenada dessas partes do SUS</a:t>
            </a:r>
            <a:r>
              <a:rPr lang="pt-BR" sz="1100" dirty="0">
                <a:solidFill>
                  <a:schemeClr val="accent1">
                    <a:lumMod val="50000"/>
                  </a:schemeClr>
                </a:solidFill>
              </a:rPr>
              <a:t>, permitindo que um sistema municipal se desenvolva em detrimento de outro, ameaçando, até mesmo, a unicidade do SUS. </a:t>
            </a:r>
            <a:r>
              <a:rPr lang="pt-BR" sz="1100" b="1" i="1" dirty="0">
                <a:solidFill>
                  <a:schemeClr val="accent1">
                    <a:lumMod val="50000"/>
                  </a:schemeClr>
                </a:solidFill>
              </a:rPr>
              <a:t>Há que se integrar, harmonizar e modernizar, com </a:t>
            </a:r>
            <a:r>
              <a:rPr lang="pt-BR" sz="1100" b="1" i="1" dirty="0" err="1">
                <a:solidFill>
                  <a:schemeClr val="accent1">
                    <a:lumMod val="50000"/>
                  </a:schemeClr>
                </a:solidFill>
              </a:rPr>
              <a:t>eqüidade</a:t>
            </a:r>
            <a:r>
              <a:rPr lang="pt-BR" sz="1100" b="1" i="1" dirty="0">
                <a:solidFill>
                  <a:schemeClr val="accent1">
                    <a:lumMod val="50000"/>
                  </a:schemeClr>
                </a:solidFill>
              </a:rPr>
              <a:t>, os sistemas municipais. </a:t>
            </a:r>
          </a:p>
          <a:p>
            <a:pPr marL="0" indent="0">
              <a:buNone/>
            </a:pP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. RELAÇÕES ENTRE OS SISTEMAS 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MUNICIPAIS</a:t>
            </a:r>
          </a:p>
          <a:p>
            <a:pPr marL="400050" lvl="1" indent="0">
              <a:buNone/>
            </a:pPr>
            <a:r>
              <a:rPr lang="pt-BR" sz="900" b="1" dirty="0">
                <a:solidFill>
                  <a:schemeClr val="accent1">
                    <a:lumMod val="50000"/>
                  </a:schemeClr>
                </a:solidFill>
              </a:rPr>
              <a:t>Essa</a:t>
            </a:r>
            <a:r>
              <a:rPr lang="pt-BR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900" b="1" dirty="0">
                <a:solidFill>
                  <a:schemeClr val="accent1">
                    <a:lumMod val="50000"/>
                  </a:schemeClr>
                </a:solidFill>
              </a:rPr>
              <a:t>relação, mediada pelo estado</a:t>
            </a:r>
            <a:r>
              <a:rPr lang="pt-BR" sz="900" dirty="0">
                <a:solidFill>
                  <a:schemeClr val="accent1">
                    <a:lumMod val="50000"/>
                  </a:schemeClr>
                </a:solidFill>
              </a:rPr>
              <a:t>, tem como instrumento de garantia </a:t>
            </a:r>
            <a:r>
              <a:rPr lang="pt-BR" sz="900" b="1" dirty="0">
                <a:solidFill>
                  <a:schemeClr val="accent1">
                    <a:lumMod val="50000"/>
                  </a:schemeClr>
                </a:solidFill>
              </a:rPr>
              <a:t>a programação pactuada e integrada </a:t>
            </a:r>
            <a:r>
              <a:rPr lang="pt-BR" sz="900" dirty="0">
                <a:solidFill>
                  <a:schemeClr val="accent1">
                    <a:lumMod val="50000"/>
                  </a:schemeClr>
                </a:solidFill>
              </a:rPr>
              <a:t>na </a:t>
            </a:r>
            <a:r>
              <a:rPr lang="pt-BR" sz="900" i="1" dirty="0">
                <a:solidFill>
                  <a:schemeClr val="accent1">
                    <a:lumMod val="50000"/>
                  </a:schemeClr>
                </a:solidFill>
              </a:rPr>
              <a:t>CIB regional </a:t>
            </a:r>
            <a:r>
              <a:rPr lang="pt-BR" sz="900" dirty="0">
                <a:solidFill>
                  <a:schemeClr val="accent1">
                    <a:lumMod val="50000"/>
                  </a:schemeClr>
                </a:solidFill>
              </a:rPr>
              <a:t>ou estadual e submetida ao Conselho de Saúde correspondente</a:t>
            </a:r>
            <a:r>
              <a:rPr lang="pt-BR" sz="9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BR" sz="9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6. PAPEL DO GESTOR 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ESTADUAL</a:t>
            </a:r>
          </a:p>
          <a:p>
            <a:pPr marL="0" indent="0">
              <a:buNone/>
            </a:pP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7. PAPEL DO GESTOR FEDERAL </a:t>
            </a:r>
            <a:endParaRPr lang="pt-BR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8. DIREÇÃO E 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</a:rPr>
              <a:t>ARTICULAÇÃO</a:t>
            </a:r>
          </a:p>
          <a:p>
            <a:pPr marL="400050" lvl="1" indent="0">
              <a:buNone/>
            </a:pPr>
            <a:r>
              <a:rPr lang="pt-BR" sz="900" dirty="0">
                <a:solidFill>
                  <a:schemeClr val="tx2">
                    <a:lumMod val="75000"/>
                  </a:schemeClr>
                </a:solidFill>
              </a:rPr>
              <a:t>A direção do Sistema Único de Saúde (SUS), em cada esfera de governo, é composta pelo órgão setorial do poder executivo e pelo respectivo Conselho de Saúde, nos termos das Leis Nº 8.080/90 e Nº 8.142/1990. </a:t>
            </a:r>
            <a:endParaRPr lang="pt-BR" sz="9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pt-BR" sz="900" dirty="0" smtClean="0">
                <a:solidFill>
                  <a:schemeClr val="tx2">
                    <a:lumMod val="75000"/>
                  </a:schemeClr>
                </a:solidFill>
              </a:rPr>
              <a:t>Articulação entre gestores – CIT (MS, </a:t>
            </a:r>
            <a:r>
              <a:rPr lang="pt-BR" sz="900" dirty="0" err="1" smtClean="0">
                <a:solidFill>
                  <a:schemeClr val="tx2">
                    <a:lumMod val="75000"/>
                  </a:schemeClr>
                </a:solidFill>
              </a:rPr>
              <a:t>Conass</a:t>
            </a:r>
            <a:r>
              <a:rPr lang="pt-BR" sz="900" dirty="0" smtClean="0">
                <a:solidFill>
                  <a:schemeClr val="tx2">
                    <a:lumMod val="75000"/>
                  </a:schemeClr>
                </a:solidFill>
              </a:rPr>
              <a:t> e </a:t>
            </a:r>
            <a:r>
              <a:rPr lang="pt-BR" sz="900" dirty="0" err="1" smtClean="0">
                <a:solidFill>
                  <a:schemeClr val="tx2">
                    <a:lumMod val="75000"/>
                  </a:schemeClr>
                </a:solidFill>
              </a:rPr>
              <a:t>Conasems</a:t>
            </a:r>
            <a:r>
              <a:rPr lang="pt-BR" sz="900" dirty="0" smtClean="0">
                <a:solidFill>
                  <a:schemeClr val="tx2">
                    <a:lumMod val="75000"/>
                  </a:schemeClr>
                </a:solidFill>
              </a:rPr>
              <a:t>) e CIB (SES e </a:t>
            </a:r>
            <a:r>
              <a:rPr lang="pt-BR" sz="900" dirty="0" err="1" smtClean="0">
                <a:solidFill>
                  <a:schemeClr val="tx2">
                    <a:lumMod val="75000"/>
                  </a:schemeClr>
                </a:solidFill>
              </a:rPr>
              <a:t>Cosems</a:t>
            </a:r>
            <a:r>
              <a:rPr lang="pt-BR" sz="900" dirty="0">
                <a:solidFill>
                  <a:schemeClr val="tx2">
                    <a:lumMod val="75000"/>
                  </a:schemeClr>
                </a:solidFill>
              </a:rPr>
              <a:t>); </a:t>
            </a:r>
            <a:r>
              <a:rPr lang="pt-BR" sz="900" dirty="0" smtClean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pt-BR" sz="900" dirty="0" err="1">
                <a:solidFill>
                  <a:schemeClr val="tx2">
                    <a:lumMod val="75000"/>
                  </a:schemeClr>
                </a:solidFill>
              </a:rPr>
              <a:t>Bipartite</a:t>
            </a:r>
            <a:r>
              <a:rPr lang="pt-BR" sz="900" dirty="0">
                <a:solidFill>
                  <a:schemeClr val="tx2">
                    <a:lumMod val="75000"/>
                  </a:schemeClr>
                </a:solidFill>
              </a:rPr>
              <a:t> pode operar com subcomissões regionais. </a:t>
            </a:r>
          </a:p>
          <a:p>
            <a:pPr marL="0" indent="0" algn="just">
              <a:buNone/>
            </a:pPr>
            <a:endParaRPr lang="pt-BR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49796" y="188640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 smtClean="0">
                <a:solidFill>
                  <a:schemeClr val="tx2">
                    <a:lumMod val="50000"/>
                  </a:schemeClr>
                </a:solidFill>
              </a:rPr>
              <a:t>Norma Operacional Básica – NOB 96</a:t>
            </a:r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70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5132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Considerando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o contínuo movimento de </a:t>
            </a:r>
            <a:r>
              <a:rPr lang="pt-BR" sz="1600" dirty="0" err="1">
                <a:solidFill>
                  <a:schemeClr val="accent1">
                    <a:lumMod val="50000"/>
                  </a:schemeClr>
                </a:solidFill>
              </a:rPr>
              <a:t>pactuação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 entre os três níveis de gestão, visando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o aperfeiçoamento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do Sistema Único de Saúde, resolve:</a:t>
            </a:r>
          </a:p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Art. 1º Aprovar, na forma do Anexo desta Portaria, a Norma Operacional da Assistência à Saúde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- NOAS-SUS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01/2002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que</a:t>
            </a:r>
          </a:p>
          <a:p>
            <a:pPr lvl="1" algn="just">
              <a:spcAft>
                <a:spcPts val="600"/>
              </a:spcAft>
            </a:pP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amplia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as responsabilidades dos municípios na Atenção 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Básica;</a:t>
            </a:r>
          </a:p>
          <a:p>
            <a:pPr lvl="1" algn="just">
              <a:spcAft>
                <a:spcPts val="600"/>
              </a:spcAft>
            </a:pP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estabelece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o processo de </a:t>
            </a:r>
            <a:r>
              <a:rPr lang="pt-BR" sz="1200" b="1" dirty="0">
                <a:solidFill>
                  <a:schemeClr val="accent1">
                    <a:lumMod val="50000"/>
                  </a:schemeClr>
                </a:solidFill>
              </a:rPr>
              <a:t>regionalização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 como </a:t>
            </a:r>
            <a:r>
              <a:rPr lang="pt-BR" sz="1200" b="1" u="sng" dirty="0">
                <a:solidFill>
                  <a:srgbClr val="FF0000"/>
                </a:solidFill>
              </a:rPr>
              <a:t>estratégia de hierarquização dos serviços de </a:t>
            </a:r>
            <a:r>
              <a:rPr lang="pt-BR" sz="1200" b="1" u="sng" dirty="0" smtClean="0">
                <a:solidFill>
                  <a:srgbClr val="FF0000"/>
                </a:solidFill>
              </a:rPr>
              <a:t>saúde 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e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de busca de maior </a:t>
            </a:r>
            <a:r>
              <a:rPr lang="pt-BR" sz="1200" dirty="0" err="1" smtClean="0">
                <a:solidFill>
                  <a:schemeClr val="accent1">
                    <a:lumMod val="50000"/>
                  </a:schemeClr>
                </a:solidFill>
              </a:rPr>
              <a:t>eqüidade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1" algn="just">
              <a:spcAft>
                <a:spcPts val="600"/>
              </a:spcAft>
            </a:pP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cria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mecanismos para o fortalecimento da capacidade de gestão 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do Sistema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Único de Saúde 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e</a:t>
            </a:r>
          </a:p>
          <a:p>
            <a:pPr lvl="1" algn="just">
              <a:spcAft>
                <a:spcPts val="600"/>
              </a:spcAft>
            </a:pP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procede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à atualização dos critérios de habilitação de </a:t>
            </a: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</a:rPr>
              <a:t>estados e municípios.</a:t>
            </a:r>
          </a:p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Capítulo I – 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pt-BR" sz="1600" b="1" dirty="0" smtClean="0">
                <a:solidFill>
                  <a:schemeClr val="accent1">
                    <a:lumMod val="50000"/>
                  </a:schemeClr>
                </a:solidFill>
              </a:rPr>
              <a:t>Regionalização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elaboração do plano diretor de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regionalização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ampliação do acesso e da qualidade da atenção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básica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Dos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módulos assistenciais e da qualificação das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microrregiões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organização dos serviços de média complexidade </a:t>
            </a:r>
            <a:endParaRPr lang="pt-BR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política de atenção de alta complexidade/custo no 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SUS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Capítulo III - Critérios de habilitação e </a:t>
            </a:r>
            <a:r>
              <a:rPr lang="pt-BR" sz="1600" dirty="0" err="1" smtClean="0">
                <a:solidFill>
                  <a:schemeClr val="accent1">
                    <a:lumMod val="50000"/>
                  </a:schemeClr>
                </a:solidFill>
              </a:rPr>
              <a:t>desabilitação</a:t>
            </a:r>
            <a:r>
              <a:rPr lang="pt-BR" sz="1600" dirty="0" smtClean="0">
                <a:solidFill>
                  <a:schemeClr val="accent1">
                    <a:lumMod val="50000"/>
                  </a:schemeClr>
                </a:solidFill>
              </a:rPr>
              <a:t> de estados e municípios</a:t>
            </a:r>
            <a:endParaRPr lang="pt-BR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796" y="332656"/>
            <a:ext cx="8886700" cy="64807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Norma Operacional de Assistência à Saúde – NOAS 2002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8254752" y="59222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166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4404</TotalTime>
  <Words>3138</Words>
  <Application>Microsoft Office PowerPoint</Application>
  <PresentationFormat>Apresentação na tela (4:3)</PresentationFormat>
  <Paragraphs>726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A INTEGRAÇÃO  DAS AÇÕES E SERVIÇOS EM REGIÕES DE SAÚDE MEDIANTE CONTRATO ORGANIZATIVO DA AÇÃO PÚBLICA DA SAÚDE, DISCIPLINA A ASSOCIAÇÃO REGIONAL DE SAÚDE E O ATENDIMENTO INTEGRAL PL 1.645/2015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Decreto 7.508/11</vt:lpstr>
      <vt:lpstr>Decreto 7.508/11</vt:lpstr>
      <vt:lpstr>Apresentação do PowerPoint</vt:lpstr>
      <vt:lpstr>Competências das Comissões Intergestores Regionais - CIR</vt:lpstr>
      <vt:lpstr>Competências das Comissões Intergestores Bipartite - CIB</vt:lpstr>
      <vt:lpstr>Competências da Comissão Intergestores Tripartite - CIT</vt:lpstr>
      <vt:lpstr>COAP - acordo de colaboração firmado entre entes federativos</vt:lpstr>
      <vt:lpstr>Apresentação do PowerPoint</vt:lpstr>
      <vt:lpstr>Apresentação do PowerPoint</vt:lpstr>
      <vt:lpstr>Dificuldades na adesão ao COAP apontadas em resposta ao Acordão TCU 1714/2015</vt:lpstr>
      <vt:lpstr>Desafios da Gestão do SUS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ACOLHIMENTO NACIONAL AOS SECRETÁRIOS E SECRETÁRIAS DE SAÚDE</dc:title>
  <dc:creator>Isabel Maria Vilas Boas Senra</dc:creator>
  <cp:lastModifiedBy>Isabel Maria Vilas Boas Senra</cp:lastModifiedBy>
  <cp:revision>388</cp:revision>
  <dcterms:created xsi:type="dcterms:W3CDTF">2013-01-29T18:29:03Z</dcterms:created>
  <dcterms:modified xsi:type="dcterms:W3CDTF">2016-09-13T14:59:00Z</dcterms:modified>
</cp:coreProperties>
</file>