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sldIdLst>
    <p:sldId id="256" r:id="rId2"/>
    <p:sldId id="275" r:id="rId3"/>
    <p:sldId id="276" r:id="rId4"/>
    <p:sldId id="277" r:id="rId5"/>
    <p:sldId id="320" r:id="rId6"/>
    <p:sldId id="278" r:id="rId7"/>
    <p:sldId id="279" r:id="rId8"/>
    <p:sldId id="280" r:id="rId9"/>
    <p:sldId id="281" r:id="rId10"/>
    <p:sldId id="317" r:id="rId11"/>
    <p:sldId id="318" r:id="rId12"/>
    <p:sldId id="319" r:id="rId13"/>
    <p:sldId id="284" r:id="rId14"/>
    <p:sldId id="285" r:id="rId15"/>
    <p:sldId id="293" r:id="rId16"/>
    <p:sldId id="294" r:id="rId17"/>
    <p:sldId id="295" r:id="rId18"/>
    <p:sldId id="287" r:id="rId19"/>
    <p:sldId id="288" r:id="rId20"/>
    <p:sldId id="289" r:id="rId21"/>
    <p:sldId id="290" r:id="rId22"/>
    <p:sldId id="291" r:id="rId23"/>
    <p:sldId id="292" r:id="rId24"/>
    <p:sldId id="296" r:id="rId25"/>
    <p:sldId id="297" r:id="rId26"/>
    <p:sldId id="298" r:id="rId27"/>
    <p:sldId id="303" r:id="rId28"/>
    <p:sldId id="299" r:id="rId29"/>
    <p:sldId id="300" r:id="rId30"/>
    <p:sldId id="301" r:id="rId31"/>
    <p:sldId id="305" r:id="rId32"/>
    <p:sldId id="306" r:id="rId33"/>
    <p:sldId id="307" r:id="rId34"/>
    <p:sldId id="308" r:id="rId35"/>
    <p:sldId id="309" r:id="rId36"/>
    <p:sldId id="310" r:id="rId37"/>
    <p:sldId id="322" r:id="rId38"/>
    <p:sldId id="323" r:id="rId39"/>
    <p:sldId id="311" r:id="rId40"/>
    <p:sldId id="324" r:id="rId41"/>
    <p:sldId id="274" r:id="rId42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29A3C"/>
    <a:srgbClr val="1B91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>
      <p:cViewPr>
        <p:scale>
          <a:sx n="50" d="100"/>
          <a:sy n="50" d="100"/>
        </p:scale>
        <p:origin x="-2382" y="-115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B601A62-BC31-4D74-AD48-53BB9E9F0AE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29103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57EBA70-6B49-4EE6-AA59-4B1B6BE0B626}" type="slidenum">
              <a:rPr lang="en-GB" smtClean="0"/>
              <a:pPr>
                <a:defRPr/>
              </a:pPr>
              <a:t>1</a:t>
            </a:fld>
            <a:endParaRPr lang="en-GB" smtClean="0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47A46DA-DC21-44CC-8C9C-8D1B8498FA15}" type="slidenum">
              <a:rPr lang="en-GB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</a:t>
            </a:fld>
            <a:endParaRPr lang="en-GB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5C546-AF91-4406-9D73-E5883B717A5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208922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E5721-1227-4088-995A-8BE915D0B75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89681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31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31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79A2A-347F-43C8-9BDE-7F476043EC9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153081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E8A46-4D66-48B3-A676-A30562065F0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547892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4E918-844C-4F8B-8FFF-B67BBFCA654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96100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ACD0D-B629-4EBA-BD7C-947338A1D53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651653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9BB8F-4522-4CCE-8539-7B7CE913B36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726205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A153D-AE83-44B2-A4D2-97075B96F18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01829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5FAFD-4BB1-4F54-9EA4-2941ADCC4FF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66952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89E9E-B019-459C-B20C-6DBC78DD6B6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87576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FB9EA-64B1-4A87-9179-758DBBF040B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373969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463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940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841BC39-F359-4C81-BA5F-126FCD777F5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2pPr>
      <a:lvl3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3pPr>
      <a:lvl4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4pPr>
      <a:lvl5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80590" y="58150"/>
            <a:ext cx="9419118" cy="708724"/>
          </a:xfrm>
          <a:prstGeom prst="rect">
            <a:avLst/>
          </a:prstGeom>
        </p:spPr>
        <p:txBody>
          <a:bodyPr lIns="100794" tIns="50397" rIns="100794" bIns="50397">
            <a:noAutofit/>
          </a:bodyPr>
          <a:lstStyle/>
          <a:p>
            <a:pPr algn="ctr" defTabSz="1007943" fontAlgn="auto"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Passos  do processo de construção do COAP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14987" y="1181182"/>
            <a:ext cx="9261607" cy="4989036"/>
          </a:xfrm>
          <a:prstGeom prst="rect">
            <a:avLst/>
          </a:prstGeom>
        </p:spPr>
        <p:txBody>
          <a:bodyPr lIns="100794" tIns="50397" rIns="100794" bIns="50397">
            <a:noAutofit/>
          </a:bodyPr>
          <a:lstStyle/>
          <a:p>
            <a:pPr marL="566968" indent="-566968" algn="just" defTabSz="100794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tabLst>
                <a:tab pos="493472" algn="l"/>
              </a:tabLst>
              <a:defRPr/>
            </a:pPr>
            <a:r>
              <a:rPr lang="pt-BR" sz="3200" dirty="0">
                <a:solidFill>
                  <a:srgbClr val="000000"/>
                </a:solidFill>
                <a:latin typeface="+mn-lt"/>
                <a:cs typeface="+mn-cs"/>
              </a:rPr>
              <a:t>Acordo político firmado  entre os entes envolvidos: Governo do Estado/Secretaria  da Saúde, APRECE/</a:t>
            </a:r>
            <a:r>
              <a:rPr lang="pt-BR" sz="3200" dirty="0" err="1">
                <a:solidFill>
                  <a:srgbClr val="000000"/>
                </a:solidFill>
                <a:latin typeface="+mn-lt"/>
                <a:cs typeface="+mn-cs"/>
              </a:rPr>
              <a:t>COSEMS-Ce</a:t>
            </a:r>
            <a:r>
              <a:rPr lang="pt-BR" sz="3200" dirty="0">
                <a:solidFill>
                  <a:srgbClr val="000000"/>
                </a:solidFill>
                <a:latin typeface="+mn-lt"/>
                <a:cs typeface="+mn-cs"/>
              </a:rPr>
              <a:t>, e Secretaria de Gestão Estratégica e Participativa- SGEP/MS</a:t>
            </a:r>
          </a:p>
          <a:p>
            <a:pPr marL="566968" indent="-566968" algn="just" defTabSz="100794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tabLst>
                <a:tab pos="493472" algn="l"/>
              </a:tabLst>
              <a:defRPr/>
            </a:pPr>
            <a:r>
              <a:rPr lang="pt-BR" sz="3200" dirty="0">
                <a:solidFill>
                  <a:srgbClr val="000000"/>
                </a:solidFill>
                <a:latin typeface="+mn-lt"/>
                <a:cs typeface="+mn-cs"/>
              </a:rPr>
              <a:t>Informação e sensibilização dos gestores: Prefeitos e Secretários Municipais de Saúde</a:t>
            </a:r>
          </a:p>
          <a:p>
            <a:pPr marL="566968" indent="-566968" algn="just" defTabSz="100794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tabLst>
                <a:tab pos="493472" algn="l"/>
              </a:tabLst>
              <a:defRPr/>
            </a:pPr>
            <a:r>
              <a:rPr lang="pt-BR" sz="3200" dirty="0">
                <a:solidFill>
                  <a:srgbClr val="000000"/>
                </a:solidFill>
                <a:latin typeface="+mn-lt"/>
                <a:cs typeface="+mn-cs"/>
              </a:rPr>
              <a:t>Informação e sensibilização dos Procuradores  e Assessores Jurídicos</a:t>
            </a:r>
          </a:p>
          <a:p>
            <a:pPr marL="566968" indent="-566968" algn="just" defTabSz="100794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tabLst>
                <a:tab pos="493472" algn="l"/>
              </a:tabLst>
              <a:defRPr/>
            </a:pPr>
            <a:r>
              <a:rPr lang="pt-BR" sz="3200" dirty="0">
                <a:solidFill>
                  <a:srgbClr val="000000"/>
                </a:solidFill>
                <a:latin typeface="+mn-lt"/>
                <a:cs typeface="+mn-cs"/>
              </a:rPr>
              <a:t>Definição dos Momentos de Elaboração do COAP  e  Agenda de Compromisso</a:t>
            </a:r>
          </a:p>
        </p:txBody>
      </p:sp>
    </p:spTree>
    <p:extLst>
      <p:ext uri="{BB962C8B-B14F-4D97-AF65-F5344CB8AC3E}">
        <p14:creationId xmlns:p14="http://schemas.microsoft.com/office/powerpoint/2010/main" xmlns="" val="165821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80590" y="58150"/>
            <a:ext cx="9419118" cy="708724"/>
          </a:xfrm>
          <a:prstGeom prst="rect">
            <a:avLst/>
          </a:prstGeom>
        </p:spPr>
        <p:txBody>
          <a:bodyPr lIns="100794" tIns="50397" rIns="100794" bIns="50397">
            <a:noAutofit/>
          </a:bodyPr>
          <a:lstStyle/>
          <a:p>
            <a:pPr algn="ctr" defTabSz="1007943" fontAlgn="auto"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Passos  do processo de construção do COAP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25276" y="2555701"/>
            <a:ext cx="9340363" cy="3462751"/>
          </a:xfrm>
          <a:prstGeom prst="rect">
            <a:avLst/>
          </a:prstGeom>
        </p:spPr>
        <p:txBody>
          <a:bodyPr lIns="100794" tIns="50397" rIns="100794" bIns="50397">
            <a:noAutofit/>
          </a:bodyPr>
          <a:lstStyle/>
          <a:p>
            <a:pPr marL="571500" indent="-571500" algn="just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romanUcPeriod"/>
              <a:tabLst>
                <a:tab pos="390229" algn="l"/>
              </a:tabLst>
              <a:defRPr/>
            </a:pPr>
            <a:r>
              <a:rPr lang="pt-BR" sz="3200" dirty="0">
                <a:solidFill>
                  <a:srgbClr val="000000"/>
                </a:solidFill>
                <a:latin typeface="+mn-lt"/>
                <a:cs typeface="+mn-cs"/>
              </a:rPr>
              <a:t>Preparação das Equipes Regionais: coordenadores e assessores técnico da SESA</a:t>
            </a:r>
          </a:p>
          <a:p>
            <a:pPr marL="571500" indent="-571500" algn="just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romanUcPeriod"/>
              <a:tabLst>
                <a:tab pos="390229" algn="l"/>
              </a:tabLst>
              <a:defRPr/>
            </a:pPr>
            <a:r>
              <a:rPr lang="pt-BR" sz="3200" dirty="0">
                <a:solidFill>
                  <a:srgbClr val="000000"/>
                </a:solidFill>
                <a:latin typeface="+mn-lt"/>
                <a:cs typeface="+mn-cs"/>
              </a:rPr>
              <a:t>Elaboração dos instrumentos de planejamento integrantes do COAP: Mapa da Saúde, Mapa de Metas dos Indicadores e da Programação Geral de Ações e Serviços de Saúde(modelo padrão</a:t>
            </a:r>
            <a:r>
              <a:rPr lang="pt-BR" sz="3200" dirty="0" smtClean="0">
                <a:solidFill>
                  <a:srgbClr val="000000"/>
                </a:solidFill>
                <a:latin typeface="+mn-lt"/>
                <a:cs typeface="+mn-cs"/>
              </a:rPr>
              <a:t>)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07864" y="1187549"/>
            <a:ext cx="3010761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pt-BR" sz="2800" b="1" dirty="0">
                <a:solidFill>
                  <a:schemeClr val="tx1"/>
                </a:solidFill>
                <a:latin typeface="+mn-lt"/>
              </a:rPr>
              <a:t>NÍVEL </a:t>
            </a:r>
            <a:r>
              <a:rPr lang="pt-BR" sz="2800" b="1" dirty="0" smtClean="0">
                <a:solidFill>
                  <a:schemeClr val="tx1"/>
                </a:solidFill>
                <a:latin typeface="+mn-lt"/>
              </a:rPr>
              <a:t>CENTRAL</a:t>
            </a:r>
            <a:endParaRPr lang="pt-BR" sz="2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595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80590" y="58150"/>
            <a:ext cx="9419118" cy="708724"/>
          </a:xfrm>
          <a:prstGeom prst="rect">
            <a:avLst/>
          </a:prstGeom>
        </p:spPr>
        <p:txBody>
          <a:bodyPr lIns="100794" tIns="50397" rIns="100794" bIns="50397">
            <a:noAutofit/>
          </a:bodyPr>
          <a:lstStyle/>
          <a:p>
            <a:pPr algn="ctr" defTabSz="1007943" fontAlgn="auto"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Passos  do processo de construção do COAP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80590" y="2195661"/>
            <a:ext cx="9340363" cy="2494518"/>
          </a:xfrm>
          <a:prstGeom prst="rect">
            <a:avLst/>
          </a:prstGeom>
        </p:spPr>
        <p:txBody>
          <a:bodyPr lIns="100794" tIns="50397" rIns="100794" bIns="50397">
            <a:noAutofit/>
          </a:bodyPr>
          <a:lstStyle/>
          <a:p>
            <a:pPr marL="571500" indent="-571500" algn="just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romanUcPeriod" startAt="3"/>
              <a:tabLst>
                <a:tab pos="390229" algn="l"/>
              </a:tabLst>
              <a:defRPr/>
            </a:pPr>
            <a:r>
              <a:rPr lang="pt-BR" sz="3200" dirty="0" smtClean="0">
                <a:solidFill>
                  <a:srgbClr val="000000"/>
                </a:solidFill>
                <a:latin typeface="+mn-lt"/>
                <a:cs typeface="+mn-cs"/>
              </a:rPr>
              <a:t>Monitoramento e recondução do processo de elaboração do COAP;</a:t>
            </a:r>
          </a:p>
          <a:p>
            <a:pPr marL="571500" indent="-571500" algn="just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romanUcPeriod" startAt="3"/>
              <a:tabLst>
                <a:tab pos="390229" algn="l"/>
              </a:tabLst>
              <a:defRPr/>
            </a:pPr>
            <a:r>
              <a:rPr lang="pt-BR" sz="3200" dirty="0" smtClean="0">
                <a:solidFill>
                  <a:srgbClr val="000000"/>
                </a:solidFill>
                <a:latin typeface="+mn-lt"/>
                <a:cs typeface="+mn-cs"/>
              </a:rPr>
              <a:t>Análise de consistência interna e ajustes dos instrumentos de planejamento</a:t>
            </a:r>
          </a:p>
          <a:p>
            <a:pPr marL="571500" indent="-571500" algn="just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romanUcPeriod" startAt="3"/>
              <a:tabLst>
                <a:tab pos="390229" algn="l"/>
              </a:tabLst>
              <a:defRPr/>
            </a:pPr>
            <a:r>
              <a:rPr lang="pt-BR" sz="3200" dirty="0" smtClean="0">
                <a:solidFill>
                  <a:srgbClr val="000000"/>
                </a:solidFill>
                <a:latin typeface="+mn-lt"/>
                <a:cs typeface="+mn-cs"/>
              </a:rPr>
              <a:t>Pactuação e aprovação dos </a:t>
            </a:r>
            <a:r>
              <a:rPr lang="pt-BR" sz="3200" dirty="0" err="1" smtClean="0">
                <a:solidFill>
                  <a:srgbClr val="000000"/>
                </a:solidFill>
                <a:latin typeface="+mn-lt"/>
                <a:cs typeface="+mn-cs"/>
              </a:rPr>
              <a:t>COAP’s</a:t>
            </a:r>
            <a:r>
              <a:rPr lang="pt-BR" sz="3200" dirty="0" smtClean="0">
                <a:solidFill>
                  <a:srgbClr val="000000"/>
                </a:solidFill>
                <a:latin typeface="+mn-lt"/>
                <a:cs typeface="+mn-cs"/>
              </a:rPr>
              <a:t> nas CIR.  </a:t>
            </a:r>
            <a:endParaRPr lang="pt-BR" sz="32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07863" y="1187548"/>
            <a:ext cx="3010761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pt-BR" sz="2800" b="1" dirty="0">
                <a:solidFill>
                  <a:schemeClr val="tx1"/>
                </a:solidFill>
                <a:latin typeface="+mn-lt"/>
              </a:rPr>
              <a:t>NÍVEL </a:t>
            </a:r>
            <a:r>
              <a:rPr lang="pt-BR" sz="2800" b="1" dirty="0" smtClean="0">
                <a:solidFill>
                  <a:schemeClr val="tx1"/>
                </a:solidFill>
                <a:latin typeface="+mn-lt"/>
              </a:rPr>
              <a:t>CENTRAL</a:t>
            </a:r>
            <a:endParaRPr lang="pt-BR" sz="2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604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44463" y="900113"/>
            <a:ext cx="9288337" cy="23749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spcAft>
                <a:spcPts val="0"/>
              </a:spcAft>
              <a:buFont typeface="+mj-lt"/>
              <a:buAutoNum type="alphaUcPeriod" startAt="2"/>
              <a:defRPr/>
            </a:pPr>
            <a:r>
              <a:rPr lang="pt-BR" dirty="0" smtClean="0"/>
              <a:t>NÍVEL REGIONAL</a:t>
            </a:r>
          </a:p>
          <a:p>
            <a:pPr marL="971550" lvl="1" indent="-571500" algn="just">
              <a:lnSpc>
                <a:spcPct val="100000"/>
              </a:lnSpc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dirty="0" smtClean="0"/>
              <a:t>Apresentação, e discussão em reunião ampliada do </a:t>
            </a:r>
            <a:r>
              <a:rPr lang="pt-BR" dirty="0"/>
              <a:t>C</a:t>
            </a:r>
            <a:r>
              <a:rPr lang="pt-BR" dirty="0" smtClean="0"/>
              <a:t>olegiado Interno de Gestão (CIG) e GTS da Coordenadoria Regional.</a:t>
            </a:r>
          </a:p>
          <a:p>
            <a:pPr marL="571500" indent="-571500">
              <a:lnSpc>
                <a:spcPct val="100000"/>
              </a:lnSpc>
              <a:spcAft>
                <a:spcPts val="0"/>
              </a:spcAft>
              <a:buFont typeface="+mj-lt"/>
              <a:buAutoNum type="romanUcPeriod"/>
              <a:defRPr/>
            </a:pPr>
            <a:endParaRPr lang="pt-BR" dirty="0" smtClean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719138" y="3635375"/>
          <a:ext cx="8642350" cy="3473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984"/>
                <a:gridCol w="4541305"/>
                <a:gridCol w="3097061"/>
              </a:tblGrid>
              <a:tr h="66258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ITEM</a:t>
                      </a:r>
                      <a:endParaRPr lang="pt-BR" sz="2000" dirty="0"/>
                    </a:p>
                  </a:txBody>
                  <a:tcPr marL="91455" marR="91455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INSTRUMENTO</a:t>
                      </a:r>
                      <a:endParaRPr lang="pt-BR" sz="2000" dirty="0"/>
                    </a:p>
                  </a:txBody>
                  <a:tcPr marL="91455" marR="91455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REFERÊNCIA</a:t>
                      </a:r>
                      <a:endParaRPr lang="pt-BR" sz="2000" dirty="0"/>
                    </a:p>
                  </a:txBody>
                  <a:tcPr marL="91455" marR="91455" marT="45728" marB="45728" anchor="ctr"/>
                </a:tc>
              </a:tr>
              <a:tr h="662587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</a:t>
                      </a:r>
                      <a:endParaRPr lang="pt-BR" sz="2400" dirty="0"/>
                    </a:p>
                  </a:txBody>
                  <a:tcPr marL="91455" marR="91455" marT="45728" marB="4572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dirty="0" smtClean="0"/>
                        <a:t>Normas e Fluxos</a:t>
                      </a:r>
                      <a:endParaRPr lang="pt-BR" sz="2400" dirty="0"/>
                    </a:p>
                  </a:txBody>
                  <a:tcPr marL="91455" marR="91455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Resolução CIT Nº 03/12</a:t>
                      </a:r>
                      <a:endParaRPr lang="pt-BR" sz="2400" dirty="0"/>
                    </a:p>
                  </a:txBody>
                  <a:tcPr marL="91455" marR="91455" marT="45728" marB="45728" anchor="ctr"/>
                </a:tc>
              </a:tr>
              <a:tr h="662587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</a:t>
                      </a:r>
                      <a:endParaRPr lang="pt-BR" sz="2400" dirty="0"/>
                    </a:p>
                  </a:txBody>
                  <a:tcPr marL="91455" marR="91455" marT="45728" marB="4572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dirty="0" smtClean="0"/>
                        <a:t>Minuta da Estrutura do COAP</a:t>
                      </a:r>
                      <a:endParaRPr lang="pt-BR" sz="2400" dirty="0"/>
                    </a:p>
                  </a:txBody>
                  <a:tcPr marL="91455" marR="91455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CIT</a:t>
                      </a:r>
                      <a:r>
                        <a:rPr lang="pt-BR" sz="2400" baseline="0" dirty="0" smtClean="0"/>
                        <a:t> de Dez/11</a:t>
                      </a:r>
                      <a:endParaRPr lang="pt-BR" sz="2400" dirty="0"/>
                    </a:p>
                  </a:txBody>
                  <a:tcPr marL="91455" marR="91455" marT="45728" marB="45728" anchor="ctr"/>
                </a:tc>
              </a:tr>
              <a:tr h="662587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</a:t>
                      </a:r>
                      <a:endParaRPr lang="pt-BR" sz="2400" dirty="0"/>
                    </a:p>
                  </a:txBody>
                  <a:tcPr marL="91455" marR="91455" marT="45728" marB="4572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dirty="0" smtClean="0"/>
                        <a:t>Metas e Indicadores</a:t>
                      </a:r>
                      <a:endParaRPr lang="pt-BR" sz="2400" dirty="0"/>
                    </a:p>
                  </a:txBody>
                  <a:tcPr marL="91455" marR="91455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CIT de Março/12</a:t>
                      </a:r>
                      <a:endParaRPr lang="pt-BR" sz="2400" dirty="0"/>
                    </a:p>
                  </a:txBody>
                  <a:tcPr marL="91455" marR="91455" marT="45728" marB="45728" anchor="ctr"/>
                </a:tc>
              </a:tr>
              <a:tr h="82310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4</a:t>
                      </a:r>
                      <a:endParaRPr lang="pt-BR" sz="2400" dirty="0"/>
                    </a:p>
                  </a:txBody>
                  <a:tcPr marL="91455" marR="91455" marT="45728" marB="4572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dirty="0" smtClean="0"/>
                        <a:t>Regras de Transição Pacto - Decreto</a:t>
                      </a:r>
                      <a:endParaRPr lang="pt-BR" sz="2400" dirty="0"/>
                    </a:p>
                  </a:txBody>
                  <a:tcPr marL="91455" marR="91455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CIT</a:t>
                      </a:r>
                      <a:r>
                        <a:rPr lang="pt-BR" sz="2400" baseline="0" dirty="0" smtClean="0"/>
                        <a:t> de Abril/12</a:t>
                      </a:r>
                      <a:endParaRPr lang="pt-BR" sz="2400" dirty="0"/>
                    </a:p>
                  </a:txBody>
                  <a:tcPr marL="91455" marR="91455" marT="45728" marB="45728" anchor="ctr"/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03238" y="-180975"/>
            <a:ext cx="9069387" cy="1258888"/>
          </a:xfrm>
        </p:spPr>
        <p:txBody>
          <a:bodyPr/>
          <a:lstStyle/>
          <a:p>
            <a:r>
              <a:rPr lang="pt-BR" sz="4000" dirty="0" smtClean="0">
                <a:solidFill>
                  <a:srgbClr val="FFFF00"/>
                </a:solidFill>
              </a:rPr>
              <a:t>Passos do Processo de Construção do COAP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43768" y="2267669"/>
            <a:ext cx="9791700" cy="295232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spcAft>
                <a:spcPts val="0"/>
              </a:spcAft>
              <a:buFont typeface="+mj-lt"/>
              <a:buAutoNum type="alphaUcPeriod" startAt="2"/>
              <a:defRPr/>
            </a:pPr>
            <a:r>
              <a:rPr lang="pt-BR" dirty="0" smtClean="0"/>
              <a:t>NÍVEL REGIONAL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pt-BR" dirty="0" smtClean="0"/>
          </a:p>
          <a:p>
            <a:pPr marL="971550" lvl="1" indent="-571500" algn="just">
              <a:lnSpc>
                <a:spcPct val="100000"/>
              </a:lnSpc>
              <a:spcAft>
                <a:spcPts val="0"/>
              </a:spcAft>
              <a:buFont typeface="+mj-lt"/>
              <a:buAutoNum type="romanUcPeriod" startAt="2"/>
              <a:defRPr/>
            </a:pPr>
            <a:r>
              <a:rPr lang="pt-BR" dirty="0" smtClean="0"/>
              <a:t>Composição do GRUPO CONDUTOR REGIONAL e a divisão de responsabilidades em conformidade com cada parte do COAP.</a:t>
            </a:r>
          </a:p>
          <a:p>
            <a:pPr marL="571500" indent="-571500">
              <a:lnSpc>
                <a:spcPct val="100000"/>
              </a:lnSpc>
              <a:spcAft>
                <a:spcPts val="0"/>
              </a:spcAft>
              <a:buFont typeface="+mj-lt"/>
              <a:buAutoNum type="romanUcPeriod"/>
              <a:defRPr/>
            </a:pPr>
            <a:endParaRPr lang="pt-BR" dirty="0" smtClean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03238" y="-180975"/>
            <a:ext cx="9069387" cy="1258888"/>
          </a:xfrm>
        </p:spPr>
        <p:txBody>
          <a:bodyPr/>
          <a:lstStyle/>
          <a:p>
            <a:r>
              <a:rPr lang="pt-BR" sz="4000" dirty="0" smtClean="0">
                <a:solidFill>
                  <a:srgbClr val="FFFF00"/>
                </a:solidFill>
              </a:rPr>
              <a:t>Passos do Processo de Construção do COAP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0399613"/>
              </p:ext>
            </p:extLst>
          </p:nvPr>
        </p:nvGraphicFramePr>
        <p:xfrm>
          <a:off x="83511" y="107429"/>
          <a:ext cx="9997113" cy="7452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308"/>
                <a:gridCol w="3989074"/>
                <a:gridCol w="3118731"/>
              </a:tblGrid>
              <a:tr h="757236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PARTES</a:t>
                      </a:r>
                      <a:endParaRPr lang="pt-BR" sz="2800" dirty="0"/>
                    </a:p>
                  </a:txBody>
                  <a:tcPr marL="91427" marR="91427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SUB-DIVISÕES</a:t>
                      </a:r>
                      <a:endParaRPr lang="pt-BR" sz="2800" dirty="0"/>
                    </a:p>
                  </a:txBody>
                  <a:tcPr marL="91427" marR="91427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ÁREA</a:t>
                      </a:r>
                      <a:r>
                        <a:rPr lang="pt-BR" sz="2800" baseline="0" dirty="0" smtClean="0"/>
                        <a:t> TÉCNICA</a:t>
                      </a:r>
                      <a:endParaRPr lang="pt-BR" sz="2800" dirty="0"/>
                    </a:p>
                  </a:txBody>
                  <a:tcPr marL="91427" marR="91427" marT="45714" marB="45714" anchor="ctr"/>
                </a:tc>
              </a:tr>
              <a:tr h="1260669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Parte I</a:t>
                      </a:r>
                      <a:r>
                        <a:rPr lang="pt-BR" sz="2400" baseline="0" dirty="0" smtClean="0"/>
                        <a:t> – Responsabilidades Organizativas</a:t>
                      </a:r>
                      <a:endParaRPr lang="pt-BR" sz="2400" dirty="0"/>
                    </a:p>
                  </a:txBody>
                  <a:tcPr marL="91427" marR="91427" marT="45714" marB="45714" anchor="ctr"/>
                </a:tc>
                <a:tc>
                  <a:txBody>
                    <a:bodyPr/>
                    <a:lstStyle/>
                    <a:p>
                      <a:pPr algn="l"/>
                      <a:endParaRPr lang="pt-BR" sz="2400" dirty="0"/>
                    </a:p>
                  </a:txBody>
                  <a:tcPr marL="91427" marR="91427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Apoio Institucional</a:t>
                      </a:r>
                      <a:endParaRPr lang="pt-BR" sz="2400" dirty="0"/>
                    </a:p>
                  </a:txBody>
                  <a:tcPr marL="91427" marR="91427" marT="45714" marB="45714" anchor="ctr"/>
                </a:tc>
              </a:tr>
              <a:tr h="1024502">
                <a:tc rowSpan="4"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Parte II – Responsabilidades Executivas</a:t>
                      </a:r>
                      <a:endParaRPr lang="pt-BR" sz="2400" dirty="0"/>
                    </a:p>
                  </a:txBody>
                  <a:tcPr marL="91427" marR="91427" marT="45714" marB="45714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sz="2400" dirty="0" smtClean="0"/>
                        <a:t>Diretrizes,</a:t>
                      </a:r>
                      <a:r>
                        <a:rPr lang="pt-BR" sz="2400" baseline="0" dirty="0" smtClean="0"/>
                        <a:t> Objetivos,  metas regionais e indicadores</a:t>
                      </a:r>
                      <a:endParaRPr lang="pt-BR" sz="2400" dirty="0"/>
                    </a:p>
                  </a:txBody>
                  <a:tcPr marL="91427" marR="91427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APS</a:t>
                      </a:r>
                      <a:endParaRPr lang="pt-BR" sz="2400" dirty="0"/>
                    </a:p>
                  </a:txBody>
                  <a:tcPr marL="91427" marR="91427" marT="45714" marB="45714" anchor="ctr"/>
                </a:tc>
              </a:tr>
              <a:tr h="1024502">
                <a:tc vMerge="1"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sz="2400" dirty="0" smtClean="0"/>
                        <a:t>Anexo I – Mapa da</a:t>
                      </a:r>
                      <a:r>
                        <a:rPr lang="pt-BR" sz="2400" baseline="0" dirty="0" smtClean="0"/>
                        <a:t> Saúde Atual</a:t>
                      </a:r>
                      <a:endParaRPr lang="pt-BR" sz="2400" dirty="0"/>
                    </a:p>
                  </a:txBody>
                  <a:tcPr marL="91427" marR="91427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Apoio Institucional e Assessoria</a:t>
                      </a:r>
                      <a:r>
                        <a:rPr lang="pt-BR" sz="2400" baseline="0" dirty="0" smtClean="0"/>
                        <a:t> Técnica</a:t>
                      </a:r>
                      <a:endParaRPr lang="pt-BR" sz="2400" dirty="0"/>
                    </a:p>
                  </a:txBody>
                  <a:tcPr marL="91427" marR="91427" marT="45714" marB="45714" anchor="ctr"/>
                </a:tc>
              </a:tr>
              <a:tr h="1915390">
                <a:tc vMerge="1"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sz="2400" dirty="0" smtClean="0"/>
                        <a:t>Anexo</a:t>
                      </a:r>
                      <a:r>
                        <a:rPr lang="pt-BR" sz="2400" baseline="0" dirty="0" smtClean="0"/>
                        <a:t> II – Programação Geral de Ações e Serviços da Saúde; Mapa de Investimentos na região</a:t>
                      </a:r>
                      <a:endParaRPr lang="pt-BR" sz="2400" dirty="0"/>
                    </a:p>
                  </a:txBody>
                  <a:tcPr marL="91427" marR="91427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Controle e Avaliação</a:t>
                      </a:r>
                      <a:r>
                        <a:rPr lang="pt-BR" sz="2400" baseline="0" dirty="0" smtClean="0"/>
                        <a:t> e Regulação</a:t>
                      </a:r>
                      <a:endParaRPr lang="pt-BR" sz="2400" dirty="0"/>
                    </a:p>
                  </a:txBody>
                  <a:tcPr marL="91427" marR="91427" marT="45714" marB="45714" anchor="ctr"/>
                </a:tc>
              </a:tr>
              <a:tr h="1469946">
                <a:tc vMerge="1"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sz="2400" dirty="0" smtClean="0"/>
                        <a:t>Anexo III – Programação</a:t>
                      </a:r>
                      <a:r>
                        <a:rPr lang="pt-BR" sz="2400" baseline="0" dirty="0" smtClean="0"/>
                        <a:t> de </a:t>
                      </a:r>
                      <a:r>
                        <a:rPr lang="pt-BR" sz="2400" dirty="0" smtClean="0"/>
                        <a:t>Referências</a:t>
                      </a:r>
                      <a:endParaRPr lang="pt-BR" sz="2400" dirty="0"/>
                    </a:p>
                  </a:txBody>
                  <a:tcPr marL="91427" marR="91427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Controle e Avaliação</a:t>
                      </a:r>
                      <a:r>
                        <a:rPr lang="pt-BR" sz="2400" baseline="0" dirty="0" smtClean="0"/>
                        <a:t> e Regulação</a:t>
                      </a:r>
                      <a:endParaRPr lang="pt-BR" sz="2400" dirty="0" smtClean="0"/>
                    </a:p>
                    <a:p>
                      <a:pPr algn="ctr"/>
                      <a:endParaRPr lang="pt-BR" sz="2400" dirty="0"/>
                    </a:p>
                  </a:txBody>
                  <a:tcPr marL="91427" marR="91427" marT="45714" marB="4571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7940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263347"/>
              </p:ext>
            </p:extLst>
          </p:nvPr>
        </p:nvGraphicFramePr>
        <p:xfrm>
          <a:off x="105960" y="2267669"/>
          <a:ext cx="9902904" cy="3339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4152"/>
                <a:gridCol w="3972654"/>
                <a:gridCol w="2796098"/>
              </a:tblGrid>
              <a:tr h="1135529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PARTES</a:t>
                      </a:r>
                      <a:endParaRPr lang="pt-BR" sz="2800" dirty="0"/>
                    </a:p>
                  </a:txBody>
                  <a:tcPr marL="91438" marR="91438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SUB-DIVISÕES</a:t>
                      </a:r>
                      <a:endParaRPr lang="pt-BR" sz="2800" dirty="0"/>
                    </a:p>
                  </a:txBody>
                  <a:tcPr marL="91438" marR="91438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ÁREA</a:t>
                      </a:r>
                      <a:r>
                        <a:rPr lang="pt-BR" sz="2800" baseline="0" dirty="0" smtClean="0"/>
                        <a:t> TÉCNICA</a:t>
                      </a:r>
                      <a:endParaRPr lang="pt-BR" sz="2800" dirty="0"/>
                    </a:p>
                  </a:txBody>
                  <a:tcPr marL="91438" marR="91438" marT="45728" marB="45728" anchor="ctr"/>
                </a:tc>
              </a:tr>
              <a:tr h="2204258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Parte III – Responsabilidades Orçamentário</a:t>
                      </a:r>
                      <a:r>
                        <a:rPr lang="pt-BR" sz="2800" baseline="0" dirty="0" smtClean="0"/>
                        <a:t> - Financeiras</a:t>
                      </a:r>
                      <a:endParaRPr lang="pt-BR" sz="2800" dirty="0"/>
                    </a:p>
                  </a:txBody>
                  <a:tcPr marL="91438" marR="91438" marT="45728" marB="4572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800" dirty="0" smtClean="0"/>
                        <a:t>Responsabilidades</a:t>
                      </a:r>
                      <a:r>
                        <a:rPr lang="pt-BR" sz="2800" baseline="0" dirty="0" smtClean="0"/>
                        <a:t> dos entes federativos pelo financiamento tripartite do COAP na Região</a:t>
                      </a:r>
                      <a:endParaRPr lang="pt-BR" sz="2800" dirty="0"/>
                    </a:p>
                  </a:txBody>
                  <a:tcPr marL="91438" marR="91438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Gestão,</a:t>
                      </a:r>
                      <a:r>
                        <a:rPr lang="pt-BR" sz="2800" baseline="0" dirty="0" smtClean="0"/>
                        <a:t> Planejamento e Financiamento</a:t>
                      </a:r>
                      <a:endParaRPr lang="pt-BR" sz="2800" dirty="0"/>
                    </a:p>
                  </a:txBody>
                  <a:tcPr marL="91438" marR="91438" marT="45728" marB="45728" anchor="ctr"/>
                </a:tc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292223" y="35421"/>
            <a:ext cx="9572625" cy="1258888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r>
              <a:rPr lang="pt-BR" sz="4000" smtClean="0">
                <a:solidFill>
                  <a:srgbClr val="FFFF00"/>
                </a:solidFill>
              </a:rPr>
              <a:t>Passos do Processo de Construção do COAP</a:t>
            </a:r>
            <a:endParaRPr lang="pt-BR" sz="4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900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2194419"/>
              </p:ext>
            </p:extLst>
          </p:nvPr>
        </p:nvGraphicFramePr>
        <p:xfrm>
          <a:off x="105960" y="1100473"/>
          <a:ext cx="9830896" cy="5199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4987"/>
                <a:gridCol w="3411524"/>
                <a:gridCol w="3134385"/>
              </a:tblGrid>
              <a:tr h="1104926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PARTES</a:t>
                      </a:r>
                      <a:endParaRPr lang="pt-BR" sz="2800" dirty="0"/>
                    </a:p>
                  </a:txBody>
                  <a:tcPr marL="91438" marR="91438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SUB-DIVISÕES</a:t>
                      </a:r>
                      <a:endParaRPr lang="pt-BR" sz="2800" dirty="0"/>
                    </a:p>
                  </a:txBody>
                  <a:tcPr marL="91438" marR="91438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ÁREA</a:t>
                      </a:r>
                      <a:r>
                        <a:rPr lang="pt-BR" sz="2800" baseline="0" dirty="0" smtClean="0"/>
                        <a:t> TÉCNICA</a:t>
                      </a:r>
                      <a:endParaRPr lang="pt-BR" sz="2800" dirty="0"/>
                    </a:p>
                  </a:txBody>
                  <a:tcPr marL="91438" marR="91438" marT="45728" marB="45728" anchor="ctr"/>
                </a:tc>
              </a:tr>
              <a:tr h="4094718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Parte IV – Responsabilidades</a:t>
                      </a:r>
                      <a:r>
                        <a:rPr lang="pt-BR" sz="2800" baseline="0" dirty="0" smtClean="0"/>
                        <a:t> pelo Monitoramento Avaliação e Auditoria</a:t>
                      </a:r>
                      <a:endParaRPr lang="pt-BR" sz="2800" dirty="0"/>
                    </a:p>
                  </a:txBody>
                  <a:tcPr marL="91438" marR="91438" marT="45728" marB="4572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800" dirty="0" smtClean="0"/>
                        <a:t>Padrão Nacional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pt-BR" sz="2800" dirty="0" smtClean="0"/>
                        <a:t>IDSUS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pt-BR" sz="2800" dirty="0" smtClean="0"/>
                        <a:t>Metas do Contrato</a:t>
                      </a:r>
                      <a:endParaRPr lang="pt-BR" sz="2800" dirty="0"/>
                    </a:p>
                  </a:txBody>
                  <a:tcPr marL="91438" marR="91438" marT="45728" marB="45728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itchFamily="2" charset="2"/>
                        <a:buChar char="ü"/>
                      </a:pPr>
                      <a:r>
                        <a:rPr lang="pt-BR" sz="2800" dirty="0" smtClean="0"/>
                        <a:t>SNA Regional</a:t>
                      </a:r>
                    </a:p>
                    <a:p>
                      <a:pPr marL="285750" indent="-285750" algn="ctr">
                        <a:buFont typeface="Wingdings" pitchFamily="2" charset="2"/>
                        <a:buChar char="ü"/>
                      </a:pPr>
                      <a:r>
                        <a:rPr lang="pt-BR" sz="2800" dirty="0" smtClean="0"/>
                        <a:t>CIR</a:t>
                      </a:r>
                    </a:p>
                    <a:p>
                      <a:pPr marL="285750" indent="-285750" algn="ctr">
                        <a:buFont typeface="Wingdings" pitchFamily="2" charset="2"/>
                        <a:buChar char="ü"/>
                      </a:pPr>
                      <a:r>
                        <a:rPr lang="pt-BR" sz="2800" dirty="0" smtClean="0"/>
                        <a:t>CMS</a:t>
                      </a:r>
                    </a:p>
                    <a:p>
                      <a:pPr marL="285750" indent="-285750" algn="ctr">
                        <a:buFont typeface="Wingdings" pitchFamily="2" charset="2"/>
                        <a:buChar char="ü"/>
                      </a:pPr>
                      <a:r>
                        <a:rPr lang="pt-BR" sz="2800" dirty="0" smtClean="0"/>
                        <a:t>RAG</a:t>
                      </a:r>
                    </a:p>
                    <a:p>
                      <a:pPr marL="285750" indent="-285750" algn="ctr">
                        <a:buFont typeface="Wingdings" pitchFamily="2" charset="2"/>
                        <a:buChar char="ü"/>
                      </a:pPr>
                      <a:r>
                        <a:rPr lang="pt-BR" sz="2800" dirty="0" smtClean="0"/>
                        <a:t>Controle Externo</a:t>
                      </a:r>
                    </a:p>
                    <a:p>
                      <a:pPr marL="285750" indent="-285750" algn="ctr">
                        <a:buFont typeface="Wingdings" pitchFamily="2" charset="2"/>
                        <a:buChar char="ü"/>
                      </a:pPr>
                      <a:endParaRPr lang="pt-BR" sz="2800" dirty="0"/>
                    </a:p>
                  </a:txBody>
                  <a:tcPr marL="91438" marR="91438" marT="45728" marB="45728" anchor="ctr"/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363983" y="72677"/>
            <a:ext cx="9428857" cy="1258888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r>
              <a:rPr lang="pt-BR" sz="4000" smtClean="0">
                <a:solidFill>
                  <a:srgbClr val="FFFF00"/>
                </a:solidFill>
              </a:rPr>
              <a:t>Passos do Processo de Construção do COAP</a:t>
            </a:r>
            <a:endParaRPr lang="pt-BR" sz="4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713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44463" y="900113"/>
            <a:ext cx="9791700" cy="4535487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spcAft>
                <a:spcPts val="0"/>
              </a:spcAft>
              <a:buFont typeface="+mj-lt"/>
              <a:buAutoNum type="alphaUcPeriod" startAt="2"/>
              <a:defRPr/>
            </a:pPr>
            <a:r>
              <a:rPr lang="pt-BR" sz="3600" dirty="0" smtClean="0"/>
              <a:t>NÍVEL REGIONAL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Font typeface="Times New Roman" pitchFamily="18" charset="0"/>
              <a:buNone/>
              <a:defRPr/>
            </a:pPr>
            <a:endParaRPr lang="pt-BR" sz="3600" dirty="0" smtClean="0"/>
          </a:p>
          <a:p>
            <a:pPr marL="971550" lvl="1" indent="-571500">
              <a:lnSpc>
                <a:spcPct val="100000"/>
              </a:lnSpc>
              <a:spcAft>
                <a:spcPts val="0"/>
              </a:spcAft>
              <a:buFont typeface="+mj-lt"/>
              <a:buAutoNum type="romanUcPeriod" startAt="3"/>
              <a:defRPr/>
            </a:pPr>
            <a:r>
              <a:rPr lang="pt-BR" sz="3200" dirty="0" smtClean="0"/>
              <a:t>Convocação da CIR – Comissão Intergestora Regional</a:t>
            </a:r>
          </a:p>
          <a:p>
            <a:pPr lvl="2" indent="-342900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800" dirty="0" smtClean="0"/>
              <a:t>Apresentação do Processo de Elaboração do COAP;</a:t>
            </a:r>
          </a:p>
          <a:p>
            <a:pPr lvl="2" indent="-342900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800" dirty="0" smtClean="0"/>
              <a:t>Apropriação dos Conteúdos e procedimentos técnicos e operacionais com vistas a </a:t>
            </a:r>
            <a:r>
              <a:rPr lang="pt-BR" sz="2800" dirty="0" err="1" smtClean="0"/>
              <a:t>pactuação</a:t>
            </a:r>
            <a:r>
              <a:rPr lang="pt-BR" sz="2800" dirty="0" smtClean="0"/>
              <a:t> e aprovação;</a:t>
            </a:r>
          </a:p>
          <a:p>
            <a:pPr lvl="2" indent="-342900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800" dirty="0" smtClean="0"/>
              <a:t>Conhecimento do cronograma para conclusão de cada parte;</a:t>
            </a:r>
          </a:p>
          <a:p>
            <a:pPr lvl="2" indent="-342900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2800" dirty="0" smtClean="0"/>
              <a:t>Participação da Assessoria Jurídica das Prefeituras Municipais.</a:t>
            </a:r>
          </a:p>
          <a:p>
            <a:pPr marL="571500" indent="-571500">
              <a:lnSpc>
                <a:spcPct val="100000"/>
              </a:lnSpc>
              <a:spcAft>
                <a:spcPts val="0"/>
              </a:spcAft>
              <a:buFont typeface="+mj-lt"/>
              <a:buAutoNum type="romanUcPeriod"/>
              <a:defRPr/>
            </a:pPr>
            <a:endParaRPr lang="pt-BR" sz="3600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03238" y="-180975"/>
            <a:ext cx="9069387" cy="1258888"/>
          </a:xfrm>
        </p:spPr>
        <p:txBody>
          <a:bodyPr/>
          <a:lstStyle/>
          <a:p>
            <a:r>
              <a:rPr lang="pt-BR" sz="4000" dirty="0" smtClean="0">
                <a:solidFill>
                  <a:srgbClr val="FFFF00"/>
                </a:solidFill>
              </a:rPr>
              <a:t>Passos do Processo de Construção do COAP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44463" y="900113"/>
            <a:ext cx="9791700" cy="4535487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spcAft>
                <a:spcPts val="0"/>
              </a:spcAft>
              <a:buFont typeface="+mj-lt"/>
              <a:buAutoNum type="alphaUcPeriod" startAt="2"/>
              <a:defRPr/>
            </a:pPr>
            <a:r>
              <a:rPr lang="pt-BR" sz="3600" dirty="0" smtClean="0"/>
              <a:t>NÍVEL REGIONAL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Font typeface="Times New Roman" pitchFamily="18" charset="0"/>
              <a:buNone/>
              <a:defRPr/>
            </a:pPr>
            <a:endParaRPr lang="pt-BR" sz="3600" dirty="0" smtClean="0"/>
          </a:p>
          <a:p>
            <a:pPr marL="971550" lvl="1" indent="-571500">
              <a:lnSpc>
                <a:spcPct val="100000"/>
              </a:lnSpc>
              <a:spcAft>
                <a:spcPts val="0"/>
              </a:spcAft>
              <a:buFont typeface="+mj-lt"/>
              <a:buAutoNum type="romanUcPeriod" startAt="4"/>
              <a:defRPr/>
            </a:pPr>
            <a:r>
              <a:rPr lang="pt-BR" sz="3600" dirty="0" smtClean="0"/>
              <a:t>Convocação das Câmaras Técnicas</a:t>
            </a:r>
          </a:p>
          <a:p>
            <a:pPr marL="400050" lvl="1" indent="0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pt-BR" sz="3600" dirty="0" smtClean="0"/>
          </a:p>
          <a:p>
            <a:pPr lvl="2" indent="-342900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3200" dirty="0" smtClean="0"/>
              <a:t>Planejamento, Gestão e Financiamento;</a:t>
            </a:r>
          </a:p>
          <a:p>
            <a:pPr lvl="2" indent="-342900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3200" dirty="0" smtClean="0"/>
              <a:t>Atenção Primária;</a:t>
            </a:r>
          </a:p>
          <a:p>
            <a:pPr lvl="2" indent="-342900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3200" dirty="0" smtClean="0"/>
              <a:t>Vigilância à Saúde;</a:t>
            </a:r>
          </a:p>
          <a:p>
            <a:pPr lvl="2" indent="-342900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3200" dirty="0" smtClean="0"/>
              <a:t>Controle, Avaliação, Regulação e Auditoria.</a:t>
            </a:r>
          </a:p>
          <a:p>
            <a:pPr marL="571500" indent="-571500">
              <a:lnSpc>
                <a:spcPct val="100000"/>
              </a:lnSpc>
              <a:spcAft>
                <a:spcPts val="0"/>
              </a:spcAft>
              <a:buFont typeface="+mj-lt"/>
              <a:buAutoNum type="romanUcPeriod"/>
              <a:defRPr/>
            </a:pPr>
            <a:endParaRPr lang="pt-BR" sz="3600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03238" y="-180975"/>
            <a:ext cx="9069387" cy="1258888"/>
          </a:xfrm>
        </p:spPr>
        <p:txBody>
          <a:bodyPr/>
          <a:lstStyle/>
          <a:p>
            <a:r>
              <a:rPr lang="pt-BR" sz="4000" dirty="0" smtClean="0">
                <a:solidFill>
                  <a:srgbClr val="FFFF00"/>
                </a:solidFill>
              </a:rPr>
              <a:t>Passos do Processo de Construção do COAP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1443" y="1981100"/>
            <a:ext cx="8569325" cy="1620838"/>
          </a:xfrm>
        </p:spPr>
        <p:txBody>
          <a:bodyPr/>
          <a:lstStyle/>
          <a:p>
            <a:r>
              <a:rPr lang="pt-BR" sz="3600" b="1" dirty="0" smtClean="0">
                <a:cs typeface="Calibri" pitchFamily="34" charset="0"/>
              </a:rPr>
              <a:t>O PROCESSO DE ADESÃO E ELABORAÇÃO DO CONTRATO ORGANIZATIVO DE AÇÃO PÚBLICA DA SAÚDE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83928" y="4283893"/>
            <a:ext cx="7056438" cy="1154113"/>
          </a:xfrm>
        </p:spPr>
        <p:txBody>
          <a:bodyPr/>
          <a:lstStyle/>
          <a:p>
            <a:r>
              <a:rPr lang="pt-BR" dirty="0" smtClean="0">
                <a:cs typeface="Calibri" pitchFamily="34" charset="0"/>
              </a:rPr>
              <a:t>10ª REGIÃO DE SAÚDE</a:t>
            </a:r>
          </a:p>
          <a:p>
            <a:r>
              <a:rPr lang="pt-BR" dirty="0" smtClean="0">
                <a:cs typeface="Calibri" pitchFamily="34" charset="0"/>
              </a:rPr>
              <a:t>LIMOEIRO DO NORTE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55650" y="2806700"/>
            <a:ext cx="8569325" cy="1620838"/>
          </a:xfrm>
        </p:spPr>
        <p:txBody>
          <a:bodyPr/>
          <a:lstStyle/>
          <a:p>
            <a:r>
              <a:rPr lang="pt-BR" sz="4800" b="1" dirty="0" smtClean="0"/>
              <a:t>O PROCESSO DE ELABORAÇÃO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92163" y="-36513"/>
            <a:ext cx="8569325" cy="971551"/>
          </a:xfrm>
        </p:spPr>
        <p:txBody>
          <a:bodyPr/>
          <a:lstStyle/>
          <a:p>
            <a:r>
              <a:rPr lang="pt-BR" smtClean="0">
                <a:solidFill>
                  <a:srgbClr val="FFFF00"/>
                </a:solidFill>
              </a:rPr>
              <a:t>ESTRUTURA FORMAL DO COAP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92" t="22845" r="11520" b="9796"/>
          <a:stretch/>
        </p:blipFill>
        <p:spPr bwMode="auto">
          <a:xfrm>
            <a:off x="-1" y="755502"/>
            <a:ext cx="10080625" cy="679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19138" y="1403350"/>
            <a:ext cx="8569325" cy="2089150"/>
          </a:xfrm>
        </p:spPr>
        <p:txBody>
          <a:bodyPr/>
          <a:lstStyle/>
          <a:p>
            <a:r>
              <a:rPr lang="pt-BR" smtClean="0"/>
              <a:t>PARTE I</a:t>
            </a:r>
            <a:br>
              <a:rPr lang="pt-BR" smtClean="0"/>
            </a:br>
            <a:r>
              <a:rPr lang="pt-BR" smtClean="0"/>
              <a:t>DAS RESPONSABILIDADES ORGANIZATIVAS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mtClean="0"/>
              <a:t>Padrão Nacional contendo os funcionamentos organizativos que se traduzem como a unicidade conceitual dos SUS e compromissos interfederativos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19832" y="31973"/>
            <a:ext cx="8569325" cy="792088"/>
          </a:xfrm>
        </p:spPr>
        <p:txBody>
          <a:bodyPr/>
          <a:lstStyle/>
          <a:p>
            <a:r>
              <a:rPr lang="pt-BR" sz="2800" b="1" dirty="0" smtClean="0">
                <a:solidFill>
                  <a:srgbClr val="FFFF00"/>
                </a:solidFill>
              </a:rPr>
              <a:t>PARTE I - DAS RESPONSABILIDADES ORGANIZATIVAS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5436988"/>
              </p:ext>
            </p:extLst>
          </p:nvPr>
        </p:nvGraphicFramePr>
        <p:xfrm>
          <a:off x="71759" y="755502"/>
          <a:ext cx="10008867" cy="6804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3"/>
                <a:gridCol w="4711354"/>
                <a:gridCol w="2849240"/>
              </a:tblGrid>
              <a:tr h="1387723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COAP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REFERÊNCIAS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PRODUTO</a:t>
                      </a:r>
                      <a:endParaRPr lang="pt-BR" sz="2800" dirty="0"/>
                    </a:p>
                  </a:txBody>
                  <a:tcPr anchor="ctr"/>
                </a:tc>
              </a:tr>
              <a:tr h="5416451"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Preenchimento</a:t>
                      </a:r>
                      <a:r>
                        <a:rPr lang="pt-BR" sz="2800" baseline="0" dirty="0" smtClean="0"/>
                        <a:t> da Minuta de Contrato (Região)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dirty="0" smtClean="0"/>
                        <a:t>Pacto de Gestão /TCG;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dirty="0" smtClean="0"/>
                        <a:t>Diretrizes para construção da RENASES</a:t>
                      </a:r>
                      <a:r>
                        <a:rPr lang="pt-BR" sz="2800" baseline="0" dirty="0" smtClean="0"/>
                        <a:t> e RENAME;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/>
                        <a:t>Decreto 7508/11;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/>
                        <a:t>Portaria 1559/08;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/>
                        <a:t>Portaria 4279/10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/>
                        <a:t>Protocolos de Mesa de Negociação;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/>
                        <a:t>Portaria 399 e 204/07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Minuta</a:t>
                      </a:r>
                      <a:r>
                        <a:rPr lang="pt-BR" sz="2800" baseline="0" dirty="0" smtClean="0"/>
                        <a:t> adequadamente preenchida</a:t>
                      </a:r>
                      <a:endParaRPr lang="pt-BR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75529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43768" y="1259557"/>
            <a:ext cx="9793088" cy="1620837"/>
          </a:xfrm>
        </p:spPr>
        <p:txBody>
          <a:bodyPr/>
          <a:lstStyle/>
          <a:p>
            <a:r>
              <a:rPr lang="pt-BR" sz="5400" dirty="0" smtClean="0"/>
              <a:t>Parte II</a:t>
            </a:r>
            <a:br>
              <a:rPr lang="pt-BR" sz="5400" dirty="0" smtClean="0"/>
            </a:br>
            <a:r>
              <a:rPr lang="pt-BR" sz="5400" dirty="0" smtClean="0"/>
              <a:t>Das Responsabilidades Executivas</a:t>
            </a:r>
            <a:endParaRPr lang="pt-BR" sz="54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223888" y="3923853"/>
            <a:ext cx="7959248" cy="252109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t-BR" dirty="0" smtClean="0"/>
              <a:t>Objetivos Plurianuais e Metas Regionais Anuais</a:t>
            </a:r>
          </a:p>
          <a:p>
            <a:pPr algn="l">
              <a:lnSpc>
                <a:spcPct val="150000"/>
              </a:lnSpc>
            </a:pPr>
            <a:r>
              <a:rPr lang="pt-BR" dirty="0" smtClean="0"/>
              <a:t>Indicadores e Forma de Avaliação</a:t>
            </a:r>
          </a:p>
          <a:p>
            <a:pPr algn="l">
              <a:lnSpc>
                <a:spcPct val="150000"/>
              </a:lnSpc>
            </a:pPr>
            <a:r>
              <a:rPr lang="pt-BR" dirty="0" smtClean="0"/>
              <a:t>Prazo de Execução</a:t>
            </a:r>
            <a:endParaRPr lang="pt-BR" dirty="0"/>
          </a:p>
        </p:txBody>
      </p:sp>
      <p:sp>
        <p:nvSpPr>
          <p:cNvPr id="6" name="Seta para a direita 5"/>
          <p:cNvSpPr/>
          <p:nvPr/>
        </p:nvSpPr>
        <p:spPr bwMode="auto">
          <a:xfrm>
            <a:off x="511016" y="4067869"/>
            <a:ext cx="576064" cy="57606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Seta para a direita 6"/>
          <p:cNvSpPr/>
          <p:nvPr/>
        </p:nvSpPr>
        <p:spPr bwMode="auto">
          <a:xfrm>
            <a:off x="511016" y="5003973"/>
            <a:ext cx="576064" cy="57606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" name="Seta para a direita 7"/>
          <p:cNvSpPr/>
          <p:nvPr/>
        </p:nvSpPr>
        <p:spPr bwMode="auto">
          <a:xfrm>
            <a:off x="511016" y="5868069"/>
            <a:ext cx="576064" cy="57606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880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3808" y="107429"/>
            <a:ext cx="9145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FF00"/>
                </a:solidFill>
              </a:rPr>
              <a:t>Parte II - Das Responsabilidades Executivas</a:t>
            </a:r>
            <a:endParaRPr lang="pt-BR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8480892"/>
              </p:ext>
            </p:extLst>
          </p:nvPr>
        </p:nvGraphicFramePr>
        <p:xfrm>
          <a:off x="71759" y="755501"/>
          <a:ext cx="10008866" cy="6770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3"/>
                <a:gridCol w="5650605"/>
                <a:gridCol w="2630068"/>
              </a:tblGrid>
              <a:tr h="697518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COAP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REFERÊNCIAS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PRODUTO</a:t>
                      </a:r>
                      <a:endParaRPr lang="pt-BR" sz="2800" dirty="0"/>
                    </a:p>
                  </a:txBody>
                  <a:tcPr anchor="ctr"/>
                </a:tc>
              </a:tr>
              <a:tr h="2577774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Objetivos</a:t>
                      </a:r>
                      <a:r>
                        <a:rPr lang="pt-BR" sz="2400" baseline="0" dirty="0" smtClean="0"/>
                        <a:t> Regionais Plurianuais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400" dirty="0" smtClean="0"/>
                        <a:t>Diretrizes</a:t>
                      </a:r>
                      <a:r>
                        <a:rPr lang="pt-BR" sz="2400" baseline="0" dirty="0" smtClean="0"/>
                        <a:t> do Plano Nacional de Saúde, pacto pela Saúde e diretrizes para implantação do Decreto 7508/11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400" baseline="0" dirty="0" smtClean="0"/>
                        <a:t>Diretrizes Estaduais e Municipais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400" baseline="0" dirty="0" smtClean="0"/>
                        <a:t>Planejamento Regional Integrado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Quadro</a:t>
                      </a:r>
                      <a:r>
                        <a:rPr lang="pt-BR" sz="2400" baseline="0" dirty="0" smtClean="0"/>
                        <a:t> de Metas, Indicadores, definidos e pactuados</a:t>
                      </a:r>
                      <a:endParaRPr lang="pt-BR" sz="2400" dirty="0"/>
                    </a:p>
                  </a:txBody>
                  <a:tcPr anchor="ctr"/>
                </a:tc>
              </a:tr>
              <a:tr h="349479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Metas e Indicadores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400" dirty="0" smtClean="0"/>
                        <a:t>Diretrizes do Plano Nacional de Saúde, Pacto pela Saúde,</a:t>
                      </a:r>
                      <a:r>
                        <a:rPr lang="pt-BR" sz="2400" baseline="0" dirty="0" smtClean="0"/>
                        <a:t> políticas prioritárias e indicadores de Desempenho do SUS;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400" baseline="0" dirty="0" smtClean="0"/>
                        <a:t>Planejamento Regional Integrado;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400" baseline="0" dirty="0" smtClean="0"/>
                        <a:t>Metas que visam o fortalecimento das regiões de saúde, o planejamento, a construção das bases do financiamento.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Tx/>
                        <a:buChar char="-"/>
                      </a:pPr>
                      <a:r>
                        <a:rPr lang="pt-BR" sz="2400" baseline="0" dirty="0" smtClean="0"/>
                        <a:t>Documento Municipal</a:t>
                      </a:r>
                    </a:p>
                    <a:p>
                      <a:pPr marL="342900" indent="-342900" algn="ctr">
                        <a:buFontTx/>
                        <a:buChar char="-"/>
                      </a:pPr>
                      <a:r>
                        <a:rPr lang="pt-BR" sz="2400" baseline="0" dirty="0" smtClean="0"/>
                        <a:t>Documento Regional</a:t>
                      </a:r>
                      <a:endParaRPr lang="pt-BR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eta para baixo 5"/>
          <p:cNvSpPr/>
          <p:nvPr/>
        </p:nvSpPr>
        <p:spPr bwMode="auto">
          <a:xfrm>
            <a:off x="8424688" y="3707829"/>
            <a:ext cx="792088" cy="108012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89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3808" y="107429"/>
            <a:ext cx="9145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FF00"/>
                </a:solidFill>
              </a:rPr>
              <a:t>Parte II  - Das Responsabilidades Executivas</a:t>
            </a:r>
            <a:endParaRPr lang="pt-BR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9129593"/>
              </p:ext>
            </p:extLst>
          </p:nvPr>
        </p:nvGraphicFramePr>
        <p:xfrm>
          <a:off x="71760" y="827509"/>
          <a:ext cx="9865096" cy="5977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316"/>
                <a:gridCol w="4635405"/>
                <a:gridCol w="3384375"/>
              </a:tblGrid>
              <a:tr h="1191732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COAP</a:t>
                      </a:r>
                      <a:endParaRPr lang="pt-BR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REFERÊNCIAS</a:t>
                      </a:r>
                      <a:endParaRPr lang="pt-BR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PRODUTO</a:t>
                      </a:r>
                      <a:endParaRPr lang="pt-BR" sz="3200" dirty="0"/>
                    </a:p>
                  </a:txBody>
                  <a:tcPr anchor="ctr"/>
                </a:tc>
              </a:tr>
              <a:tr h="4568908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Anexo I – Mapa da Saúde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dirty="0" smtClean="0">
                          <a:solidFill>
                            <a:schemeClr val="tx1"/>
                          </a:solidFill>
                        </a:rPr>
                        <a:t>CNES, Capacidade</a:t>
                      </a:r>
                      <a:r>
                        <a:rPr lang="pt-BR" sz="2800" baseline="0" dirty="0" smtClean="0">
                          <a:solidFill>
                            <a:schemeClr val="tx1"/>
                          </a:solidFill>
                        </a:rPr>
                        <a:t> instalada, caracterização da região;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>
                          <a:solidFill>
                            <a:schemeClr val="tx1"/>
                          </a:solidFill>
                        </a:rPr>
                        <a:t>Dados do IBGE;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>
                          <a:solidFill>
                            <a:schemeClr val="tx1"/>
                          </a:solidFill>
                        </a:rPr>
                        <a:t>IPECE – Inst. de Pesquisa e Estratégia Econômica;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>
                          <a:solidFill>
                            <a:schemeClr val="tx1"/>
                          </a:solidFill>
                        </a:rPr>
                        <a:t>Sistemas de Informação em Saúde;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>
                          <a:solidFill>
                            <a:schemeClr val="tx1"/>
                          </a:solidFill>
                        </a:rPr>
                        <a:t>FNS e FUNDES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>
                          <a:solidFill>
                            <a:schemeClr val="tx1"/>
                          </a:solidFill>
                        </a:rPr>
                        <a:t>DATASUS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>
                          <a:solidFill>
                            <a:schemeClr val="tx1"/>
                          </a:solidFill>
                        </a:rPr>
                        <a:t>INCRA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Mapas</a:t>
                      </a:r>
                      <a:r>
                        <a:rPr lang="pt-BR" sz="2800" baseline="0" dirty="0" smtClean="0"/>
                        <a:t> Elaborados</a:t>
                      </a:r>
                    </a:p>
                    <a:p>
                      <a:pPr algn="ctr"/>
                      <a:endParaRPr lang="pt-BR" sz="2800" baseline="0" dirty="0" smtClean="0"/>
                    </a:p>
                    <a:p>
                      <a:pPr algn="ctr"/>
                      <a:r>
                        <a:rPr lang="pt-BR" sz="2800" baseline="0" dirty="0" smtClean="0"/>
                        <a:t> - Mapa Municipal</a:t>
                      </a:r>
                    </a:p>
                    <a:p>
                      <a:pPr algn="ctr"/>
                      <a:r>
                        <a:rPr lang="pt-BR" sz="2800" baseline="0" dirty="0" smtClean="0"/>
                        <a:t>- Mapa Regional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Seta para baixo 6"/>
          <p:cNvSpPr/>
          <p:nvPr/>
        </p:nvSpPr>
        <p:spPr bwMode="auto">
          <a:xfrm>
            <a:off x="8166964" y="4139877"/>
            <a:ext cx="216024" cy="288032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326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3808" y="107429"/>
            <a:ext cx="9145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FF00"/>
                </a:solidFill>
              </a:rPr>
              <a:t>Parte II  - Das Responsabilidades Executivas</a:t>
            </a:r>
            <a:endParaRPr lang="pt-BR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6061904"/>
              </p:ext>
            </p:extLst>
          </p:nvPr>
        </p:nvGraphicFramePr>
        <p:xfrm>
          <a:off x="71759" y="755501"/>
          <a:ext cx="9865096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316"/>
                <a:gridCol w="5427491"/>
                <a:gridCol w="2592289"/>
              </a:tblGrid>
              <a:tr h="862611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COAP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REFERÊNCIAS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PRODUTO</a:t>
                      </a:r>
                      <a:endParaRPr lang="pt-BR" sz="2800" dirty="0"/>
                    </a:p>
                  </a:txBody>
                  <a:tcPr anchor="ctr"/>
                </a:tc>
              </a:tr>
              <a:tr h="432196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Anexo</a:t>
                      </a:r>
                      <a:r>
                        <a:rPr lang="pt-BR" sz="2800" baseline="0" dirty="0" smtClean="0"/>
                        <a:t> II – Programação Geral de Ações e Serviços de Saúde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dirty="0" smtClean="0"/>
                        <a:t>PPI e programação</a:t>
                      </a:r>
                      <a:r>
                        <a:rPr lang="pt-BR" sz="2800" baseline="0" dirty="0" smtClean="0"/>
                        <a:t> atuais;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/>
                        <a:t>Mapa de Metas(investimentos previstos na região);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/>
                        <a:t>Programação geral de ações e serviços de saúde de acordo com as prioridades do planejamento Regional Integrado;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/>
                        <a:t>Mapa de Metas(novos investimentos).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pt-BR" sz="2800" dirty="0" smtClean="0"/>
                        <a:t>Identificação</a:t>
                      </a:r>
                      <a:r>
                        <a:rPr lang="pt-BR" sz="2800" baseline="0" dirty="0" smtClean="0"/>
                        <a:t> dos Vazios Assistenciais;</a:t>
                      </a:r>
                    </a:p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/>
                        <a:t>Planilhas de Investimentos com recursos das três esferas.</a:t>
                      </a:r>
                      <a:endParaRPr lang="pt-BR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68407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3808" y="107429"/>
            <a:ext cx="9145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Parte II  - Das Responsabilidades Executivas e Anexos</a:t>
            </a:r>
            <a:endParaRPr lang="pt-BR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5660573"/>
              </p:ext>
            </p:extLst>
          </p:nvPr>
        </p:nvGraphicFramePr>
        <p:xfrm>
          <a:off x="-3" y="1331565"/>
          <a:ext cx="10080627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642"/>
                <a:gridCol w="4023060"/>
                <a:gridCol w="2648925"/>
              </a:tblGrid>
              <a:tr h="929772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COAP</a:t>
                      </a:r>
                      <a:endParaRPr lang="pt-BR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REFERÊNCIAS</a:t>
                      </a:r>
                      <a:endParaRPr lang="pt-BR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PRODUTO</a:t>
                      </a:r>
                      <a:endParaRPr lang="pt-BR" sz="3200" dirty="0"/>
                    </a:p>
                  </a:txBody>
                  <a:tcPr anchor="ctr"/>
                </a:tc>
              </a:tr>
              <a:tr h="3534724">
                <a:tc>
                  <a:txBody>
                    <a:bodyPr/>
                    <a:lstStyle/>
                    <a:p>
                      <a:pPr algn="l"/>
                      <a:r>
                        <a:rPr lang="pt-BR" sz="2800" dirty="0" smtClean="0"/>
                        <a:t>Anexo III – Relação</a:t>
                      </a:r>
                      <a:r>
                        <a:rPr lang="pt-BR" sz="2800" baseline="0" dirty="0" smtClean="0"/>
                        <a:t> dos Serviços de Saúde em cada esfera de governo e as respectivas responsabilidades pela referenciamento do usuário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dirty="0" smtClean="0"/>
                        <a:t>Referências pactuadas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28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dirty="0" smtClean="0"/>
                        <a:t>PCEP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aseline="0" dirty="0" smtClean="0"/>
                        <a:t>Programação de Referências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53930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59792" y="2483693"/>
            <a:ext cx="9217024" cy="2376264"/>
          </a:xfrm>
        </p:spPr>
        <p:txBody>
          <a:bodyPr/>
          <a:lstStyle/>
          <a:p>
            <a:r>
              <a:rPr lang="pt-BR" sz="5400" b="1" dirty="0" smtClean="0"/>
              <a:t>PARTE III</a:t>
            </a:r>
            <a:br>
              <a:rPr lang="pt-BR" sz="5400" b="1" dirty="0" smtClean="0"/>
            </a:br>
            <a:r>
              <a:rPr lang="pt-BR" sz="5400" b="1" dirty="0" smtClean="0"/>
              <a:t>DAS RESPONSABILIDADES ORÇAMENTÁRIO - FINANCEIRAS</a:t>
            </a:r>
          </a:p>
        </p:txBody>
      </p:sp>
    </p:spTree>
    <p:extLst>
      <p:ext uri="{BB962C8B-B14F-4D97-AF65-F5344CB8AC3E}">
        <p14:creationId xmlns:p14="http://schemas.microsoft.com/office/powerpoint/2010/main" xmlns="" val="3948299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76263" y="2843213"/>
            <a:ext cx="9069387" cy="1258887"/>
          </a:xfrm>
        </p:spPr>
        <p:txBody>
          <a:bodyPr/>
          <a:lstStyle/>
          <a:p>
            <a:r>
              <a:rPr lang="pt-BR" b="1" dirty="0" smtClean="0"/>
              <a:t>RELATO DE EXPERIÊNCIA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3808" y="139367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FF00"/>
                </a:solidFill>
              </a:rPr>
              <a:t>PARTE III - DAS </a:t>
            </a:r>
            <a:r>
              <a:rPr lang="pt-BR" sz="2000" b="1" dirty="0">
                <a:solidFill>
                  <a:srgbClr val="FFFF00"/>
                </a:solidFill>
              </a:rPr>
              <a:t>RESPONSABILIDADES ORÇAMENTÁRIO - FINANCEIRAS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7520484"/>
              </p:ext>
            </p:extLst>
          </p:nvPr>
        </p:nvGraphicFramePr>
        <p:xfrm>
          <a:off x="-3" y="755501"/>
          <a:ext cx="10080627" cy="8050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115"/>
                <a:gridCol w="4032448"/>
                <a:gridCol w="2808064"/>
              </a:tblGrid>
              <a:tr h="704611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COAP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REFERÊNCIAS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PRODUTO</a:t>
                      </a:r>
                      <a:endParaRPr lang="pt-BR" sz="2800" dirty="0"/>
                    </a:p>
                  </a:txBody>
                  <a:tcPr anchor="ctr"/>
                </a:tc>
              </a:tr>
              <a:tr h="3831893">
                <a:tc>
                  <a:txBody>
                    <a:bodyPr/>
                    <a:lstStyle/>
                    <a:p>
                      <a:pPr algn="l"/>
                      <a:r>
                        <a:rPr lang="pt-BR" sz="2800" dirty="0" smtClean="0"/>
                        <a:t>As responsabilidades</a:t>
                      </a:r>
                      <a:r>
                        <a:rPr lang="pt-BR" sz="2800" baseline="0" dirty="0" smtClean="0"/>
                        <a:t> dos entes pelo financiamento da Região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dirty="0" smtClean="0"/>
                        <a:t>Regras</a:t>
                      </a:r>
                      <a:r>
                        <a:rPr lang="pt-BR" sz="2800" baseline="0" dirty="0" smtClean="0"/>
                        <a:t> do financiamento dos três entes, com recursos dos três entes organizados em blocos de financiamento. Port.399/06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/>
                        <a:t>Recurso Federal – Port. 204/07 Revisão dos blocos de financiamento.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2800" baseline="0" dirty="0" smtClean="0"/>
                        <a:t>PPI, PDR, Planilha Financeira que demonstra a aplicação de recursos de cada ente.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28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/>
                        <a:t>Planilhas com demonstrativos dos repasses financeiros por  bloco e por ente signatário.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4694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59792" y="2483693"/>
            <a:ext cx="9217024" cy="2376264"/>
          </a:xfrm>
        </p:spPr>
        <p:txBody>
          <a:bodyPr/>
          <a:lstStyle/>
          <a:p>
            <a:r>
              <a:rPr lang="pt-BR" sz="5400" b="1" dirty="0" smtClean="0"/>
              <a:t>PARTE IV</a:t>
            </a:r>
            <a:br>
              <a:rPr lang="pt-BR" sz="5400" b="1" dirty="0" smtClean="0"/>
            </a:br>
            <a:r>
              <a:rPr lang="pt-BR" sz="5400" b="1" dirty="0" smtClean="0"/>
              <a:t>DO MONITORAMENTO E AVALIAÇÃO DE DESEMPENHO E AUDITORIA</a:t>
            </a:r>
          </a:p>
        </p:txBody>
      </p:sp>
    </p:spTree>
    <p:extLst>
      <p:ext uri="{BB962C8B-B14F-4D97-AF65-F5344CB8AC3E}">
        <p14:creationId xmlns:p14="http://schemas.microsoft.com/office/powerpoint/2010/main" xmlns="" val="1118287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4770970"/>
              </p:ext>
            </p:extLst>
          </p:nvPr>
        </p:nvGraphicFramePr>
        <p:xfrm>
          <a:off x="-3" y="1331565"/>
          <a:ext cx="9936859" cy="5258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828"/>
                <a:gridCol w="4423703"/>
                <a:gridCol w="2952328"/>
              </a:tblGrid>
              <a:tr h="899779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COAP</a:t>
                      </a:r>
                      <a:endParaRPr lang="pt-BR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REFERÊNCIAS</a:t>
                      </a:r>
                      <a:endParaRPr lang="pt-BR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PRODUTO</a:t>
                      </a:r>
                      <a:endParaRPr lang="pt-BR" sz="3200" dirty="0"/>
                    </a:p>
                  </a:txBody>
                  <a:tcPr anchor="ctr"/>
                </a:tc>
              </a:tr>
              <a:tr h="3420701">
                <a:tc>
                  <a:txBody>
                    <a:bodyPr/>
                    <a:lstStyle/>
                    <a:p>
                      <a:pPr algn="l"/>
                      <a:r>
                        <a:rPr lang="pt-BR" sz="2800" baseline="0" dirty="0" smtClean="0"/>
                        <a:t>Monitoramento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/>
                        <a:t>Relatório Anual de Gestão – SARGSUS;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/>
                        <a:t>Desenvolvimento da Gestão do Contrato entre as três esferas de governo;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>
                          <a:solidFill>
                            <a:schemeClr val="tx1"/>
                          </a:solidFill>
                        </a:rPr>
                        <a:t>Aprimoramento dos sistemas de informação como meta na parte II do COAP;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>
                          <a:solidFill>
                            <a:schemeClr val="tx1"/>
                          </a:solidFill>
                        </a:rPr>
                        <a:t> Mapa da Saúde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/>
                        <a:t>SARGSUS – Alimentado;</a:t>
                      </a:r>
                    </a:p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/>
                        <a:t>Relatório de Monitoramento.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ítulo 3"/>
          <p:cNvSpPr txBox="1">
            <a:spLocks/>
          </p:cNvSpPr>
          <p:nvPr/>
        </p:nvSpPr>
        <p:spPr>
          <a:xfrm>
            <a:off x="385752" y="0"/>
            <a:ext cx="9217024" cy="792088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r>
              <a:rPr lang="pt-BR" sz="2000" b="1" dirty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PARTE IV</a:t>
            </a:r>
            <a:br>
              <a:rPr lang="pt-BR" sz="2000" b="1" dirty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</a:br>
            <a:r>
              <a:rPr lang="pt-BR" sz="2000" b="1" dirty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DO MONITORAMENTO E AVALIAÇÃO DE DESEMPENHO E AUDITORIA</a:t>
            </a:r>
          </a:p>
        </p:txBody>
      </p:sp>
    </p:spTree>
    <p:extLst>
      <p:ext uri="{BB962C8B-B14F-4D97-AF65-F5344CB8AC3E}">
        <p14:creationId xmlns:p14="http://schemas.microsoft.com/office/powerpoint/2010/main" xmlns="" val="4271723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8140168"/>
              </p:ext>
            </p:extLst>
          </p:nvPr>
        </p:nvGraphicFramePr>
        <p:xfrm>
          <a:off x="-3" y="1331565"/>
          <a:ext cx="9936859" cy="574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003"/>
                <a:gridCol w="5184576"/>
                <a:gridCol w="2520280"/>
              </a:tblGrid>
              <a:tr h="899779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COAP</a:t>
                      </a:r>
                      <a:endParaRPr lang="pt-BR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REFERÊNCIAS</a:t>
                      </a:r>
                      <a:endParaRPr lang="pt-BR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PRODUTO</a:t>
                      </a:r>
                      <a:endParaRPr lang="pt-BR" sz="3200" dirty="0"/>
                    </a:p>
                  </a:txBody>
                  <a:tcPr anchor="ctr"/>
                </a:tc>
              </a:tr>
              <a:tr h="1764517">
                <a:tc>
                  <a:txBody>
                    <a:bodyPr/>
                    <a:lstStyle/>
                    <a:p>
                      <a:pPr algn="ctr"/>
                      <a:r>
                        <a:rPr lang="pt-BR" sz="2800" baseline="0" dirty="0" smtClean="0"/>
                        <a:t>Auditoria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/>
                        <a:t>Fortalecimento do SNA com definição do seu papel.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/>
                        <a:t>Auditorias realizadas</a:t>
                      </a:r>
                    </a:p>
                  </a:txBody>
                  <a:tcPr anchor="ctr"/>
                </a:tc>
              </a:tr>
              <a:tr h="1764517">
                <a:tc>
                  <a:txBody>
                    <a:bodyPr/>
                    <a:lstStyle/>
                    <a:p>
                      <a:pPr algn="ctr"/>
                      <a:r>
                        <a:rPr lang="pt-BR" sz="2800" baseline="0" dirty="0" smtClean="0"/>
                        <a:t>Avaliação de Desempenho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/>
                        <a:t>Metas e indicadores da Parte I e II do COAP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/>
                        <a:t>IDSUS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/>
                        <a:t>PMAQ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/>
                        <a:t>Qualifar – SUS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/>
                        <a:t>Índice do Desempenho do COAP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/>
                        <a:t>HÓRUS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/>
                        <a:t>Metas Alcançadas</a:t>
                      </a:r>
                    </a:p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/>
                        <a:t>Equipes Certificadas pelo PMAQ</a:t>
                      </a:r>
                    </a:p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pt-BR" sz="2800" baseline="0" dirty="0" smtClean="0"/>
                        <a:t>Hórus implantado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ítulo 3"/>
          <p:cNvSpPr txBox="1">
            <a:spLocks/>
          </p:cNvSpPr>
          <p:nvPr/>
        </p:nvSpPr>
        <p:spPr>
          <a:xfrm>
            <a:off x="385752" y="0"/>
            <a:ext cx="9217024" cy="792088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r>
              <a:rPr lang="pt-BR" sz="2000" b="1" dirty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PARTE IV</a:t>
            </a:r>
            <a:br>
              <a:rPr lang="pt-BR" sz="2000" b="1" dirty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</a:br>
            <a:r>
              <a:rPr lang="pt-BR" sz="2000" b="1" dirty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DO MONITORAMENTO E AVALIAÇÃO DE DESEMPENHO E AUDITORIA</a:t>
            </a:r>
          </a:p>
        </p:txBody>
      </p:sp>
    </p:spTree>
    <p:extLst>
      <p:ext uri="{BB962C8B-B14F-4D97-AF65-F5344CB8AC3E}">
        <p14:creationId xmlns:p14="http://schemas.microsoft.com/office/powerpoint/2010/main" xmlns="" val="325502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08" y="-287363"/>
            <a:ext cx="9069387" cy="1258888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Relação de Instrumentos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3238" y="1403573"/>
            <a:ext cx="9069387" cy="4986338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pt-BR" sz="3600" dirty="0" smtClean="0"/>
              <a:t>Contrato (Preenchido);</a:t>
            </a:r>
          </a:p>
          <a:p>
            <a:pPr marL="514350" indent="-514350">
              <a:buFont typeface="+mj-lt"/>
              <a:buAutoNum type="arabicParenR"/>
            </a:pPr>
            <a:r>
              <a:rPr lang="pt-BR" sz="3600" dirty="0" smtClean="0"/>
              <a:t>Quadro de Metas e Indicadores;</a:t>
            </a:r>
          </a:p>
          <a:p>
            <a:pPr marL="514350" indent="-514350">
              <a:buFont typeface="+mj-lt"/>
              <a:buAutoNum type="arabicParenR"/>
            </a:pPr>
            <a:r>
              <a:rPr lang="pt-BR" sz="3600" dirty="0" smtClean="0"/>
              <a:t>Mapa da Saúde;</a:t>
            </a:r>
          </a:p>
          <a:p>
            <a:pPr marL="514350" indent="-514350">
              <a:buFont typeface="+mj-lt"/>
              <a:buAutoNum type="arabicParenR"/>
            </a:pPr>
            <a:r>
              <a:rPr lang="pt-BR" sz="3600" dirty="0" smtClean="0"/>
              <a:t>Programações:</a:t>
            </a:r>
          </a:p>
          <a:p>
            <a:pPr lvl="2" indent="-342900">
              <a:buFont typeface="Wingdings" pitchFamily="2" charset="2"/>
              <a:buChar char="ü"/>
            </a:pPr>
            <a:r>
              <a:rPr lang="pt-BR" sz="2800" dirty="0" smtClean="0"/>
              <a:t>PPI</a:t>
            </a:r>
          </a:p>
          <a:p>
            <a:pPr lvl="2" indent="-342900">
              <a:buFont typeface="Wingdings" pitchFamily="2" charset="2"/>
              <a:buChar char="ü"/>
            </a:pPr>
            <a:r>
              <a:rPr lang="pt-BR" sz="2800" dirty="0" smtClean="0"/>
              <a:t>Programação das Ações de Vigilância</a:t>
            </a:r>
          </a:p>
          <a:p>
            <a:pPr lvl="2" indent="-342900">
              <a:buFont typeface="Wingdings" pitchFamily="2" charset="2"/>
              <a:buChar char="ü"/>
            </a:pPr>
            <a:r>
              <a:rPr lang="pt-BR" sz="2800" dirty="0" smtClean="0"/>
              <a:t>Referência</a:t>
            </a:r>
          </a:p>
          <a:p>
            <a:pPr lvl="2" indent="-342900">
              <a:buFont typeface="Wingdings" pitchFamily="2" charset="2"/>
              <a:buChar char="ü"/>
            </a:pPr>
            <a:r>
              <a:rPr lang="pt-BR" sz="2800" dirty="0" smtClean="0"/>
              <a:t>Plano de Metas/Investimentos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447864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08" y="-287363"/>
            <a:ext cx="9069387" cy="1258888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Relação de Instrumentos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3238" y="2339677"/>
            <a:ext cx="9069387" cy="2664296"/>
          </a:xfrm>
        </p:spPr>
        <p:txBody>
          <a:bodyPr/>
          <a:lstStyle/>
          <a:p>
            <a:pPr marL="514350" indent="-514350">
              <a:buFont typeface="+mj-lt"/>
              <a:buAutoNum type="arabicParenR" startAt="5"/>
            </a:pPr>
            <a:r>
              <a:rPr lang="pt-BR" sz="4000" dirty="0" smtClean="0"/>
              <a:t>Planilhas demonstrativas dos Recursos:</a:t>
            </a:r>
          </a:p>
          <a:p>
            <a:pPr lvl="2" indent="-342900">
              <a:buFont typeface="Wingdings" pitchFamily="2" charset="2"/>
              <a:buChar char="ü"/>
            </a:pPr>
            <a:r>
              <a:rPr lang="pt-BR" sz="3200" dirty="0" smtClean="0"/>
              <a:t>Fundo a fundo</a:t>
            </a:r>
          </a:p>
          <a:p>
            <a:pPr lvl="2" indent="-342900">
              <a:buFont typeface="Wingdings" pitchFamily="2" charset="2"/>
              <a:buChar char="ü"/>
            </a:pPr>
            <a:r>
              <a:rPr lang="pt-BR" sz="3200" dirty="0" smtClean="0"/>
              <a:t>Custeio</a:t>
            </a:r>
          </a:p>
          <a:p>
            <a:pPr lvl="2" indent="-342900">
              <a:buFont typeface="Wingdings" pitchFamily="2" charset="2"/>
              <a:buChar char="ü"/>
            </a:pPr>
            <a:r>
              <a:rPr lang="pt-BR" sz="3200" dirty="0" smtClean="0"/>
              <a:t>Investimento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4141113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08" y="-287363"/>
            <a:ext cx="9069387" cy="1258888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Relação de Instrumentos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3238" y="2339677"/>
            <a:ext cx="9069387" cy="2664296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pt-BR" sz="3200" dirty="0" smtClean="0"/>
              <a:t>Parecer Técnico – jurídico elaborado;</a:t>
            </a:r>
          </a:p>
          <a:p>
            <a:pPr marL="514350" indent="-514350">
              <a:buFont typeface="+mj-lt"/>
              <a:buAutoNum type="arabicParenR"/>
            </a:pPr>
            <a:r>
              <a:rPr lang="pt-BR" dirty="0" smtClean="0"/>
              <a:t>COAP – Pactuado na CIR;</a:t>
            </a:r>
          </a:p>
          <a:p>
            <a:pPr marL="514350" indent="-514350">
              <a:buFont typeface="+mj-lt"/>
              <a:buAutoNum type="arabicParenR"/>
            </a:pPr>
            <a:r>
              <a:rPr lang="pt-BR" sz="3200" dirty="0" smtClean="0"/>
              <a:t>COAP – Homologado na CIB-CE;</a:t>
            </a:r>
          </a:p>
          <a:p>
            <a:pPr marL="514350" indent="-514350">
              <a:buFont typeface="+mj-lt"/>
              <a:buAutoNum type="arabicParenR"/>
            </a:pPr>
            <a:r>
              <a:rPr lang="pt-BR" dirty="0" smtClean="0"/>
              <a:t>Assinatura do COAP Dezembro de 2012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4247726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3" descr="COAP IVONETE 5 E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02" y="1052735"/>
            <a:ext cx="10024848" cy="474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ítulo 2"/>
          <p:cNvSpPr txBox="1">
            <a:spLocks/>
          </p:cNvSpPr>
          <p:nvPr/>
        </p:nvSpPr>
        <p:spPr bwMode="auto">
          <a:xfrm>
            <a:off x="-1" y="1143000"/>
            <a:ext cx="1008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pt-BR" sz="4400" b="1" dirty="0">
                <a:solidFill>
                  <a:schemeClr val="tx1"/>
                </a:solidFill>
                <a:latin typeface="Calibri" pitchFamily="34" charset="0"/>
              </a:rPr>
              <a:t>Uma construção coletiva</a:t>
            </a:r>
            <a:endParaRPr lang="pt-BR" sz="4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Foto da Apresentacao Bahia\COAP Participação em Reuni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312" y="708720"/>
            <a:ext cx="5040313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G:\Foto da Apresentacao Bahia\Reunião de CIR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79837"/>
            <a:ext cx="5040313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CaixaDeTexto 3"/>
          <p:cNvSpPr txBox="1">
            <a:spLocks noChangeArrowheads="1"/>
          </p:cNvSpPr>
          <p:nvPr/>
        </p:nvSpPr>
        <p:spPr bwMode="auto">
          <a:xfrm>
            <a:off x="1181324" y="1653679"/>
            <a:ext cx="2654914" cy="111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pt-BR" sz="6600" b="1" dirty="0"/>
              <a:t>COAP</a:t>
            </a:r>
          </a:p>
        </p:txBody>
      </p:sp>
      <p:sp>
        <p:nvSpPr>
          <p:cNvPr id="27653" name="CaixaDeTexto 4"/>
          <p:cNvSpPr txBox="1">
            <a:spLocks noChangeArrowheads="1"/>
          </p:cNvSpPr>
          <p:nvPr/>
        </p:nvSpPr>
        <p:spPr bwMode="auto">
          <a:xfrm>
            <a:off x="1557597" y="2677385"/>
            <a:ext cx="1828864" cy="50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pt-BR" sz="2600" b="1" dirty="0"/>
              <a:t>2012-2013</a:t>
            </a:r>
          </a:p>
        </p:txBody>
      </p:sp>
      <p:pic>
        <p:nvPicPr>
          <p:cNvPr id="6" name="Picture 2" descr="G:\Foto da Apresentacao Bahia\COAP Participação em Reuni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312" y="684193"/>
            <a:ext cx="5040313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501" y="1043533"/>
            <a:ext cx="8280920" cy="4088704"/>
          </a:xfrm>
        </p:spPr>
      </p:pic>
      <p:sp>
        <p:nvSpPr>
          <p:cNvPr id="5" name="Retângulo 4"/>
          <p:cNvSpPr/>
          <p:nvPr/>
        </p:nvSpPr>
        <p:spPr>
          <a:xfrm>
            <a:off x="1511919" y="5292005"/>
            <a:ext cx="6780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Assinatura do COAP 2012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567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503238" y="-180975"/>
            <a:ext cx="9069387" cy="1258888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MARCO LEGAL DE REFERÊNCIA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1800" y="1187450"/>
            <a:ext cx="9069388" cy="4986338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  <a:defRPr/>
            </a:pPr>
            <a:r>
              <a:rPr lang="pt-BR" dirty="0" smtClean="0"/>
              <a:t>Constituição Federal de 1988</a:t>
            </a:r>
          </a:p>
          <a:p>
            <a:pPr marL="800100" lvl="2" indent="0" algn="just">
              <a:buFont typeface="Times New Roman" pitchFamily="18" charset="0"/>
              <a:buNone/>
              <a:defRPr/>
            </a:pPr>
            <a:r>
              <a:rPr lang="pt-BR" dirty="0" err="1" smtClean="0"/>
              <a:t>Art</a:t>
            </a:r>
            <a:r>
              <a:rPr lang="pt-BR" dirty="0" smtClean="0"/>
              <a:t> 198. As ações e serviços públicos de saúde integram uma </a:t>
            </a:r>
            <a:r>
              <a:rPr lang="pt-BR" u="sng" dirty="0" smtClean="0"/>
              <a:t>rede regionalizada</a:t>
            </a:r>
            <a:r>
              <a:rPr lang="pt-BR" dirty="0" smtClean="0"/>
              <a:t> e hierarquizada e constituem um </a:t>
            </a:r>
            <a:r>
              <a:rPr lang="pt-BR" b="1" dirty="0" smtClean="0"/>
              <a:t>SISTEMA ÚNICO, </a:t>
            </a:r>
            <a:r>
              <a:rPr lang="pt-BR" dirty="0" smtClean="0"/>
              <a:t>organizado de acordo com as seguintes diretrizes;</a:t>
            </a:r>
          </a:p>
          <a:p>
            <a:pPr marL="800100" lvl="2" indent="0">
              <a:buFont typeface="Times New Roman" pitchFamily="18" charset="0"/>
              <a:buNone/>
              <a:defRPr/>
            </a:pPr>
            <a:endParaRPr lang="pt-BR" dirty="0"/>
          </a:p>
          <a:p>
            <a:pPr lvl="2" indent="-342900">
              <a:buFont typeface="Wingdings" pitchFamily="2" charset="2"/>
              <a:buChar char="ü"/>
              <a:defRPr/>
            </a:pPr>
            <a:r>
              <a:rPr lang="pt-BR" dirty="0" smtClean="0"/>
              <a:t>Descentralização, com direção única em cada esfera de governo;</a:t>
            </a:r>
          </a:p>
          <a:p>
            <a:pPr lvl="2" indent="-342900">
              <a:buFont typeface="Wingdings" pitchFamily="2" charset="2"/>
              <a:buChar char="ü"/>
              <a:defRPr/>
            </a:pPr>
            <a:r>
              <a:rPr lang="pt-BR" dirty="0" smtClean="0"/>
              <a:t>Atendimento integral</a:t>
            </a:r>
          </a:p>
          <a:p>
            <a:pPr lvl="2" indent="-342900">
              <a:buFont typeface="Wingdings" pitchFamily="2" charset="2"/>
              <a:buChar char="ü"/>
              <a:defRPr/>
            </a:pPr>
            <a:r>
              <a:rPr lang="pt-BR" dirty="0" smtClean="0"/>
              <a:t>Participação da comunidade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Conteúdo 2"/>
          <p:cNvSpPr>
            <a:spLocks noGrp="1"/>
          </p:cNvSpPr>
          <p:nvPr>
            <p:ph idx="1"/>
          </p:nvPr>
        </p:nvSpPr>
        <p:spPr>
          <a:xfrm>
            <a:off x="472529" y="866213"/>
            <a:ext cx="9072563" cy="498903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b="1" dirty="0" smtClean="0">
                <a:latin typeface="Andalus" pitchFamily="18" charset="-78"/>
                <a:cs typeface="Andalus" pitchFamily="18" charset="-78"/>
              </a:rPr>
              <a:t>“Há um tempo em que é preciso abandonar as roupas usadas, que já tem a forma do nosso corpo, e esquecer os nossos caminhos, que nos levam sempre aos mesmos lugares. É o tempo da travessia: e, se não ousarmos fazê-la, teremos ficado, para sempre, à margem de nós mesmos”.</a:t>
            </a:r>
          </a:p>
          <a:p>
            <a:pPr>
              <a:buFont typeface="Arial" charset="0"/>
              <a:buNone/>
            </a:pPr>
            <a:r>
              <a:rPr lang="pt-BR" dirty="0" smtClean="0">
                <a:latin typeface="Andalus" pitchFamily="18" charset="-78"/>
                <a:cs typeface="Andalus" pitchFamily="18" charset="-78"/>
              </a:rPr>
              <a:t>					             </a:t>
            </a:r>
            <a:r>
              <a:rPr lang="pt-BR" sz="2200" dirty="0" smtClean="0">
                <a:latin typeface="Andalus" pitchFamily="18" charset="-78"/>
                <a:cs typeface="Andalus" pitchFamily="18" charset="-78"/>
              </a:rPr>
              <a:t>Fernando Pessoa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05" t="22704" r="10114" b="9796"/>
          <a:stretch/>
        </p:blipFill>
        <p:spPr bwMode="auto">
          <a:xfrm>
            <a:off x="-1" y="15239"/>
            <a:ext cx="10052319" cy="754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4441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503238" y="-180975"/>
            <a:ext cx="9069387" cy="1258888"/>
          </a:xfrm>
        </p:spPr>
        <p:txBody>
          <a:bodyPr/>
          <a:lstStyle/>
          <a:p>
            <a:r>
              <a:rPr lang="pt-BR" smtClean="0">
                <a:solidFill>
                  <a:srgbClr val="FFFF00"/>
                </a:solidFill>
              </a:rPr>
              <a:t>MARCO LEGAL DE REFERÊNCIA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776" y="1187450"/>
            <a:ext cx="9649072" cy="4986338"/>
          </a:xfrm>
        </p:spPr>
        <p:txBody>
          <a:bodyPr/>
          <a:lstStyle/>
          <a:p>
            <a:pPr marL="571500" indent="-571500">
              <a:buFont typeface="+mj-lt"/>
              <a:buAutoNum type="romanUcPeriod" startAt="2"/>
              <a:defRPr/>
            </a:pPr>
            <a:r>
              <a:rPr lang="pt-BR" dirty="0" smtClean="0"/>
              <a:t>Decreto 7508/11, de 28 de Junho de 2011</a:t>
            </a:r>
          </a:p>
          <a:p>
            <a:pPr marL="800100" lvl="2" indent="0" algn="just">
              <a:buFont typeface="Times New Roman" pitchFamily="18" charset="0"/>
              <a:buNone/>
              <a:defRPr/>
            </a:pPr>
            <a:r>
              <a:rPr lang="pt-BR" sz="2800" dirty="0" smtClean="0"/>
              <a:t>Regulamenta a lei 8080/90 para dispor sobre a </a:t>
            </a:r>
            <a:r>
              <a:rPr lang="pt-BR" sz="2800" b="1" dirty="0" smtClean="0"/>
              <a:t>organização do SUS</a:t>
            </a:r>
            <a:r>
              <a:rPr lang="pt-BR" sz="2800" dirty="0" smtClean="0"/>
              <a:t>, </a:t>
            </a:r>
            <a:r>
              <a:rPr lang="pt-BR" sz="2800" b="1" dirty="0" smtClean="0"/>
              <a:t>o planejamento da saúde </a:t>
            </a:r>
            <a:r>
              <a:rPr lang="pt-BR" sz="2800" dirty="0" smtClean="0"/>
              <a:t>e a </a:t>
            </a:r>
            <a:r>
              <a:rPr lang="pt-BR" sz="2800" b="1" dirty="0" smtClean="0"/>
              <a:t>articulação interfederativa </a:t>
            </a:r>
            <a:r>
              <a:rPr lang="pt-BR" sz="2800" dirty="0" smtClean="0"/>
              <a:t>e dá outras providências.</a:t>
            </a:r>
          </a:p>
          <a:p>
            <a:pPr marL="800100" lvl="2" indent="0">
              <a:buFont typeface="Times New Roman" pitchFamily="18" charset="0"/>
              <a:buNone/>
              <a:defRPr/>
            </a:pPr>
            <a:endParaRPr lang="pt-BR" dirty="0" smtClean="0"/>
          </a:p>
          <a:p>
            <a:pPr marL="800100" lvl="2" indent="0" algn="ctr">
              <a:buFont typeface="Times New Roman" pitchFamily="18" charset="0"/>
              <a:buNone/>
              <a:defRPr/>
            </a:pPr>
            <a:r>
              <a:rPr lang="pt-BR" sz="3200" b="1" dirty="0" smtClean="0"/>
              <a:t>Principais Vertentes:</a:t>
            </a:r>
          </a:p>
          <a:p>
            <a:pPr marL="800100" lvl="2" indent="0" algn="ctr">
              <a:buFont typeface="Times New Roman" pitchFamily="18" charset="0"/>
              <a:buNone/>
              <a:defRPr/>
            </a:pPr>
            <a:endParaRPr lang="pt-BR" sz="3200" b="1" dirty="0"/>
          </a:p>
          <a:p>
            <a:pPr lvl="2" indent="-342900">
              <a:buFont typeface="Wingdings" pitchFamily="2" charset="2"/>
              <a:buChar char="ü"/>
              <a:defRPr/>
            </a:pPr>
            <a:r>
              <a:rPr lang="pt-BR" sz="2800" dirty="0" smtClean="0"/>
              <a:t>Maior TRANSPARÊNCIA NA GESTÃO DO SUS;</a:t>
            </a:r>
          </a:p>
          <a:p>
            <a:pPr lvl="2" indent="-342900">
              <a:buFont typeface="Wingdings" pitchFamily="2" charset="2"/>
              <a:buChar char="ü"/>
              <a:defRPr/>
            </a:pPr>
            <a:r>
              <a:rPr lang="pt-BR" sz="2800" dirty="0" smtClean="0"/>
              <a:t>Mais SEGURANÇA JURIDICA nas Relações Interfederativas; </a:t>
            </a:r>
          </a:p>
          <a:p>
            <a:pPr lvl="2" indent="-342900">
              <a:buFont typeface="Wingdings" pitchFamily="2" charset="2"/>
              <a:buChar char="ü"/>
              <a:defRPr/>
            </a:pPr>
            <a:r>
              <a:rPr lang="pt-BR" sz="2800" dirty="0" smtClean="0"/>
              <a:t>Maior CONTROLE SOCIAL.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503238" y="-180975"/>
            <a:ext cx="9069387" cy="1258888"/>
          </a:xfrm>
        </p:spPr>
        <p:txBody>
          <a:bodyPr/>
          <a:lstStyle/>
          <a:p>
            <a:r>
              <a:rPr lang="pt-BR" smtClean="0">
                <a:solidFill>
                  <a:srgbClr val="FFFF00"/>
                </a:solidFill>
              </a:rPr>
              <a:t>MARCO LEGAL DE REFERÊNCIA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8" y="1241425"/>
            <a:ext cx="9864725" cy="4986338"/>
          </a:xfrm>
        </p:spPr>
        <p:txBody>
          <a:bodyPr/>
          <a:lstStyle/>
          <a:p>
            <a:pPr marL="0" indent="0" algn="ctr">
              <a:buFont typeface="Times New Roman" pitchFamily="18" charset="0"/>
              <a:buNone/>
              <a:defRPr/>
            </a:pPr>
            <a:r>
              <a:rPr lang="pt-BR" b="1" dirty="0" smtClean="0"/>
              <a:t>DECRETO 7508/11</a:t>
            </a:r>
          </a:p>
          <a:p>
            <a:pPr marL="1973263" indent="-1973263">
              <a:buFont typeface="Times New Roman" pitchFamily="18" charset="0"/>
              <a:buNone/>
              <a:defRPr/>
            </a:pPr>
            <a:r>
              <a:rPr lang="pt-BR" dirty="0" smtClean="0"/>
              <a:t>Capitulo I – Das disposições preliminares – (Art.1º e Art.2º )</a:t>
            </a:r>
          </a:p>
          <a:p>
            <a:pPr marL="1973263" indent="-1973263">
              <a:buFont typeface="Times New Roman" pitchFamily="18" charset="0"/>
              <a:buNone/>
              <a:defRPr/>
            </a:pPr>
            <a:r>
              <a:rPr lang="pt-BR" dirty="0" smtClean="0"/>
              <a:t>Capitulo II – Da organização do SUS – (Art.3º ao Art.14)</a:t>
            </a:r>
          </a:p>
          <a:p>
            <a:pPr marL="1973263" indent="-1973263">
              <a:buFont typeface="Times New Roman" pitchFamily="18" charset="0"/>
              <a:buNone/>
              <a:defRPr/>
            </a:pPr>
            <a:r>
              <a:rPr lang="pt-BR" dirty="0"/>
              <a:t>	</a:t>
            </a:r>
            <a:r>
              <a:rPr lang="pt-BR" dirty="0" smtClean="0"/>
              <a:t>Seção I – </a:t>
            </a:r>
            <a:r>
              <a:rPr lang="pt-BR" b="1" dirty="0" smtClean="0"/>
              <a:t>Das</a:t>
            </a:r>
            <a:r>
              <a:rPr lang="pt-BR" dirty="0" smtClean="0"/>
              <a:t> </a:t>
            </a:r>
            <a:r>
              <a:rPr lang="pt-BR" b="1" dirty="0" smtClean="0"/>
              <a:t>Regiões de Saúde.</a:t>
            </a:r>
          </a:p>
          <a:p>
            <a:pPr marL="1973263" indent="-1973263">
              <a:buFont typeface="Times New Roman" pitchFamily="18" charset="0"/>
              <a:buNone/>
              <a:defRPr/>
            </a:pPr>
            <a:r>
              <a:rPr lang="pt-BR" dirty="0"/>
              <a:t>	</a:t>
            </a:r>
            <a:r>
              <a:rPr lang="pt-BR" dirty="0" smtClean="0"/>
              <a:t>Seção II – Da Hierarquização.</a:t>
            </a:r>
          </a:p>
          <a:p>
            <a:pPr marL="1973263" indent="-1973263">
              <a:buFont typeface="Times New Roman" pitchFamily="18" charset="0"/>
              <a:buNone/>
              <a:defRPr/>
            </a:pPr>
            <a:r>
              <a:rPr lang="pt-BR" dirty="0" smtClean="0"/>
              <a:t>Capitulo III – Do Planejamento da Saúde (Art. 15 ao Art. 19)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503238" y="-180975"/>
            <a:ext cx="9069387" cy="1258888"/>
          </a:xfrm>
        </p:spPr>
        <p:txBody>
          <a:bodyPr/>
          <a:lstStyle/>
          <a:p>
            <a:r>
              <a:rPr lang="pt-BR" smtClean="0">
                <a:solidFill>
                  <a:srgbClr val="FFFF00"/>
                </a:solidFill>
              </a:rPr>
              <a:t>MARCO LEGAL DE REFERÊNCIA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8" y="1042988"/>
            <a:ext cx="9864725" cy="5689600"/>
          </a:xfrm>
        </p:spPr>
        <p:txBody>
          <a:bodyPr/>
          <a:lstStyle/>
          <a:p>
            <a:pPr marL="0" indent="0" algn="ctr">
              <a:buFont typeface="Times New Roman" pitchFamily="18" charset="0"/>
              <a:buNone/>
              <a:defRPr/>
            </a:pPr>
            <a:r>
              <a:rPr lang="pt-BR" b="1" dirty="0" smtClean="0"/>
              <a:t>DECRETO 7508/11</a:t>
            </a:r>
          </a:p>
          <a:p>
            <a:pPr marL="1973263" indent="-1973263">
              <a:buFont typeface="Times New Roman" pitchFamily="18" charset="0"/>
              <a:buNone/>
              <a:defRPr/>
            </a:pPr>
            <a:r>
              <a:rPr lang="pt-BR" dirty="0" smtClean="0"/>
              <a:t>Capitulo IV – Da Assistência a Saúde (Art. </a:t>
            </a:r>
            <a:r>
              <a:rPr lang="pt-BR" dirty="0" smtClean="0"/>
              <a:t>20 ao </a:t>
            </a:r>
            <a:r>
              <a:rPr lang="pt-BR" dirty="0" smtClean="0"/>
              <a:t>Art. </a:t>
            </a:r>
            <a:r>
              <a:rPr lang="pt-BR" dirty="0" smtClean="0"/>
              <a:t>29</a:t>
            </a:r>
            <a:r>
              <a:rPr lang="pt-BR" dirty="0" smtClean="0"/>
              <a:t>)</a:t>
            </a:r>
            <a:endParaRPr lang="pt-BR" dirty="0" smtClean="0"/>
          </a:p>
          <a:p>
            <a:pPr marL="0" indent="0">
              <a:buFont typeface="Times New Roman" pitchFamily="18" charset="0"/>
              <a:buNone/>
              <a:defRPr/>
            </a:pPr>
            <a:r>
              <a:rPr lang="pt-BR" dirty="0"/>
              <a:t>	</a:t>
            </a:r>
            <a:r>
              <a:rPr lang="pt-BR" dirty="0" smtClean="0"/>
              <a:t>				Seção I – da RENASES.</a:t>
            </a:r>
          </a:p>
          <a:p>
            <a:pPr marL="0" indent="0">
              <a:buFont typeface="Times New Roman" pitchFamily="18" charset="0"/>
              <a:buNone/>
              <a:defRPr/>
            </a:pPr>
            <a:r>
              <a:rPr lang="pt-BR" dirty="0"/>
              <a:t>	</a:t>
            </a:r>
            <a:r>
              <a:rPr lang="pt-BR" dirty="0" smtClean="0"/>
              <a:t>				Seção II – da RENAME.</a:t>
            </a:r>
          </a:p>
          <a:p>
            <a:pPr marL="0" indent="0">
              <a:buFont typeface="Times New Roman" pitchFamily="18" charset="0"/>
              <a:buNone/>
              <a:defRPr/>
            </a:pPr>
            <a:r>
              <a:rPr lang="pt-BR" dirty="0" smtClean="0"/>
              <a:t>Capitulo V – Da Articulação Interfederativa – (Art.30 ao 41)</a:t>
            </a:r>
          </a:p>
          <a:p>
            <a:pPr marL="0" indent="0">
              <a:buFont typeface="Times New Roman" pitchFamily="18" charset="0"/>
              <a:buNone/>
              <a:defRPr/>
            </a:pPr>
            <a:r>
              <a:rPr lang="pt-BR" dirty="0"/>
              <a:t>	</a:t>
            </a:r>
            <a:r>
              <a:rPr lang="pt-BR" dirty="0" smtClean="0"/>
              <a:t>				Seção I – das Comissões Intergestores.</a:t>
            </a:r>
          </a:p>
          <a:p>
            <a:pPr marL="0" indent="0">
              <a:buFont typeface="Times New Roman" pitchFamily="18" charset="0"/>
              <a:buNone/>
              <a:defRPr/>
            </a:pPr>
            <a:r>
              <a:rPr lang="pt-BR" dirty="0"/>
              <a:t>	</a:t>
            </a:r>
            <a:r>
              <a:rPr lang="pt-BR" dirty="0" smtClean="0"/>
              <a:t>				Seção II -  do </a:t>
            </a:r>
            <a:r>
              <a:rPr lang="pt-BR" b="1" dirty="0" smtClean="0"/>
              <a:t>Contrato Organizativo da Ação 					Pública da Saúde.</a:t>
            </a:r>
          </a:p>
          <a:p>
            <a:pPr marL="0" indent="0">
              <a:buFont typeface="Times New Roman" pitchFamily="18" charset="0"/>
              <a:buNone/>
              <a:defRPr/>
            </a:pPr>
            <a:r>
              <a:rPr lang="pt-BR" dirty="0" smtClean="0"/>
              <a:t>Capitulo VI – Das disposições finais(Art. 42 ao 45)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55650" y="1691605"/>
            <a:ext cx="8569325" cy="1620837"/>
          </a:xfrm>
        </p:spPr>
        <p:txBody>
          <a:bodyPr/>
          <a:lstStyle/>
          <a:p>
            <a:r>
              <a:rPr lang="pt-BR" dirty="0" smtClean="0"/>
              <a:t>O PONTO DE PARTIDA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512888" y="3626767"/>
            <a:ext cx="7056437" cy="1931988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sz="3500" dirty="0" smtClean="0"/>
              <a:t>A Decisão do Executivo Estadual</a:t>
            </a:r>
          </a:p>
        </p:txBody>
      </p:sp>
      <p:sp>
        <p:nvSpPr>
          <p:cNvPr id="6" name="Seta para baixo 5"/>
          <p:cNvSpPr/>
          <p:nvPr/>
        </p:nvSpPr>
        <p:spPr bwMode="auto">
          <a:xfrm>
            <a:off x="4392240" y="3131765"/>
            <a:ext cx="1008112" cy="1512168"/>
          </a:xfrm>
          <a:prstGeom prst="downArrow">
            <a:avLst/>
          </a:prstGeom>
          <a:solidFill>
            <a:srgbClr val="129A3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lato de Experiência COAP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1349</Words>
  <Application>Microsoft Office PowerPoint</Application>
  <PresentationFormat>Personalizar</PresentationFormat>
  <Paragraphs>265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Relato de Experiência COAP</vt:lpstr>
      <vt:lpstr>Slide 1</vt:lpstr>
      <vt:lpstr>O PROCESSO DE ADESÃO E ELABORAÇÃO DO CONTRATO ORGANIZATIVO DE AÇÃO PÚBLICA DA SAÚDE</vt:lpstr>
      <vt:lpstr>RELATO DE EXPERIÊNCIA</vt:lpstr>
      <vt:lpstr>MARCO LEGAL DE REFERÊNCIA</vt:lpstr>
      <vt:lpstr>Slide 5</vt:lpstr>
      <vt:lpstr>MARCO LEGAL DE REFERÊNCIA</vt:lpstr>
      <vt:lpstr>MARCO LEGAL DE REFERÊNCIA</vt:lpstr>
      <vt:lpstr>MARCO LEGAL DE REFERÊNCIA</vt:lpstr>
      <vt:lpstr>O PONTO DE PARTIDA</vt:lpstr>
      <vt:lpstr>Slide 10</vt:lpstr>
      <vt:lpstr>Slide 11</vt:lpstr>
      <vt:lpstr>Slide 12</vt:lpstr>
      <vt:lpstr>Passos do Processo de Construção do COAP</vt:lpstr>
      <vt:lpstr>Passos do Processo de Construção do COAP</vt:lpstr>
      <vt:lpstr>Slide 15</vt:lpstr>
      <vt:lpstr>Slide 16</vt:lpstr>
      <vt:lpstr>Slide 17</vt:lpstr>
      <vt:lpstr>Passos do Processo de Construção do COAP</vt:lpstr>
      <vt:lpstr>Passos do Processo de Construção do COAP</vt:lpstr>
      <vt:lpstr>O PROCESSO DE ELABORAÇÃO</vt:lpstr>
      <vt:lpstr>ESTRUTURA FORMAL DO COAP</vt:lpstr>
      <vt:lpstr>PARTE I DAS RESPONSABILIDADES ORGANIZATIVAS</vt:lpstr>
      <vt:lpstr>PARTE I - DAS RESPONSABILIDADES ORGANIZATIVAS</vt:lpstr>
      <vt:lpstr>Parte II Das Responsabilidades Executivas</vt:lpstr>
      <vt:lpstr>Slide 25</vt:lpstr>
      <vt:lpstr>Slide 26</vt:lpstr>
      <vt:lpstr>Slide 27</vt:lpstr>
      <vt:lpstr>Slide 28</vt:lpstr>
      <vt:lpstr>PARTE III DAS RESPONSABILIDADES ORÇAMENTÁRIO - FINANCEIRAS</vt:lpstr>
      <vt:lpstr>Slide 30</vt:lpstr>
      <vt:lpstr>PARTE IV DO MONITORAMENTO E AVALIAÇÃO DE DESEMPENHO E AUDITORIA</vt:lpstr>
      <vt:lpstr>Slide 32</vt:lpstr>
      <vt:lpstr>Slide 33</vt:lpstr>
      <vt:lpstr>Relação de Instrumentos</vt:lpstr>
      <vt:lpstr>Relação de Instrumentos</vt:lpstr>
      <vt:lpstr>Relação de Instrumentos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Miguel Lima Freire</dc:creator>
  <cp:lastModifiedBy>Salete</cp:lastModifiedBy>
  <cp:revision>72</cp:revision>
  <cp:lastPrinted>1601-01-01T00:00:00Z</cp:lastPrinted>
  <dcterms:created xsi:type="dcterms:W3CDTF">2013-06-10T17:26:13Z</dcterms:created>
  <dcterms:modified xsi:type="dcterms:W3CDTF">2016-09-12T23:59:19Z</dcterms:modified>
</cp:coreProperties>
</file>