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538" r:id="rId3"/>
    <p:sldId id="533" r:id="rId4"/>
    <p:sldId id="539" r:id="rId5"/>
    <p:sldId id="537" r:id="rId6"/>
    <p:sldId id="536" r:id="rId7"/>
    <p:sldId id="535" r:id="rId8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49" autoAdjust="0"/>
    <p:restoredTop sz="93190" autoAdjust="0"/>
  </p:normalViewPr>
  <p:slideViewPr>
    <p:cSldViewPr snapToGrid="0" snapToObjects="1">
      <p:cViewPr>
        <p:scale>
          <a:sx n="115" d="100"/>
          <a:sy n="115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B1D56-3360-42E9-8DA7-956016ED3075}" type="datetimeFigureOut">
              <a:rPr lang="pt-BR" smtClean="0"/>
              <a:t>13/09/2016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A23CF-D4C7-4E92-A06D-91775B2BEB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473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D5C8D-38A5-4E82-BCF6-048719924AE9}" type="datetimeFigureOut">
              <a:rPr lang="pt-BR" smtClean="0"/>
              <a:pPr/>
              <a:t>13/09/2016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C6EAD-C7BC-4223-A743-552DD735BEE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6888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3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41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17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12046" cy="1143000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x-none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dirty="0" smtClean="0"/>
              <a:t>Click to edit Master text styles</a:t>
            </a:r>
          </a:p>
          <a:p>
            <a:pPr lvl="1"/>
            <a:r>
              <a:rPr lang="x-none" dirty="0" smtClean="0"/>
              <a:t>Second level</a:t>
            </a:r>
          </a:p>
          <a:p>
            <a:pPr lvl="2"/>
            <a:r>
              <a:rPr lang="x-none" dirty="0" smtClean="0"/>
              <a:t>Third level</a:t>
            </a:r>
          </a:p>
          <a:p>
            <a:pPr lvl="3"/>
            <a:r>
              <a:rPr lang="x-none" dirty="0" smtClean="0"/>
              <a:t>Fourth level</a:t>
            </a:r>
          </a:p>
          <a:p>
            <a:pPr lvl="4"/>
            <a:r>
              <a:rPr lang="x-none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12552" y="6356350"/>
            <a:ext cx="2895600" cy="3651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1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0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52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8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35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2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6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1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F15F4-4F5B-D44E-8B59-106404074B4F}" type="datetimeFigureOut">
              <a:rPr lang="en-US" smtClean="0"/>
              <a:pPr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E1768-38EE-2241-8E78-D115A4D4A691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Picture 6" descr="Untitled-5-01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" y="0"/>
            <a:ext cx="9142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2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onasems@conasems.org.b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PA FINAL COMPLEA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" y="138500"/>
            <a:ext cx="9142571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429" y="4921135"/>
            <a:ext cx="7471714" cy="1047402"/>
          </a:xfrm>
        </p:spPr>
        <p:txBody>
          <a:bodyPr>
            <a:noAutofit/>
          </a:bodyPr>
          <a:lstStyle/>
          <a:p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/>
              <a:t/>
            </a:r>
            <a:br>
              <a:rPr lang="pt-BR" sz="2400" dirty="0"/>
            </a:br>
            <a:r>
              <a:rPr lang="pt-BR" sz="2000" b="1" dirty="0" smtClean="0"/>
              <a:t>José </a:t>
            </a:r>
            <a:r>
              <a:rPr lang="pt-BR" sz="2000" b="1" dirty="0"/>
              <a:t>Fernando Casquel Monti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>Diretor de Relações Institucionais e Parlamentares do  CONASEMS</a:t>
            </a:r>
            <a:br>
              <a:rPr lang="pt-BR" sz="2000" dirty="0"/>
            </a:br>
            <a:r>
              <a:rPr lang="pt-BR" sz="3200" dirty="0" smtClean="0"/>
              <a:t/>
            </a:r>
            <a:br>
              <a:rPr lang="pt-BR" sz="3200" dirty="0" smtClean="0"/>
            </a:br>
            <a:endParaRPr lang="pt-BR" sz="24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0" y="5968537"/>
            <a:ext cx="9144000" cy="889461"/>
          </a:xfrm>
        </p:spPr>
        <p:txBody>
          <a:bodyPr>
            <a:normAutofit fontScale="92500" lnSpcReduction="10000"/>
          </a:bodyPr>
          <a:lstStyle/>
          <a:p>
            <a:r>
              <a:rPr lang="pt-BR" sz="2000" dirty="0"/>
              <a:t>Seminário Câmara dos Deputados – Comissão de Seguridade Social e Família</a:t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>Brasília, 13 de setembro de 2016</a:t>
            </a:r>
          </a:p>
        </p:txBody>
      </p:sp>
      <p:sp>
        <p:nvSpPr>
          <p:cNvPr id="2" name="Retângulo 1"/>
          <p:cNvSpPr/>
          <p:nvPr/>
        </p:nvSpPr>
        <p:spPr>
          <a:xfrm>
            <a:off x="1429" y="2413338"/>
            <a:ext cx="74717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i="1" dirty="0"/>
              <a:t>A Integração das Ações e Serviços em Regiões de Saúde mediante Contrato Organizativo de Ação Pública da Saúde, Disciplina a Associação Regional de Saúde e o Atendimento Integral”</a:t>
            </a:r>
            <a:br>
              <a:rPr lang="pt-BR" sz="2400" b="1" i="1" dirty="0"/>
            </a:br>
            <a:r>
              <a:rPr lang="pt-BR" sz="2400" i="1" dirty="0"/>
              <a:t/>
            </a:r>
            <a:br>
              <a:rPr lang="pt-BR" sz="2400" i="1" dirty="0"/>
            </a:b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7261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752" y="0"/>
            <a:ext cx="7712046" cy="1143000"/>
          </a:xfrm>
        </p:spPr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Fortalecimento das CIR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89462" y="1143000"/>
            <a:ext cx="7464829" cy="5303078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Desencadear ações </a:t>
            </a:r>
            <a:r>
              <a:rPr lang="pt-BR" dirty="0"/>
              <a:t>de educação permanente voltadas aos gestores municipais sobre o tema planejamento e programação regional, com vistas a instituir processo de monitoramento, avaliação, planejamento e programação </a:t>
            </a:r>
            <a:r>
              <a:rPr lang="pt-BR" dirty="0" smtClean="0"/>
              <a:t>regional;</a:t>
            </a:r>
          </a:p>
          <a:p>
            <a:pPr algn="just"/>
            <a:r>
              <a:rPr lang="pt-BR" dirty="0" smtClean="0"/>
              <a:t>Propor ações de enfrentamento </a:t>
            </a:r>
            <a:r>
              <a:rPr lang="pt-BR" sz="2800" dirty="0" smtClean="0"/>
              <a:t>à </a:t>
            </a:r>
            <a:r>
              <a:rPr lang="pt-BR" dirty="0" smtClean="0"/>
              <a:t>fragilidade do </a:t>
            </a:r>
            <a:r>
              <a:rPr lang="pt-BR" dirty="0"/>
              <a:t>processo de </a:t>
            </a:r>
            <a:r>
              <a:rPr lang="pt-BR" dirty="0" smtClean="0"/>
              <a:t>regionalização e </a:t>
            </a:r>
            <a:r>
              <a:rPr lang="pt-BR" dirty="0"/>
              <a:t>comunicação entre as </a:t>
            </a:r>
            <a:r>
              <a:rPr lang="pt-BR" dirty="0" smtClean="0"/>
              <a:t>CIR.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464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2954" y="0"/>
            <a:ext cx="7439091" cy="1143000"/>
          </a:xfrm>
        </p:spPr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O COAP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5142" y="1155458"/>
            <a:ext cx="7830589" cy="48066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/>
              <a:t>		</a:t>
            </a:r>
          </a:p>
          <a:p>
            <a:pPr algn="just"/>
            <a:r>
              <a:rPr lang="pt-BR" dirty="0" smtClean="0"/>
              <a:t>Baixa adesão ao instrumento;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Ampliar debate sobre sua </a:t>
            </a:r>
            <a:r>
              <a:rPr lang="pt-BR" dirty="0" smtClean="0"/>
              <a:t>aplicação;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Estudo de instrumentos que possam traduzir necessidades e possibilidades de articulação </a:t>
            </a:r>
            <a:r>
              <a:rPr lang="pt-BR" dirty="0" err="1" smtClean="0"/>
              <a:t>interfederativa</a:t>
            </a:r>
            <a:r>
              <a:rPr lang="pt-BR" dirty="0" smtClean="0"/>
              <a:t>, aplicável </a:t>
            </a:r>
            <a:r>
              <a:rPr lang="pt-BR" dirty="0"/>
              <a:t>às diversas realidades do país;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667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2954" y="0"/>
            <a:ext cx="7439091" cy="1143000"/>
          </a:xfrm>
        </p:spPr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O COAP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7716"/>
            <a:ext cx="8079971" cy="4828640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Explicitar </a:t>
            </a:r>
            <a:r>
              <a:rPr lang="pt-BR" dirty="0"/>
              <a:t>as responsabilidades dos entes e diminuir o excesso de normas e regras dispensáveis</a:t>
            </a:r>
            <a:r>
              <a:rPr lang="pt-BR" dirty="0" smtClean="0"/>
              <a:t>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COAP </a:t>
            </a:r>
            <a:r>
              <a:rPr lang="pt-BR" dirty="0"/>
              <a:t>deve especificar em seu conteúdo, além das atribuições de cada ente e respectivas responsabilidades, as sanções </a:t>
            </a:r>
            <a:r>
              <a:rPr lang="pt-BR" dirty="0" smtClean="0"/>
              <a:t>para o </a:t>
            </a:r>
            <a:r>
              <a:rPr lang="pt-BR" dirty="0"/>
              <a:t>não cumprimento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29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1316" y="0"/>
            <a:ext cx="7570730" cy="1143000"/>
          </a:xfrm>
        </p:spPr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Análise de </a:t>
            </a:r>
            <a:r>
              <a:rPr lang="pt-BR" b="1" dirty="0" smtClean="0">
                <a:solidFill>
                  <a:srgbClr val="FF0000"/>
                </a:solidFill>
              </a:rPr>
              <a:t>Cenário e Desafios 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17814"/>
            <a:ext cx="8104909" cy="507970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Não </a:t>
            </a:r>
            <a:r>
              <a:rPr lang="pt-BR" dirty="0" smtClean="0"/>
              <a:t>podemos compreender a baixa adesão ao COAP como inadequação da instrumento, pois seria desconsiderar a difícil conjuntura do </a:t>
            </a:r>
            <a:r>
              <a:rPr lang="pt-BR" dirty="0"/>
              <a:t>momento </a:t>
            </a:r>
            <a:r>
              <a:rPr lang="pt-BR" dirty="0" smtClean="0"/>
              <a:t>em que foi </a:t>
            </a:r>
            <a:r>
              <a:rPr lang="pt-BR" dirty="0" smtClean="0"/>
              <a:t>instituído.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Conflito constitucional.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Necessidade de compreensão do processo </a:t>
            </a:r>
            <a:r>
              <a:rPr lang="pt-BR" dirty="0" err="1" smtClean="0"/>
              <a:t>interfederativo</a:t>
            </a:r>
            <a:r>
              <a:rPr lang="pt-BR" dirty="0" smtClean="0"/>
              <a:t> por parte de governantes e agentes políticos.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371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2756" y="0"/>
            <a:ext cx="7479290" cy="1143000"/>
          </a:xfrm>
        </p:spPr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Associação Regional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6953" y="1612669"/>
            <a:ext cx="8021782" cy="4364182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pt-BR" dirty="0" smtClean="0"/>
              <a:t>Condição </a:t>
            </a:r>
            <a:r>
              <a:rPr lang="pt-BR" dirty="0" smtClean="0"/>
              <a:t>para a efetivação do processo de regionalização</a:t>
            </a:r>
            <a:r>
              <a:rPr lang="pt-BR" dirty="0" smtClean="0"/>
              <a:t>? (formas já existentes)</a:t>
            </a:r>
          </a:p>
          <a:p>
            <a:pPr algn="just">
              <a:buFontTx/>
              <a:buChar char="-"/>
            </a:pPr>
            <a:endParaRPr lang="pt-BR" dirty="0" smtClean="0"/>
          </a:p>
          <a:p>
            <a:pPr algn="just">
              <a:buFontTx/>
              <a:buChar char="-"/>
            </a:pPr>
            <a:r>
              <a:rPr lang="pt-BR" dirty="0" smtClean="0"/>
              <a:t>Fortalecerá a efetivação do COAP e dos pactos regionais</a:t>
            </a:r>
            <a:r>
              <a:rPr lang="pt-BR" dirty="0" smtClean="0"/>
              <a:t>?</a:t>
            </a:r>
          </a:p>
          <a:p>
            <a:pPr algn="just"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r>
              <a:rPr lang="pt-BR" dirty="0" smtClean="0"/>
              <a:t>Instância desacompanhada de processo político-institucional?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48708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PA FINAL COMPLEA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" y="12192"/>
            <a:ext cx="9142571" cy="6858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532263" y="1629295"/>
            <a:ext cx="6957504" cy="3415503"/>
          </a:xfrm>
        </p:spPr>
        <p:txBody>
          <a:bodyPr>
            <a:noAutofit/>
          </a:bodyPr>
          <a:lstStyle/>
          <a:p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Muito Obrigado</a:t>
            </a:r>
            <a:r>
              <a:rPr lang="pt-BR" sz="3600" smtClean="0"/>
              <a:t/>
            </a:r>
            <a:br>
              <a:rPr lang="pt-BR" sz="3600" smtClean="0"/>
            </a:br>
            <a:r>
              <a:rPr lang="pt-BR" sz="3600" smtClean="0"/>
              <a:t/>
            </a:r>
            <a:br>
              <a:rPr lang="pt-BR" sz="360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b="1" dirty="0" smtClean="0"/>
              <a:t>José </a:t>
            </a:r>
            <a:r>
              <a:rPr lang="pt-BR" sz="2400" b="1" dirty="0"/>
              <a:t>Fernando Casquel Monti</a:t>
            </a:r>
            <a:br>
              <a:rPr lang="pt-BR" sz="2400" b="1" dirty="0"/>
            </a:br>
            <a:r>
              <a:rPr lang="pt-BR" sz="2000" dirty="0"/>
              <a:t>Diretor de Relações Institucionais e Parlamentares </a:t>
            </a:r>
            <a:r>
              <a:rPr lang="pt-BR" sz="2000"/>
              <a:t>do  </a:t>
            </a:r>
            <a:r>
              <a:rPr lang="pt-BR" sz="2000" smtClean="0"/>
              <a:t>CONASEMS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>
                <a:hlinkClick r:id="rId3"/>
              </a:rPr>
              <a:t>conasems@conasems.org.br</a:t>
            </a: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/>
              <a:t/>
            </a:r>
            <a:br>
              <a:rPr lang="pt-BR" sz="2000" dirty="0"/>
            </a:br>
            <a:endParaRPr lang="pt-BR" sz="2000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0" y="5554638"/>
            <a:ext cx="9029978" cy="1303361"/>
          </a:xfrm>
        </p:spPr>
        <p:txBody>
          <a:bodyPr>
            <a:normAutofit/>
          </a:bodyPr>
          <a:lstStyle/>
          <a:p>
            <a:pPr algn="r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4978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4161</TotalTime>
  <Words>216</Words>
  <Application>Microsoft Office PowerPoint</Application>
  <PresentationFormat>Apresentação na tela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Default Theme</vt:lpstr>
      <vt:lpstr>  José Fernando Casquel Monti Diretor de Relações Institucionais e Parlamentares do  CONASEMS  </vt:lpstr>
      <vt:lpstr>Fortalecimento das CIR</vt:lpstr>
      <vt:lpstr>O COAP</vt:lpstr>
      <vt:lpstr>O COAP</vt:lpstr>
      <vt:lpstr>Análise de Cenário e Desafios </vt:lpstr>
      <vt:lpstr>Associação Regional</vt:lpstr>
      <vt:lpstr>  Muito Obrigado   José Fernando Casquel Monti Diretor de Relações Institucionais e Parlamentares do  CONASEMS conasems@conasems.org.br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Vitória Canesin Lovato</dc:creator>
  <cp:lastModifiedBy>marcia</cp:lastModifiedBy>
  <cp:revision>350</cp:revision>
  <cp:lastPrinted>2016-09-13T16:00:08Z</cp:lastPrinted>
  <dcterms:created xsi:type="dcterms:W3CDTF">2014-01-15T14:28:20Z</dcterms:created>
  <dcterms:modified xsi:type="dcterms:W3CDTF">2016-09-13T16:22:47Z</dcterms:modified>
</cp:coreProperties>
</file>