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66" r:id="rId4"/>
    <p:sldId id="268" r:id="rId5"/>
    <p:sldId id="269" r:id="rId6"/>
    <p:sldId id="270" r:id="rId7"/>
    <p:sldId id="271" r:id="rId8"/>
    <p:sldId id="267" r:id="rId9"/>
    <p:sldId id="272" r:id="rId10"/>
    <p:sldId id="273" r:id="rId11"/>
    <p:sldId id="274" r:id="rId12"/>
    <p:sldId id="275" r:id="rId13"/>
    <p:sldId id="276" r:id="rId14"/>
    <p:sldId id="277" r:id="rId15"/>
    <p:sldId id="278" r:id="rId16"/>
    <p:sldId id="265" r:id="rId17"/>
  </p:sldIdLst>
  <p:sldSz cx="10693400" cy="7562850"/>
  <p:notesSz cx="9926638" cy="67976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98"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5622925" y="0"/>
            <a:ext cx="4302125" cy="341313"/>
          </a:xfrm>
          <a:prstGeom prst="rect">
            <a:avLst/>
          </a:prstGeom>
        </p:spPr>
        <p:txBody>
          <a:bodyPr vert="horz" lIns="91440" tIns="45720" rIns="91440" bIns="45720" rtlCol="0"/>
          <a:lstStyle>
            <a:lvl1pPr algn="r">
              <a:defRPr sz="1200"/>
            </a:lvl1pPr>
          </a:lstStyle>
          <a:p>
            <a:fld id="{939F9C91-87C5-4279-97C9-FEF768FD90A4}" type="datetimeFigureOut">
              <a:rPr lang="pt-BR" smtClean="0"/>
              <a:t>02/07/2019</a:t>
            </a:fld>
            <a:endParaRPr lang="pt-BR"/>
          </a:p>
        </p:txBody>
      </p:sp>
      <p:sp>
        <p:nvSpPr>
          <p:cNvPr id="4" name="Espaço Reservado para Rodapé 3"/>
          <p:cNvSpPr>
            <a:spLocks noGrp="1"/>
          </p:cNvSpPr>
          <p:nvPr>
            <p:ph type="ftr" sz="quarter" idx="2"/>
          </p:nvPr>
        </p:nvSpPr>
        <p:spPr>
          <a:xfrm>
            <a:off x="0" y="6456363"/>
            <a:ext cx="4302125" cy="341312"/>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5622925" y="6456363"/>
            <a:ext cx="4302125" cy="341312"/>
          </a:xfrm>
          <a:prstGeom prst="rect">
            <a:avLst/>
          </a:prstGeom>
        </p:spPr>
        <p:txBody>
          <a:bodyPr vert="horz" lIns="91440" tIns="45720" rIns="91440" bIns="45720" rtlCol="0" anchor="b"/>
          <a:lstStyle>
            <a:lvl1pPr algn="r">
              <a:defRPr sz="1200"/>
            </a:lvl1pPr>
          </a:lstStyle>
          <a:p>
            <a:fld id="{87AD6C50-1EA1-4B4D-9290-81843692A373}" type="slidenum">
              <a:rPr lang="pt-BR" smtClean="0"/>
              <a:t>‹nº›</a:t>
            </a:fld>
            <a:endParaRPr lang="pt-BR"/>
          </a:p>
        </p:txBody>
      </p:sp>
    </p:spTree>
    <p:extLst>
      <p:ext uri="{BB962C8B-B14F-4D97-AF65-F5344CB8AC3E}">
        <p14:creationId xmlns:p14="http://schemas.microsoft.com/office/powerpoint/2010/main" val="3893541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98AA08E8-9C12-4309-A3F0-9B68864AFFE3}" type="datetimeFigureOut">
              <a:rPr lang="pt-BR" smtClean="0"/>
              <a:t>02/07/2019</a:t>
            </a:fld>
            <a:endParaRPr lang="pt-BR"/>
          </a:p>
        </p:txBody>
      </p:sp>
      <p:sp>
        <p:nvSpPr>
          <p:cNvPr id="4" name="Espaço Reservado para Imagem de Slide 3"/>
          <p:cNvSpPr>
            <a:spLocks noGrp="1" noRot="1" noChangeAspect="1"/>
          </p:cNvSpPr>
          <p:nvPr>
            <p:ph type="sldImg" idx="2"/>
          </p:nvPr>
        </p:nvSpPr>
        <p:spPr>
          <a:xfrm>
            <a:off x="3341688" y="849313"/>
            <a:ext cx="3243262" cy="2293937"/>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CF4407F2-BA0E-4060-A559-0FAA602504BA}" type="slidenum">
              <a:rPr lang="pt-BR" smtClean="0"/>
              <a:t>‹nº›</a:t>
            </a:fld>
            <a:endParaRPr lang="pt-BR"/>
          </a:p>
        </p:txBody>
      </p:sp>
    </p:spTree>
    <p:extLst>
      <p:ext uri="{BB962C8B-B14F-4D97-AF65-F5344CB8AC3E}">
        <p14:creationId xmlns:p14="http://schemas.microsoft.com/office/powerpoint/2010/main" val="24267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a:t>
            </a:fld>
            <a:endParaRPr lang="pt-BR"/>
          </a:p>
        </p:txBody>
      </p:sp>
    </p:spTree>
    <p:extLst>
      <p:ext uri="{BB962C8B-B14F-4D97-AF65-F5344CB8AC3E}">
        <p14:creationId xmlns:p14="http://schemas.microsoft.com/office/powerpoint/2010/main" val="2255583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10</a:t>
            </a:fld>
            <a:endParaRPr lang="pt-BR"/>
          </a:p>
        </p:txBody>
      </p:sp>
    </p:spTree>
    <p:extLst>
      <p:ext uri="{BB962C8B-B14F-4D97-AF65-F5344CB8AC3E}">
        <p14:creationId xmlns:p14="http://schemas.microsoft.com/office/powerpoint/2010/main" val="124765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11</a:t>
            </a:fld>
            <a:endParaRPr lang="pt-BR"/>
          </a:p>
        </p:txBody>
      </p:sp>
    </p:spTree>
    <p:extLst>
      <p:ext uri="{BB962C8B-B14F-4D97-AF65-F5344CB8AC3E}">
        <p14:creationId xmlns:p14="http://schemas.microsoft.com/office/powerpoint/2010/main" val="3508247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12</a:t>
            </a:fld>
            <a:endParaRPr lang="pt-BR"/>
          </a:p>
        </p:txBody>
      </p:sp>
    </p:spTree>
    <p:extLst>
      <p:ext uri="{BB962C8B-B14F-4D97-AF65-F5344CB8AC3E}">
        <p14:creationId xmlns:p14="http://schemas.microsoft.com/office/powerpoint/2010/main" val="584806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13</a:t>
            </a:fld>
            <a:endParaRPr lang="pt-BR"/>
          </a:p>
        </p:txBody>
      </p:sp>
    </p:spTree>
    <p:extLst>
      <p:ext uri="{BB962C8B-B14F-4D97-AF65-F5344CB8AC3E}">
        <p14:creationId xmlns:p14="http://schemas.microsoft.com/office/powerpoint/2010/main" val="1122312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14</a:t>
            </a:fld>
            <a:endParaRPr lang="pt-BR"/>
          </a:p>
        </p:txBody>
      </p:sp>
    </p:spTree>
    <p:extLst>
      <p:ext uri="{BB962C8B-B14F-4D97-AF65-F5344CB8AC3E}">
        <p14:creationId xmlns:p14="http://schemas.microsoft.com/office/powerpoint/2010/main" val="25817373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15</a:t>
            </a:fld>
            <a:endParaRPr lang="pt-BR"/>
          </a:p>
        </p:txBody>
      </p:sp>
    </p:spTree>
    <p:extLst>
      <p:ext uri="{BB962C8B-B14F-4D97-AF65-F5344CB8AC3E}">
        <p14:creationId xmlns:p14="http://schemas.microsoft.com/office/powerpoint/2010/main" val="940638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16</a:t>
            </a:fld>
            <a:endParaRPr lang="pt-BR"/>
          </a:p>
        </p:txBody>
      </p:sp>
    </p:spTree>
    <p:extLst>
      <p:ext uri="{BB962C8B-B14F-4D97-AF65-F5344CB8AC3E}">
        <p14:creationId xmlns:p14="http://schemas.microsoft.com/office/powerpoint/2010/main" val="3404441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2</a:t>
            </a:fld>
            <a:endParaRPr lang="pt-BR"/>
          </a:p>
        </p:txBody>
      </p:sp>
    </p:spTree>
    <p:extLst>
      <p:ext uri="{BB962C8B-B14F-4D97-AF65-F5344CB8AC3E}">
        <p14:creationId xmlns:p14="http://schemas.microsoft.com/office/powerpoint/2010/main" val="1886322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3</a:t>
            </a:fld>
            <a:endParaRPr lang="pt-BR"/>
          </a:p>
        </p:txBody>
      </p:sp>
    </p:spTree>
    <p:extLst>
      <p:ext uri="{BB962C8B-B14F-4D97-AF65-F5344CB8AC3E}">
        <p14:creationId xmlns:p14="http://schemas.microsoft.com/office/powerpoint/2010/main" val="12367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4</a:t>
            </a:fld>
            <a:endParaRPr lang="pt-BR"/>
          </a:p>
        </p:txBody>
      </p:sp>
    </p:spTree>
    <p:extLst>
      <p:ext uri="{BB962C8B-B14F-4D97-AF65-F5344CB8AC3E}">
        <p14:creationId xmlns:p14="http://schemas.microsoft.com/office/powerpoint/2010/main" val="2384339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5</a:t>
            </a:fld>
            <a:endParaRPr lang="pt-BR"/>
          </a:p>
        </p:txBody>
      </p:sp>
    </p:spTree>
    <p:extLst>
      <p:ext uri="{BB962C8B-B14F-4D97-AF65-F5344CB8AC3E}">
        <p14:creationId xmlns:p14="http://schemas.microsoft.com/office/powerpoint/2010/main" val="117618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6</a:t>
            </a:fld>
            <a:endParaRPr lang="pt-BR"/>
          </a:p>
        </p:txBody>
      </p:sp>
    </p:spTree>
    <p:extLst>
      <p:ext uri="{BB962C8B-B14F-4D97-AF65-F5344CB8AC3E}">
        <p14:creationId xmlns:p14="http://schemas.microsoft.com/office/powerpoint/2010/main" val="660239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7</a:t>
            </a:fld>
            <a:endParaRPr lang="pt-BR"/>
          </a:p>
        </p:txBody>
      </p:sp>
    </p:spTree>
    <p:extLst>
      <p:ext uri="{BB962C8B-B14F-4D97-AF65-F5344CB8AC3E}">
        <p14:creationId xmlns:p14="http://schemas.microsoft.com/office/powerpoint/2010/main" val="323366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8</a:t>
            </a:fld>
            <a:endParaRPr lang="pt-BR"/>
          </a:p>
        </p:txBody>
      </p:sp>
    </p:spTree>
    <p:extLst>
      <p:ext uri="{BB962C8B-B14F-4D97-AF65-F5344CB8AC3E}">
        <p14:creationId xmlns:p14="http://schemas.microsoft.com/office/powerpoint/2010/main" val="856648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CF4407F2-BA0E-4060-A559-0FAA602504BA}" type="slidenum">
              <a:rPr lang="pt-BR" smtClean="0"/>
              <a:t>9</a:t>
            </a:fld>
            <a:endParaRPr lang="pt-BR"/>
          </a:p>
        </p:txBody>
      </p:sp>
    </p:spTree>
    <p:extLst>
      <p:ext uri="{BB962C8B-B14F-4D97-AF65-F5344CB8AC3E}">
        <p14:creationId xmlns:p14="http://schemas.microsoft.com/office/powerpoint/2010/main" val="1246810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350" b="1" i="0">
                <a:solidFill>
                  <a:srgbClr val="3B979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rgbClr val="2A6B67"/>
                </a:solidFill>
                <a:latin typeface="Verdana"/>
                <a:cs typeface="Verdan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350" b="1" i="0">
                <a:solidFill>
                  <a:srgbClr val="3B9793"/>
                </a:solidFill>
                <a:latin typeface="Arial"/>
                <a:cs typeface="Arial"/>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350" b="1" i="0">
                <a:solidFill>
                  <a:srgbClr val="3B979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768007"/>
            <a:ext cx="10692003" cy="341998"/>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768007"/>
            <a:ext cx="10692003" cy="341998"/>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778607" y="1076947"/>
            <a:ext cx="5136184" cy="1145539"/>
          </a:xfrm>
          <a:prstGeom prst="rect">
            <a:avLst/>
          </a:prstGeom>
        </p:spPr>
        <p:txBody>
          <a:bodyPr wrap="square" lIns="0" tIns="0" rIns="0" bIns="0">
            <a:spAutoFit/>
          </a:bodyPr>
          <a:lstStyle>
            <a:lvl1pPr>
              <a:defRPr sz="7350" b="1" i="0">
                <a:solidFill>
                  <a:srgbClr val="3B9793"/>
                </a:solidFill>
                <a:latin typeface="Arial"/>
                <a:cs typeface="Arial"/>
              </a:defRPr>
            </a:lvl1pPr>
          </a:lstStyle>
          <a:p>
            <a:endParaRPr/>
          </a:p>
        </p:txBody>
      </p:sp>
      <p:sp>
        <p:nvSpPr>
          <p:cNvPr id="3" name="Holder 3"/>
          <p:cNvSpPr>
            <a:spLocks noGrp="1"/>
          </p:cNvSpPr>
          <p:nvPr>
            <p:ph type="body" idx="1"/>
          </p:nvPr>
        </p:nvSpPr>
        <p:spPr>
          <a:xfrm>
            <a:off x="1146064" y="2114080"/>
            <a:ext cx="8401271" cy="2869565"/>
          </a:xfrm>
          <a:prstGeom prst="rect">
            <a:avLst/>
          </a:prstGeom>
        </p:spPr>
        <p:txBody>
          <a:bodyPr wrap="square" lIns="0" tIns="0" rIns="0" bIns="0">
            <a:spAutoFit/>
          </a:bodyPr>
          <a:lstStyle>
            <a:lvl1pPr>
              <a:defRPr sz="2400" b="0" i="0">
                <a:solidFill>
                  <a:srgbClr val="2A6B67"/>
                </a:solidFill>
                <a:latin typeface="Verdana"/>
                <a:cs typeface="Verdana"/>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7/2/2019</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mailto:conle@camara.leg.br" TargetMode="External"/><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768007"/>
            <a:ext cx="10692003" cy="341998"/>
          </a:xfrm>
          <a:prstGeom prst="rect">
            <a:avLst/>
          </a:prstGeom>
          <a:blipFill>
            <a:blip r:embed="rId3" cstate="print"/>
            <a:stretch>
              <a:fillRect/>
            </a:stretch>
          </a:blipFill>
        </p:spPr>
        <p:txBody>
          <a:bodyPr wrap="square" lIns="0" tIns="0" rIns="0" bIns="0" rtlCol="0"/>
          <a:lstStyle/>
          <a:p>
            <a:endParaRPr/>
          </a:p>
        </p:txBody>
      </p:sp>
      <p:sp>
        <p:nvSpPr>
          <p:cNvPr id="3" name="object 3"/>
          <p:cNvSpPr/>
          <p:nvPr/>
        </p:nvSpPr>
        <p:spPr>
          <a:xfrm>
            <a:off x="0" y="12"/>
            <a:ext cx="10692003" cy="7559992"/>
          </a:xfrm>
          <a:prstGeom prst="rect">
            <a:avLst/>
          </a:prstGeom>
          <a:blipFill>
            <a:blip r:embed="rId4" cstate="print"/>
            <a:stretch>
              <a:fillRect/>
            </a:stretch>
          </a:blipFill>
        </p:spPr>
        <p:txBody>
          <a:bodyPr wrap="square" lIns="0" tIns="0" rIns="0" bIns="0" rtlCol="0"/>
          <a:lstStyle/>
          <a:p>
            <a:endParaRPr/>
          </a:p>
        </p:txBody>
      </p:sp>
      <p:sp>
        <p:nvSpPr>
          <p:cNvPr id="4" name="object 4"/>
          <p:cNvSpPr/>
          <p:nvPr/>
        </p:nvSpPr>
        <p:spPr>
          <a:xfrm>
            <a:off x="0" y="3161029"/>
            <a:ext cx="8106409" cy="934085"/>
          </a:xfrm>
          <a:custGeom>
            <a:avLst/>
            <a:gdLst/>
            <a:ahLst/>
            <a:cxnLst/>
            <a:rect l="l" t="t" r="r" b="b"/>
            <a:pathLst>
              <a:path w="8106409" h="934085">
                <a:moveTo>
                  <a:pt x="0" y="933970"/>
                </a:moveTo>
                <a:lnTo>
                  <a:pt x="8105813" y="933970"/>
                </a:lnTo>
                <a:lnTo>
                  <a:pt x="8105813" y="0"/>
                </a:lnTo>
                <a:lnTo>
                  <a:pt x="0" y="0"/>
                </a:lnTo>
                <a:lnTo>
                  <a:pt x="0" y="933970"/>
                </a:lnTo>
                <a:close/>
              </a:path>
            </a:pathLst>
          </a:custGeom>
          <a:solidFill>
            <a:srgbClr val="286A66"/>
          </a:solidFill>
        </p:spPr>
        <p:txBody>
          <a:bodyPr wrap="square" lIns="0" tIns="0" rIns="0" bIns="0" rtlCol="0"/>
          <a:lstStyle/>
          <a:p>
            <a:endParaRPr/>
          </a:p>
        </p:txBody>
      </p:sp>
      <p:sp>
        <p:nvSpPr>
          <p:cNvPr id="5" name="object 5"/>
          <p:cNvSpPr txBox="1">
            <a:spLocks noGrp="1"/>
          </p:cNvSpPr>
          <p:nvPr>
            <p:ph type="title"/>
          </p:nvPr>
        </p:nvSpPr>
        <p:spPr>
          <a:xfrm>
            <a:off x="2573489" y="1047330"/>
            <a:ext cx="5553710" cy="1018540"/>
          </a:xfrm>
          <a:prstGeom prst="rect">
            <a:avLst/>
          </a:prstGeom>
        </p:spPr>
        <p:txBody>
          <a:bodyPr vert="horz" wrap="square" lIns="0" tIns="14604" rIns="0" bIns="0" rtlCol="0">
            <a:spAutoFit/>
          </a:bodyPr>
          <a:lstStyle/>
          <a:p>
            <a:pPr marL="12700">
              <a:lnSpc>
                <a:spcPct val="100000"/>
              </a:lnSpc>
              <a:spcBef>
                <a:spcPts val="114"/>
              </a:spcBef>
            </a:pPr>
            <a:r>
              <a:rPr sz="6500" spc="-380" dirty="0">
                <a:solidFill>
                  <a:srgbClr val="FFFFFF"/>
                </a:solidFill>
              </a:rPr>
              <a:t>CONSULTORIA</a:t>
            </a:r>
            <a:endParaRPr sz="6500"/>
          </a:p>
        </p:txBody>
      </p:sp>
      <p:sp>
        <p:nvSpPr>
          <p:cNvPr id="6" name="object 6"/>
          <p:cNvSpPr txBox="1"/>
          <p:nvPr/>
        </p:nvSpPr>
        <p:spPr>
          <a:xfrm>
            <a:off x="2573489" y="1786294"/>
            <a:ext cx="5415915" cy="2245995"/>
          </a:xfrm>
          <a:prstGeom prst="rect">
            <a:avLst/>
          </a:prstGeom>
        </p:spPr>
        <p:txBody>
          <a:bodyPr vert="horz" wrap="square" lIns="0" tIns="14604" rIns="0" bIns="0" rtlCol="0">
            <a:spAutoFit/>
          </a:bodyPr>
          <a:lstStyle/>
          <a:p>
            <a:pPr marL="12700">
              <a:lnSpc>
                <a:spcPct val="100000"/>
              </a:lnSpc>
              <a:spcBef>
                <a:spcPts val="114"/>
              </a:spcBef>
            </a:pPr>
            <a:r>
              <a:rPr sz="6500" b="1" spc="-459" dirty="0">
                <a:solidFill>
                  <a:srgbClr val="FFFFFF"/>
                </a:solidFill>
                <a:latin typeface="Arial"/>
                <a:cs typeface="Arial"/>
              </a:rPr>
              <a:t>LEGISLATIVA</a:t>
            </a:r>
            <a:endParaRPr sz="6500" dirty="0">
              <a:latin typeface="Arial"/>
              <a:cs typeface="Arial"/>
            </a:endParaRPr>
          </a:p>
          <a:p>
            <a:pPr marL="12700" marR="5080">
              <a:lnSpc>
                <a:spcPts val="3400"/>
              </a:lnSpc>
              <a:spcBef>
                <a:spcPts val="2910"/>
              </a:spcBef>
            </a:pPr>
            <a:r>
              <a:rPr sz="3200" spc="-270" dirty="0">
                <a:solidFill>
                  <a:srgbClr val="FFFFFF"/>
                </a:solidFill>
                <a:latin typeface="Verdana"/>
                <a:cs typeface="Verdana"/>
              </a:rPr>
              <a:t>Para </a:t>
            </a:r>
            <a:r>
              <a:rPr sz="3200" spc="10" dirty="0">
                <a:solidFill>
                  <a:srgbClr val="FFFFFF"/>
                </a:solidFill>
                <a:latin typeface="Verdana"/>
                <a:cs typeface="Verdana"/>
              </a:rPr>
              <a:t>o </a:t>
            </a:r>
            <a:r>
              <a:rPr sz="3200" spc="-260" dirty="0">
                <a:solidFill>
                  <a:srgbClr val="FFFFFF"/>
                </a:solidFill>
                <a:latin typeface="Verdana"/>
                <a:cs typeface="Verdana"/>
              </a:rPr>
              <a:t>parlamentar, </a:t>
            </a:r>
            <a:r>
              <a:rPr sz="3200" spc="-325" dirty="0">
                <a:solidFill>
                  <a:srgbClr val="FFFFFF"/>
                </a:solidFill>
                <a:latin typeface="Verdana"/>
                <a:cs typeface="Verdana"/>
              </a:rPr>
              <a:t>um</a:t>
            </a:r>
            <a:r>
              <a:rPr sz="3200" spc="-810" dirty="0">
                <a:solidFill>
                  <a:srgbClr val="FFFFFF"/>
                </a:solidFill>
                <a:latin typeface="Verdana"/>
                <a:cs typeface="Verdana"/>
              </a:rPr>
              <a:t> </a:t>
            </a:r>
            <a:r>
              <a:rPr lang="pt-BR" sz="3200" spc="-810" dirty="0" smtClean="0">
                <a:solidFill>
                  <a:srgbClr val="FFFFFF"/>
                </a:solidFill>
                <a:latin typeface="Verdana"/>
                <a:cs typeface="Verdana"/>
              </a:rPr>
              <a:t> </a:t>
            </a:r>
            <a:r>
              <a:rPr sz="3200" spc="-150" dirty="0" err="1" smtClean="0">
                <a:solidFill>
                  <a:srgbClr val="FFFFFF"/>
                </a:solidFill>
                <a:latin typeface="Verdana"/>
                <a:cs typeface="Verdana"/>
              </a:rPr>
              <a:t>apoio</a:t>
            </a:r>
            <a:r>
              <a:rPr sz="3200" spc="-150" dirty="0">
                <a:solidFill>
                  <a:srgbClr val="FFFFFF"/>
                </a:solidFill>
                <a:latin typeface="Verdana"/>
                <a:cs typeface="Verdana"/>
              </a:rPr>
              <a:t>.  </a:t>
            </a:r>
            <a:r>
              <a:rPr sz="3200" spc="-210" dirty="0">
                <a:solidFill>
                  <a:srgbClr val="FFFFFF"/>
                </a:solidFill>
                <a:latin typeface="Verdana"/>
                <a:cs typeface="Verdana"/>
              </a:rPr>
              <a:t>para </a:t>
            </a:r>
            <a:r>
              <a:rPr sz="3200" spc="10" dirty="0">
                <a:solidFill>
                  <a:srgbClr val="FFFFFF"/>
                </a:solidFill>
                <a:latin typeface="Verdana"/>
                <a:cs typeface="Verdana"/>
              </a:rPr>
              <a:t>o </a:t>
            </a:r>
            <a:r>
              <a:rPr sz="3200" spc="-285" dirty="0">
                <a:solidFill>
                  <a:srgbClr val="FFFFFF"/>
                </a:solidFill>
                <a:latin typeface="Verdana"/>
                <a:cs typeface="Verdana"/>
              </a:rPr>
              <a:t>Brasil, </a:t>
            </a:r>
            <a:r>
              <a:rPr sz="3200" spc="-305" dirty="0" err="1">
                <a:solidFill>
                  <a:srgbClr val="FFFFFF"/>
                </a:solidFill>
                <a:latin typeface="Verdana"/>
                <a:cs typeface="Verdana"/>
              </a:rPr>
              <a:t>uma</a:t>
            </a:r>
            <a:r>
              <a:rPr sz="3200" spc="-840" dirty="0">
                <a:solidFill>
                  <a:srgbClr val="FFFFFF"/>
                </a:solidFill>
                <a:latin typeface="Verdana"/>
                <a:cs typeface="Verdana"/>
              </a:rPr>
              <a:t> </a:t>
            </a:r>
            <a:r>
              <a:rPr lang="pt-BR" sz="3200" spc="-840" dirty="0" smtClean="0">
                <a:solidFill>
                  <a:srgbClr val="FFFFFF"/>
                </a:solidFill>
                <a:latin typeface="Verdana"/>
                <a:cs typeface="Verdana"/>
              </a:rPr>
              <a:t> </a:t>
            </a:r>
            <a:r>
              <a:rPr sz="3200" spc="-210" dirty="0" err="1" smtClean="0">
                <a:solidFill>
                  <a:srgbClr val="FFFFFF"/>
                </a:solidFill>
                <a:latin typeface="Verdana"/>
                <a:cs typeface="Verdana"/>
              </a:rPr>
              <a:t>referência</a:t>
            </a:r>
            <a:r>
              <a:rPr sz="3200" spc="-210" dirty="0">
                <a:solidFill>
                  <a:srgbClr val="FFFFFF"/>
                </a:solidFill>
                <a:latin typeface="Verdana"/>
                <a:cs typeface="Verdana"/>
              </a:rPr>
              <a:t>.</a:t>
            </a:r>
            <a:endParaRPr sz="3200" dirty="0">
              <a:latin typeface="Verdana"/>
              <a:cs typeface="Verdana"/>
            </a:endParaRPr>
          </a:p>
        </p:txBody>
      </p:sp>
      <p:sp>
        <p:nvSpPr>
          <p:cNvPr id="7" name="object 7"/>
          <p:cNvSpPr/>
          <p:nvPr/>
        </p:nvSpPr>
        <p:spPr>
          <a:xfrm>
            <a:off x="470217" y="5384381"/>
            <a:ext cx="996315" cy="869950"/>
          </a:xfrm>
          <a:custGeom>
            <a:avLst/>
            <a:gdLst/>
            <a:ahLst/>
            <a:cxnLst/>
            <a:rect l="l" t="t" r="r" b="b"/>
            <a:pathLst>
              <a:path w="996315" h="869950">
                <a:moveTo>
                  <a:pt x="747153" y="0"/>
                </a:moveTo>
                <a:lnTo>
                  <a:pt x="249047" y="0"/>
                </a:lnTo>
                <a:lnTo>
                  <a:pt x="0" y="434847"/>
                </a:lnTo>
                <a:lnTo>
                  <a:pt x="249047" y="869708"/>
                </a:lnTo>
                <a:lnTo>
                  <a:pt x="747153" y="869708"/>
                </a:lnTo>
                <a:lnTo>
                  <a:pt x="996200" y="434847"/>
                </a:lnTo>
                <a:lnTo>
                  <a:pt x="747153" y="0"/>
                </a:lnTo>
                <a:close/>
              </a:path>
            </a:pathLst>
          </a:custGeom>
          <a:ln w="22593">
            <a:solidFill>
              <a:srgbClr val="96C1BE"/>
            </a:solidFill>
          </a:ln>
        </p:spPr>
        <p:txBody>
          <a:bodyPr wrap="square" lIns="0" tIns="0" rIns="0" bIns="0" rtlCol="0"/>
          <a:lstStyle/>
          <a:p>
            <a:endParaRPr/>
          </a:p>
        </p:txBody>
      </p:sp>
      <p:sp>
        <p:nvSpPr>
          <p:cNvPr id="8" name="object 8"/>
          <p:cNvSpPr/>
          <p:nvPr/>
        </p:nvSpPr>
        <p:spPr>
          <a:xfrm>
            <a:off x="1369555" y="5221820"/>
            <a:ext cx="634365" cy="553720"/>
          </a:xfrm>
          <a:custGeom>
            <a:avLst/>
            <a:gdLst/>
            <a:ahLst/>
            <a:cxnLst/>
            <a:rect l="l" t="t" r="r" b="b"/>
            <a:pathLst>
              <a:path w="634364" h="553720">
                <a:moveTo>
                  <a:pt x="475437" y="0"/>
                </a:moveTo>
                <a:lnTo>
                  <a:pt x="158483" y="0"/>
                </a:lnTo>
                <a:lnTo>
                  <a:pt x="0" y="276720"/>
                </a:lnTo>
                <a:lnTo>
                  <a:pt x="161455" y="553440"/>
                </a:lnTo>
                <a:lnTo>
                  <a:pt x="484339" y="553440"/>
                </a:lnTo>
                <a:lnTo>
                  <a:pt x="633920" y="276720"/>
                </a:lnTo>
                <a:lnTo>
                  <a:pt x="475437" y="0"/>
                </a:lnTo>
                <a:close/>
              </a:path>
            </a:pathLst>
          </a:custGeom>
          <a:ln w="22593">
            <a:solidFill>
              <a:srgbClr val="96C1BE"/>
            </a:solidFill>
          </a:ln>
        </p:spPr>
        <p:txBody>
          <a:bodyPr wrap="square" lIns="0" tIns="0" rIns="0" bIns="0" rtlCol="0"/>
          <a:lstStyle/>
          <a:p>
            <a:endParaRPr/>
          </a:p>
        </p:txBody>
      </p:sp>
      <p:sp>
        <p:nvSpPr>
          <p:cNvPr id="9" name="object 9"/>
          <p:cNvSpPr/>
          <p:nvPr/>
        </p:nvSpPr>
        <p:spPr>
          <a:xfrm>
            <a:off x="1279817" y="5846559"/>
            <a:ext cx="1002030" cy="883285"/>
          </a:xfrm>
          <a:custGeom>
            <a:avLst/>
            <a:gdLst/>
            <a:ahLst/>
            <a:cxnLst/>
            <a:rect l="l" t="t" r="r" b="b"/>
            <a:pathLst>
              <a:path w="1002030" h="883284">
                <a:moveTo>
                  <a:pt x="757453" y="0"/>
                </a:moveTo>
                <a:lnTo>
                  <a:pt x="250494" y="0"/>
                </a:lnTo>
                <a:lnTo>
                  <a:pt x="0" y="441363"/>
                </a:lnTo>
                <a:lnTo>
                  <a:pt x="250494" y="882726"/>
                </a:lnTo>
                <a:lnTo>
                  <a:pt x="751484" y="882726"/>
                </a:lnTo>
                <a:lnTo>
                  <a:pt x="1001979" y="441363"/>
                </a:lnTo>
                <a:lnTo>
                  <a:pt x="757453" y="0"/>
                </a:lnTo>
                <a:close/>
              </a:path>
            </a:pathLst>
          </a:custGeom>
          <a:ln w="22593">
            <a:solidFill>
              <a:srgbClr val="96C1BE"/>
            </a:solidFill>
          </a:ln>
        </p:spPr>
        <p:txBody>
          <a:bodyPr wrap="square" lIns="0" tIns="0" rIns="0" bIns="0" rtlCol="0"/>
          <a:lstStyle/>
          <a:p>
            <a:endParaRPr/>
          </a:p>
        </p:txBody>
      </p:sp>
      <p:sp>
        <p:nvSpPr>
          <p:cNvPr id="10" name="object 10"/>
          <p:cNvSpPr/>
          <p:nvPr/>
        </p:nvSpPr>
        <p:spPr>
          <a:xfrm>
            <a:off x="558102" y="6325384"/>
            <a:ext cx="877569" cy="766445"/>
          </a:xfrm>
          <a:custGeom>
            <a:avLst/>
            <a:gdLst/>
            <a:ahLst/>
            <a:cxnLst/>
            <a:rect l="l" t="t" r="r" b="b"/>
            <a:pathLst>
              <a:path w="877569" h="766445">
                <a:moveTo>
                  <a:pt x="658152" y="0"/>
                </a:moveTo>
                <a:lnTo>
                  <a:pt x="219379" y="0"/>
                </a:lnTo>
                <a:lnTo>
                  <a:pt x="0" y="383057"/>
                </a:lnTo>
                <a:lnTo>
                  <a:pt x="219379" y="766127"/>
                </a:lnTo>
                <a:lnTo>
                  <a:pt x="658152" y="766127"/>
                </a:lnTo>
                <a:lnTo>
                  <a:pt x="877531" y="383057"/>
                </a:lnTo>
                <a:lnTo>
                  <a:pt x="658152" y="0"/>
                </a:lnTo>
                <a:close/>
              </a:path>
            </a:pathLst>
          </a:custGeom>
          <a:ln w="22593">
            <a:solidFill>
              <a:srgbClr val="96C1BE"/>
            </a:solidFill>
          </a:ln>
        </p:spPr>
        <p:txBody>
          <a:bodyPr wrap="square" lIns="0" tIns="0" rIns="0" bIns="0" rtlCol="0"/>
          <a:lstStyle/>
          <a:p>
            <a:endParaRPr/>
          </a:p>
        </p:txBody>
      </p:sp>
      <p:sp>
        <p:nvSpPr>
          <p:cNvPr id="11" name="object 11"/>
          <p:cNvSpPr/>
          <p:nvPr/>
        </p:nvSpPr>
        <p:spPr>
          <a:xfrm>
            <a:off x="9329051" y="0"/>
            <a:ext cx="996315" cy="554990"/>
          </a:xfrm>
          <a:custGeom>
            <a:avLst/>
            <a:gdLst/>
            <a:ahLst/>
            <a:cxnLst/>
            <a:rect l="l" t="t" r="r" b="b"/>
            <a:pathLst>
              <a:path w="996315" h="554990">
                <a:moveTo>
                  <a:pt x="68596" y="0"/>
                </a:moveTo>
                <a:lnTo>
                  <a:pt x="0" y="119773"/>
                </a:lnTo>
                <a:lnTo>
                  <a:pt x="249047" y="554634"/>
                </a:lnTo>
                <a:lnTo>
                  <a:pt x="747153" y="554634"/>
                </a:lnTo>
                <a:lnTo>
                  <a:pt x="996200" y="119773"/>
                </a:lnTo>
                <a:lnTo>
                  <a:pt x="927603" y="0"/>
                </a:lnTo>
              </a:path>
            </a:pathLst>
          </a:custGeom>
          <a:ln w="22593">
            <a:solidFill>
              <a:srgbClr val="96C1BE"/>
            </a:solidFill>
          </a:ln>
        </p:spPr>
        <p:txBody>
          <a:bodyPr wrap="square" lIns="0" tIns="0" rIns="0" bIns="0" rtlCol="0"/>
          <a:lstStyle/>
          <a:p>
            <a:endParaRPr/>
          </a:p>
        </p:txBody>
      </p:sp>
      <p:sp>
        <p:nvSpPr>
          <p:cNvPr id="12" name="object 12"/>
          <p:cNvSpPr/>
          <p:nvPr/>
        </p:nvSpPr>
        <p:spPr>
          <a:xfrm>
            <a:off x="10345601" y="0"/>
            <a:ext cx="346710" cy="76200"/>
          </a:xfrm>
          <a:custGeom>
            <a:avLst/>
            <a:gdLst/>
            <a:ahLst/>
            <a:cxnLst/>
            <a:rect l="l" t="t" r="r" b="b"/>
            <a:pathLst>
              <a:path w="346709" h="76200">
                <a:moveTo>
                  <a:pt x="0" y="0"/>
                </a:moveTo>
                <a:lnTo>
                  <a:pt x="44229" y="75806"/>
                </a:lnTo>
                <a:lnTo>
                  <a:pt x="346400" y="75806"/>
                </a:lnTo>
              </a:path>
            </a:pathLst>
          </a:custGeom>
          <a:ln w="22593">
            <a:solidFill>
              <a:srgbClr val="96C1BE"/>
            </a:solidFill>
          </a:ln>
        </p:spPr>
        <p:txBody>
          <a:bodyPr wrap="square" lIns="0" tIns="0" rIns="0" bIns="0" rtlCol="0"/>
          <a:lstStyle/>
          <a:p>
            <a:endParaRPr/>
          </a:p>
        </p:txBody>
      </p:sp>
      <p:sp>
        <p:nvSpPr>
          <p:cNvPr id="13" name="object 13"/>
          <p:cNvSpPr/>
          <p:nvPr/>
        </p:nvSpPr>
        <p:spPr>
          <a:xfrm>
            <a:off x="10138650" y="147104"/>
            <a:ext cx="553720" cy="883285"/>
          </a:xfrm>
          <a:custGeom>
            <a:avLst/>
            <a:gdLst/>
            <a:ahLst/>
            <a:cxnLst/>
            <a:rect l="l" t="t" r="r" b="b"/>
            <a:pathLst>
              <a:path w="553720" h="883285">
                <a:moveTo>
                  <a:pt x="553351" y="0"/>
                </a:moveTo>
                <a:lnTo>
                  <a:pt x="250494" y="0"/>
                </a:lnTo>
                <a:lnTo>
                  <a:pt x="0" y="441363"/>
                </a:lnTo>
                <a:lnTo>
                  <a:pt x="250494" y="882726"/>
                </a:lnTo>
                <a:lnTo>
                  <a:pt x="553351" y="882726"/>
                </a:lnTo>
              </a:path>
            </a:pathLst>
          </a:custGeom>
          <a:ln w="22593">
            <a:solidFill>
              <a:srgbClr val="96C1BE"/>
            </a:solidFill>
          </a:ln>
        </p:spPr>
        <p:txBody>
          <a:bodyPr wrap="square" lIns="0" tIns="0" rIns="0" bIns="0" rtlCol="0"/>
          <a:lstStyle/>
          <a:p>
            <a:endParaRPr/>
          </a:p>
        </p:txBody>
      </p:sp>
      <p:sp>
        <p:nvSpPr>
          <p:cNvPr id="14" name="object 14"/>
          <p:cNvSpPr/>
          <p:nvPr/>
        </p:nvSpPr>
        <p:spPr>
          <a:xfrm>
            <a:off x="9416936" y="625932"/>
            <a:ext cx="877569" cy="766445"/>
          </a:xfrm>
          <a:custGeom>
            <a:avLst/>
            <a:gdLst/>
            <a:ahLst/>
            <a:cxnLst/>
            <a:rect l="l" t="t" r="r" b="b"/>
            <a:pathLst>
              <a:path w="877570" h="766444">
                <a:moveTo>
                  <a:pt x="658152" y="0"/>
                </a:moveTo>
                <a:lnTo>
                  <a:pt x="219379" y="0"/>
                </a:lnTo>
                <a:lnTo>
                  <a:pt x="0" y="383057"/>
                </a:lnTo>
                <a:lnTo>
                  <a:pt x="219379" y="766127"/>
                </a:lnTo>
                <a:lnTo>
                  <a:pt x="658152" y="766127"/>
                </a:lnTo>
                <a:lnTo>
                  <a:pt x="877531" y="383057"/>
                </a:lnTo>
                <a:lnTo>
                  <a:pt x="658152" y="0"/>
                </a:lnTo>
                <a:close/>
              </a:path>
            </a:pathLst>
          </a:custGeom>
          <a:ln w="22593">
            <a:solidFill>
              <a:srgbClr val="96C1BE"/>
            </a:solidFill>
          </a:ln>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Despesa com pessoal x contratação de OS</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4444807"/>
          </a:xfrm>
          <a:prstGeom prst="rect">
            <a:avLst/>
          </a:prstGeom>
        </p:spPr>
        <p:txBody>
          <a:bodyPr vert="horz" wrap="square" lIns="0" tIns="12700" rIns="0" bIns="0" rtlCol="0">
            <a:spAutoFit/>
          </a:bodyPr>
          <a:lstStyle/>
          <a:p>
            <a:r>
              <a:rPr lang="pt-BR" dirty="0"/>
              <a:t>TCU: Acórdão 2.444/2016-Plenário</a:t>
            </a:r>
          </a:p>
          <a:p>
            <a:pPr algn="just"/>
            <a:r>
              <a:rPr lang="pt-BR" dirty="0"/>
              <a:t>O art. 18, § 1º, da LRF exige apenas a contabilização dos gastos com contratos de terceirização de mão de obra que se referem a substituição de servidores e empregados públicos e a contratação de pessoal por tempo determinado; assim, nem todo gasto com terceirização de mão de obra o legislador elegeu para fazer parte do cálculo do limite de despesa com pessoal. Se a norma restringe os casos de contabilização dos gastos com terceirização, com maior razão conclui-se que as despesas com contratação de organizações sociais não devem ser computadas para finalidade do art. 19 da LRF</a:t>
            </a:r>
            <a:r>
              <a:rPr lang="pt-BR" dirty="0" smtClean="0"/>
              <a:t>.</a:t>
            </a:r>
            <a:endParaRPr lang="pt-BR" dirty="0"/>
          </a:p>
        </p:txBody>
      </p:sp>
    </p:spTree>
    <p:extLst>
      <p:ext uri="{BB962C8B-B14F-4D97-AF65-F5344CB8AC3E}">
        <p14:creationId xmlns:p14="http://schemas.microsoft.com/office/powerpoint/2010/main" val="1086163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Despesa com pessoal x contratação de OS</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4814138"/>
          </a:xfrm>
          <a:prstGeom prst="rect">
            <a:avLst/>
          </a:prstGeom>
        </p:spPr>
        <p:txBody>
          <a:bodyPr vert="horz" wrap="square" lIns="0" tIns="12700" rIns="0" bIns="0" rtlCol="0">
            <a:spAutoFit/>
          </a:bodyPr>
          <a:lstStyle/>
          <a:p>
            <a:r>
              <a:rPr lang="pt-BR" dirty="0"/>
              <a:t>TCU: Acórdão 2.444/2016-Plenário</a:t>
            </a:r>
          </a:p>
          <a:p>
            <a:pPr algn="just"/>
            <a:endParaRPr lang="pt-BR" dirty="0" smtClean="0"/>
          </a:p>
          <a:p>
            <a:pPr algn="just"/>
            <a:r>
              <a:rPr lang="pt-BR" dirty="0" smtClean="0"/>
              <a:t>O </a:t>
            </a:r>
            <a:r>
              <a:rPr lang="pt-BR" dirty="0"/>
              <a:t>art. 18, § 1º, da LRF exige apenas a contabilização dos gastos com contratos de terceirização de mão de obra que se referem a substituição de servidores e empregados públicos e a contratação de pessoal por tempo determinado; assim, nem todo gasto com terceirização de mão de obra o legislador elegeu para fazer parte do cálculo do limite de despesa com pessoal. Se a norma restringe os casos de contabilização dos gastos com terceirização, com maior razão conclui-se que as despesas com contratação de organizações sociais não devem ser computadas para finalidade do art. 19 da LRF</a:t>
            </a:r>
            <a:r>
              <a:rPr lang="pt-BR" dirty="0" smtClean="0"/>
              <a:t>.</a:t>
            </a:r>
            <a:endParaRPr lang="pt-BR" dirty="0"/>
          </a:p>
        </p:txBody>
      </p:sp>
    </p:spTree>
    <p:extLst>
      <p:ext uri="{BB962C8B-B14F-4D97-AF65-F5344CB8AC3E}">
        <p14:creationId xmlns:p14="http://schemas.microsoft.com/office/powerpoint/2010/main" val="4222507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Despesa com pessoal x contratação de OS</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3706143"/>
          </a:xfrm>
          <a:prstGeom prst="rect">
            <a:avLst/>
          </a:prstGeom>
        </p:spPr>
        <p:txBody>
          <a:bodyPr vert="horz" wrap="square" lIns="0" tIns="12700" rIns="0" bIns="0" rtlCol="0">
            <a:spAutoFit/>
          </a:bodyPr>
          <a:lstStyle/>
          <a:p>
            <a:pPr algn="just"/>
            <a:r>
              <a:rPr lang="pt-BR" dirty="0"/>
              <a:t>TCU: Acórdão 2.444/2016-Plenário</a:t>
            </a:r>
          </a:p>
          <a:p>
            <a:pPr algn="just"/>
            <a:endParaRPr lang="pt-BR" dirty="0" smtClean="0"/>
          </a:p>
          <a:p>
            <a:pPr algn="just"/>
            <a:r>
              <a:rPr lang="pt-BR" dirty="0" smtClean="0"/>
              <a:t>Contudo</a:t>
            </a:r>
            <a:r>
              <a:rPr lang="pt-BR" dirty="0"/>
              <a:t>, há preocupação com a utilização abusiva da contratação de organizações sociais, o que pode acarretar riscos ao equilíbrio fiscal do ente federativo, cumprindo ao Congresso Nacional sopesá-los com a realidade da assistência à saúde, por exemplo, e a necessidade de prestação desses serviços à sociedade, bem como avaliar a oportunidade e a conveniência de legislar sobre a matéria.</a:t>
            </a:r>
          </a:p>
        </p:txBody>
      </p:sp>
    </p:spTree>
    <p:extLst>
      <p:ext uri="{BB962C8B-B14F-4D97-AF65-F5344CB8AC3E}">
        <p14:creationId xmlns:p14="http://schemas.microsoft.com/office/powerpoint/2010/main" val="692593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Análise</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4814138"/>
          </a:xfrm>
          <a:prstGeom prst="rect">
            <a:avLst/>
          </a:prstGeom>
        </p:spPr>
        <p:txBody>
          <a:bodyPr vert="horz" wrap="square" lIns="0" tIns="12700" rIns="0" bIns="0" rtlCol="0">
            <a:spAutoFit/>
          </a:bodyPr>
          <a:lstStyle/>
          <a:p>
            <a:pPr algn="just"/>
            <a:r>
              <a:rPr lang="pt-BR" dirty="0"/>
              <a:t>A preocupação é </a:t>
            </a:r>
            <a:r>
              <a:rPr lang="pt-BR" dirty="0" smtClean="0"/>
              <a:t>justificável.</a:t>
            </a:r>
          </a:p>
          <a:p>
            <a:pPr algn="just"/>
            <a:endParaRPr lang="pt-BR" dirty="0" smtClean="0"/>
          </a:p>
          <a:p>
            <a:pPr algn="just"/>
            <a:r>
              <a:rPr lang="pt-BR" dirty="0" smtClean="0"/>
              <a:t>À </a:t>
            </a:r>
            <a:r>
              <a:rPr lang="pt-BR" dirty="0"/>
              <a:t>medida que o ente público delega a prestação de serviços públicos às organizações da sociedade civil por meio de contratos de gestão, eleva-se a margem de expansão de gastos com pessoal e reduz-se a capacidade de o ente público realizar investimentos. </a:t>
            </a:r>
            <a:endParaRPr lang="pt-BR" dirty="0" smtClean="0"/>
          </a:p>
          <a:p>
            <a:pPr algn="just"/>
            <a:endParaRPr lang="pt-BR" dirty="0"/>
          </a:p>
          <a:p>
            <a:pPr algn="just"/>
            <a:r>
              <a:rPr lang="pt-BR" dirty="0"/>
              <a:t>Nos contratos de gestão, o Poder Público não contrata insumos, mas estabelece marcadores de produção e qualidade. O gestor público sequer controla os gastos de pessoal da organização prestadora de serviços, que se compromete, contudo, a entregar as metas pactuadas.</a:t>
            </a:r>
          </a:p>
        </p:txBody>
      </p:sp>
    </p:spTree>
    <p:extLst>
      <p:ext uri="{BB962C8B-B14F-4D97-AF65-F5344CB8AC3E}">
        <p14:creationId xmlns:p14="http://schemas.microsoft.com/office/powerpoint/2010/main" val="3162175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Análise</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5183470"/>
          </a:xfrm>
          <a:prstGeom prst="rect">
            <a:avLst/>
          </a:prstGeom>
        </p:spPr>
        <p:txBody>
          <a:bodyPr vert="horz" wrap="square" lIns="0" tIns="12700" rIns="0" bIns="0" rtlCol="0">
            <a:spAutoFit/>
          </a:bodyPr>
          <a:lstStyle/>
          <a:p>
            <a:pPr algn="just"/>
            <a:r>
              <a:rPr lang="pt-BR" dirty="0"/>
              <a:t>Há razões suficientes para se concluir que o MDF exorbitou de seu poder regulamentar</a:t>
            </a:r>
            <a:r>
              <a:rPr lang="pt-BR" dirty="0" smtClean="0"/>
              <a:t>.</a:t>
            </a:r>
          </a:p>
          <a:p>
            <a:pPr algn="just"/>
            <a:endParaRPr lang="pt-BR" dirty="0"/>
          </a:p>
          <a:p>
            <a:pPr algn="just"/>
            <a:r>
              <a:rPr lang="pt-BR" dirty="0"/>
              <a:t>A LRF, em seu art. 18, § 1º, não determina que todos os contratos de terceirização de mão de obra devam ser contabilizados como “Outras Despesas de Pessoal”, mas somente os que se referem à substituição de servidores e empregados públicos</a:t>
            </a:r>
            <a:r>
              <a:rPr lang="pt-BR" dirty="0" smtClean="0"/>
              <a:t>.</a:t>
            </a:r>
          </a:p>
          <a:p>
            <a:pPr algn="just"/>
            <a:endParaRPr lang="pt-BR" dirty="0"/>
          </a:p>
          <a:p>
            <a:pPr algn="just"/>
            <a:r>
              <a:rPr lang="pt-BR" dirty="0"/>
              <a:t>Da forma como previsto, não se dá margem à analogia</a:t>
            </a:r>
            <a:r>
              <a:rPr lang="pt-BR" dirty="0" smtClean="0"/>
              <a:t>.</a:t>
            </a:r>
          </a:p>
          <a:p>
            <a:pPr algn="just"/>
            <a:endParaRPr lang="pt-BR" dirty="0"/>
          </a:p>
          <a:p>
            <a:pPr algn="just"/>
            <a:r>
              <a:rPr lang="pt-BR" dirty="0"/>
              <a:t>Em 2016, o PLP 257, buscou alterar o § 1º do art. </a:t>
            </a:r>
            <a:r>
              <a:rPr lang="pt-BR" dirty="0" smtClean="0"/>
              <a:t>18, para incluir os valores repassados a organizações da sociedade civil no cômputo das despesas com pessoal.</a:t>
            </a:r>
            <a:endParaRPr lang="pt-BR" dirty="0"/>
          </a:p>
        </p:txBody>
      </p:sp>
    </p:spTree>
    <p:extLst>
      <p:ext uri="{BB962C8B-B14F-4D97-AF65-F5344CB8AC3E}">
        <p14:creationId xmlns:p14="http://schemas.microsoft.com/office/powerpoint/2010/main" val="3474321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Considerações finais</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4075475"/>
          </a:xfrm>
          <a:prstGeom prst="rect">
            <a:avLst/>
          </a:prstGeom>
        </p:spPr>
        <p:txBody>
          <a:bodyPr vert="horz" wrap="square" lIns="0" tIns="12700" rIns="0" bIns="0" rtlCol="0">
            <a:spAutoFit/>
          </a:bodyPr>
          <a:lstStyle/>
          <a:p>
            <a:r>
              <a:rPr lang="pt-BR" dirty="0" smtClean="0"/>
              <a:t>A </a:t>
            </a:r>
            <a:r>
              <a:rPr lang="pt-BR" dirty="0"/>
              <a:t>Portaria nº 233/2019 não define a regra de contabilização, somente define prazos</a:t>
            </a:r>
            <a:r>
              <a:rPr lang="pt-BR" dirty="0" smtClean="0"/>
              <a:t>.</a:t>
            </a:r>
          </a:p>
          <a:p>
            <a:endParaRPr lang="pt-BR" dirty="0"/>
          </a:p>
          <a:p>
            <a:r>
              <a:rPr lang="pt-BR" dirty="0"/>
              <a:t>Não é necessária a sustação completa dos Manuais, somente do item exorbitante</a:t>
            </a:r>
            <a:r>
              <a:rPr lang="pt-BR" dirty="0" smtClean="0"/>
              <a:t>.</a:t>
            </a:r>
          </a:p>
          <a:p>
            <a:endParaRPr lang="pt-BR" dirty="0"/>
          </a:p>
          <a:p>
            <a:r>
              <a:rPr lang="pt-BR" dirty="0"/>
              <a:t>O Congresso Nacional deve estar atento aos riscos fiscais que envolvem a matéria</a:t>
            </a:r>
            <a:r>
              <a:rPr lang="pt-BR" dirty="0" smtClean="0"/>
              <a:t>.</a:t>
            </a:r>
          </a:p>
          <a:p>
            <a:endParaRPr lang="pt-BR" dirty="0"/>
          </a:p>
          <a:p>
            <a:r>
              <a:rPr lang="pt-BR" dirty="0" smtClean="0"/>
              <a:t>Alternativa: </a:t>
            </a:r>
            <a:r>
              <a:rPr lang="pt-BR" dirty="0"/>
              <a:t>mudança do § 1º do art. 18, para delegar ao CGF a definição de casos tão </a:t>
            </a:r>
            <a:r>
              <a:rPr lang="pt-BR" dirty="0" smtClean="0"/>
              <a:t>particulares.</a:t>
            </a:r>
            <a:endParaRPr lang="pt-BR" dirty="0"/>
          </a:p>
        </p:txBody>
      </p:sp>
    </p:spTree>
    <p:extLst>
      <p:ext uri="{BB962C8B-B14F-4D97-AF65-F5344CB8AC3E}">
        <p14:creationId xmlns:p14="http://schemas.microsoft.com/office/powerpoint/2010/main" val="3090382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1590">
              <a:lnSpc>
                <a:spcPct val="100000"/>
              </a:lnSpc>
              <a:spcBef>
                <a:spcPts val="100"/>
              </a:spcBef>
            </a:pPr>
            <a:r>
              <a:rPr spc="-305" dirty="0"/>
              <a:t>OBRIGADO!</a:t>
            </a:r>
          </a:p>
        </p:txBody>
      </p:sp>
      <p:sp>
        <p:nvSpPr>
          <p:cNvPr id="3" name="object 3"/>
          <p:cNvSpPr txBox="1"/>
          <p:nvPr/>
        </p:nvSpPr>
        <p:spPr>
          <a:xfrm>
            <a:off x="2466568" y="2834350"/>
            <a:ext cx="5448223" cy="679673"/>
          </a:xfrm>
          <a:prstGeom prst="rect">
            <a:avLst/>
          </a:prstGeom>
        </p:spPr>
        <p:txBody>
          <a:bodyPr vert="horz" wrap="square" lIns="0" tIns="12700" rIns="0" bIns="0" rtlCol="0">
            <a:spAutoFit/>
          </a:bodyPr>
          <a:lstStyle/>
          <a:p>
            <a:pPr algn="ctr">
              <a:lnSpc>
                <a:spcPts val="2840"/>
              </a:lnSpc>
              <a:spcBef>
                <a:spcPts val="100"/>
              </a:spcBef>
            </a:pPr>
            <a:r>
              <a:rPr lang="pt-BR" sz="2400" b="1" spc="-150" dirty="0" smtClean="0">
                <a:solidFill>
                  <a:srgbClr val="255D6D"/>
                </a:solidFill>
                <a:latin typeface="Arial"/>
                <a:cs typeface="Arial"/>
              </a:rPr>
              <a:t>Aurélio Guimarães Cruvinel e Palos</a:t>
            </a:r>
            <a:endParaRPr sz="2400" dirty="0">
              <a:latin typeface="Arial"/>
              <a:cs typeface="Arial"/>
            </a:endParaRPr>
          </a:p>
          <a:p>
            <a:pPr marL="12700" algn="ctr">
              <a:lnSpc>
                <a:spcPts val="2360"/>
              </a:lnSpc>
            </a:pPr>
            <a:r>
              <a:rPr sz="2000" spc="-30" dirty="0" smtClean="0">
                <a:solidFill>
                  <a:srgbClr val="255D6D"/>
                </a:solidFill>
                <a:latin typeface="Verdana"/>
                <a:cs typeface="Verdana"/>
              </a:rPr>
              <a:t>Consultoria</a:t>
            </a:r>
            <a:r>
              <a:rPr sz="2000" spc="90" dirty="0" smtClean="0">
                <a:solidFill>
                  <a:srgbClr val="255D6D"/>
                </a:solidFill>
                <a:latin typeface="Verdana"/>
                <a:cs typeface="Verdana"/>
              </a:rPr>
              <a:t> </a:t>
            </a:r>
            <a:r>
              <a:rPr sz="2000" spc="-30" dirty="0" err="1" smtClean="0">
                <a:solidFill>
                  <a:srgbClr val="255D6D"/>
                </a:solidFill>
                <a:latin typeface="Verdana"/>
                <a:cs typeface="Verdana"/>
              </a:rPr>
              <a:t>Legislativa</a:t>
            </a:r>
            <a:r>
              <a:rPr lang="pt-BR" sz="2000" spc="-30" dirty="0" smtClean="0">
                <a:solidFill>
                  <a:srgbClr val="255D6D"/>
                </a:solidFill>
                <a:latin typeface="Verdana"/>
                <a:cs typeface="Verdana"/>
              </a:rPr>
              <a:t> – Finanças Públicas</a:t>
            </a:r>
            <a:endParaRPr sz="2000" dirty="0">
              <a:latin typeface="Verdana"/>
              <a:cs typeface="Verdana"/>
            </a:endParaRPr>
          </a:p>
        </p:txBody>
      </p:sp>
      <p:sp>
        <p:nvSpPr>
          <p:cNvPr id="4" name="object 4"/>
          <p:cNvSpPr txBox="1"/>
          <p:nvPr/>
        </p:nvSpPr>
        <p:spPr>
          <a:xfrm>
            <a:off x="3340608" y="3874592"/>
            <a:ext cx="4011295" cy="1549400"/>
          </a:xfrm>
          <a:prstGeom prst="rect">
            <a:avLst/>
          </a:prstGeom>
        </p:spPr>
        <p:txBody>
          <a:bodyPr vert="horz" wrap="square" lIns="0" tIns="104140" rIns="0" bIns="0" rtlCol="0">
            <a:spAutoFit/>
          </a:bodyPr>
          <a:lstStyle/>
          <a:p>
            <a:pPr marL="1270" algn="ctr">
              <a:lnSpc>
                <a:spcPct val="100000"/>
              </a:lnSpc>
              <a:spcBef>
                <a:spcPts val="820"/>
              </a:spcBef>
            </a:pPr>
            <a:r>
              <a:rPr sz="1400" b="1" spc="-100" dirty="0">
                <a:solidFill>
                  <a:srgbClr val="255D6D"/>
                </a:solidFill>
                <a:latin typeface="Arial"/>
                <a:cs typeface="Arial"/>
              </a:rPr>
              <a:t>CONTATOS</a:t>
            </a:r>
            <a:endParaRPr sz="1400" dirty="0">
              <a:latin typeface="Arial"/>
              <a:cs typeface="Arial"/>
            </a:endParaRPr>
          </a:p>
          <a:p>
            <a:pPr algn="ctr">
              <a:lnSpc>
                <a:spcPct val="100000"/>
              </a:lnSpc>
              <a:spcBef>
                <a:spcPts val="720"/>
              </a:spcBef>
            </a:pPr>
            <a:r>
              <a:rPr sz="1400" spc="-120" dirty="0">
                <a:solidFill>
                  <a:srgbClr val="255D6D"/>
                </a:solidFill>
                <a:latin typeface="Verdana"/>
                <a:cs typeface="Verdana"/>
              </a:rPr>
              <a:t>Câmara </a:t>
            </a:r>
            <a:r>
              <a:rPr sz="1400" spc="-55" dirty="0">
                <a:solidFill>
                  <a:srgbClr val="255D6D"/>
                </a:solidFill>
                <a:latin typeface="Verdana"/>
                <a:cs typeface="Verdana"/>
              </a:rPr>
              <a:t>dos </a:t>
            </a:r>
            <a:r>
              <a:rPr sz="1400" spc="-105" dirty="0">
                <a:solidFill>
                  <a:srgbClr val="255D6D"/>
                </a:solidFill>
                <a:latin typeface="Verdana"/>
                <a:cs typeface="Verdana"/>
              </a:rPr>
              <a:t>Deputados, </a:t>
            </a:r>
            <a:r>
              <a:rPr sz="1400" spc="-75" dirty="0">
                <a:solidFill>
                  <a:srgbClr val="255D6D"/>
                </a:solidFill>
                <a:latin typeface="Verdana"/>
                <a:cs typeface="Verdana"/>
              </a:rPr>
              <a:t>Anexo </a:t>
            </a:r>
            <a:r>
              <a:rPr sz="1400" spc="-265" dirty="0">
                <a:solidFill>
                  <a:srgbClr val="255D6D"/>
                </a:solidFill>
                <a:latin typeface="Verdana"/>
                <a:cs typeface="Verdana"/>
              </a:rPr>
              <a:t>III, </a:t>
            </a:r>
            <a:r>
              <a:rPr sz="1400" spc="-105" dirty="0">
                <a:solidFill>
                  <a:srgbClr val="255D6D"/>
                </a:solidFill>
                <a:latin typeface="Verdana"/>
                <a:cs typeface="Verdana"/>
              </a:rPr>
              <a:t>Térreo, </a:t>
            </a:r>
            <a:r>
              <a:rPr sz="1400" spc="-155" dirty="0">
                <a:solidFill>
                  <a:srgbClr val="255D6D"/>
                </a:solidFill>
                <a:latin typeface="Verdana"/>
                <a:cs typeface="Verdana"/>
              </a:rPr>
              <a:t>Sala</a:t>
            </a:r>
            <a:r>
              <a:rPr sz="1400" spc="-210" dirty="0">
                <a:solidFill>
                  <a:srgbClr val="255D6D"/>
                </a:solidFill>
                <a:latin typeface="Verdana"/>
                <a:cs typeface="Verdana"/>
              </a:rPr>
              <a:t> </a:t>
            </a:r>
            <a:r>
              <a:rPr lang="pt-BR" sz="1400" spc="-235" dirty="0" smtClean="0">
                <a:solidFill>
                  <a:srgbClr val="255D6D"/>
                </a:solidFill>
                <a:latin typeface="Verdana"/>
                <a:cs typeface="Verdana"/>
              </a:rPr>
              <a:t>20</a:t>
            </a:r>
            <a:r>
              <a:rPr sz="1400" spc="-235" dirty="0" smtClean="0">
                <a:solidFill>
                  <a:srgbClr val="255D6D"/>
                </a:solidFill>
                <a:latin typeface="Verdana"/>
                <a:cs typeface="Verdana"/>
              </a:rPr>
              <a:t>-A</a:t>
            </a:r>
            <a:endParaRPr sz="1400" dirty="0">
              <a:latin typeface="Verdana"/>
              <a:cs typeface="Verdana"/>
            </a:endParaRPr>
          </a:p>
          <a:p>
            <a:pPr marL="1270" algn="ctr">
              <a:lnSpc>
                <a:spcPct val="100000"/>
              </a:lnSpc>
              <a:spcBef>
                <a:spcPts val="715"/>
              </a:spcBef>
            </a:pPr>
            <a:r>
              <a:rPr sz="1400" b="1" spc="-35" dirty="0">
                <a:solidFill>
                  <a:srgbClr val="255D6D"/>
                </a:solidFill>
                <a:latin typeface="Arial"/>
                <a:cs typeface="Arial"/>
              </a:rPr>
              <a:t>Telefone:</a:t>
            </a:r>
            <a:endParaRPr sz="1400" dirty="0">
              <a:latin typeface="Arial"/>
              <a:cs typeface="Arial"/>
            </a:endParaRPr>
          </a:p>
          <a:p>
            <a:pPr marL="1270" algn="ctr">
              <a:lnSpc>
                <a:spcPct val="100000"/>
              </a:lnSpc>
              <a:spcBef>
                <a:spcPts val="725"/>
              </a:spcBef>
            </a:pPr>
            <a:r>
              <a:rPr sz="1000" spc="-190" dirty="0">
                <a:solidFill>
                  <a:srgbClr val="255D6D"/>
                </a:solidFill>
                <a:latin typeface="Verdana"/>
                <a:cs typeface="Verdana"/>
              </a:rPr>
              <a:t>(61)</a:t>
            </a:r>
            <a:r>
              <a:rPr sz="1000" spc="-155" dirty="0">
                <a:solidFill>
                  <a:srgbClr val="255D6D"/>
                </a:solidFill>
                <a:latin typeface="Verdana"/>
                <a:cs typeface="Verdana"/>
              </a:rPr>
              <a:t> </a:t>
            </a:r>
            <a:r>
              <a:rPr sz="1400" spc="-195" dirty="0" smtClean="0">
                <a:solidFill>
                  <a:srgbClr val="255D6D"/>
                </a:solidFill>
                <a:latin typeface="Verdana"/>
                <a:cs typeface="Verdana"/>
              </a:rPr>
              <a:t>3216-5</a:t>
            </a:r>
            <a:r>
              <a:rPr lang="pt-BR" sz="1400" spc="-195" dirty="0" smtClean="0">
                <a:solidFill>
                  <a:srgbClr val="255D6D"/>
                </a:solidFill>
                <a:latin typeface="Verdana"/>
                <a:cs typeface="Verdana"/>
              </a:rPr>
              <a:t>2</a:t>
            </a:r>
            <a:r>
              <a:rPr sz="1400" spc="-195" dirty="0" smtClean="0">
                <a:solidFill>
                  <a:srgbClr val="255D6D"/>
                </a:solidFill>
                <a:latin typeface="Verdana"/>
                <a:cs typeface="Verdana"/>
              </a:rPr>
              <a:t>20</a:t>
            </a:r>
            <a:endParaRPr sz="1400" dirty="0">
              <a:latin typeface="Verdana"/>
              <a:cs typeface="Verdana"/>
            </a:endParaRPr>
          </a:p>
          <a:p>
            <a:pPr marL="1270" algn="ctr">
              <a:lnSpc>
                <a:spcPct val="100000"/>
              </a:lnSpc>
              <a:spcBef>
                <a:spcPts val="720"/>
              </a:spcBef>
            </a:pPr>
            <a:r>
              <a:rPr sz="1400" b="1" spc="-55" dirty="0">
                <a:solidFill>
                  <a:srgbClr val="255D6D"/>
                </a:solidFill>
                <a:latin typeface="Arial"/>
                <a:cs typeface="Arial"/>
              </a:rPr>
              <a:t>E-mail:</a:t>
            </a:r>
            <a:r>
              <a:rPr sz="1400" b="1" spc="150" dirty="0">
                <a:solidFill>
                  <a:srgbClr val="255D6D"/>
                </a:solidFill>
                <a:latin typeface="Arial"/>
                <a:cs typeface="Arial"/>
              </a:rPr>
              <a:t> </a:t>
            </a:r>
            <a:r>
              <a:rPr lang="pt-BR" sz="1400" spc="-95" dirty="0" err="1" smtClean="0">
                <a:solidFill>
                  <a:srgbClr val="255D6D"/>
                </a:solidFill>
                <a:latin typeface="Verdana"/>
                <a:cs typeface="Verdana"/>
                <a:hlinkClick r:id="rId3"/>
              </a:rPr>
              <a:t>aurelio.palos</a:t>
            </a:r>
            <a:r>
              <a:rPr sz="1400" spc="-95" dirty="0" smtClean="0">
                <a:solidFill>
                  <a:srgbClr val="255D6D"/>
                </a:solidFill>
                <a:latin typeface="Verdana"/>
                <a:cs typeface="Verdana"/>
                <a:hlinkClick r:id="rId3"/>
              </a:rPr>
              <a:t>@camara.leg.br</a:t>
            </a:r>
            <a:endParaRPr sz="1400" dirty="0">
              <a:latin typeface="Verdana"/>
              <a:cs typeface="Verdana"/>
            </a:endParaRPr>
          </a:p>
        </p:txBody>
      </p:sp>
      <p:sp>
        <p:nvSpPr>
          <p:cNvPr id="5" name="object 5"/>
          <p:cNvSpPr/>
          <p:nvPr/>
        </p:nvSpPr>
        <p:spPr>
          <a:xfrm>
            <a:off x="1981174" y="3621690"/>
            <a:ext cx="6729730" cy="0"/>
          </a:xfrm>
          <a:custGeom>
            <a:avLst/>
            <a:gdLst/>
            <a:ahLst/>
            <a:cxnLst/>
            <a:rect l="l" t="t" r="r" b="b"/>
            <a:pathLst>
              <a:path w="6729730">
                <a:moveTo>
                  <a:pt x="0" y="0"/>
                </a:moveTo>
                <a:lnTo>
                  <a:pt x="6729653" y="0"/>
                </a:lnTo>
              </a:path>
            </a:pathLst>
          </a:custGeom>
          <a:ln w="43395">
            <a:solidFill>
              <a:srgbClr val="174C49"/>
            </a:solidFill>
          </a:ln>
        </p:spPr>
        <p:txBody>
          <a:bodyPr wrap="square" lIns="0" tIns="0" rIns="0" bIns="0" rtlCol="0"/>
          <a:lstStyle/>
          <a:p>
            <a:endParaRPr/>
          </a:p>
        </p:txBody>
      </p:sp>
      <p:sp>
        <p:nvSpPr>
          <p:cNvPr id="6" name="object 6"/>
          <p:cNvSpPr/>
          <p:nvPr/>
        </p:nvSpPr>
        <p:spPr>
          <a:xfrm>
            <a:off x="5518010" y="6077013"/>
            <a:ext cx="1139825" cy="423545"/>
          </a:xfrm>
          <a:custGeom>
            <a:avLst/>
            <a:gdLst/>
            <a:ahLst/>
            <a:cxnLst/>
            <a:rect l="l" t="t" r="r" b="b"/>
            <a:pathLst>
              <a:path w="1139825" h="423545">
                <a:moveTo>
                  <a:pt x="1139342" y="0"/>
                </a:moveTo>
                <a:lnTo>
                  <a:pt x="0" y="0"/>
                </a:lnTo>
                <a:lnTo>
                  <a:pt x="0" y="423316"/>
                </a:lnTo>
                <a:lnTo>
                  <a:pt x="1139342" y="423316"/>
                </a:lnTo>
                <a:lnTo>
                  <a:pt x="1139342" y="0"/>
                </a:lnTo>
                <a:close/>
              </a:path>
            </a:pathLst>
          </a:custGeom>
          <a:solidFill>
            <a:srgbClr val="52AE32"/>
          </a:solidFill>
        </p:spPr>
        <p:txBody>
          <a:bodyPr wrap="square" lIns="0" tIns="0" rIns="0" bIns="0" rtlCol="0"/>
          <a:lstStyle/>
          <a:p>
            <a:endParaRPr/>
          </a:p>
        </p:txBody>
      </p:sp>
      <p:sp>
        <p:nvSpPr>
          <p:cNvPr id="7" name="object 7"/>
          <p:cNvSpPr/>
          <p:nvPr/>
        </p:nvSpPr>
        <p:spPr>
          <a:xfrm>
            <a:off x="5607646" y="6307985"/>
            <a:ext cx="99352" cy="115150"/>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5739257" y="6307988"/>
            <a:ext cx="63804" cy="115138"/>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5832182" y="6307983"/>
            <a:ext cx="68249" cy="115150"/>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5926747" y="6307978"/>
            <a:ext cx="89166" cy="117119"/>
          </a:xfrm>
          <a:prstGeom prst="rect">
            <a:avLst/>
          </a:prstGeom>
          <a:blipFill>
            <a:blip r:embed="rId7" cstate="print"/>
            <a:stretch>
              <a:fillRect/>
            </a:stretch>
          </a:blipFill>
        </p:spPr>
        <p:txBody>
          <a:bodyPr wrap="square" lIns="0" tIns="0" rIns="0" bIns="0" rtlCol="0"/>
          <a:lstStyle/>
          <a:p>
            <a:endParaRPr/>
          </a:p>
        </p:txBody>
      </p:sp>
      <p:sp>
        <p:nvSpPr>
          <p:cNvPr id="11" name="object 11"/>
          <p:cNvSpPr/>
          <p:nvPr/>
        </p:nvSpPr>
        <p:spPr>
          <a:xfrm>
            <a:off x="6080309" y="6319502"/>
            <a:ext cx="0" cy="104139"/>
          </a:xfrm>
          <a:custGeom>
            <a:avLst/>
            <a:gdLst/>
            <a:ahLst/>
            <a:cxnLst/>
            <a:rect l="l" t="t" r="r" b="b"/>
            <a:pathLst>
              <a:path h="104139">
                <a:moveTo>
                  <a:pt x="0" y="0"/>
                </a:moveTo>
                <a:lnTo>
                  <a:pt x="0" y="103632"/>
                </a:lnTo>
              </a:path>
            </a:pathLst>
          </a:custGeom>
          <a:ln w="15963">
            <a:solidFill>
              <a:srgbClr val="FFFFFF"/>
            </a:solidFill>
          </a:ln>
        </p:spPr>
        <p:txBody>
          <a:bodyPr wrap="square" lIns="0" tIns="0" rIns="0" bIns="0" rtlCol="0"/>
          <a:lstStyle/>
          <a:p>
            <a:endParaRPr/>
          </a:p>
        </p:txBody>
      </p:sp>
      <p:sp>
        <p:nvSpPr>
          <p:cNvPr id="12" name="object 12"/>
          <p:cNvSpPr/>
          <p:nvPr/>
        </p:nvSpPr>
        <p:spPr>
          <a:xfrm>
            <a:off x="6035497" y="6313742"/>
            <a:ext cx="90170" cy="0"/>
          </a:xfrm>
          <a:custGeom>
            <a:avLst/>
            <a:gdLst/>
            <a:ahLst/>
            <a:cxnLst/>
            <a:rect l="l" t="t" r="r" b="b"/>
            <a:pathLst>
              <a:path w="90170">
                <a:moveTo>
                  <a:pt x="0" y="0"/>
                </a:moveTo>
                <a:lnTo>
                  <a:pt x="89814" y="0"/>
                </a:lnTo>
              </a:path>
            </a:pathLst>
          </a:custGeom>
          <a:ln w="11518">
            <a:solidFill>
              <a:srgbClr val="FFFFFF"/>
            </a:solidFill>
          </a:ln>
        </p:spPr>
        <p:txBody>
          <a:bodyPr wrap="square" lIns="0" tIns="0" rIns="0" bIns="0" rtlCol="0"/>
          <a:lstStyle/>
          <a:p>
            <a:endParaRPr/>
          </a:p>
        </p:txBody>
      </p:sp>
      <p:sp>
        <p:nvSpPr>
          <p:cNvPr id="13" name="object 13"/>
          <p:cNvSpPr/>
          <p:nvPr/>
        </p:nvSpPr>
        <p:spPr>
          <a:xfrm>
            <a:off x="6122161" y="6307988"/>
            <a:ext cx="102235" cy="115570"/>
          </a:xfrm>
          <a:custGeom>
            <a:avLst/>
            <a:gdLst/>
            <a:ahLst/>
            <a:cxnLst/>
            <a:rect l="l" t="t" r="r" b="b"/>
            <a:pathLst>
              <a:path w="102235" h="115570">
                <a:moveTo>
                  <a:pt x="59054" y="0"/>
                </a:moveTo>
                <a:lnTo>
                  <a:pt x="46888" y="0"/>
                </a:lnTo>
                <a:lnTo>
                  <a:pt x="0" y="115138"/>
                </a:lnTo>
                <a:lnTo>
                  <a:pt x="15468" y="115138"/>
                </a:lnTo>
                <a:lnTo>
                  <a:pt x="27812" y="81254"/>
                </a:lnTo>
                <a:lnTo>
                  <a:pt x="89357" y="81254"/>
                </a:lnTo>
                <a:lnTo>
                  <a:pt x="85061" y="69735"/>
                </a:lnTo>
                <a:lnTo>
                  <a:pt x="32245" y="69735"/>
                </a:lnTo>
                <a:lnTo>
                  <a:pt x="36904" y="57697"/>
                </a:lnTo>
                <a:lnTo>
                  <a:pt x="41505" y="45212"/>
                </a:lnTo>
                <a:lnTo>
                  <a:pt x="46041" y="31830"/>
                </a:lnTo>
                <a:lnTo>
                  <a:pt x="50507" y="17106"/>
                </a:lnTo>
                <a:lnTo>
                  <a:pt x="65434" y="17106"/>
                </a:lnTo>
                <a:lnTo>
                  <a:pt x="59054" y="0"/>
                </a:lnTo>
                <a:close/>
              </a:path>
              <a:path w="102235" h="115570">
                <a:moveTo>
                  <a:pt x="89357" y="81254"/>
                </a:moveTo>
                <a:lnTo>
                  <a:pt x="71716" y="81254"/>
                </a:lnTo>
                <a:lnTo>
                  <a:pt x="83565" y="115138"/>
                </a:lnTo>
                <a:lnTo>
                  <a:pt x="101993" y="115138"/>
                </a:lnTo>
                <a:lnTo>
                  <a:pt x="89357" y="81254"/>
                </a:lnTo>
                <a:close/>
              </a:path>
              <a:path w="102235" h="115570">
                <a:moveTo>
                  <a:pt x="65434" y="17106"/>
                </a:moveTo>
                <a:lnTo>
                  <a:pt x="50838" y="17106"/>
                </a:lnTo>
                <a:lnTo>
                  <a:pt x="55132" y="31830"/>
                </a:lnTo>
                <a:lnTo>
                  <a:pt x="59391" y="45212"/>
                </a:lnTo>
                <a:lnTo>
                  <a:pt x="63650" y="57697"/>
                </a:lnTo>
                <a:lnTo>
                  <a:pt x="67944" y="69735"/>
                </a:lnTo>
                <a:lnTo>
                  <a:pt x="85061" y="69735"/>
                </a:lnTo>
                <a:lnTo>
                  <a:pt x="65434" y="17106"/>
                </a:lnTo>
                <a:close/>
              </a:path>
            </a:pathLst>
          </a:custGeom>
          <a:solidFill>
            <a:srgbClr val="FFFFFF"/>
          </a:solidFill>
        </p:spPr>
        <p:txBody>
          <a:bodyPr wrap="square" lIns="0" tIns="0" rIns="0" bIns="0" rtlCol="0"/>
          <a:lstStyle/>
          <a:p>
            <a:endParaRPr/>
          </a:p>
        </p:txBody>
      </p:sp>
      <p:sp>
        <p:nvSpPr>
          <p:cNvPr id="14" name="object 14"/>
          <p:cNvSpPr/>
          <p:nvPr/>
        </p:nvSpPr>
        <p:spPr>
          <a:xfrm>
            <a:off x="6246533" y="6307985"/>
            <a:ext cx="99352" cy="115150"/>
          </a:xfrm>
          <a:prstGeom prst="rect">
            <a:avLst/>
          </a:prstGeom>
          <a:blipFill>
            <a:blip r:embed="rId8" cstate="print"/>
            <a:stretch>
              <a:fillRect/>
            </a:stretch>
          </a:blipFill>
        </p:spPr>
        <p:txBody>
          <a:bodyPr wrap="square" lIns="0" tIns="0" rIns="0" bIns="0" rtlCol="0"/>
          <a:lstStyle/>
          <a:p>
            <a:endParaRPr/>
          </a:p>
        </p:txBody>
      </p:sp>
      <p:sp>
        <p:nvSpPr>
          <p:cNvPr id="15" name="object 15"/>
          <p:cNvSpPr/>
          <p:nvPr/>
        </p:nvSpPr>
        <p:spPr>
          <a:xfrm>
            <a:off x="6370891" y="6306000"/>
            <a:ext cx="115125" cy="119100"/>
          </a:xfrm>
          <a:prstGeom prst="rect">
            <a:avLst/>
          </a:prstGeom>
          <a:blipFill>
            <a:blip r:embed="rId9" cstate="print"/>
            <a:stretch>
              <a:fillRect/>
            </a:stretch>
          </a:blipFill>
        </p:spPr>
        <p:txBody>
          <a:bodyPr wrap="square" lIns="0" tIns="0" rIns="0" bIns="0" rtlCol="0"/>
          <a:lstStyle/>
          <a:p>
            <a:endParaRPr/>
          </a:p>
        </p:txBody>
      </p:sp>
      <p:sp>
        <p:nvSpPr>
          <p:cNvPr id="16" name="object 16"/>
          <p:cNvSpPr/>
          <p:nvPr/>
        </p:nvSpPr>
        <p:spPr>
          <a:xfrm>
            <a:off x="6505117" y="6306007"/>
            <a:ext cx="68084" cy="119087"/>
          </a:xfrm>
          <a:prstGeom prst="rect">
            <a:avLst/>
          </a:prstGeom>
          <a:blipFill>
            <a:blip r:embed="rId10" cstate="print"/>
            <a:stretch>
              <a:fillRect/>
            </a:stretch>
          </a:blipFill>
        </p:spPr>
        <p:txBody>
          <a:bodyPr wrap="square" lIns="0" tIns="0" rIns="0" bIns="0" rtlCol="0"/>
          <a:lstStyle/>
          <a:p>
            <a:endParaRPr/>
          </a:p>
        </p:txBody>
      </p:sp>
      <p:sp>
        <p:nvSpPr>
          <p:cNvPr id="17" name="object 17"/>
          <p:cNvSpPr/>
          <p:nvPr/>
        </p:nvSpPr>
        <p:spPr>
          <a:xfrm>
            <a:off x="5599709" y="6150330"/>
            <a:ext cx="101600" cy="121285"/>
          </a:xfrm>
          <a:custGeom>
            <a:avLst/>
            <a:gdLst/>
            <a:ahLst/>
            <a:cxnLst/>
            <a:rect l="l" t="t" r="r" b="b"/>
            <a:pathLst>
              <a:path w="101600" h="121285">
                <a:moveTo>
                  <a:pt x="64947" y="0"/>
                </a:moveTo>
                <a:lnTo>
                  <a:pt x="37118" y="5259"/>
                </a:lnTo>
                <a:lnTo>
                  <a:pt x="16757" y="19035"/>
                </a:lnTo>
                <a:lnTo>
                  <a:pt x="4254" y="38324"/>
                </a:lnTo>
                <a:lnTo>
                  <a:pt x="0" y="60121"/>
                </a:lnTo>
                <a:lnTo>
                  <a:pt x="3964" y="83211"/>
                </a:lnTo>
                <a:lnTo>
                  <a:pt x="15816" y="102595"/>
                </a:lnTo>
                <a:lnTo>
                  <a:pt x="35495" y="115937"/>
                </a:lnTo>
                <a:lnTo>
                  <a:pt x="62941" y="120903"/>
                </a:lnTo>
                <a:lnTo>
                  <a:pt x="73921" y="119985"/>
                </a:lnTo>
                <a:lnTo>
                  <a:pt x="84007" y="117562"/>
                </a:lnTo>
                <a:lnTo>
                  <a:pt x="92744" y="114137"/>
                </a:lnTo>
                <a:lnTo>
                  <a:pt x="99682" y="110210"/>
                </a:lnTo>
                <a:lnTo>
                  <a:pt x="99024" y="109207"/>
                </a:lnTo>
                <a:lnTo>
                  <a:pt x="63779" y="109207"/>
                </a:lnTo>
                <a:lnTo>
                  <a:pt x="45821" y="105639"/>
                </a:lnTo>
                <a:lnTo>
                  <a:pt x="31229" y="95575"/>
                </a:lnTo>
                <a:lnTo>
                  <a:pt x="21427" y="79969"/>
                </a:lnTo>
                <a:lnTo>
                  <a:pt x="17843" y="59778"/>
                </a:lnTo>
                <a:lnTo>
                  <a:pt x="20957" y="40712"/>
                </a:lnTo>
                <a:lnTo>
                  <a:pt x="29976" y="25463"/>
                </a:lnTo>
                <a:lnTo>
                  <a:pt x="44412" y="15348"/>
                </a:lnTo>
                <a:lnTo>
                  <a:pt x="63779" y="11683"/>
                </a:lnTo>
                <a:lnTo>
                  <a:pt x="100751" y="11683"/>
                </a:lnTo>
                <a:lnTo>
                  <a:pt x="94485" y="7468"/>
                </a:lnTo>
                <a:lnTo>
                  <a:pt x="86358" y="3673"/>
                </a:lnTo>
                <a:lnTo>
                  <a:pt x="76543" y="1006"/>
                </a:lnTo>
                <a:lnTo>
                  <a:pt x="64947" y="0"/>
                </a:lnTo>
                <a:close/>
              </a:path>
              <a:path w="101600" h="121285">
                <a:moveTo>
                  <a:pt x="93332" y="100520"/>
                </a:moveTo>
                <a:lnTo>
                  <a:pt x="87610" y="103854"/>
                </a:lnTo>
                <a:lnTo>
                  <a:pt x="80746" y="106621"/>
                </a:lnTo>
                <a:lnTo>
                  <a:pt x="72786" y="108508"/>
                </a:lnTo>
                <a:lnTo>
                  <a:pt x="63779" y="109207"/>
                </a:lnTo>
                <a:lnTo>
                  <a:pt x="99024" y="109207"/>
                </a:lnTo>
                <a:lnTo>
                  <a:pt x="93332" y="100520"/>
                </a:lnTo>
                <a:close/>
              </a:path>
              <a:path w="101600" h="121285">
                <a:moveTo>
                  <a:pt x="100751" y="11683"/>
                </a:moveTo>
                <a:lnTo>
                  <a:pt x="63779" y="11683"/>
                </a:lnTo>
                <a:lnTo>
                  <a:pt x="73063" y="12641"/>
                </a:lnTo>
                <a:lnTo>
                  <a:pt x="81691" y="15087"/>
                </a:lnTo>
                <a:lnTo>
                  <a:pt x="89002" y="18381"/>
                </a:lnTo>
                <a:lnTo>
                  <a:pt x="94335" y="21882"/>
                </a:lnTo>
                <a:lnTo>
                  <a:pt x="101015" y="11861"/>
                </a:lnTo>
                <a:lnTo>
                  <a:pt x="100751" y="11683"/>
                </a:lnTo>
                <a:close/>
              </a:path>
            </a:pathLst>
          </a:custGeom>
          <a:solidFill>
            <a:srgbClr val="FFFFFF"/>
          </a:solidFill>
        </p:spPr>
        <p:txBody>
          <a:bodyPr wrap="square" lIns="0" tIns="0" rIns="0" bIns="0" rtlCol="0"/>
          <a:lstStyle/>
          <a:p>
            <a:endParaRPr/>
          </a:p>
        </p:txBody>
      </p:sp>
      <p:sp>
        <p:nvSpPr>
          <p:cNvPr id="18" name="object 18"/>
          <p:cNvSpPr/>
          <p:nvPr/>
        </p:nvSpPr>
        <p:spPr>
          <a:xfrm>
            <a:off x="5727446" y="6118262"/>
            <a:ext cx="52705" cy="25400"/>
          </a:xfrm>
          <a:custGeom>
            <a:avLst/>
            <a:gdLst/>
            <a:ahLst/>
            <a:cxnLst/>
            <a:rect l="l" t="t" r="r" b="b"/>
            <a:pathLst>
              <a:path w="52704" h="25400">
                <a:moveTo>
                  <a:pt x="31724" y="0"/>
                </a:moveTo>
                <a:lnTo>
                  <a:pt x="20866" y="0"/>
                </a:lnTo>
                <a:lnTo>
                  <a:pt x="0" y="25387"/>
                </a:lnTo>
                <a:lnTo>
                  <a:pt x="9677" y="25387"/>
                </a:lnTo>
                <a:lnTo>
                  <a:pt x="26212" y="9194"/>
                </a:lnTo>
                <a:lnTo>
                  <a:pt x="39286" y="9194"/>
                </a:lnTo>
                <a:lnTo>
                  <a:pt x="31724" y="0"/>
                </a:lnTo>
                <a:close/>
              </a:path>
              <a:path w="52704" h="25400">
                <a:moveTo>
                  <a:pt x="39286" y="9194"/>
                </a:moveTo>
                <a:lnTo>
                  <a:pt x="26212" y="9194"/>
                </a:lnTo>
                <a:lnTo>
                  <a:pt x="42748" y="25387"/>
                </a:lnTo>
                <a:lnTo>
                  <a:pt x="52603" y="25387"/>
                </a:lnTo>
                <a:lnTo>
                  <a:pt x="39286" y="9194"/>
                </a:lnTo>
                <a:close/>
              </a:path>
            </a:pathLst>
          </a:custGeom>
          <a:solidFill>
            <a:srgbClr val="FFFFFF"/>
          </a:solidFill>
        </p:spPr>
        <p:txBody>
          <a:bodyPr wrap="square" lIns="0" tIns="0" rIns="0" bIns="0" rtlCol="0"/>
          <a:lstStyle/>
          <a:p>
            <a:endParaRPr/>
          </a:p>
        </p:txBody>
      </p:sp>
      <p:sp>
        <p:nvSpPr>
          <p:cNvPr id="19" name="object 19"/>
          <p:cNvSpPr/>
          <p:nvPr/>
        </p:nvSpPr>
        <p:spPr>
          <a:xfrm>
            <a:off x="5702046" y="6152337"/>
            <a:ext cx="104139" cy="117475"/>
          </a:xfrm>
          <a:custGeom>
            <a:avLst/>
            <a:gdLst/>
            <a:ahLst/>
            <a:cxnLst/>
            <a:rect l="l" t="t" r="r" b="b"/>
            <a:pathLst>
              <a:path w="104139" h="117475">
                <a:moveTo>
                  <a:pt x="59956" y="0"/>
                </a:moveTo>
                <a:lnTo>
                  <a:pt x="47599" y="0"/>
                </a:lnTo>
                <a:lnTo>
                  <a:pt x="0" y="116890"/>
                </a:lnTo>
                <a:lnTo>
                  <a:pt x="15709" y="116890"/>
                </a:lnTo>
                <a:lnTo>
                  <a:pt x="28232" y="82499"/>
                </a:lnTo>
                <a:lnTo>
                  <a:pt x="90719" y="82499"/>
                </a:lnTo>
                <a:lnTo>
                  <a:pt x="86357" y="70802"/>
                </a:lnTo>
                <a:lnTo>
                  <a:pt x="32740" y="70802"/>
                </a:lnTo>
                <a:lnTo>
                  <a:pt x="37462" y="58576"/>
                </a:lnTo>
                <a:lnTo>
                  <a:pt x="42124" y="45902"/>
                </a:lnTo>
                <a:lnTo>
                  <a:pt x="46726" y="32320"/>
                </a:lnTo>
                <a:lnTo>
                  <a:pt x="51269" y="17373"/>
                </a:lnTo>
                <a:lnTo>
                  <a:pt x="66434" y="17373"/>
                </a:lnTo>
                <a:lnTo>
                  <a:pt x="59956" y="0"/>
                </a:lnTo>
                <a:close/>
              </a:path>
              <a:path w="104139" h="117475">
                <a:moveTo>
                  <a:pt x="90719" y="82499"/>
                </a:moveTo>
                <a:lnTo>
                  <a:pt x="72821" y="82499"/>
                </a:lnTo>
                <a:lnTo>
                  <a:pt x="84835" y="116890"/>
                </a:lnTo>
                <a:lnTo>
                  <a:pt x="103543" y="116890"/>
                </a:lnTo>
                <a:lnTo>
                  <a:pt x="90719" y="82499"/>
                </a:lnTo>
                <a:close/>
              </a:path>
              <a:path w="104139" h="117475">
                <a:moveTo>
                  <a:pt x="66434" y="17373"/>
                </a:moveTo>
                <a:lnTo>
                  <a:pt x="51600" y="17373"/>
                </a:lnTo>
                <a:lnTo>
                  <a:pt x="55963" y="32320"/>
                </a:lnTo>
                <a:lnTo>
                  <a:pt x="60291" y="45902"/>
                </a:lnTo>
                <a:lnTo>
                  <a:pt x="64617" y="58576"/>
                </a:lnTo>
                <a:lnTo>
                  <a:pt x="68973" y="70802"/>
                </a:lnTo>
                <a:lnTo>
                  <a:pt x="86357" y="70802"/>
                </a:lnTo>
                <a:lnTo>
                  <a:pt x="66434" y="17373"/>
                </a:lnTo>
                <a:close/>
              </a:path>
            </a:pathLst>
          </a:custGeom>
          <a:solidFill>
            <a:srgbClr val="FFFFFF"/>
          </a:solidFill>
        </p:spPr>
        <p:txBody>
          <a:bodyPr wrap="square" lIns="0" tIns="0" rIns="0" bIns="0" rtlCol="0"/>
          <a:lstStyle/>
          <a:p>
            <a:endParaRPr/>
          </a:p>
        </p:txBody>
      </p:sp>
      <p:sp>
        <p:nvSpPr>
          <p:cNvPr id="20" name="object 20"/>
          <p:cNvSpPr/>
          <p:nvPr/>
        </p:nvSpPr>
        <p:spPr>
          <a:xfrm>
            <a:off x="5812612" y="6152337"/>
            <a:ext cx="127000" cy="117475"/>
          </a:xfrm>
          <a:custGeom>
            <a:avLst/>
            <a:gdLst/>
            <a:ahLst/>
            <a:cxnLst/>
            <a:rect l="l" t="t" r="r" b="b"/>
            <a:pathLst>
              <a:path w="127000" h="117475">
                <a:moveTo>
                  <a:pt x="17360" y="0"/>
                </a:moveTo>
                <a:lnTo>
                  <a:pt x="0" y="0"/>
                </a:lnTo>
                <a:lnTo>
                  <a:pt x="0" y="116890"/>
                </a:lnTo>
                <a:lnTo>
                  <a:pt x="13347" y="116890"/>
                </a:lnTo>
                <a:lnTo>
                  <a:pt x="13347" y="21704"/>
                </a:lnTo>
                <a:lnTo>
                  <a:pt x="27832" y="21704"/>
                </a:lnTo>
                <a:lnTo>
                  <a:pt x="17360" y="0"/>
                </a:lnTo>
                <a:close/>
              </a:path>
              <a:path w="127000" h="117475">
                <a:moveTo>
                  <a:pt x="27832" y="21704"/>
                </a:moveTo>
                <a:lnTo>
                  <a:pt x="13690" y="21704"/>
                </a:lnTo>
                <a:lnTo>
                  <a:pt x="20300" y="38857"/>
                </a:lnTo>
                <a:lnTo>
                  <a:pt x="31548" y="63854"/>
                </a:lnTo>
                <a:lnTo>
                  <a:pt x="44674" y="91571"/>
                </a:lnTo>
                <a:lnTo>
                  <a:pt x="56921" y="116890"/>
                </a:lnTo>
                <a:lnTo>
                  <a:pt x="63449" y="116890"/>
                </a:lnTo>
                <a:lnTo>
                  <a:pt x="74739" y="95186"/>
                </a:lnTo>
                <a:lnTo>
                  <a:pt x="62268" y="95186"/>
                </a:lnTo>
                <a:lnTo>
                  <a:pt x="51095" y="70799"/>
                </a:lnTo>
                <a:lnTo>
                  <a:pt x="39876" y="46902"/>
                </a:lnTo>
                <a:lnTo>
                  <a:pt x="27832" y="21704"/>
                </a:lnTo>
                <a:close/>
              </a:path>
              <a:path w="127000" h="117475">
                <a:moveTo>
                  <a:pt x="126898" y="21704"/>
                </a:moveTo>
                <a:lnTo>
                  <a:pt x="110705" y="21704"/>
                </a:lnTo>
                <a:lnTo>
                  <a:pt x="110705" y="116890"/>
                </a:lnTo>
                <a:lnTo>
                  <a:pt x="126898" y="116890"/>
                </a:lnTo>
                <a:lnTo>
                  <a:pt x="126898" y="21704"/>
                </a:lnTo>
                <a:close/>
              </a:path>
              <a:path w="127000" h="117475">
                <a:moveTo>
                  <a:pt x="126898" y="0"/>
                </a:moveTo>
                <a:lnTo>
                  <a:pt x="111709" y="0"/>
                </a:lnTo>
                <a:lnTo>
                  <a:pt x="87055" y="46902"/>
                </a:lnTo>
                <a:lnTo>
                  <a:pt x="74668" y="70799"/>
                </a:lnTo>
                <a:lnTo>
                  <a:pt x="62268" y="95186"/>
                </a:lnTo>
                <a:lnTo>
                  <a:pt x="74739" y="95186"/>
                </a:lnTo>
                <a:lnTo>
                  <a:pt x="76740" y="91338"/>
                </a:lnTo>
                <a:lnTo>
                  <a:pt x="91039" y="63230"/>
                </a:lnTo>
                <a:lnTo>
                  <a:pt x="103272" y="38155"/>
                </a:lnTo>
                <a:lnTo>
                  <a:pt x="110363" y="21704"/>
                </a:lnTo>
                <a:lnTo>
                  <a:pt x="126898" y="21704"/>
                </a:lnTo>
                <a:lnTo>
                  <a:pt x="126898" y="0"/>
                </a:lnTo>
                <a:close/>
              </a:path>
            </a:pathLst>
          </a:custGeom>
          <a:solidFill>
            <a:srgbClr val="FFFFFF"/>
          </a:solidFill>
        </p:spPr>
        <p:txBody>
          <a:bodyPr wrap="square" lIns="0" tIns="0" rIns="0" bIns="0" rtlCol="0"/>
          <a:lstStyle/>
          <a:p>
            <a:endParaRPr/>
          </a:p>
        </p:txBody>
      </p:sp>
      <p:sp>
        <p:nvSpPr>
          <p:cNvPr id="21" name="object 21"/>
          <p:cNvSpPr/>
          <p:nvPr/>
        </p:nvSpPr>
        <p:spPr>
          <a:xfrm>
            <a:off x="5940183" y="6152337"/>
            <a:ext cx="104139" cy="117475"/>
          </a:xfrm>
          <a:custGeom>
            <a:avLst/>
            <a:gdLst/>
            <a:ahLst/>
            <a:cxnLst/>
            <a:rect l="l" t="t" r="r" b="b"/>
            <a:pathLst>
              <a:path w="104139" h="117475">
                <a:moveTo>
                  <a:pt x="59943" y="0"/>
                </a:moveTo>
                <a:lnTo>
                  <a:pt x="47599" y="0"/>
                </a:lnTo>
                <a:lnTo>
                  <a:pt x="0" y="116890"/>
                </a:lnTo>
                <a:lnTo>
                  <a:pt x="15697" y="116890"/>
                </a:lnTo>
                <a:lnTo>
                  <a:pt x="28219" y="82499"/>
                </a:lnTo>
                <a:lnTo>
                  <a:pt x="90715" y="82499"/>
                </a:lnTo>
                <a:lnTo>
                  <a:pt x="86352" y="70802"/>
                </a:lnTo>
                <a:lnTo>
                  <a:pt x="32727" y="70802"/>
                </a:lnTo>
                <a:lnTo>
                  <a:pt x="37457" y="58576"/>
                </a:lnTo>
                <a:lnTo>
                  <a:pt x="42121" y="45902"/>
                </a:lnTo>
                <a:lnTo>
                  <a:pt x="46720" y="32320"/>
                </a:lnTo>
                <a:lnTo>
                  <a:pt x="51257" y="17373"/>
                </a:lnTo>
                <a:lnTo>
                  <a:pt x="66424" y="17373"/>
                </a:lnTo>
                <a:lnTo>
                  <a:pt x="59943" y="0"/>
                </a:lnTo>
                <a:close/>
              </a:path>
              <a:path w="104139" h="117475">
                <a:moveTo>
                  <a:pt x="90715" y="82499"/>
                </a:moveTo>
                <a:lnTo>
                  <a:pt x="72809" y="82499"/>
                </a:lnTo>
                <a:lnTo>
                  <a:pt x="84823" y="116890"/>
                </a:lnTo>
                <a:lnTo>
                  <a:pt x="103543" y="116890"/>
                </a:lnTo>
                <a:lnTo>
                  <a:pt x="90715" y="82499"/>
                </a:lnTo>
                <a:close/>
              </a:path>
              <a:path w="104139" h="117475">
                <a:moveTo>
                  <a:pt x="66424" y="17373"/>
                </a:moveTo>
                <a:lnTo>
                  <a:pt x="51600" y="17373"/>
                </a:lnTo>
                <a:lnTo>
                  <a:pt x="55955" y="32320"/>
                </a:lnTo>
                <a:lnTo>
                  <a:pt x="60280" y="45902"/>
                </a:lnTo>
                <a:lnTo>
                  <a:pt x="64605" y="58576"/>
                </a:lnTo>
                <a:lnTo>
                  <a:pt x="68960" y="70802"/>
                </a:lnTo>
                <a:lnTo>
                  <a:pt x="86352" y="70802"/>
                </a:lnTo>
                <a:lnTo>
                  <a:pt x="66424" y="17373"/>
                </a:lnTo>
                <a:close/>
              </a:path>
            </a:pathLst>
          </a:custGeom>
          <a:solidFill>
            <a:srgbClr val="FFFFFF"/>
          </a:solidFill>
        </p:spPr>
        <p:txBody>
          <a:bodyPr wrap="square" lIns="0" tIns="0" rIns="0" bIns="0" rtlCol="0"/>
          <a:lstStyle/>
          <a:p>
            <a:endParaRPr/>
          </a:p>
        </p:txBody>
      </p:sp>
      <p:sp>
        <p:nvSpPr>
          <p:cNvPr id="22" name="object 22"/>
          <p:cNvSpPr/>
          <p:nvPr/>
        </p:nvSpPr>
        <p:spPr>
          <a:xfrm>
            <a:off x="6051067" y="6152337"/>
            <a:ext cx="76835" cy="119380"/>
          </a:xfrm>
          <a:custGeom>
            <a:avLst/>
            <a:gdLst/>
            <a:ahLst/>
            <a:cxnLst/>
            <a:rect l="l" t="t" r="r" b="b"/>
            <a:pathLst>
              <a:path w="76835" h="119379">
                <a:moveTo>
                  <a:pt x="50287" y="68465"/>
                </a:moveTo>
                <a:lnTo>
                  <a:pt x="33400" y="68465"/>
                </a:lnTo>
                <a:lnTo>
                  <a:pt x="60439" y="118910"/>
                </a:lnTo>
                <a:lnTo>
                  <a:pt x="76809" y="113893"/>
                </a:lnTo>
                <a:lnTo>
                  <a:pt x="50287" y="68465"/>
                </a:lnTo>
                <a:close/>
              </a:path>
              <a:path w="76835" h="119379">
                <a:moveTo>
                  <a:pt x="33400" y="0"/>
                </a:moveTo>
                <a:lnTo>
                  <a:pt x="0" y="0"/>
                </a:lnTo>
                <a:lnTo>
                  <a:pt x="0" y="116890"/>
                </a:lnTo>
                <a:lnTo>
                  <a:pt x="16192" y="116890"/>
                </a:lnTo>
                <a:lnTo>
                  <a:pt x="16192" y="68465"/>
                </a:lnTo>
                <a:lnTo>
                  <a:pt x="50287" y="68465"/>
                </a:lnTo>
                <a:lnTo>
                  <a:pt x="47751" y="64122"/>
                </a:lnTo>
                <a:lnTo>
                  <a:pt x="55526" y="58191"/>
                </a:lnTo>
                <a:lnTo>
                  <a:pt x="56715" y="56781"/>
                </a:lnTo>
                <a:lnTo>
                  <a:pt x="16192" y="56781"/>
                </a:lnTo>
                <a:lnTo>
                  <a:pt x="16192" y="11696"/>
                </a:lnTo>
                <a:lnTo>
                  <a:pt x="60735" y="11696"/>
                </a:lnTo>
                <a:lnTo>
                  <a:pt x="57483" y="7453"/>
                </a:lnTo>
                <a:lnTo>
                  <a:pt x="46723" y="1855"/>
                </a:lnTo>
                <a:lnTo>
                  <a:pt x="33400" y="0"/>
                </a:lnTo>
                <a:close/>
              </a:path>
              <a:path w="76835" h="119379">
                <a:moveTo>
                  <a:pt x="60735" y="11696"/>
                </a:moveTo>
                <a:lnTo>
                  <a:pt x="30048" y="11696"/>
                </a:lnTo>
                <a:lnTo>
                  <a:pt x="37734" y="12780"/>
                </a:lnTo>
                <a:lnTo>
                  <a:pt x="44057" y="16241"/>
                </a:lnTo>
                <a:lnTo>
                  <a:pt x="48345" y="22396"/>
                </a:lnTo>
                <a:lnTo>
                  <a:pt x="49923" y="31559"/>
                </a:lnTo>
                <a:lnTo>
                  <a:pt x="48998" y="39658"/>
                </a:lnTo>
                <a:lnTo>
                  <a:pt x="45412" y="47866"/>
                </a:lnTo>
                <a:lnTo>
                  <a:pt x="37943" y="54226"/>
                </a:lnTo>
                <a:lnTo>
                  <a:pt x="25374" y="56781"/>
                </a:lnTo>
                <a:lnTo>
                  <a:pt x="56715" y="56781"/>
                </a:lnTo>
                <a:lnTo>
                  <a:pt x="61720" y="50849"/>
                </a:lnTo>
                <a:lnTo>
                  <a:pt x="65816" y="41628"/>
                </a:lnTo>
                <a:lnTo>
                  <a:pt x="67297" y="30060"/>
                </a:lnTo>
                <a:lnTo>
                  <a:pt x="64676" y="16839"/>
                </a:lnTo>
                <a:lnTo>
                  <a:pt x="60735" y="11696"/>
                </a:lnTo>
                <a:close/>
              </a:path>
            </a:pathLst>
          </a:custGeom>
          <a:solidFill>
            <a:srgbClr val="FFFFFF"/>
          </a:solidFill>
        </p:spPr>
        <p:txBody>
          <a:bodyPr wrap="square" lIns="0" tIns="0" rIns="0" bIns="0" rtlCol="0"/>
          <a:lstStyle/>
          <a:p>
            <a:endParaRPr/>
          </a:p>
        </p:txBody>
      </p:sp>
      <p:sp>
        <p:nvSpPr>
          <p:cNvPr id="23" name="object 23"/>
          <p:cNvSpPr/>
          <p:nvPr/>
        </p:nvSpPr>
        <p:spPr>
          <a:xfrm>
            <a:off x="6129210" y="6152337"/>
            <a:ext cx="104139" cy="117475"/>
          </a:xfrm>
          <a:custGeom>
            <a:avLst/>
            <a:gdLst/>
            <a:ahLst/>
            <a:cxnLst/>
            <a:rect l="l" t="t" r="r" b="b"/>
            <a:pathLst>
              <a:path w="104139" h="117475">
                <a:moveTo>
                  <a:pt x="59943" y="0"/>
                </a:moveTo>
                <a:lnTo>
                  <a:pt x="47586" y="0"/>
                </a:lnTo>
                <a:lnTo>
                  <a:pt x="0" y="116890"/>
                </a:lnTo>
                <a:lnTo>
                  <a:pt x="15697" y="116890"/>
                </a:lnTo>
                <a:lnTo>
                  <a:pt x="28206" y="82499"/>
                </a:lnTo>
                <a:lnTo>
                  <a:pt x="90715" y="82499"/>
                </a:lnTo>
                <a:lnTo>
                  <a:pt x="86352" y="70802"/>
                </a:lnTo>
                <a:lnTo>
                  <a:pt x="32727" y="70802"/>
                </a:lnTo>
                <a:lnTo>
                  <a:pt x="37457" y="58576"/>
                </a:lnTo>
                <a:lnTo>
                  <a:pt x="42121" y="45902"/>
                </a:lnTo>
                <a:lnTo>
                  <a:pt x="46720" y="32320"/>
                </a:lnTo>
                <a:lnTo>
                  <a:pt x="51257" y="17373"/>
                </a:lnTo>
                <a:lnTo>
                  <a:pt x="66424" y="17373"/>
                </a:lnTo>
                <a:lnTo>
                  <a:pt x="59943" y="0"/>
                </a:lnTo>
                <a:close/>
              </a:path>
              <a:path w="104139" h="117475">
                <a:moveTo>
                  <a:pt x="90715" y="82499"/>
                </a:moveTo>
                <a:lnTo>
                  <a:pt x="72809" y="82499"/>
                </a:lnTo>
                <a:lnTo>
                  <a:pt x="84823" y="116890"/>
                </a:lnTo>
                <a:lnTo>
                  <a:pt x="103543" y="116890"/>
                </a:lnTo>
                <a:lnTo>
                  <a:pt x="90715" y="82499"/>
                </a:lnTo>
                <a:close/>
              </a:path>
              <a:path w="104139" h="117475">
                <a:moveTo>
                  <a:pt x="66424" y="17373"/>
                </a:moveTo>
                <a:lnTo>
                  <a:pt x="51600" y="17373"/>
                </a:lnTo>
                <a:lnTo>
                  <a:pt x="55957" y="32320"/>
                </a:lnTo>
                <a:lnTo>
                  <a:pt x="60286" y="45902"/>
                </a:lnTo>
                <a:lnTo>
                  <a:pt x="64616" y="58576"/>
                </a:lnTo>
                <a:lnTo>
                  <a:pt x="68973" y="70802"/>
                </a:lnTo>
                <a:lnTo>
                  <a:pt x="86352" y="70802"/>
                </a:lnTo>
                <a:lnTo>
                  <a:pt x="66424" y="17373"/>
                </a:lnTo>
                <a:close/>
              </a:path>
            </a:pathLst>
          </a:custGeom>
          <a:solidFill>
            <a:srgbClr val="FFFFFF"/>
          </a:solidFill>
        </p:spPr>
        <p:txBody>
          <a:bodyPr wrap="square" lIns="0" tIns="0" rIns="0" bIns="0" rtlCol="0"/>
          <a:lstStyle/>
          <a:p>
            <a:endParaRPr/>
          </a:p>
        </p:txBody>
      </p:sp>
      <p:sp>
        <p:nvSpPr>
          <p:cNvPr id="24" name="object 24"/>
          <p:cNvSpPr/>
          <p:nvPr/>
        </p:nvSpPr>
        <p:spPr>
          <a:xfrm>
            <a:off x="6278664" y="6150330"/>
            <a:ext cx="294386" cy="120916"/>
          </a:xfrm>
          <a:prstGeom prst="rect">
            <a:avLst/>
          </a:prstGeom>
          <a:blipFill>
            <a:blip r:embed="rId11" cstate="print"/>
            <a:stretch>
              <a:fillRect/>
            </a:stretch>
          </a:blipFill>
        </p:spPr>
        <p:txBody>
          <a:bodyPr wrap="square" lIns="0" tIns="0" rIns="0" bIns="0" rtlCol="0"/>
          <a:lstStyle/>
          <a:p>
            <a:endParaRPr/>
          </a:p>
        </p:txBody>
      </p:sp>
      <p:sp>
        <p:nvSpPr>
          <p:cNvPr id="25" name="object 25"/>
          <p:cNvSpPr/>
          <p:nvPr/>
        </p:nvSpPr>
        <p:spPr>
          <a:xfrm>
            <a:off x="6124016" y="6262573"/>
            <a:ext cx="1905" cy="3175"/>
          </a:xfrm>
          <a:custGeom>
            <a:avLst/>
            <a:gdLst/>
            <a:ahLst/>
            <a:cxnLst/>
            <a:rect l="l" t="t" r="r" b="b"/>
            <a:pathLst>
              <a:path w="1904" h="3175">
                <a:moveTo>
                  <a:pt x="0" y="0"/>
                </a:moveTo>
                <a:lnTo>
                  <a:pt x="0" y="3149"/>
                </a:lnTo>
                <a:lnTo>
                  <a:pt x="1574" y="2755"/>
                </a:lnTo>
                <a:lnTo>
                  <a:pt x="0" y="0"/>
                </a:lnTo>
                <a:close/>
              </a:path>
            </a:pathLst>
          </a:custGeom>
          <a:solidFill>
            <a:srgbClr val="FFFFFF"/>
          </a:solidFill>
        </p:spPr>
        <p:txBody>
          <a:bodyPr wrap="square" lIns="0" tIns="0" rIns="0" bIns="0" rtlCol="0"/>
          <a:lstStyle/>
          <a:p>
            <a:endParaRPr/>
          </a:p>
        </p:txBody>
      </p:sp>
      <p:sp>
        <p:nvSpPr>
          <p:cNvPr id="26" name="object 26"/>
          <p:cNvSpPr/>
          <p:nvPr/>
        </p:nvSpPr>
        <p:spPr>
          <a:xfrm>
            <a:off x="6123228" y="6419692"/>
            <a:ext cx="1270" cy="2540"/>
          </a:xfrm>
          <a:custGeom>
            <a:avLst/>
            <a:gdLst/>
            <a:ahLst/>
            <a:cxnLst/>
            <a:rect l="l" t="t" r="r" b="b"/>
            <a:pathLst>
              <a:path w="1270" h="2539">
                <a:moveTo>
                  <a:pt x="787" y="0"/>
                </a:moveTo>
                <a:lnTo>
                  <a:pt x="0" y="2362"/>
                </a:lnTo>
                <a:lnTo>
                  <a:pt x="787" y="2362"/>
                </a:lnTo>
                <a:lnTo>
                  <a:pt x="787" y="0"/>
                </a:lnTo>
                <a:close/>
              </a:path>
            </a:pathLst>
          </a:custGeom>
          <a:solidFill>
            <a:srgbClr val="FFFFFF"/>
          </a:solidFill>
        </p:spPr>
        <p:txBody>
          <a:bodyPr wrap="square" lIns="0" tIns="0" rIns="0" bIns="0" rtlCol="0"/>
          <a:lstStyle/>
          <a:p>
            <a:endParaRPr/>
          </a:p>
        </p:txBody>
      </p:sp>
      <p:sp>
        <p:nvSpPr>
          <p:cNvPr id="27" name="object 27"/>
          <p:cNvSpPr/>
          <p:nvPr/>
        </p:nvSpPr>
        <p:spPr>
          <a:xfrm>
            <a:off x="5080215" y="6414255"/>
            <a:ext cx="422275" cy="86360"/>
          </a:xfrm>
          <a:custGeom>
            <a:avLst/>
            <a:gdLst/>
            <a:ahLst/>
            <a:cxnLst/>
            <a:rect l="l" t="t" r="r" b="b"/>
            <a:pathLst>
              <a:path w="422275" h="86360">
                <a:moveTo>
                  <a:pt x="422021" y="0"/>
                </a:moveTo>
                <a:lnTo>
                  <a:pt x="0" y="6324"/>
                </a:lnTo>
                <a:lnTo>
                  <a:pt x="0" y="86067"/>
                </a:lnTo>
                <a:lnTo>
                  <a:pt x="422021" y="86067"/>
                </a:lnTo>
                <a:lnTo>
                  <a:pt x="422021" y="0"/>
                </a:lnTo>
                <a:close/>
              </a:path>
            </a:pathLst>
          </a:custGeom>
          <a:solidFill>
            <a:srgbClr val="52AE32"/>
          </a:solidFill>
        </p:spPr>
        <p:txBody>
          <a:bodyPr wrap="square" lIns="0" tIns="0" rIns="0" bIns="0" rtlCol="0"/>
          <a:lstStyle/>
          <a:p>
            <a:endParaRPr/>
          </a:p>
        </p:txBody>
      </p:sp>
      <p:sp>
        <p:nvSpPr>
          <p:cNvPr id="28" name="object 28"/>
          <p:cNvSpPr/>
          <p:nvPr/>
        </p:nvSpPr>
        <p:spPr>
          <a:xfrm>
            <a:off x="5080228" y="6077013"/>
            <a:ext cx="422021" cy="319150"/>
          </a:xfrm>
          <a:prstGeom prst="rect">
            <a:avLst/>
          </a:prstGeom>
          <a:blipFill>
            <a:blip r:embed="rId12" cstate="print"/>
            <a:stretch>
              <a:fillRect/>
            </a:stretch>
          </a:blipFill>
        </p:spPr>
        <p:txBody>
          <a:bodyPr wrap="square" lIns="0" tIns="0" rIns="0" bIns="0" rtlCol="0"/>
          <a:lstStyle/>
          <a:p>
            <a:endParaRPr/>
          </a:p>
        </p:txBody>
      </p:sp>
      <p:sp>
        <p:nvSpPr>
          <p:cNvPr id="29" name="object 29"/>
          <p:cNvSpPr/>
          <p:nvPr/>
        </p:nvSpPr>
        <p:spPr>
          <a:xfrm>
            <a:off x="5080215" y="6109103"/>
            <a:ext cx="422275" cy="312420"/>
          </a:xfrm>
          <a:custGeom>
            <a:avLst/>
            <a:gdLst/>
            <a:ahLst/>
            <a:cxnLst/>
            <a:rect l="l" t="t" r="r" b="b"/>
            <a:pathLst>
              <a:path w="422275" h="312420">
                <a:moveTo>
                  <a:pt x="103047" y="280682"/>
                </a:moveTo>
                <a:lnTo>
                  <a:pt x="0" y="280682"/>
                </a:lnTo>
                <a:lnTo>
                  <a:pt x="0" y="311873"/>
                </a:lnTo>
                <a:lnTo>
                  <a:pt x="422021" y="305155"/>
                </a:lnTo>
                <a:lnTo>
                  <a:pt x="422021" y="286207"/>
                </a:lnTo>
                <a:lnTo>
                  <a:pt x="288188" y="286207"/>
                </a:lnTo>
                <a:lnTo>
                  <a:pt x="136994" y="281863"/>
                </a:lnTo>
                <a:lnTo>
                  <a:pt x="136514" y="281470"/>
                </a:lnTo>
                <a:lnTo>
                  <a:pt x="119621" y="281470"/>
                </a:lnTo>
                <a:lnTo>
                  <a:pt x="103047" y="280682"/>
                </a:lnTo>
                <a:close/>
              </a:path>
              <a:path w="422275" h="312420">
                <a:moveTo>
                  <a:pt x="120802" y="204495"/>
                </a:moveTo>
                <a:lnTo>
                  <a:pt x="160529" y="234788"/>
                </a:lnTo>
                <a:lnTo>
                  <a:pt x="234899" y="275158"/>
                </a:lnTo>
                <a:lnTo>
                  <a:pt x="278308" y="285423"/>
                </a:lnTo>
                <a:lnTo>
                  <a:pt x="288188" y="286207"/>
                </a:lnTo>
                <a:lnTo>
                  <a:pt x="422021" y="286207"/>
                </a:lnTo>
                <a:lnTo>
                  <a:pt x="422021" y="205282"/>
                </a:lnTo>
                <a:lnTo>
                  <a:pt x="227393" y="205282"/>
                </a:lnTo>
                <a:lnTo>
                  <a:pt x="120802" y="204495"/>
                </a:lnTo>
                <a:close/>
              </a:path>
              <a:path w="422275" h="312420">
                <a:moveTo>
                  <a:pt x="131076" y="276339"/>
                </a:moveTo>
                <a:lnTo>
                  <a:pt x="126733" y="276339"/>
                </a:lnTo>
                <a:lnTo>
                  <a:pt x="127127" y="278701"/>
                </a:lnTo>
                <a:lnTo>
                  <a:pt x="119621" y="279488"/>
                </a:lnTo>
                <a:lnTo>
                  <a:pt x="119621" y="281470"/>
                </a:lnTo>
                <a:lnTo>
                  <a:pt x="136514" y="281470"/>
                </a:lnTo>
                <a:lnTo>
                  <a:pt x="132651" y="278307"/>
                </a:lnTo>
                <a:lnTo>
                  <a:pt x="131076" y="276339"/>
                </a:lnTo>
                <a:close/>
              </a:path>
              <a:path w="422275" h="312420">
                <a:moveTo>
                  <a:pt x="65151" y="143294"/>
                </a:moveTo>
                <a:lnTo>
                  <a:pt x="28829" y="143294"/>
                </a:lnTo>
                <a:lnTo>
                  <a:pt x="26847" y="280682"/>
                </a:lnTo>
                <a:lnTo>
                  <a:pt x="75399" y="280682"/>
                </a:lnTo>
                <a:lnTo>
                  <a:pt x="70992" y="225412"/>
                </a:lnTo>
                <a:lnTo>
                  <a:pt x="65544" y="225412"/>
                </a:lnTo>
                <a:lnTo>
                  <a:pt x="65151" y="151980"/>
                </a:lnTo>
                <a:lnTo>
                  <a:pt x="65151" y="143294"/>
                </a:lnTo>
                <a:close/>
              </a:path>
              <a:path w="422275" h="312420">
                <a:moveTo>
                  <a:pt x="68694" y="196595"/>
                </a:moveTo>
                <a:lnTo>
                  <a:pt x="65544" y="225412"/>
                </a:lnTo>
                <a:lnTo>
                  <a:pt x="70992" y="225412"/>
                </a:lnTo>
                <a:lnTo>
                  <a:pt x="68694" y="196595"/>
                </a:lnTo>
                <a:close/>
              </a:path>
              <a:path w="422275" h="312420">
                <a:moveTo>
                  <a:pt x="249110" y="202514"/>
                </a:moveTo>
                <a:lnTo>
                  <a:pt x="227393" y="205282"/>
                </a:lnTo>
                <a:lnTo>
                  <a:pt x="422021" y="205282"/>
                </a:lnTo>
                <a:lnTo>
                  <a:pt x="422021" y="204088"/>
                </a:lnTo>
                <a:lnTo>
                  <a:pt x="293712" y="204088"/>
                </a:lnTo>
                <a:lnTo>
                  <a:pt x="249110" y="202514"/>
                </a:lnTo>
                <a:close/>
              </a:path>
              <a:path w="422275" h="312420">
                <a:moveTo>
                  <a:pt x="422021" y="203695"/>
                </a:moveTo>
                <a:lnTo>
                  <a:pt x="293712" y="204088"/>
                </a:lnTo>
                <a:lnTo>
                  <a:pt x="422021" y="204088"/>
                </a:lnTo>
                <a:lnTo>
                  <a:pt x="422021" y="203695"/>
                </a:lnTo>
                <a:close/>
              </a:path>
              <a:path w="422275" h="312420">
                <a:moveTo>
                  <a:pt x="0" y="125526"/>
                </a:moveTo>
                <a:lnTo>
                  <a:pt x="0" y="129870"/>
                </a:lnTo>
                <a:lnTo>
                  <a:pt x="28028" y="129870"/>
                </a:lnTo>
                <a:lnTo>
                  <a:pt x="27647" y="135407"/>
                </a:lnTo>
                <a:lnTo>
                  <a:pt x="0" y="135801"/>
                </a:lnTo>
                <a:lnTo>
                  <a:pt x="0" y="145275"/>
                </a:lnTo>
                <a:lnTo>
                  <a:pt x="28829" y="143294"/>
                </a:lnTo>
                <a:lnTo>
                  <a:pt x="65151" y="143294"/>
                </a:lnTo>
                <a:lnTo>
                  <a:pt x="65151" y="140538"/>
                </a:lnTo>
                <a:lnTo>
                  <a:pt x="65560" y="140538"/>
                </a:lnTo>
                <a:lnTo>
                  <a:pt x="66151" y="125933"/>
                </a:lnTo>
                <a:lnTo>
                  <a:pt x="28829" y="125933"/>
                </a:lnTo>
                <a:lnTo>
                  <a:pt x="0" y="125526"/>
                </a:lnTo>
                <a:close/>
              </a:path>
              <a:path w="422275" h="312420">
                <a:moveTo>
                  <a:pt x="65560" y="140538"/>
                </a:moveTo>
                <a:lnTo>
                  <a:pt x="65151" y="140538"/>
                </a:lnTo>
                <a:lnTo>
                  <a:pt x="65544" y="140931"/>
                </a:lnTo>
                <a:lnTo>
                  <a:pt x="65560" y="140538"/>
                </a:lnTo>
                <a:close/>
              </a:path>
              <a:path w="422275" h="312420">
                <a:moveTo>
                  <a:pt x="64744" y="0"/>
                </a:moveTo>
                <a:lnTo>
                  <a:pt x="24485" y="0"/>
                </a:lnTo>
                <a:lnTo>
                  <a:pt x="28829" y="125933"/>
                </a:lnTo>
                <a:lnTo>
                  <a:pt x="66151" y="125933"/>
                </a:lnTo>
                <a:lnTo>
                  <a:pt x="67906" y="82499"/>
                </a:lnTo>
                <a:lnTo>
                  <a:pt x="64744" y="0"/>
                </a:lnTo>
                <a:close/>
              </a:path>
            </a:pathLst>
          </a:custGeom>
          <a:solidFill>
            <a:srgbClr val="FFFFFF"/>
          </a:solidFill>
        </p:spPr>
        <p:txBody>
          <a:bodyPr wrap="square" lIns="0" tIns="0" rIns="0" bIns="0" rtlCol="0"/>
          <a:lstStyle/>
          <a:p>
            <a:endParaRPr/>
          </a:p>
        </p:txBody>
      </p:sp>
      <p:sp>
        <p:nvSpPr>
          <p:cNvPr id="30" name="object 30"/>
          <p:cNvSpPr txBox="1"/>
          <p:nvPr/>
        </p:nvSpPr>
        <p:spPr>
          <a:xfrm>
            <a:off x="4006316" y="6090155"/>
            <a:ext cx="852805" cy="386715"/>
          </a:xfrm>
          <a:prstGeom prst="rect">
            <a:avLst/>
          </a:prstGeom>
        </p:spPr>
        <p:txBody>
          <a:bodyPr vert="horz" wrap="square" lIns="0" tIns="11430" rIns="0" bIns="0" rtlCol="0">
            <a:spAutoFit/>
          </a:bodyPr>
          <a:lstStyle/>
          <a:p>
            <a:pPr marL="12700">
              <a:lnSpc>
                <a:spcPts val="1425"/>
              </a:lnSpc>
              <a:spcBef>
                <a:spcPts val="90"/>
              </a:spcBef>
            </a:pPr>
            <a:r>
              <a:rPr sz="1300" spc="-10" dirty="0">
                <a:latin typeface="Trebuchet MS"/>
                <a:cs typeface="Trebuchet MS"/>
              </a:rPr>
              <a:t>Consultoria</a:t>
            </a:r>
            <a:endParaRPr sz="1300">
              <a:latin typeface="Trebuchet MS"/>
              <a:cs typeface="Trebuchet MS"/>
            </a:endParaRPr>
          </a:p>
          <a:p>
            <a:pPr marL="34925">
              <a:lnSpc>
                <a:spcPts val="1425"/>
              </a:lnSpc>
            </a:pPr>
            <a:r>
              <a:rPr sz="1300" b="1" spc="-10" dirty="0">
                <a:latin typeface="Trebuchet MS"/>
                <a:cs typeface="Trebuchet MS"/>
              </a:rPr>
              <a:t>Legislativa</a:t>
            </a:r>
            <a:endParaRPr sz="13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Competência da STN</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622300" y="2114080"/>
            <a:ext cx="8925035" cy="3759619"/>
          </a:xfrm>
          <a:prstGeom prst="rect">
            <a:avLst/>
          </a:prstGeom>
        </p:spPr>
        <p:txBody>
          <a:bodyPr vert="horz" wrap="square" lIns="0" tIns="12700" rIns="0" bIns="0" rtlCol="0">
            <a:spAutoFit/>
          </a:bodyPr>
          <a:lstStyle/>
          <a:p>
            <a:pPr algn="just"/>
            <a:r>
              <a:rPr lang="pt-BR" dirty="0" smtClean="0"/>
              <a:t>LRF</a:t>
            </a:r>
            <a:r>
              <a:rPr lang="pt-BR" dirty="0"/>
              <a:t>, art. 50, § 2º: edição de normas gerais para consolidação das contas públicas</a:t>
            </a:r>
          </a:p>
          <a:p>
            <a:pPr algn="just"/>
            <a:endParaRPr lang="pt-BR" dirty="0" smtClean="0"/>
          </a:p>
          <a:p>
            <a:pPr algn="just"/>
            <a:r>
              <a:rPr lang="pt-BR" dirty="0" smtClean="0"/>
              <a:t>LRF</a:t>
            </a:r>
            <a:r>
              <a:rPr lang="pt-BR" dirty="0"/>
              <a:t>, art.55, § 4º: padronização do Relatório de Gestão Fiscal, conforme modelos elaborados pelo Conselho de Gestão Fiscal</a:t>
            </a:r>
          </a:p>
          <a:p>
            <a:pPr algn="just"/>
            <a:endParaRPr lang="pt-BR" dirty="0" smtClean="0"/>
          </a:p>
          <a:p>
            <a:pPr algn="just"/>
            <a:r>
              <a:rPr lang="pt-BR" dirty="0" smtClean="0"/>
              <a:t>Lei </a:t>
            </a:r>
            <a:r>
              <a:rPr lang="pt-BR" dirty="0"/>
              <a:t>nº 10.180/2001, art. 17: STN é órgão central do Sistema de Contabilidade Federal</a:t>
            </a:r>
          </a:p>
          <a:p>
            <a:pPr marL="15240" marR="5080">
              <a:lnSpc>
                <a:spcPct val="111100"/>
              </a:lnSpc>
              <a:spcBef>
                <a:spcPts val="100"/>
              </a:spcBef>
              <a:tabLst>
                <a:tab pos="5975985" algn="l"/>
              </a:tabLst>
            </a:pPr>
            <a:endParaRPr spc="-10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Histórico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622300" y="2114080"/>
            <a:ext cx="8925035" cy="2967479"/>
          </a:xfrm>
          <a:prstGeom prst="rect">
            <a:avLst/>
          </a:prstGeom>
        </p:spPr>
        <p:txBody>
          <a:bodyPr vert="horz" wrap="square" lIns="0" tIns="12700" rIns="0" bIns="0" rtlCol="0">
            <a:spAutoFit/>
          </a:bodyPr>
          <a:lstStyle/>
          <a:p>
            <a:pPr algn="just"/>
            <a:r>
              <a:rPr lang="pt-BR" dirty="0"/>
              <a:t>PORTARIA nº 495/2017: aprovou a 8ª Edição do Manual de Demonstrativos Fiscais, aplicável em 2018</a:t>
            </a:r>
          </a:p>
          <a:p>
            <a:pPr algn="just"/>
            <a:endParaRPr lang="pt-BR" dirty="0" smtClean="0"/>
          </a:p>
          <a:p>
            <a:pPr algn="just"/>
            <a:r>
              <a:rPr lang="pt-BR" dirty="0"/>
              <a:t>Item 04.01.02.01(3): </a:t>
            </a:r>
            <a:r>
              <a:rPr lang="pt-BR" b="1" dirty="0"/>
              <a:t>Inclusão de orientação para que as despesas com pessoal decorrentes da contratação, de forma indireta, de serviços públicos finalísticos sejam incluídas no cômputo da despesa com pessoal</a:t>
            </a:r>
            <a:r>
              <a:rPr lang="pt-BR" b="1" dirty="0" smtClean="0"/>
              <a:t>.</a:t>
            </a:r>
            <a:endParaRPr lang="pt-BR" dirty="0"/>
          </a:p>
        </p:txBody>
      </p:sp>
    </p:spTree>
    <p:extLst>
      <p:ext uri="{BB962C8B-B14F-4D97-AF65-F5344CB8AC3E}">
        <p14:creationId xmlns:p14="http://schemas.microsoft.com/office/powerpoint/2010/main" val="2679043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Histórico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622300" y="2114080"/>
            <a:ext cx="8925035" cy="3706143"/>
          </a:xfrm>
          <a:prstGeom prst="rect">
            <a:avLst/>
          </a:prstGeom>
        </p:spPr>
        <p:txBody>
          <a:bodyPr vert="horz" wrap="square" lIns="0" tIns="12700" rIns="0" bIns="0" rtlCol="0">
            <a:spAutoFit/>
          </a:bodyPr>
          <a:lstStyle/>
          <a:p>
            <a:pPr algn="just"/>
            <a:r>
              <a:rPr lang="pt-BR" i="1" dirty="0" smtClean="0"/>
              <a:t>“</a:t>
            </a:r>
            <a:r>
              <a:rPr lang="pt-BR" i="1" dirty="0"/>
              <a:t>A LRF, ao estabelecer um limite para as despesas com pessoal, definiu que uma parcela das receitas do ente público deveria ser direcionada a outras ações e, para evitar que, com a terceirização dos serviços, essa parcela de receitas ficasse comprometida com pessoal, estabeleceu, no § 1º do art. 18, que os valores dos contratos de terceirização de mão de obra que se referem à substituição de servidores e empregados públicos devem ser contabilizados como ‘Outras Despesas de Pessoal’.</a:t>
            </a:r>
            <a:endParaRPr lang="pt-BR" dirty="0"/>
          </a:p>
        </p:txBody>
      </p:sp>
    </p:spTree>
    <p:extLst>
      <p:ext uri="{BB962C8B-B14F-4D97-AF65-F5344CB8AC3E}">
        <p14:creationId xmlns:p14="http://schemas.microsoft.com/office/powerpoint/2010/main" val="2988872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Histórico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622300" y="2114080"/>
            <a:ext cx="8925035" cy="2228815"/>
          </a:xfrm>
          <a:prstGeom prst="rect">
            <a:avLst/>
          </a:prstGeom>
        </p:spPr>
        <p:txBody>
          <a:bodyPr vert="horz" wrap="square" lIns="0" tIns="12700" rIns="0" bIns="0" rtlCol="0">
            <a:spAutoFit/>
          </a:bodyPr>
          <a:lstStyle/>
          <a:p>
            <a:pPr algn="just"/>
            <a:r>
              <a:rPr lang="pt-BR" i="1" dirty="0"/>
              <a:t>(...) a parcela do pagamento referente à remuneração do pessoal que exerce a atividade fim do ente público, efetuado em decorrência da contratação de forma indireta, deverá ser incluída no total apurado para verificação dos limites de gastos com pessoal. </a:t>
            </a:r>
            <a:endParaRPr lang="pt-BR" i="1" dirty="0" smtClean="0"/>
          </a:p>
          <a:p>
            <a:endParaRPr lang="pt-BR" dirty="0"/>
          </a:p>
        </p:txBody>
      </p:sp>
    </p:spTree>
    <p:extLst>
      <p:ext uri="{BB962C8B-B14F-4D97-AF65-F5344CB8AC3E}">
        <p14:creationId xmlns:p14="http://schemas.microsoft.com/office/powerpoint/2010/main" val="149748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Histórico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546100" y="1830669"/>
            <a:ext cx="8925035" cy="4444807"/>
          </a:xfrm>
          <a:prstGeom prst="rect">
            <a:avLst/>
          </a:prstGeom>
        </p:spPr>
        <p:txBody>
          <a:bodyPr vert="horz" wrap="square" lIns="0" tIns="12700" rIns="0" bIns="0" rtlCol="0">
            <a:spAutoFit/>
          </a:bodyPr>
          <a:lstStyle/>
          <a:p>
            <a:pPr algn="just"/>
            <a:r>
              <a:rPr lang="pt-BR" i="1" dirty="0"/>
              <a:t>(...) se os entes da federação comprometem os gastos com pessoal relacionados à prestação de serviços públicos num percentual acima do limite estabelecido pela LRF, seja de forma direta, mediante contratação de terceirizados ou outras formas de contratação indireta, esses entes terão sua capacidade financeira reduzida para alocar mais recursos em outras despesas. Além disso, se as contratações de forma indireta tiverem o objetivo de ampliar a margem de expansão da despesa com pessoal, poderá ocorrer o comprometimento do equilíbrio intertemporal das finanças públicas, o que poderá inviabilizar a prestação de serviço ao cidadão.”</a:t>
            </a:r>
            <a:endParaRPr lang="pt-BR" dirty="0"/>
          </a:p>
        </p:txBody>
      </p:sp>
    </p:spTree>
    <p:extLst>
      <p:ext uri="{BB962C8B-B14F-4D97-AF65-F5344CB8AC3E}">
        <p14:creationId xmlns:p14="http://schemas.microsoft.com/office/powerpoint/2010/main" val="1872378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Histórico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66725" y="2105025"/>
            <a:ext cx="8925035" cy="3336811"/>
          </a:xfrm>
          <a:prstGeom prst="rect">
            <a:avLst/>
          </a:prstGeom>
        </p:spPr>
        <p:txBody>
          <a:bodyPr vert="horz" wrap="square" lIns="0" tIns="12700" rIns="0" bIns="0" rtlCol="0">
            <a:spAutoFit/>
          </a:bodyPr>
          <a:lstStyle/>
          <a:p>
            <a:pPr algn="just"/>
            <a:r>
              <a:rPr lang="pt-BR" dirty="0"/>
              <a:t>PORTARIA nº 389/2018: aprovou a 9ª Edição do Manual de Demonstrativos Fiscais, aplicável em 2019.</a:t>
            </a:r>
          </a:p>
          <a:p>
            <a:endParaRPr lang="pt-BR" dirty="0" smtClean="0"/>
          </a:p>
          <a:p>
            <a:pPr algn="just"/>
            <a:r>
              <a:rPr lang="pt-BR" dirty="0" smtClean="0"/>
              <a:t>Manteve </a:t>
            </a:r>
            <a:r>
              <a:rPr lang="pt-BR" dirty="0"/>
              <a:t>o entendimento a respeito da contabilização dos montantes das despesas com pessoal das organizações da sociedade civil que atual na atividade fim do ente e que recebam recursos financeiros da administração pública.</a:t>
            </a:r>
          </a:p>
          <a:p>
            <a:endParaRPr lang="pt-BR" dirty="0"/>
          </a:p>
        </p:txBody>
      </p:sp>
    </p:spTree>
    <p:extLst>
      <p:ext uri="{BB962C8B-B14F-4D97-AF65-F5344CB8AC3E}">
        <p14:creationId xmlns:p14="http://schemas.microsoft.com/office/powerpoint/2010/main" val="1989035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5" y="677776"/>
            <a:ext cx="8255000"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Portaria ME/STN nº 233/2019</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5606278"/>
          </a:xfrm>
          <a:prstGeom prst="rect">
            <a:avLst/>
          </a:prstGeom>
        </p:spPr>
        <p:txBody>
          <a:bodyPr vert="horz" wrap="square" lIns="0" tIns="12700" rIns="0" bIns="0" rtlCol="0">
            <a:spAutoFit/>
          </a:bodyPr>
          <a:lstStyle/>
          <a:p>
            <a:pPr algn="just"/>
            <a:r>
              <a:rPr lang="pt-BR" dirty="0" smtClean="0"/>
              <a:t>Até </a:t>
            </a:r>
            <a:r>
              <a:rPr lang="pt-BR" dirty="0"/>
              <a:t>o fim de 2019, a STN definirá procedimentos necessários à operacionalização da contabilização do registro das despesas com pessoal da sociedade civil que atual na atividade fim do ente e que recebam recursos da administração pública.</a:t>
            </a:r>
          </a:p>
          <a:p>
            <a:pPr algn="just"/>
            <a:r>
              <a:rPr lang="pt-BR" dirty="0"/>
              <a:t>Até o fim de 2020, os entes adaptarão os contratos e procedimentos de prestação de contas para o registro da despesa. </a:t>
            </a:r>
            <a:endParaRPr lang="pt-BR" dirty="0" smtClean="0"/>
          </a:p>
          <a:p>
            <a:pPr algn="just"/>
            <a:r>
              <a:rPr lang="pt-BR" dirty="0" smtClean="0"/>
              <a:t>A </a:t>
            </a:r>
            <a:r>
              <a:rPr lang="pt-BR" dirty="0"/>
              <a:t>despesa com pessoal não é identificada no repasse à organização social, mas tão somente quando da prestação de contas feita pela organização quanto à utilização dos recursos repassados.</a:t>
            </a:r>
          </a:p>
          <a:p>
            <a:pPr algn="just"/>
            <a:r>
              <a:rPr lang="pt-BR" dirty="0"/>
              <a:t>Suspende-se a exigência de cômputo </a:t>
            </a:r>
            <a:r>
              <a:rPr lang="pt-BR" dirty="0" smtClean="0"/>
              <a:t>até </a:t>
            </a:r>
            <a:r>
              <a:rPr lang="pt-BR" dirty="0"/>
              <a:t>o fim de </a:t>
            </a:r>
            <a:r>
              <a:rPr lang="pt-BR" dirty="0" smtClean="0"/>
              <a:t>2020, </a:t>
            </a:r>
            <a:r>
              <a:rPr lang="pt-BR" dirty="0"/>
              <a:t>sendo aplicável a partir de 2021.</a:t>
            </a:r>
          </a:p>
          <a:p>
            <a:pPr marL="15240" marR="5080">
              <a:lnSpc>
                <a:spcPct val="111100"/>
              </a:lnSpc>
              <a:spcBef>
                <a:spcPts val="100"/>
              </a:spcBef>
              <a:tabLst>
                <a:tab pos="5975985" algn="l"/>
              </a:tabLst>
            </a:pPr>
            <a:endParaRPr spc="-105" dirty="0"/>
          </a:p>
        </p:txBody>
      </p:sp>
    </p:spTree>
    <p:extLst>
      <p:ext uri="{BB962C8B-B14F-4D97-AF65-F5344CB8AC3E}">
        <p14:creationId xmlns:p14="http://schemas.microsoft.com/office/powerpoint/2010/main" val="2463382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424" y="677776"/>
            <a:ext cx="8925035" cy="566822"/>
          </a:xfrm>
          <a:prstGeom prst="rect">
            <a:avLst/>
          </a:prstGeom>
        </p:spPr>
        <p:txBody>
          <a:bodyPr vert="horz" wrap="square" lIns="0" tIns="12700" rIns="0" bIns="0" rtlCol="0">
            <a:spAutoFit/>
          </a:bodyPr>
          <a:lstStyle/>
          <a:p>
            <a:pPr marL="12700">
              <a:lnSpc>
                <a:spcPct val="100000"/>
              </a:lnSpc>
              <a:spcBef>
                <a:spcPts val="100"/>
              </a:spcBef>
            </a:pPr>
            <a:r>
              <a:rPr lang="pt-BR" sz="3600" b="0" spc="-204" dirty="0" smtClean="0">
                <a:solidFill>
                  <a:srgbClr val="2A6B67"/>
                </a:solidFill>
                <a:latin typeface="Verdana"/>
                <a:cs typeface="Verdana"/>
              </a:rPr>
              <a:t>Despesa com pessoal x contrato de gestão</a:t>
            </a:r>
            <a:endParaRPr sz="3600" dirty="0">
              <a:latin typeface="Verdana"/>
              <a:cs typeface="Verdana"/>
            </a:endParaRPr>
          </a:p>
        </p:txBody>
      </p:sp>
      <p:sp>
        <p:nvSpPr>
          <p:cNvPr id="3" name="object 3"/>
          <p:cNvSpPr/>
          <p:nvPr/>
        </p:nvSpPr>
        <p:spPr>
          <a:xfrm>
            <a:off x="463550" y="1537633"/>
            <a:ext cx="8124825" cy="0"/>
          </a:xfrm>
          <a:custGeom>
            <a:avLst/>
            <a:gdLst/>
            <a:ahLst/>
            <a:cxnLst/>
            <a:rect l="l" t="t" r="r" b="b"/>
            <a:pathLst>
              <a:path w="8124825">
                <a:moveTo>
                  <a:pt x="0" y="0"/>
                </a:moveTo>
                <a:lnTo>
                  <a:pt x="8124494" y="0"/>
                </a:lnTo>
              </a:path>
            </a:pathLst>
          </a:custGeom>
          <a:ln w="44056">
            <a:solidFill>
              <a:srgbClr val="296B69"/>
            </a:solidFill>
          </a:ln>
        </p:spPr>
        <p:txBody>
          <a:bodyPr wrap="square" lIns="0" tIns="0" rIns="0" bIns="0" rtlCol="0"/>
          <a:lstStyle/>
          <a:p>
            <a:endParaRPr/>
          </a:p>
        </p:txBody>
      </p:sp>
      <p:sp>
        <p:nvSpPr>
          <p:cNvPr id="4" name="object 4"/>
          <p:cNvSpPr txBox="1">
            <a:spLocks noGrp="1"/>
          </p:cNvSpPr>
          <p:nvPr>
            <p:ph type="body" idx="1"/>
          </p:nvPr>
        </p:nvSpPr>
        <p:spPr>
          <a:xfrm>
            <a:off x="479425" y="1566208"/>
            <a:ext cx="8925035" cy="3706143"/>
          </a:xfrm>
          <a:prstGeom prst="rect">
            <a:avLst/>
          </a:prstGeom>
        </p:spPr>
        <p:txBody>
          <a:bodyPr vert="horz" wrap="square" lIns="0" tIns="12700" rIns="0" bIns="0" rtlCol="0">
            <a:spAutoFit/>
          </a:bodyPr>
          <a:lstStyle/>
          <a:p>
            <a:pPr algn="just"/>
            <a:r>
              <a:rPr lang="pt-BR" dirty="0"/>
              <a:t>Câmara Técnica de Normas Contábeis e de Demonstrativos Fiscais da Federação (CTCONF), conselho consultivo formado por representantes dos entes da federação, aprovou recentemente a regra em votação apertada (13 a 11</a:t>
            </a:r>
            <a:r>
              <a:rPr lang="pt-BR" dirty="0" smtClean="0"/>
              <a:t>)</a:t>
            </a:r>
          </a:p>
          <a:p>
            <a:pPr algn="just"/>
            <a:endParaRPr lang="pt-BR" dirty="0"/>
          </a:p>
          <a:p>
            <a:pPr algn="just"/>
            <a:r>
              <a:rPr lang="pt-BR" dirty="0"/>
              <a:t>Tribunais de Contas estaduais do DF e MT corroboram a tese da </a:t>
            </a:r>
            <a:r>
              <a:rPr lang="pt-BR" dirty="0" smtClean="0"/>
              <a:t>STN</a:t>
            </a:r>
          </a:p>
          <a:p>
            <a:pPr algn="just"/>
            <a:endParaRPr lang="pt-BR" dirty="0"/>
          </a:p>
          <a:p>
            <a:pPr algn="just"/>
            <a:r>
              <a:rPr lang="pt-BR" dirty="0"/>
              <a:t>Tribunal de Contas de São Paulo </a:t>
            </a:r>
            <a:r>
              <a:rPr lang="pt-BR" dirty="0" smtClean="0"/>
              <a:t>discorda</a:t>
            </a:r>
            <a:endParaRPr lang="pt-BR" dirty="0"/>
          </a:p>
        </p:txBody>
      </p:sp>
    </p:spTree>
    <p:extLst>
      <p:ext uri="{BB962C8B-B14F-4D97-AF65-F5344CB8AC3E}">
        <p14:creationId xmlns:p14="http://schemas.microsoft.com/office/powerpoint/2010/main" val="1336021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TotalTime>
  <Words>1239</Words>
  <Application>Microsoft Office PowerPoint</Application>
  <PresentationFormat>Personalizar</PresentationFormat>
  <Paragraphs>93</Paragraphs>
  <Slides>16</Slides>
  <Notes>16</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16</vt:i4>
      </vt:variant>
    </vt:vector>
  </HeadingPairs>
  <TitlesOfParts>
    <vt:vector size="21" baseType="lpstr">
      <vt:lpstr>Arial</vt:lpstr>
      <vt:lpstr>Calibri</vt:lpstr>
      <vt:lpstr>Trebuchet MS</vt:lpstr>
      <vt:lpstr>Verdana</vt:lpstr>
      <vt:lpstr>Office Theme</vt:lpstr>
      <vt:lpstr>CONSULTORIA</vt:lpstr>
      <vt:lpstr>Competência da STN</vt:lpstr>
      <vt:lpstr>Histórico</vt:lpstr>
      <vt:lpstr>Histórico</vt:lpstr>
      <vt:lpstr>Histórico</vt:lpstr>
      <vt:lpstr>Histórico</vt:lpstr>
      <vt:lpstr>Histórico</vt:lpstr>
      <vt:lpstr>Portaria ME/STN nº 233/2019</vt:lpstr>
      <vt:lpstr>Despesa com pessoal x contrato de gestão</vt:lpstr>
      <vt:lpstr>Despesa com pessoal x contratação de OS</vt:lpstr>
      <vt:lpstr>Despesa com pessoal x contratação de OS</vt:lpstr>
      <vt:lpstr>Despesa com pessoal x contratação de OS</vt:lpstr>
      <vt:lpstr>Análise</vt:lpstr>
      <vt:lpstr>Análise</vt:lpstr>
      <vt:lpstr>Considerações finais</vt:lpstr>
      <vt:lpstr>OBRIGADO!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CONSULTORIA</dc:title>
  <dc:creator>Camila Alves Flores</dc:creator>
  <cp:lastModifiedBy>Aurelio Guimarães Cruvinel e Palos</cp:lastModifiedBy>
  <cp:revision>5</cp:revision>
  <dcterms:created xsi:type="dcterms:W3CDTF">2019-06-25T19:12:23Z</dcterms:created>
  <dcterms:modified xsi:type="dcterms:W3CDTF">2019-07-02T20:01:41Z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2019-01-30T00:00:00Z</vt:filetime>
  </property>
  <property fmtid="{D5CDD505-2E9C-101B-9397-08002B2CF9AE}" pid="3" name="Creator">
    <vt:lpwstr>Adobe InDesign CC 13.1 (Windows)</vt:lpwstr>
  </property>
  <property fmtid="{D5CDD505-2E9C-101B-9397-08002B2CF9AE}" pid="4" name="LastSaved">
    <vt:filetime>2019-06-25T00:00:00Z</vt:filetime>
  </property>
</Properties>
</file>