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277" r:id="rId3"/>
    <p:sldId id="258" r:id="rId4"/>
    <p:sldId id="278" r:id="rId5"/>
    <p:sldId id="257" r:id="rId6"/>
    <p:sldId id="259" r:id="rId7"/>
    <p:sldId id="279" r:id="rId8"/>
    <p:sldId id="261" r:id="rId9"/>
    <p:sldId id="262" r:id="rId10"/>
    <p:sldId id="276" r:id="rId11"/>
    <p:sldId id="263" r:id="rId12"/>
    <p:sldId id="287" r:id="rId13"/>
    <p:sldId id="289" r:id="rId14"/>
    <p:sldId id="264" r:id="rId15"/>
    <p:sldId id="288" r:id="rId16"/>
    <p:sldId id="304" r:id="rId17"/>
    <p:sldId id="301" r:id="rId18"/>
    <p:sldId id="311" r:id="rId19"/>
    <p:sldId id="299" r:id="rId20"/>
    <p:sldId id="302" r:id="rId21"/>
    <p:sldId id="295" r:id="rId22"/>
    <p:sldId id="303" r:id="rId23"/>
    <p:sldId id="283" r:id="rId24"/>
    <p:sldId id="286" r:id="rId25"/>
    <p:sldId id="284" r:id="rId26"/>
    <p:sldId id="285" r:id="rId27"/>
    <p:sldId id="306" r:id="rId28"/>
    <p:sldId id="308" r:id="rId29"/>
    <p:sldId id="307" r:id="rId30"/>
    <p:sldId id="281" r:id="rId31"/>
    <p:sldId id="310" r:id="rId32"/>
    <p:sldId id="270" r:id="rId33"/>
    <p:sldId id="272" r:id="rId34"/>
    <p:sldId id="275" r:id="rId35"/>
    <p:sldId id="27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F0BE6-92A4-4668-A21C-1F46196844F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2D8C879-D75D-412C-AB9E-E4D7753A8D26}">
      <dgm:prSet phldrT="[Texto]"/>
      <dgm:spPr/>
      <dgm:t>
        <a:bodyPr/>
        <a:lstStyle/>
        <a:p>
          <a:r>
            <a:rPr lang="pt-BR" dirty="0" smtClean="0"/>
            <a:t>1</a:t>
          </a:r>
          <a:endParaRPr lang="pt-BR" dirty="0"/>
        </a:p>
      </dgm:t>
    </dgm:pt>
    <dgm:pt modelId="{55341446-7828-41BF-A05F-75B5256C20E2}" type="parTrans" cxnId="{FFC2F17B-BFD6-4655-B550-FD483922A3F9}">
      <dgm:prSet/>
      <dgm:spPr/>
      <dgm:t>
        <a:bodyPr/>
        <a:lstStyle/>
        <a:p>
          <a:endParaRPr lang="pt-BR"/>
        </a:p>
      </dgm:t>
    </dgm:pt>
    <dgm:pt modelId="{4775A1CA-D668-4E74-B14C-BD4B3AAEB63C}" type="sibTrans" cxnId="{FFC2F17B-BFD6-4655-B550-FD483922A3F9}">
      <dgm:prSet/>
      <dgm:spPr/>
      <dgm:t>
        <a:bodyPr/>
        <a:lstStyle/>
        <a:p>
          <a:endParaRPr lang="pt-BR"/>
        </a:p>
      </dgm:t>
    </dgm:pt>
    <dgm:pt modelId="{BD3890B2-577A-4EB3-9989-17F521BC6495}">
      <dgm:prSet phldrT="[Texto]"/>
      <dgm:spPr/>
      <dgm:t>
        <a:bodyPr/>
        <a:lstStyle/>
        <a:p>
          <a:r>
            <a:rPr lang="pt-BR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DOENÇAS  GENETICAS</a:t>
          </a:r>
          <a:endParaRPr lang="pt-BR" b="1" u="sng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2380ABB-8A48-4D39-B00C-87BC60898B1D}" type="parTrans" cxnId="{791D4ADF-F3E9-4BD5-8403-29302D9A2A60}">
      <dgm:prSet/>
      <dgm:spPr/>
      <dgm:t>
        <a:bodyPr/>
        <a:lstStyle/>
        <a:p>
          <a:endParaRPr lang="pt-BR"/>
        </a:p>
      </dgm:t>
    </dgm:pt>
    <dgm:pt modelId="{FE5895FF-DE10-4BA1-A1AE-6AF1E3EA1B41}" type="sibTrans" cxnId="{791D4ADF-F3E9-4BD5-8403-29302D9A2A60}">
      <dgm:prSet/>
      <dgm:spPr/>
      <dgm:t>
        <a:bodyPr/>
        <a:lstStyle/>
        <a:p>
          <a:endParaRPr lang="pt-BR"/>
        </a:p>
      </dgm:t>
    </dgm:pt>
    <dgm:pt modelId="{56CED1E6-BF8A-494A-8DFB-AF114AE5119D}">
      <dgm:prSet phldrT="[Texto]"/>
      <dgm:spPr/>
      <dgm:t>
        <a:bodyPr/>
        <a:lstStyle/>
        <a:p>
          <a:r>
            <a:rPr lang="pt-BR" dirty="0" smtClean="0"/>
            <a:t>DEFEITOS CONGENITOS</a:t>
          </a:r>
          <a:endParaRPr lang="pt-BR" dirty="0"/>
        </a:p>
      </dgm:t>
    </dgm:pt>
    <dgm:pt modelId="{205C9F9E-4852-4991-A277-FA50909D3C19}" type="parTrans" cxnId="{B2965A9D-4BA4-4013-A312-A236096EB4EB}">
      <dgm:prSet/>
      <dgm:spPr/>
      <dgm:t>
        <a:bodyPr/>
        <a:lstStyle/>
        <a:p>
          <a:endParaRPr lang="pt-BR"/>
        </a:p>
      </dgm:t>
    </dgm:pt>
    <dgm:pt modelId="{90D7BE02-FEE7-473D-843B-E444973D283D}" type="sibTrans" cxnId="{B2965A9D-4BA4-4013-A312-A236096EB4EB}">
      <dgm:prSet/>
      <dgm:spPr/>
      <dgm:t>
        <a:bodyPr/>
        <a:lstStyle/>
        <a:p>
          <a:endParaRPr lang="pt-BR"/>
        </a:p>
      </dgm:t>
    </dgm:pt>
    <dgm:pt modelId="{CD5C8833-C7BE-4C39-A582-AD66CED541C2}">
      <dgm:prSet phldrT="[Texto]"/>
      <dgm:spPr/>
      <dgm:t>
        <a:bodyPr/>
        <a:lstStyle/>
        <a:p>
          <a:r>
            <a:rPr lang="pt-BR" dirty="0" smtClean="0"/>
            <a:t>2</a:t>
          </a:r>
          <a:endParaRPr lang="pt-BR" dirty="0"/>
        </a:p>
      </dgm:t>
    </dgm:pt>
    <dgm:pt modelId="{3CF50032-C787-4C16-B206-FB4200D35EC1}" type="parTrans" cxnId="{DB3B17CD-B3AF-4268-A2EA-527E637A2826}">
      <dgm:prSet/>
      <dgm:spPr/>
      <dgm:t>
        <a:bodyPr/>
        <a:lstStyle/>
        <a:p>
          <a:endParaRPr lang="pt-BR"/>
        </a:p>
      </dgm:t>
    </dgm:pt>
    <dgm:pt modelId="{CF3F008B-8A29-4BD9-B056-15B9988B04A3}" type="sibTrans" cxnId="{DB3B17CD-B3AF-4268-A2EA-527E637A2826}">
      <dgm:prSet/>
      <dgm:spPr/>
      <dgm:t>
        <a:bodyPr/>
        <a:lstStyle/>
        <a:p>
          <a:endParaRPr lang="pt-BR"/>
        </a:p>
      </dgm:t>
    </dgm:pt>
    <dgm:pt modelId="{DF586295-BB84-43E7-93BE-106D648289D9}">
      <dgm:prSet phldrT="[Texto]"/>
      <dgm:spPr/>
      <dgm:t>
        <a:bodyPr/>
        <a:lstStyle/>
        <a:p>
          <a:r>
            <a:rPr lang="pt-BR" b="1" u="sng" dirty="0" smtClean="0">
              <a:solidFill>
                <a:schemeClr val="tx1"/>
              </a:solidFill>
            </a:rPr>
            <a:t>DOENÇAS GENÉTICAS</a:t>
          </a:r>
          <a:endParaRPr lang="pt-BR" b="1" u="sng" dirty="0">
            <a:solidFill>
              <a:schemeClr val="tx1"/>
            </a:solidFill>
          </a:endParaRPr>
        </a:p>
      </dgm:t>
    </dgm:pt>
    <dgm:pt modelId="{0F7A0164-22C9-4AFA-8F2E-6F86FFAC07C3}" type="parTrans" cxnId="{012B5B7B-9CCD-4FB5-A609-6E5E1C2C659E}">
      <dgm:prSet/>
      <dgm:spPr/>
      <dgm:t>
        <a:bodyPr/>
        <a:lstStyle/>
        <a:p>
          <a:endParaRPr lang="pt-BR"/>
        </a:p>
      </dgm:t>
    </dgm:pt>
    <dgm:pt modelId="{C2F0455B-E6BA-428F-BAC6-7CFBBE15C53A}" type="sibTrans" cxnId="{012B5B7B-9CCD-4FB5-A609-6E5E1C2C659E}">
      <dgm:prSet/>
      <dgm:spPr/>
      <dgm:t>
        <a:bodyPr/>
        <a:lstStyle/>
        <a:p>
          <a:endParaRPr lang="pt-BR"/>
        </a:p>
      </dgm:t>
    </dgm:pt>
    <dgm:pt modelId="{B2E7BF21-184B-4CEF-BC2C-9E14F707A992}">
      <dgm:prSet phldrT="[Texto]"/>
      <dgm:spPr/>
      <dgm:t>
        <a:bodyPr/>
        <a:lstStyle/>
        <a:p>
          <a:r>
            <a:rPr lang="pt-BR" dirty="0" smtClean="0"/>
            <a:t>ERROS INATOS DO </a:t>
          </a:r>
          <a:endParaRPr lang="pt-BR" dirty="0"/>
        </a:p>
      </dgm:t>
    </dgm:pt>
    <dgm:pt modelId="{C4EE618B-4D46-49A0-979C-480F9F8C222C}" type="parTrans" cxnId="{7D8FFA6E-F1D0-4508-BF0B-C06C6EAEB8F3}">
      <dgm:prSet/>
      <dgm:spPr/>
      <dgm:t>
        <a:bodyPr/>
        <a:lstStyle/>
        <a:p>
          <a:endParaRPr lang="pt-BR"/>
        </a:p>
      </dgm:t>
    </dgm:pt>
    <dgm:pt modelId="{9F4B6164-AC58-4533-B18A-73B74DB34A7D}" type="sibTrans" cxnId="{7D8FFA6E-F1D0-4508-BF0B-C06C6EAEB8F3}">
      <dgm:prSet/>
      <dgm:spPr/>
      <dgm:t>
        <a:bodyPr/>
        <a:lstStyle/>
        <a:p>
          <a:endParaRPr lang="pt-BR"/>
        </a:p>
      </dgm:t>
    </dgm:pt>
    <dgm:pt modelId="{FB850B57-47B3-4544-B9B2-D4530C0FF584}">
      <dgm:prSet phldrT="[Texto]"/>
      <dgm:spPr/>
      <dgm:t>
        <a:bodyPr/>
        <a:lstStyle/>
        <a:p>
          <a:r>
            <a:rPr lang="pt-BR" dirty="0" smtClean="0"/>
            <a:t>3</a:t>
          </a:r>
          <a:endParaRPr lang="pt-BR" dirty="0"/>
        </a:p>
      </dgm:t>
    </dgm:pt>
    <dgm:pt modelId="{FC9DA846-AC80-4119-BBED-8BD287642A71}" type="parTrans" cxnId="{BEFE1005-F8EC-42DA-A00D-4F45A27DC97A}">
      <dgm:prSet/>
      <dgm:spPr/>
      <dgm:t>
        <a:bodyPr/>
        <a:lstStyle/>
        <a:p>
          <a:endParaRPr lang="pt-BR"/>
        </a:p>
      </dgm:t>
    </dgm:pt>
    <dgm:pt modelId="{142B88A0-E188-48FB-A083-EDA2C65F2812}" type="sibTrans" cxnId="{BEFE1005-F8EC-42DA-A00D-4F45A27DC97A}">
      <dgm:prSet/>
      <dgm:spPr/>
      <dgm:t>
        <a:bodyPr/>
        <a:lstStyle/>
        <a:p>
          <a:endParaRPr lang="pt-BR"/>
        </a:p>
      </dgm:t>
    </dgm:pt>
    <dgm:pt modelId="{1718B233-7516-4297-A4C3-2F6695176EBD}">
      <dgm:prSet phldrT="[Texto]"/>
      <dgm:spPr/>
      <dgm:t>
        <a:bodyPr/>
        <a:lstStyle/>
        <a:p>
          <a:r>
            <a:rPr lang="pt-BR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DOENÇAS  GENETICAS</a:t>
          </a:r>
          <a:endParaRPr lang="pt-BR" b="1" u="sng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7B70F1-0DD7-4C56-AB77-6996E24559C4}" type="parTrans" cxnId="{D8CBC62E-3AE1-42EF-A36E-431E38A770A6}">
      <dgm:prSet/>
      <dgm:spPr/>
      <dgm:t>
        <a:bodyPr/>
        <a:lstStyle/>
        <a:p>
          <a:endParaRPr lang="pt-BR"/>
        </a:p>
      </dgm:t>
    </dgm:pt>
    <dgm:pt modelId="{67F3BD48-04A3-4015-8C30-5FC637E8497F}" type="sibTrans" cxnId="{D8CBC62E-3AE1-42EF-A36E-431E38A770A6}">
      <dgm:prSet/>
      <dgm:spPr/>
      <dgm:t>
        <a:bodyPr/>
        <a:lstStyle/>
        <a:p>
          <a:endParaRPr lang="pt-BR"/>
        </a:p>
      </dgm:t>
    </dgm:pt>
    <dgm:pt modelId="{18497526-C93F-40CA-AB44-6442482B48D2}">
      <dgm:prSet phldrT="[Texto]"/>
      <dgm:spPr/>
      <dgm:t>
        <a:bodyPr/>
        <a:lstStyle/>
        <a:p>
          <a:r>
            <a:rPr lang="pt-BR" dirty="0" smtClean="0"/>
            <a:t>METABOLISMO</a:t>
          </a:r>
          <a:endParaRPr lang="pt-BR" dirty="0"/>
        </a:p>
      </dgm:t>
    </dgm:pt>
    <dgm:pt modelId="{51DC653B-44EF-489E-96B0-F5037635FF30}" type="parTrans" cxnId="{B17940EB-5AF1-4309-A296-524FEA4FCEA9}">
      <dgm:prSet/>
      <dgm:spPr/>
      <dgm:t>
        <a:bodyPr/>
        <a:lstStyle/>
        <a:p>
          <a:endParaRPr lang="pt-BR"/>
        </a:p>
      </dgm:t>
    </dgm:pt>
    <dgm:pt modelId="{9804B7CE-C249-42B9-A3C8-E4AF783D7CE8}" type="sibTrans" cxnId="{B17940EB-5AF1-4309-A296-524FEA4FCEA9}">
      <dgm:prSet/>
      <dgm:spPr/>
      <dgm:t>
        <a:bodyPr/>
        <a:lstStyle/>
        <a:p>
          <a:endParaRPr lang="pt-BR"/>
        </a:p>
      </dgm:t>
    </dgm:pt>
    <dgm:pt modelId="{3B46874A-AA7C-4434-8A12-709C99F73874}">
      <dgm:prSet/>
      <dgm:spPr/>
      <dgm:t>
        <a:bodyPr/>
        <a:lstStyle/>
        <a:p>
          <a:r>
            <a:rPr lang="pt-BR" smtClean="0"/>
            <a:t>DEFICIENCIA INTELECTUAL </a:t>
          </a:r>
          <a:endParaRPr lang="pt-BR" dirty="0"/>
        </a:p>
      </dgm:t>
    </dgm:pt>
    <dgm:pt modelId="{744CFF03-C126-4DCD-8514-48FDF9EC2684}" type="parTrans" cxnId="{44AB4534-9BE0-4AAF-941F-CA35C48447D7}">
      <dgm:prSet/>
      <dgm:spPr/>
      <dgm:t>
        <a:bodyPr/>
        <a:lstStyle/>
        <a:p>
          <a:endParaRPr lang="pt-BR"/>
        </a:p>
      </dgm:t>
    </dgm:pt>
    <dgm:pt modelId="{7DFDA05D-5553-4D17-BC8C-C88F857558F3}" type="sibTrans" cxnId="{44AB4534-9BE0-4AAF-941F-CA35C48447D7}">
      <dgm:prSet/>
      <dgm:spPr/>
      <dgm:t>
        <a:bodyPr/>
        <a:lstStyle/>
        <a:p>
          <a:endParaRPr lang="pt-BR"/>
        </a:p>
      </dgm:t>
    </dgm:pt>
    <dgm:pt modelId="{FD6F8754-FEE2-415F-BED2-C83909C03896}" type="pres">
      <dgm:prSet presAssocID="{21FF0BE6-92A4-4668-A21C-1F46196844F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D7CADEA-473F-4C3D-B18E-5EF2221F83F3}" type="pres">
      <dgm:prSet presAssocID="{22D8C879-D75D-412C-AB9E-E4D7753A8D26}" presName="compositeNode" presStyleCnt="0">
        <dgm:presLayoutVars>
          <dgm:bulletEnabled val="1"/>
        </dgm:presLayoutVars>
      </dgm:prSet>
      <dgm:spPr/>
    </dgm:pt>
    <dgm:pt modelId="{719C0E4B-A601-4D92-9721-F4F2C8F406B5}" type="pres">
      <dgm:prSet presAssocID="{22D8C879-D75D-412C-AB9E-E4D7753A8D26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pt-BR"/>
        </a:p>
      </dgm:t>
    </dgm:pt>
    <dgm:pt modelId="{BA9509EC-5454-4653-AD86-076D5D6E4B82}" type="pres">
      <dgm:prSet presAssocID="{22D8C879-D75D-412C-AB9E-E4D7753A8D26}" presName="childNode" presStyleLbl="node1" presStyleIdx="0" presStyleCnt="3" custScaleX="45507" custLinFactNeighborX="-25351" custLinFactNeighborY="38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58522F-141A-4605-95A4-C979D1CA8DA9}" type="pres">
      <dgm:prSet presAssocID="{22D8C879-D75D-412C-AB9E-E4D7753A8D2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F6F650-F8B6-4F07-A08C-DE6C00DF2B6B}" type="pres">
      <dgm:prSet presAssocID="{4775A1CA-D668-4E74-B14C-BD4B3AAEB63C}" presName="sibTrans" presStyleCnt="0"/>
      <dgm:spPr/>
    </dgm:pt>
    <dgm:pt modelId="{68F1565E-9577-48B5-93BC-0C53B0DAD316}" type="pres">
      <dgm:prSet presAssocID="{CD5C8833-C7BE-4C39-A582-AD66CED541C2}" presName="compositeNode" presStyleCnt="0">
        <dgm:presLayoutVars>
          <dgm:bulletEnabled val="1"/>
        </dgm:presLayoutVars>
      </dgm:prSet>
      <dgm:spPr/>
    </dgm:pt>
    <dgm:pt modelId="{F04C44C3-6E08-4BC9-8C41-B1E57B98CF92}" type="pres">
      <dgm:prSet presAssocID="{CD5C8833-C7BE-4C39-A582-AD66CED541C2}" presName="image" presStyleLbl="fgImgPlace1" presStyleIdx="1" presStyleCnt="3" custLinFactNeighborX="-40915" custLinFactNeighborY="-240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BR"/>
        </a:p>
      </dgm:t>
    </dgm:pt>
    <dgm:pt modelId="{58422F24-C89E-4060-AFBC-28DEBD7F8D26}" type="pres">
      <dgm:prSet presAssocID="{CD5C8833-C7BE-4C39-A582-AD66CED541C2}" presName="childNode" presStyleLbl="node1" presStyleIdx="1" presStyleCnt="3" custScaleX="39716" custLinFactNeighborX="-46089" custLinFactNeighborY="-5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60D62F-1200-4A87-A2D9-5861C07D928A}" type="pres">
      <dgm:prSet presAssocID="{CD5C8833-C7BE-4C39-A582-AD66CED541C2}" presName="parentNode" presStyleLbl="revTx" presStyleIdx="1" presStyleCnt="3" custScaleX="64823" custLinFactX="-100000" custLinFactNeighborX="-127086" custLinFactNeighborY="-193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27AC19-0EAF-4103-A1AC-87A9D79C6D80}" type="pres">
      <dgm:prSet presAssocID="{CF3F008B-8A29-4BD9-B056-15B9988B04A3}" presName="sibTrans" presStyleCnt="0"/>
      <dgm:spPr/>
    </dgm:pt>
    <dgm:pt modelId="{833EF625-45E7-44E1-910A-39FE06E114DB}" type="pres">
      <dgm:prSet presAssocID="{FB850B57-47B3-4544-B9B2-D4530C0FF584}" presName="compositeNode" presStyleCnt="0">
        <dgm:presLayoutVars>
          <dgm:bulletEnabled val="1"/>
        </dgm:presLayoutVars>
      </dgm:prSet>
      <dgm:spPr/>
    </dgm:pt>
    <dgm:pt modelId="{2E8F80BE-4FEE-4E9C-90CC-986963588C6D}" type="pres">
      <dgm:prSet presAssocID="{FB850B57-47B3-4544-B9B2-D4530C0FF584}" presName="image" presStyleLbl="fgImgPlace1" presStyleIdx="2" presStyleCnt="3" custLinFactNeighborX="-19261" custLinFactNeighborY="-105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D246802-610D-4145-8611-C19B150DBA38}" type="pres">
      <dgm:prSet presAssocID="{FB850B57-47B3-4544-B9B2-D4530C0FF584}" presName="childNode" presStyleLbl="node1" presStyleIdx="2" presStyleCnt="3" custScaleX="37898" custLinFactNeighborX="-35520" custLinFactNeighborY="11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28FD06-2A24-47F4-985E-AF90F769F051}" type="pres">
      <dgm:prSet presAssocID="{FB850B57-47B3-4544-B9B2-D4530C0FF584}" presName="parentNode" presStyleLbl="revTx" presStyleIdx="2" presStyleCnt="3" custScaleX="127817" custScaleY="101433" custLinFactX="-105778" custLinFactNeighborX="-200000" custLinFactNeighborY="-54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780F10-DA9C-4731-9023-6145928505EB}" type="presOf" srcId="{CD5C8833-C7BE-4C39-A582-AD66CED541C2}" destId="{1060D62F-1200-4A87-A2D9-5861C07D928A}" srcOrd="0" destOrd="0" presId="urn:microsoft.com/office/officeart/2005/8/layout/hList2"/>
    <dgm:cxn modelId="{44AB4534-9BE0-4AAF-941F-CA35C48447D7}" srcId="{FB850B57-47B3-4544-B9B2-D4530C0FF584}" destId="{3B46874A-AA7C-4434-8A12-709C99F73874}" srcOrd="1" destOrd="0" parTransId="{744CFF03-C126-4DCD-8514-48FDF9EC2684}" sibTransId="{7DFDA05D-5553-4D17-BC8C-C88F857558F3}"/>
    <dgm:cxn modelId="{FFC2F17B-BFD6-4655-B550-FD483922A3F9}" srcId="{21FF0BE6-92A4-4668-A21C-1F46196844F9}" destId="{22D8C879-D75D-412C-AB9E-E4D7753A8D26}" srcOrd="0" destOrd="0" parTransId="{55341446-7828-41BF-A05F-75B5256C20E2}" sibTransId="{4775A1CA-D668-4E74-B14C-BD4B3AAEB63C}"/>
    <dgm:cxn modelId="{B733EABF-957B-40B5-B1D1-34D9007BF651}" type="presOf" srcId="{FB850B57-47B3-4544-B9B2-D4530C0FF584}" destId="{2028FD06-2A24-47F4-985E-AF90F769F051}" srcOrd="0" destOrd="0" presId="urn:microsoft.com/office/officeart/2005/8/layout/hList2"/>
    <dgm:cxn modelId="{13C9ECB0-CD4F-44D4-8272-B5207AB07C39}" type="presOf" srcId="{DF586295-BB84-43E7-93BE-106D648289D9}" destId="{58422F24-C89E-4060-AFBC-28DEBD7F8D26}" srcOrd="0" destOrd="0" presId="urn:microsoft.com/office/officeart/2005/8/layout/hList2"/>
    <dgm:cxn modelId="{B2965A9D-4BA4-4013-A312-A236096EB4EB}" srcId="{22D8C879-D75D-412C-AB9E-E4D7753A8D26}" destId="{56CED1E6-BF8A-494A-8DFB-AF114AE5119D}" srcOrd="1" destOrd="0" parTransId="{205C9F9E-4852-4991-A277-FA50909D3C19}" sibTransId="{90D7BE02-FEE7-473D-843B-E444973D283D}"/>
    <dgm:cxn modelId="{42BED3CC-A8D1-405D-9607-6C5977FF5D87}" type="presOf" srcId="{18497526-C93F-40CA-AB44-6442482B48D2}" destId="{58422F24-C89E-4060-AFBC-28DEBD7F8D26}" srcOrd="0" destOrd="2" presId="urn:microsoft.com/office/officeart/2005/8/layout/hList2"/>
    <dgm:cxn modelId="{82F8986E-D4DD-4542-A078-EE5EB2D13DBC}" type="presOf" srcId="{22D8C879-D75D-412C-AB9E-E4D7753A8D26}" destId="{8C58522F-141A-4605-95A4-C979D1CA8DA9}" srcOrd="0" destOrd="0" presId="urn:microsoft.com/office/officeart/2005/8/layout/hList2"/>
    <dgm:cxn modelId="{DB3B17CD-B3AF-4268-A2EA-527E637A2826}" srcId="{21FF0BE6-92A4-4668-A21C-1F46196844F9}" destId="{CD5C8833-C7BE-4C39-A582-AD66CED541C2}" srcOrd="1" destOrd="0" parTransId="{3CF50032-C787-4C16-B206-FB4200D35EC1}" sibTransId="{CF3F008B-8A29-4BD9-B056-15B9988B04A3}"/>
    <dgm:cxn modelId="{012B5B7B-9CCD-4FB5-A609-6E5E1C2C659E}" srcId="{CD5C8833-C7BE-4C39-A582-AD66CED541C2}" destId="{DF586295-BB84-43E7-93BE-106D648289D9}" srcOrd="0" destOrd="0" parTransId="{0F7A0164-22C9-4AFA-8F2E-6F86FFAC07C3}" sibTransId="{C2F0455B-E6BA-428F-BAC6-7CFBBE15C53A}"/>
    <dgm:cxn modelId="{D972A82F-9C58-4CAF-8E71-70B75041E736}" type="presOf" srcId="{BD3890B2-577A-4EB3-9989-17F521BC6495}" destId="{BA9509EC-5454-4653-AD86-076D5D6E4B82}" srcOrd="0" destOrd="0" presId="urn:microsoft.com/office/officeart/2005/8/layout/hList2"/>
    <dgm:cxn modelId="{D8CBC62E-3AE1-42EF-A36E-431E38A770A6}" srcId="{FB850B57-47B3-4544-B9B2-D4530C0FF584}" destId="{1718B233-7516-4297-A4C3-2F6695176EBD}" srcOrd="0" destOrd="0" parTransId="{E47B70F1-0DD7-4C56-AB77-6996E24559C4}" sibTransId="{67F3BD48-04A3-4015-8C30-5FC637E8497F}"/>
    <dgm:cxn modelId="{E3375621-1F74-4C21-BD3A-06071927B838}" type="presOf" srcId="{21FF0BE6-92A4-4668-A21C-1F46196844F9}" destId="{FD6F8754-FEE2-415F-BED2-C83909C03896}" srcOrd="0" destOrd="0" presId="urn:microsoft.com/office/officeart/2005/8/layout/hList2"/>
    <dgm:cxn modelId="{FD08EDD7-5C20-414B-940B-6078AD0A08AC}" type="presOf" srcId="{1718B233-7516-4297-A4C3-2F6695176EBD}" destId="{AD246802-610D-4145-8611-C19B150DBA38}" srcOrd="0" destOrd="0" presId="urn:microsoft.com/office/officeart/2005/8/layout/hList2"/>
    <dgm:cxn modelId="{BEFE1005-F8EC-42DA-A00D-4F45A27DC97A}" srcId="{21FF0BE6-92A4-4668-A21C-1F46196844F9}" destId="{FB850B57-47B3-4544-B9B2-D4530C0FF584}" srcOrd="2" destOrd="0" parTransId="{FC9DA846-AC80-4119-BBED-8BD287642A71}" sibTransId="{142B88A0-E188-48FB-A083-EDA2C65F2812}"/>
    <dgm:cxn modelId="{2D7504EA-A1C6-4A42-8D82-6A859F8EF9E0}" type="presOf" srcId="{56CED1E6-BF8A-494A-8DFB-AF114AE5119D}" destId="{BA9509EC-5454-4653-AD86-076D5D6E4B82}" srcOrd="0" destOrd="1" presId="urn:microsoft.com/office/officeart/2005/8/layout/hList2"/>
    <dgm:cxn modelId="{B17940EB-5AF1-4309-A296-524FEA4FCEA9}" srcId="{CD5C8833-C7BE-4C39-A582-AD66CED541C2}" destId="{18497526-C93F-40CA-AB44-6442482B48D2}" srcOrd="2" destOrd="0" parTransId="{51DC653B-44EF-489E-96B0-F5037635FF30}" sibTransId="{9804B7CE-C249-42B9-A3C8-E4AF783D7CE8}"/>
    <dgm:cxn modelId="{46AA771B-4BB5-4209-82B1-E41606BDE512}" type="presOf" srcId="{3B46874A-AA7C-4434-8A12-709C99F73874}" destId="{AD246802-610D-4145-8611-C19B150DBA38}" srcOrd="0" destOrd="1" presId="urn:microsoft.com/office/officeart/2005/8/layout/hList2"/>
    <dgm:cxn modelId="{53764E01-0BE3-43D1-8865-12D5F536BC68}" type="presOf" srcId="{B2E7BF21-184B-4CEF-BC2C-9E14F707A992}" destId="{58422F24-C89E-4060-AFBC-28DEBD7F8D26}" srcOrd="0" destOrd="1" presId="urn:microsoft.com/office/officeart/2005/8/layout/hList2"/>
    <dgm:cxn modelId="{791D4ADF-F3E9-4BD5-8403-29302D9A2A60}" srcId="{22D8C879-D75D-412C-AB9E-E4D7753A8D26}" destId="{BD3890B2-577A-4EB3-9989-17F521BC6495}" srcOrd="0" destOrd="0" parTransId="{92380ABB-8A48-4D39-B00C-87BC60898B1D}" sibTransId="{FE5895FF-DE10-4BA1-A1AE-6AF1E3EA1B41}"/>
    <dgm:cxn modelId="{7D8FFA6E-F1D0-4508-BF0B-C06C6EAEB8F3}" srcId="{CD5C8833-C7BE-4C39-A582-AD66CED541C2}" destId="{B2E7BF21-184B-4CEF-BC2C-9E14F707A992}" srcOrd="1" destOrd="0" parTransId="{C4EE618B-4D46-49A0-979C-480F9F8C222C}" sibTransId="{9F4B6164-AC58-4533-B18A-73B74DB34A7D}"/>
    <dgm:cxn modelId="{D7B7A795-4088-4B95-930E-41C07716A0F0}" type="presParOf" srcId="{FD6F8754-FEE2-415F-BED2-C83909C03896}" destId="{2D7CADEA-473F-4C3D-B18E-5EF2221F83F3}" srcOrd="0" destOrd="0" presId="urn:microsoft.com/office/officeart/2005/8/layout/hList2"/>
    <dgm:cxn modelId="{92A1BD10-4662-4FE4-9D4D-94CA75DD8F32}" type="presParOf" srcId="{2D7CADEA-473F-4C3D-B18E-5EF2221F83F3}" destId="{719C0E4B-A601-4D92-9721-F4F2C8F406B5}" srcOrd="0" destOrd="0" presId="urn:microsoft.com/office/officeart/2005/8/layout/hList2"/>
    <dgm:cxn modelId="{8CD3CD3D-1087-4524-BCDA-85C58D969F1A}" type="presParOf" srcId="{2D7CADEA-473F-4C3D-B18E-5EF2221F83F3}" destId="{BA9509EC-5454-4653-AD86-076D5D6E4B82}" srcOrd="1" destOrd="0" presId="urn:microsoft.com/office/officeart/2005/8/layout/hList2"/>
    <dgm:cxn modelId="{186BBC60-D23B-4323-9C27-782106B17CA1}" type="presParOf" srcId="{2D7CADEA-473F-4C3D-B18E-5EF2221F83F3}" destId="{8C58522F-141A-4605-95A4-C979D1CA8DA9}" srcOrd="2" destOrd="0" presId="urn:microsoft.com/office/officeart/2005/8/layout/hList2"/>
    <dgm:cxn modelId="{EA057720-7945-4E65-B9EC-EACB13454E93}" type="presParOf" srcId="{FD6F8754-FEE2-415F-BED2-C83909C03896}" destId="{C6F6F650-F8B6-4F07-A08C-DE6C00DF2B6B}" srcOrd="1" destOrd="0" presId="urn:microsoft.com/office/officeart/2005/8/layout/hList2"/>
    <dgm:cxn modelId="{93B1CF54-D8B4-4FEB-9160-5805F8B7696B}" type="presParOf" srcId="{FD6F8754-FEE2-415F-BED2-C83909C03896}" destId="{68F1565E-9577-48B5-93BC-0C53B0DAD316}" srcOrd="2" destOrd="0" presId="urn:microsoft.com/office/officeart/2005/8/layout/hList2"/>
    <dgm:cxn modelId="{BB3805BA-0E5A-41F0-AE98-A3C3DEB11C0F}" type="presParOf" srcId="{68F1565E-9577-48B5-93BC-0C53B0DAD316}" destId="{F04C44C3-6E08-4BC9-8C41-B1E57B98CF92}" srcOrd="0" destOrd="0" presId="urn:microsoft.com/office/officeart/2005/8/layout/hList2"/>
    <dgm:cxn modelId="{27BB789E-AADA-4C6F-9086-B899FB8AA5B8}" type="presParOf" srcId="{68F1565E-9577-48B5-93BC-0C53B0DAD316}" destId="{58422F24-C89E-4060-AFBC-28DEBD7F8D26}" srcOrd="1" destOrd="0" presId="urn:microsoft.com/office/officeart/2005/8/layout/hList2"/>
    <dgm:cxn modelId="{30D09DB0-70B3-4FAD-99DC-9323EEB341D1}" type="presParOf" srcId="{68F1565E-9577-48B5-93BC-0C53B0DAD316}" destId="{1060D62F-1200-4A87-A2D9-5861C07D928A}" srcOrd="2" destOrd="0" presId="urn:microsoft.com/office/officeart/2005/8/layout/hList2"/>
    <dgm:cxn modelId="{A774B4D2-4033-408D-A2A4-0B4AB43931A1}" type="presParOf" srcId="{FD6F8754-FEE2-415F-BED2-C83909C03896}" destId="{2627AC19-0EAF-4103-A1AC-87A9D79C6D80}" srcOrd="3" destOrd="0" presId="urn:microsoft.com/office/officeart/2005/8/layout/hList2"/>
    <dgm:cxn modelId="{021ED365-5DE6-4DDF-BA5D-6E7E1E42D394}" type="presParOf" srcId="{FD6F8754-FEE2-415F-BED2-C83909C03896}" destId="{833EF625-45E7-44E1-910A-39FE06E114DB}" srcOrd="4" destOrd="0" presId="urn:microsoft.com/office/officeart/2005/8/layout/hList2"/>
    <dgm:cxn modelId="{7805EB0C-DE42-47FB-9F58-49348E64A279}" type="presParOf" srcId="{833EF625-45E7-44E1-910A-39FE06E114DB}" destId="{2E8F80BE-4FEE-4E9C-90CC-986963588C6D}" srcOrd="0" destOrd="0" presId="urn:microsoft.com/office/officeart/2005/8/layout/hList2"/>
    <dgm:cxn modelId="{6573F1AE-FE6A-491A-B3F2-3EC9E0D80BD6}" type="presParOf" srcId="{833EF625-45E7-44E1-910A-39FE06E114DB}" destId="{AD246802-610D-4145-8611-C19B150DBA38}" srcOrd="1" destOrd="0" presId="urn:microsoft.com/office/officeart/2005/8/layout/hList2"/>
    <dgm:cxn modelId="{2EFCBF93-D934-4E9D-9115-39163CBDE5DA}" type="presParOf" srcId="{833EF625-45E7-44E1-910A-39FE06E114DB}" destId="{2028FD06-2A24-47F4-985E-AF90F769F05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0C78CE-ECDA-4976-B3D5-1C3864C2FE6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B88774-885F-42DA-B639-FE8F5D73F9C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800" b="1" dirty="0"/>
            <a:t>03 </a:t>
          </a:r>
          <a:r>
            <a:rPr lang="pt-BR" sz="2800" b="1" dirty="0" smtClean="0"/>
            <a:t>NUTRICIONISTAS</a:t>
          </a:r>
        </a:p>
        <a:p>
          <a:r>
            <a:rPr lang="pt-BR" sz="2800" b="1" dirty="0" smtClean="0"/>
            <a:t>02 Enfermeiras </a:t>
          </a:r>
          <a:endParaRPr lang="pt-BR" sz="2800" b="1" dirty="0"/>
        </a:p>
      </dgm:t>
    </dgm:pt>
    <dgm:pt modelId="{7302E656-792A-41B5-8DF0-3B7C335DBBC2}" type="parTrans" cxnId="{2603BBBA-A9ED-4B04-8541-DBD46A300DA6}">
      <dgm:prSet/>
      <dgm:spPr/>
      <dgm:t>
        <a:bodyPr/>
        <a:lstStyle/>
        <a:p>
          <a:endParaRPr lang="pt-BR"/>
        </a:p>
      </dgm:t>
    </dgm:pt>
    <dgm:pt modelId="{FFD36451-2BFB-4C88-B35C-C7A4AA4C625A}" type="sibTrans" cxnId="{2603BBBA-A9ED-4B04-8541-DBD46A300DA6}">
      <dgm:prSet/>
      <dgm:spPr/>
      <dgm:t>
        <a:bodyPr/>
        <a:lstStyle/>
        <a:p>
          <a:endParaRPr lang="pt-BR"/>
        </a:p>
      </dgm:t>
    </dgm:pt>
    <dgm:pt modelId="{370BF3CC-FC08-41BE-9C20-C3DDD8A4E77B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2400" b="1" dirty="0"/>
            <a:t>02 </a:t>
          </a:r>
          <a:r>
            <a:rPr lang="pt-BR" sz="2400" b="1" dirty="0" smtClean="0"/>
            <a:t>FONOAUDIÓLOGOS</a:t>
          </a:r>
        </a:p>
        <a:p>
          <a:r>
            <a:rPr lang="pt-BR" sz="2400" b="1" dirty="0" smtClean="0"/>
            <a:t>02 </a:t>
          </a:r>
          <a:r>
            <a:rPr lang="pt-BR" sz="2400" b="1" dirty="0" err="1" smtClean="0"/>
            <a:t>Odontopediatras</a:t>
          </a:r>
          <a:r>
            <a:rPr lang="pt-BR" sz="2400" b="1" dirty="0" smtClean="0"/>
            <a:t> </a:t>
          </a:r>
          <a:endParaRPr lang="pt-BR" sz="2400" b="1" dirty="0"/>
        </a:p>
      </dgm:t>
    </dgm:pt>
    <dgm:pt modelId="{EB32AED8-0A60-4B3E-B673-1ADBFCDC6DED}" type="parTrans" cxnId="{E7DBD129-5084-4B6E-837A-DEF22266C73A}">
      <dgm:prSet/>
      <dgm:spPr/>
      <dgm:t>
        <a:bodyPr/>
        <a:lstStyle/>
        <a:p>
          <a:endParaRPr lang="pt-BR"/>
        </a:p>
      </dgm:t>
    </dgm:pt>
    <dgm:pt modelId="{D5F29238-F3D4-4E7F-9FD3-66E4AD5B94BA}" type="sibTrans" cxnId="{E7DBD129-5084-4B6E-837A-DEF22266C73A}">
      <dgm:prSet/>
      <dgm:spPr/>
      <dgm:t>
        <a:bodyPr/>
        <a:lstStyle/>
        <a:p>
          <a:endParaRPr lang="pt-BR"/>
        </a:p>
      </dgm:t>
    </dgm:pt>
    <dgm:pt modelId="{61D88627-BB1E-4089-B9C6-7D62889D2FA5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800" dirty="0"/>
            <a:t>01 </a:t>
          </a:r>
          <a:r>
            <a:rPr lang="pt-BR" sz="2800" dirty="0" smtClean="0"/>
            <a:t>PSICÓLOGO</a:t>
          </a:r>
        </a:p>
        <a:p>
          <a:r>
            <a:rPr lang="pt-BR" sz="2800" dirty="0" smtClean="0"/>
            <a:t>01 Terapeuta</a:t>
          </a:r>
        </a:p>
        <a:p>
          <a:r>
            <a:rPr lang="pt-BR" sz="2800" dirty="0" smtClean="0"/>
            <a:t>Ocupacional</a:t>
          </a:r>
          <a:endParaRPr lang="pt-BR" sz="2800" dirty="0"/>
        </a:p>
      </dgm:t>
    </dgm:pt>
    <dgm:pt modelId="{A060943B-7496-4269-9742-C9869549A509}" type="parTrans" cxnId="{CB5C0FCE-44F9-4EA7-AB4B-D7054E19FDFF}">
      <dgm:prSet/>
      <dgm:spPr/>
      <dgm:t>
        <a:bodyPr/>
        <a:lstStyle/>
        <a:p>
          <a:endParaRPr lang="pt-BR"/>
        </a:p>
      </dgm:t>
    </dgm:pt>
    <dgm:pt modelId="{CC66912F-A3A2-4CA9-82CA-98C9F806BF96}" type="sibTrans" cxnId="{CB5C0FCE-44F9-4EA7-AB4B-D7054E19FDFF}">
      <dgm:prSet/>
      <dgm:spPr/>
      <dgm:t>
        <a:bodyPr/>
        <a:lstStyle/>
        <a:p>
          <a:endParaRPr lang="pt-BR"/>
        </a:p>
      </dgm:t>
    </dgm:pt>
    <dgm:pt modelId="{170AD22D-D02C-451D-9EDB-72376C8B5AA9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pt-BR" sz="2800" dirty="0"/>
        </a:p>
        <a:p>
          <a:r>
            <a:rPr lang="pt-BR" sz="2800" b="1" dirty="0">
              <a:solidFill>
                <a:schemeClr val="tx1"/>
              </a:solidFill>
            </a:rPr>
            <a:t>03 ENDOCRINOP.</a:t>
          </a:r>
        </a:p>
        <a:p>
          <a:r>
            <a:rPr lang="pt-BR" sz="2800" b="1" dirty="0">
              <a:solidFill>
                <a:schemeClr val="tx1"/>
              </a:solidFill>
            </a:rPr>
            <a:t>01 NEUROPEDIATRA</a:t>
          </a:r>
        </a:p>
        <a:p>
          <a:endParaRPr lang="pt-BR" sz="2800" dirty="0"/>
        </a:p>
      </dgm:t>
    </dgm:pt>
    <dgm:pt modelId="{8EF06747-7470-4837-8368-60752F15546A}" type="parTrans" cxnId="{FB45C137-47EB-43D6-97E3-7420858362B8}">
      <dgm:prSet/>
      <dgm:spPr/>
      <dgm:t>
        <a:bodyPr/>
        <a:lstStyle/>
        <a:p>
          <a:endParaRPr lang="pt-BR"/>
        </a:p>
      </dgm:t>
    </dgm:pt>
    <dgm:pt modelId="{7FDE2ADA-7145-4800-81F3-754FEBA73C14}" type="sibTrans" cxnId="{FB45C137-47EB-43D6-97E3-7420858362B8}">
      <dgm:prSet/>
      <dgm:spPr/>
      <dgm:t>
        <a:bodyPr/>
        <a:lstStyle/>
        <a:p>
          <a:endParaRPr lang="pt-BR"/>
        </a:p>
      </dgm:t>
    </dgm:pt>
    <dgm:pt modelId="{74DED5E7-6CF2-45B8-B300-DC7243E7CB1E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800" b="1" dirty="0">
              <a:solidFill>
                <a:schemeClr val="tx2"/>
              </a:solidFill>
            </a:rPr>
            <a:t>09 GENETICISTAS</a:t>
          </a:r>
          <a:endParaRPr lang="pt-BR" sz="2800" b="1" dirty="0"/>
        </a:p>
      </dgm:t>
    </dgm:pt>
    <dgm:pt modelId="{2120EE00-2B42-4F6D-9EC4-6B3915AF128F}" type="parTrans" cxnId="{FFC548F9-A2DB-490E-B61D-9F7000B3C98A}">
      <dgm:prSet/>
      <dgm:spPr/>
      <dgm:t>
        <a:bodyPr/>
        <a:lstStyle/>
        <a:p>
          <a:endParaRPr lang="pt-BR"/>
        </a:p>
      </dgm:t>
    </dgm:pt>
    <dgm:pt modelId="{1F8223F9-030F-4678-B68D-9DAD8D79E969}" type="sibTrans" cxnId="{FFC548F9-A2DB-490E-B61D-9F7000B3C98A}">
      <dgm:prSet/>
      <dgm:spPr/>
      <dgm:t>
        <a:bodyPr/>
        <a:lstStyle/>
        <a:p>
          <a:endParaRPr lang="pt-BR"/>
        </a:p>
      </dgm:t>
    </dgm:pt>
    <dgm:pt modelId="{67B39641-4559-45D8-A4ED-B047854FAE80}" type="pres">
      <dgm:prSet presAssocID="{B40C78CE-ECDA-4976-B3D5-1C3864C2FE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36BA22C-9369-4DE9-A02E-8780439B9E6B}" type="pres">
      <dgm:prSet presAssocID="{60B88774-885F-42DA-B639-FE8F5D73F9C3}" presName="node" presStyleLbl="node1" presStyleIdx="0" presStyleCnt="5" custScaleX="131714" custScaleY="679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72A2DA-47C9-4F74-849F-7FD36FE02A59}" type="pres">
      <dgm:prSet presAssocID="{FFD36451-2BFB-4C88-B35C-C7A4AA4C625A}" presName="sibTrans" presStyleCnt="0"/>
      <dgm:spPr/>
    </dgm:pt>
    <dgm:pt modelId="{51A50513-3597-4C0A-852C-72B802DFFD68}" type="pres">
      <dgm:prSet presAssocID="{370BF3CC-FC08-41BE-9C20-C3DDD8A4E77B}" presName="node" presStyleLbl="node1" presStyleIdx="1" presStyleCnt="5" custScaleX="128867" custScaleY="636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18E916-1A68-4D74-B9B9-9974CBAEB1B8}" type="pres">
      <dgm:prSet presAssocID="{D5F29238-F3D4-4E7F-9FD3-66E4AD5B94BA}" presName="sibTrans" presStyleCnt="0"/>
      <dgm:spPr/>
    </dgm:pt>
    <dgm:pt modelId="{F8D4F3D5-C6BE-4589-AF29-24EC4104676F}" type="pres">
      <dgm:prSet presAssocID="{61D88627-BB1E-4089-B9C6-7D62889D2FA5}" presName="node" presStyleLbl="node1" presStyleIdx="2" presStyleCnt="5" custScaleX="125845" custScaleY="80189" custLinFactNeighborX="-951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7DA058-C1D2-4B66-943B-6F55D9284987}" type="pres">
      <dgm:prSet presAssocID="{CC66912F-A3A2-4CA9-82CA-98C9F806BF96}" presName="sibTrans" presStyleCnt="0"/>
      <dgm:spPr/>
    </dgm:pt>
    <dgm:pt modelId="{2CF2C509-082F-4550-9564-D2F1DFB42584}" type="pres">
      <dgm:prSet presAssocID="{170AD22D-D02C-451D-9EDB-72376C8B5AA9}" presName="node" presStyleLbl="node1" presStyleIdx="3" presStyleCnt="5" custScaleX="128540" custScaleY="64450" custLinFactNeighborX="5210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2EBA43-2A40-4EA6-9183-A74AC95D7BA7}" type="pres">
      <dgm:prSet presAssocID="{7FDE2ADA-7145-4800-81F3-754FEBA73C14}" presName="sibTrans" presStyleCnt="0"/>
      <dgm:spPr/>
    </dgm:pt>
    <dgm:pt modelId="{93D5708C-A830-431A-9477-10CB76D7DAEC}" type="pres">
      <dgm:prSet presAssocID="{74DED5E7-6CF2-45B8-B300-DC7243E7CB1E}" presName="node" presStyleLbl="node1" presStyleIdx="4" presStyleCnt="5" custScaleX="114513" custScaleY="64806" custLinFactNeighborX="1903" custLinFactNeighborY="-118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45C137-47EB-43D6-97E3-7420858362B8}" srcId="{B40C78CE-ECDA-4976-B3D5-1C3864C2FE61}" destId="{170AD22D-D02C-451D-9EDB-72376C8B5AA9}" srcOrd="3" destOrd="0" parTransId="{8EF06747-7470-4837-8368-60752F15546A}" sibTransId="{7FDE2ADA-7145-4800-81F3-754FEBA73C14}"/>
    <dgm:cxn modelId="{401FFBFE-A823-4528-8CB5-7C1594F3F433}" type="presOf" srcId="{170AD22D-D02C-451D-9EDB-72376C8B5AA9}" destId="{2CF2C509-082F-4550-9564-D2F1DFB42584}" srcOrd="0" destOrd="0" presId="urn:microsoft.com/office/officeart/2005/8/layout/default#1"/>
    <dgm:cxn modelId="{2C9877D1-6CE7-4533-A92C-7AF3AC84D443}" type="presOf" srcId="{61D88627-BB1E-4089-B9C6-7D62889D2FA5}" destId="{F8D4F3D5-C6BE-4589-AF29-24EC4104676F}" srcOrd="0" destOrd="0" presId="urn:microsoft.com/office/officeart/2005/8/layout/default#1"/>
    <dgm:cxn modelId="{7E45F7CF-E614-45E9-88D6-0108D45ABAA6}" type="presOf" srcId="{370BF3CC-FC08-41BE-9C20-C3DDD8A4E77B}" destId="{51A50513-3597-4C0A-852C-72B802DFFD68}" srcOrd="0" destOrd="0" presId="urn:microsoft.com/office/officeart/2005/8/layout/default#1"/>
    <dgm:cxn modelId="{FFC548F9-A2DB-490E-B61D-9F7000B3C98A}" srcId="{B40C78CE-ECDA-4976-B3D5-1C3864C2FE61}" destId="{74DED5E7-6CF2-45B8-B300-DC7243E7CB1E}" srcOrd="4" destOrd="0" parTransId="{2120EE00-2B42-4F6D-9EC4-6B3915AF128F}" sibTransId="{1F8223F9-030F-4678-B68D-9DAD8D79E969}"/>
    <dgm:cxn modelId="{66A2E6AF-1DBD-4D71-865B-C75B3DE91967}" type="presOf" srcId="{60B88774-885F-42DA-B639-FE8F5D73F9C3}" destId="{D36BA22C-9369-4DE9-A02E-8780439B9E6B}" srcOrd="0" destOrd="0" presId="urn:microsoft.com/office/officeart/2005/8/layout/default#1"/>
    <dgm:cxn modelId="{E1ABB907-F794-4200-88AB-D9816241B8EE}" type="presOf" srcId="{74DED5E7-6CF2-45B8-B300-DC7243E7CB1E}" destId="{93D5708C-A830-431A-9477-10CB76D7DAEC}" srcOrd="0" destOrd="0" presId="urn:microsoft.com/office/officeart/2005/8/layout/default#1"/>
    <dgm:cxn modelId="{E7DBD129-5084-4B6E-837A-DEF22266C73A}" srcId="{B40C78CE-ECDA-4976-B3D5-1C3864C2FE61}" destId="{370BF3CC-FC08-41BE-9C20-C3DDD8A4E77B}" srcOrd="1" destOrd="0" parTransId="{EB32AED8-0A60-4B3E-B673-1ADBFCDC6DED}" sibTransId="{D5F29238-F3D4-4E7F-9FD3-66E4AD5B94BA}"/>
    <dgm:cxn modelId="{2603BBBA-A9ED-4B04-8541-DBD46A300DA6}" srcId="{B40C78CE-ECDA-4976-B3D5-1C3864C2FE61}" destId="{60B88774-885F-42DA-B639-FE8F5D73F9C3}" srcOrd="0" destOrd="0" parTransId="{7302E656-792A-41B5-8DF0-3B7C335DBBC2}" sibTransId="{FFD36451-2BFB-4C88-B35C-C7A4AA4C625A}"/>
    <dgm:cxn modelId="{BCC5E32D-2536-45E9-8200-C2405F942D65}" type="presOf" srcId="{B40C78CE-ECDA-4976-B3D5-1C3864C2FE61}" destId="{67B39641-4559-45D8-A4ED-B047854FAE80}" srcOrd="0" destOrd="0" presId="urn:microsoft.com/office/officeart/2005/8/layout/default#1"/>
    <dgm:cxn modelId="{CB5C0FCE-44F9-4EA7-AB4B-D7054E19FDFF}" srcId="{B40C78CE-ECDA-4976-B3D5-1C3864C2FE61}" destId="{61D88627-BB1E-4089-B9C6-7D62889D2FA5}" srcOrd="2" destOrd="0" parTransId="{A060943B-7496-4269-9742-C9869549A509}" sibTransId="{CC66912F-A3A2-4CA9-82CA-98C9F806BF96}"/>
    <dgm:cxn modelId="{CD4A407B-C0A5-45FE-A5AD-E2DA9D12C9A7}" type="presParOf" srcId="{67B39641-4559-45D8-A4ED-B047854FAE80}" destId="{D36BA22C-9369-4DE9-A02E-8780439B9E6B}" srcOrd="0" destOrd="0" presId="urn:microsoft.com/office/officeart/2005/8/layout/default#1"/>
    <dgm:cxn modelId="{4BF2E0BA-459B-4C90-A821-DCCBE50F975C}" type="presParOf" srcId="{67B39641-4559-45D8-A4ED-B047854FAE80}" destId="{3372A2DA-47C9-4F74-849F-7FD36FE02A59}" srcOrd="1" destOrd="0" presId="urn:microsoft.com/office/officeart/2005/8/layout/default#1"/>
    <dgm:cxn modelId="{DC103BBB-7C50-4639-B6A3-E114E1FD53F6}" type="presParOf" srcId="{67B39641-4559-45D8-A4ED-B047854FAE80}" destId="{51A50513-3597-4C0A-852C-72B802DFFD68}" srcOrd="2" destOrd="0" presId="urn:microsoft.com/office/officeart/2005/8/layout/default#1"/>
    <dgm:cxn modelId="{2158D4A5-FBFB-4B68-8A0A-8CA21DAFDF49}" type="presParOf" srcId="{67B39641-4559-45D8-A4ED-B047854FAE80}" destId="{7B18E916-1A68-4D74-B9B9-9974CBAEB1B8}" srcOrd="3" destOrd="0" presId="urn:microsoft.com/office/officeart/2005/8/layout/default#1"/>
    <dgm:cxn modelId="{649CC94A-EBA5-4BD7-9DA0-1CD0398DE320}" type="presParOf" srcId="{67B39641-4559-45D8-A4ED-B047854FAE80}" destId="{F8D4F3D5-C6BE-4589-AF29-24EC4104676F}" srcOrd="4" destOrd="0" presId="urn:microsoft.com/office/officeart/2005/8/layout/default#1"/>
    <dgm:cxn modelId="{7B08D0DE-32D5-4A29-AA56-C1AB3254F87A}" type="presParOf" srcId="{67B39641-4559-45D8-A4ED-B047854FAE80}" destId="{637DA058-C1D2-4B66-943B-6F55D9284987}" srcOrd="5" destOrd="0" presId="urn:microsoft.com/office/officeart/2005/8/layout/default#1"/>
    <dgm:cxn modelId="{C9113C17-6A55-4117-B5C3-C458AFCEFE3E}" type="presParOf" srcId="{67B39641-4559-45D8-A4ED-B047854FAE80}" destId="{2CF2C509-082F-4550-9564-D2F1DFB42584}" srcOrd="6" destOrd="0" presId="urn:microsoft.com/office/officeart/2005/8/layout/default#1"/>
    <dgm:cxn modelId="{04D81FE2-A7FA-46EE-B1E7-B551C6144D5B}" type="presParOf" srcId="{67B39641-4559-45D8-A4ED-B047854FAE80}" destId="{282EBA43-2A40-4EA6-9183-A74AC95D7BA7}" srcOrd="7" destOrd="0" presId="urn:microsoft.com/office/officeart/2005/8/layout/default#1"/>
    <dgm:cxn modelId="{3DC479C0-B66D-4D45-B418-FBFC43AEA7F6}" type="presParOf" srcId="{67B39641-4559-45D8-A4ED-B047854FAE80}" destId="{93D5708C-A830-431A-9477-10CB76D7DAE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82F8AB-3AB2-4DB8-9431-1FEA12E0BBE9}" type="doc">
      <dgm:prSet loTypeId="urn:microsoft.com/office/officeart/2005/8/layout/pList2#1" loCatId="list" qsTypeId="urn:microsoft.com/office/officeart/2005/8/quickstyle/simple1" qsCatId="simple" csTypeId="urn:microsoft.com/office/officeart/2005/8/colors/colorful1#1" csCatId="colorful" phldr="1"/>
      <dgm:spPr/>
    </dgm:pt>
    <dgm:pt modelId="{E60E3935-28D8-4471-BF31-4744B3D2982C}">
      <dgm:prSet phldrT="[Texto]" custT="1"/>
      <dgm:spPr/>
      <dgm:t>
        <a:bodyPr/>
        <a:lstStyle/>
        <a:p>
          <a:r>
            <a:rPr lang="pt-BR" sz="2400" dirty="0"/>
            <a:t>SANGUE </a:t>
          </a:r>
        </a:p>
        <a:p>
          <a:r>
            <a:rPr lang="pt-BR" sz="2400" dirty="0"/>
            <a:t>PERIFERICO</a:t>
          </a:r>
        </a:p>
        <a:p>
          <a:r>
            <a:rPr lang="pt-BR" sz="2400" dirty="0"/>
            <a:t>MEDULA </a:t>
          </a:r>
        </a:p>
        <a:p>
          <a:r>
            <a:rPr lang="pt-BR" sz="2400" dirty="0"/>
            <a:t>ÓSSEA</a:t>
          </a:r>
        </a:p>
      </dgm:t>
    </dgm:pt>
    <dgm:pt modelId="{DA786E96-6663-4E43-A45F-712F209D2665}" type="parTrans" cxnId="{945793CB-FAF2-4BD6-A034-F308B0F24467}">
      <dgm:prSet/>
      <dgm:spPr/>
      <dgm:t>
        <a:bodyPr/>
        <a:lstStyle/>
        <a:p>
          <a:endParaRPr lang="pt-BR"/>
        </a:p>
      </dgm:t>
    </dgm:pt>
    <dgm:pt modelId="{F9D9C8B1-FB21-49F0-9EE0-3F54A74C52A0}" type="sibTrans" cxnId="{945793CB-FAF2-4BD6-A034-F308B0F24467}">
      <dgm:prSet/>
      <dgm:spPr/>
      <dgm:t>
        <a:bodyPr/>
        <a:lstStyle/>
        <a:p>
          <a:endParaRPr lang="pt-BR"/>
        </a:p>
      </dgm:t>
    </dgm:pt>
    <dgm:pt modelId="{46E6D2E9-88F4-455C-AA25-5BF9CCC99C66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HFIBROSE CISTICA </a:t>
          </a:r>
        </a:p>
        <a:p>
          <a:r>
            <a:rPr lang="pt-BR" b="1" dirty="0" smtClean="0">
              <a:solidFill>
                <a:schemeClr val="tx1"/>
              </a:solidFill>
            </a:rPr>
            <a:t>HIPOTIREODISMO</a:t>
          </a:r>
        </a:p>
        <a:p>
          <a:r>
            <a:rPr lang="pt-BR" b="1" dirty="0" smtClean="0">
              <a:solidFill>
                <a:schemeClr val="tx1"/>
              </a:solidFill>
            </a:rPr>
            <a:t>HIPERPLASIA </a:t>
          </a:r>
        </a:p>
        <a:p>
          <a:r>
            <a:rPr lang="pt-BR" b="1" dirty="0" smtClean="0">
              <a:solidFill>
                <a:schemeClr val="tx1"/>
              </a:solidFill>
            </a:rPr>
            <a:t>BIOTINIDASE </a:t>
          </a:r>
        </a:p>
        <a:p>
          <a:r>
            <a:rPr lang="pt-BR" b="1" dirty="0" smtClean="0">
              <a:solidFill>
                <a:schemeClr val="tx1"/>
              </a:solidFill>
            </a:rPr>
            <a:t>G6PD</a:t>
          </a:r>
        </a:p>
        <a:p>
          <a:r>
            <a:rPr lang="pt-BR" b="1" dirty="0" smtClean="0">
              <a:solidFill>
                <a:schemeClr val="tx1"/>
              </a:solidFill>
            </a:rPr>
            <a:t>ESPECTROMETRIA DE MASSA </a:t>
          </a:r>
        </a:p>
        <a:p>
          <a:r>
            <a:rPr lang="pt-BR" b="1" dirty="0" smtClean="0">
              <a:solidFill>
                <a:schemeClr val="tx1"/>
              </a:solidFill>
            </a:rPr>
            <a:t>HEMOGLOBINAS</a:t>
          </a:r>
          <a:endParaRPr lang="pt-BR" b="1" dirty="0">
            <a:solidFill>
              <a:schemeClr val="tx1"/>
            </a:solidFill>
          </a:endParaRPr>
        </a:p>
      </dgm:t>
    </dgm:pt>
    <dgm:pt modelId="{0D310B30-55DF-4A3C-AD8C-A19DDE7A351E}" type="parTrans" cxnId="{283547BB-E0EF-4B4A-916C-219B5144EB16}">
      <dgm:prSet/>
      <dgm:spPr/>
      <dgm:t>
        <a:bodyPr/>
        <a:lstStyle/>
        <a:p>
          <a:endParaRPr lang="pt-BR"/>
        </a:p>
      </dgm:t>
    </dgm:pt>
    <dgm:pt modelId="{BF94D6DA-E748-40F2-9E6D-E300F29AA6EA}" type="sibTrans" cxnId="{283547BB-E0EF-4B4A-916C-219B5144EB16}">
      <dgm:prSet/>
      <dgm:spPr/>
      <dgm:t>
        <a:bodyPr/>
        <a:lstStyle/>
        <a:p>
          <a:endParaRPr lang="pt-BR"/>
        </a:p>
      </dgm:t>
    </dgm:pt>
    <dgm:pt modelId="{45B511A0-5BE4-487B-9E25-3FE90587D31D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PCR </a:t>
          </a:r>
        </a:p>
        <a:p>
          <a:r>
            <a:rPr lang="pt-BR" sz="1600" b="1" dirty="0" smtClean="0">
              <a:solidFill>
                <a:schemeClr val="tx1"/>
              </a:solidFill>
            </a:rPr>
            <a:t>MLPA</a:t>
          </a:r>
        </a:p>
        <a:p>
          <a:r>
            <a:rPr lang="pt-BR" sz="1600" b="1" dirty="0" smtClean="0">
              <a:solidFill>
                <a:schemeClr val="tx1"/>
              </a:solidFill>
            </a:rPr>
            <a:t>SNP ARRAY</a:t>
          </a:r>
          <a:endParaRPr lang="pt-BR" sz="1600" b="1" dirty="0">
            <a:solidFill>
              <a:schemeClr val="tx1"/>
            </a:solidFill>
          </a:endParaRPr>
        </a:p>
        <a:p>
          <a:r>
            <a:rPr lang="pt-BR" sz="1600" b="1" dirty="0">
              <a:solidFill>
                <a:schemeClr val="tx1"/>
              </a:solidFill>
            </a:rPr>
            <a:t>SEQUENCIAMENTO</a:t>
          </a:r>
        </a:p>
        <a:p>
          <a:r>
            <a:rPr lang="pt-BR" sz="1600" b="1" dirty="0">
              <a:solidFill>
                <a:schemeClr val="tx1"/>
              </a:solidFill>
            </a:rPr>
            <a:t>PARCERIAS </a:t>
          </a:r>
        </a:p>
        <a:p>
          <a:r>
            <a:rPr lang="pt-BR" sz="1600" b="1" dirty="0">
              <a:solidFill>
                <a:schemeClr val="tx1"/>
              </a:solidFill>
            </a:rPr>
            <a:t>LACEN </a:t>
          </a:r>
        </a:p>
        <a:p>
          <a:r>
            <a:rPr lang="pt-BR" sz="1600" b="1" dirty="0">
              <a:solidFill>
                <a:schemeClr val="tx1"/>
              </a:solidFill>
            </a:rPr>
            <a:t>UNB</a:t>
          </a:r>
        </a:p>
        <a:p>
          <a:r>
            <a:rPr lang="pt-BR" sz="1600" b="1" dirty="0">
              <a:solidFill>
                <a:schemeClr val="tx1"/>
              </a:solidFill>
            </a:rPr>
            <a:t>UCB</a:t>
          </a:r>
        </a:p>
      </dgm:t>
    </dgm:pt>
    <dgm:pt modelId="{140E3C65-7B85-4826-A956-63B26ED5E2A4}" type="parTrans" cxnId="{30844D48-7269-4A5F-AC60-498F2587E2A9}">
      <dgm:prSet/>
      <dgm:spPr/>
      <dgm:t>
        <a:bodyPr/>
        <a:lstStyle/>
        <a:p>
          <a:endParaRPr lang="pt-BR"/>
        </a:p>
      </dgm:t>
    </dgm:pt>
    <dgm:pt modelId="{079E7D61-2DDA-4275-95FE-F9D284FAE6D5}" type="sibTrans" cxnId="{30844D48-7269-4A5F-AC60-498F2587E2A9}">
      <dgm:prSet/>
      <dgm:spPr/>
      <dgm:t>
        <a:bodyPr/>
        <a:lstStyle/>
        <a:p>
          <a:endParaRPr lang="pt-BR"/>
        </a:p>
      </dgm:t>
    </dgm:pt>
    <dgm:pt modelId="{A40ADEBE-49D6-4083-BBFC-055D8F8AEB66}" type="pres">
      <dgm:prSet presAssocID="{A682F8AB-3AB2-4DB8-9431-1FEA12E0BBE9}" presName="Name0" presStyleCnt="0">
        <dgm:presLayoutVars>
          <dgm:dir/>
          <dgm:resizeHandles val="exact"/>
        </dgm:presLayoutVars>
      </dgm:prSet>
      <dgm:spPr/>
    </dgm:pt>
    <dgm:pt modelId="{30BB253E-3384-44E5-842F-C09323B98504}" type="pres">
      <dgm:prSet presAssocID="{A682F8AB-3AB2-4DB8-9431-1FEA12E0BBE9}" presName="bkgdShp" presStyleLbl="alignAccFollowNode1" presStyleIdx="0" presStyleCnt="1"/>
      <dgm:spPr/>
    </dgm:pt>
    <dgm:pt modelId="{3E4F3D0D-D555-44F7-AC76-C0A7CB634CE9}" type="pres">
      <dgm:prSet presAssocID="{A682F8AB-3AB2-4DB8-9431-1FEA12E0BBE9}" presName="linComp" presStyleCnt="0"/>
      <dgm:spPr/>
    </dgm:pt>
    <dgm:pt modelId="{61CE3A3F-47F6-411B-A221-531F51992D51}" type="pres">
      <dgm:prSet presAssocID="{E60E3935-28D8-4471-BF31-4744B3D2982C}" presName="compNode" presStyleCnt="0"/>
      <dgm:spPr/>
    </dgm:pt>
    <dgm:pt modelId="{D1E7E6D8-0589-4423-ABB2-41735BD6C587}" type="pres">
      <dgm:prSet presAssocID="{E60E3935-28D8-4471-BF31-4744B3D298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6B9B2B-2B64-4C07-8A9B-87179B1DEBEA}" type="pres">
      <dgm:prSet presAssocID="{E60E3935-28D8-4471-BF31-4744B3D2982C}" presName="invisiNode" presStyleLbl="node1" presStyleIdx="0" presStyleCnt="3"/>
      <dgm:spPr/>
    </dgm:pt>
    <dgm:pt modelId="{27A62E9A-E449-483A-A370-52523348F96D}" type="pres">
      <dgm:prSet presAssocID="{E60E3935-28D8-4471-BF31-4744B3D2982C}" presName="imagNode" presStyleLbl="fgImgPlace1" presStyleIdx="0" presStyleCnt="3" custLinFactNeighborX="576" custLinFactNeighborY="1265"/>
      <dgm:spPr/>
    </dgm:pt>
    <dgm:pt modelId="{4DF85C82-B025-4350-806B-ABEA8526448C}" type="pres">
      <dgm:prSet presAssocID="{F9D9C8B1-FB21-49F0-9EE0-3F54A74C52A0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79E4A16-3D02-4C18-975C-28B65DE4BD86}" type="pres">
      <dgm:prSet presAssocID="{46E6D2E9-88F4-455C-AA25-5BF9CCC99C66}" presName="compNode" presStyleCnt="0"/>
      <dgm:spPr/>
    </dgm:pt>
    <dgm:pt modelId="{ABAFF4E2-FD96-4FAD-B8FE-D0F6BA529A07}" type="pres">
      <dgm:prSet presAssocID="{46E6D2E9-88F4-455C-AA25-5BF9CCC99C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43D695-6594-4045-8E03-6CC3C5888DDD}" type="pres">
      <dgm:prSet presAssocID="{46E6D2E9-88F4-455C-AA25-5BF9CCC99C66}" presName="invisiNode" presStyleLbl="node1" presStyleIdx="1" presStyleCnt="3"/>
      <dgm:spPr/>
    </dgm:pt>
    <dgm:pt modelId="{74259B44-60F7-4198-AC5E-A7AE591CA458}" type="pres">
      <dgm:prSet presAssocID="{46E6D2E9-88F4-455C-AA25-5BF9CCC99C66}" presName="imagNode" presStyleLbl="fgImgPlace1" presStyleIdx="1" presStyleCnt="3"/>
      <dgm:spPr/>
    </dgm:pt>
    <dgm:pt modelId="{1ACABED3-F323-4A32-80E6-B27E4FB43766}" type="pres">
      <dgm:prSet presAssocID="{BF94D6DA-E748-40F2-9E6D-E300F29AA6E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E6C07F3-7897-4F34-97B1-22D988066356}" type="pres">
      <dgm:prSet presAssocID="{45B511A0-5BE4-487B-9E25-3FE90587D31D}" presName="compNode" presStyleCnt="0"/>
      <dgm:spPr/>
    </dgm:pt>
    <dgm:pt modelId="{F1F774A2-1406-461E-AD7B-0C3507C85673}" type="pres">
      <dgm:prSet presAssocID="{45B511A0-5BE4-487B-9E25-3FE90587D31D}" presName="node" presStyleLbl="node1" presStyleIdx="2" presStyleCnt="3" custScaleX="1116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CA3A5F-FCB0-4C5F-B7D3-5E5B5950A7E9}" type="pres">
      <dgm:prSet presAssocID="{45B511A0-5BE4-487B-9E25-3FE90587D31D}" presName="invisiNode" presStyleLbl="node1" presStyleIdx="2" presStyleCnt="3"/>
      <dgm:spPr/>
    </dgm:pt>
    <dgm:pt modelId="{AD92F7D6-4E3C-468A-BA55-0508B60B3B5F}" type="pres">
      <dgm:prSet presAssocID="{45B511A0-5BE4-487B-9E25-3FE90587D31D}" presName="imagNode" presStyleLbl="fgImgPlace1" presStyleIdx="2" presStyleCnt="3"/>
      <dgm:spPr/>
    </dgm:pt>
  </dgm:ptLst>
  <dgm:cxnLst>
    <dgm:cxn modelId="{B3C682B6-9742-4F60-BC97-5272F7521935}" type="presOf" srcId="{46E6D2E9-88F4-455C-AA25-5BF9CCC99C66}" destId="{ABAFF4E2-FD96-4FAD-B8FE-D0F6BA529A07}" srcOrd="0" destOrd="0" presId="urn:microsoft.com/office/officeart/2005/8/layout/pList2#1"/>
    <dgm:cxn modelId="{818B3E8C-A87C-4A0F-A8E9-50D32748A8A2}" type="presOf" srcId="{BF94D6DA-E748-40F2-9E6D-E300F29AA6EA}" destId="{1ACABED3-F323-4A32-80E6-B27E4FB43766}" srcOrd="0" destOrd="0" presId="urn:microsoft.com/office/officeart/2005/8/layout/pList2#1"/>
    <dgm:cxn modelId="{D2DB478F-E4E7-450F-BF81-973BF9311423}" type="presOf" srcId="{45B511A0-5BE4-487B-9E25-3FE90587D31D}" destId="{F1F774A2-1406-461E-AD7B-0C3507C85673}" srcOrd="0" destOrd="0" presId="urn:microsoft.com/office/officeart/2005/8/layout/pList2#1"/>
    <dgm:cxn modelId="{30844D48-7269-4A5F-AC60-498F2587E2A9}" srcId="{A682F8AB-3AB2-4DB8-9431-1FEA12E0BBE9}" destId="{45B511A0-5BE4-487B-9E25-3FE90587D31D}" srcOrd="2" destOrd="0" parTransId="{140E3C65-7B85-4826-A956-63B26ED5E2A4}" sibTransId="{079E7D61-2DDA-4275-95FE-F9D284FAE6D5}"/>
    <dgm:cxn modelId="{945793CB-FAF2-4BD6-A034-F308B0F24467}" srcId="{A682F8AB-3AB2-4DB8-9431-1FEA12E0BBE9}" destId="{E60E3935-28D8-4471-BF31-4744B3D2982C}" srcOrd="0" destOrd="0" parTransId="{DA786E96-6663-4E43-A45F-712F209D2665}" sibTransId="{F9D9C8B1-FB21-49F0-9EE0-3F54A74C52A0}"/>
    <dgm:cxn modelId="{66751DFE-60A8-460D-BCBD-7ED213D43DF0}" type="presOf" srcId="{E60E3935-28D8-4471-BF31-4744B3D2982C}" destId="{D1E7E6D8-0589-4423-ABB2-41735BD6C587}" srcOrd="0" destOrd="0" presId="urn:microsoft.com/office/officeart/2005/8/layout/pList2#1"/>
    <dgm:cxn modelId="{283547BB-E0EF-4B4A-916C-219B5144EB16}" srcId="{A682F8AB-3AB2-4DB8-9431-1FEA12E0BBE9}" destId="{46E6D2E9-88F4-455C-AA25-5BF9CCC99C66}" srcOrd="1" destOrd="0" parTransId="{0D310B30-55DF-4A3C-AD8C-A19DDE7A351E}" sibTransId="{BF94D6DA-E748-40F2-9E6D-E300F29AA6EA}"/>
    <dgm:cxn modelId="{2D3908B0-C53B-47AB-A11E-F46B74E8D338}" type="presOf" srcId="{A682F8AB-3AB2-4DB8-9431-1FEA12E0BBE9}" destId="{A40ADEBE-49D6-4083-BBFC-055D8F8AEB66}" srcOrd="0" destOrd="0" presId="urn:microsoft.com/office/officeart/2005/8/layout/pList2#1"/>
    <dgm:cxn modelId="{1E7AF058-7BA0-4A46-B069-B524970E52A0}" type="presOf" srcId="{F9D9C8B1-FB21-49F0-9EE0-3F54A74C52A0}" destId="{4DF85C82-B025-4350-806B-ABEA8526448C}" srcOrd="0" destOrd="0" presId="urn:microsoft.com/office/officeart/2005/8/layout/pList2#1"/>
    <dgm:cxn modelId="{3295AE7A-76C2-4891-814B-8615A746A9CB}" type="presParOf" srcId="{A40ADEBE-49D6-4083-BBFC-055D8F8AEB66}" destId="{30BB253E-3384-44E5-842F-C09323B98504}" srcOrd="0" destOrd="0" presId="urn:microsoft.com/office/officeart/2005/8/layout/pList2#1"/>
    <dgm:cxn modelId="{5A269BC3-4935-4F33-94AA-1F784218CAC4}" type="presParOf" srcId="{A40ADEBE-49D6-4083-BBFC-055D8F8AEB66}" destId="{3E4F3D0D-D555-44F7-AC76-C0A7CB634CE9}" srcOrd="1" destOrd="0" presId="urn:microsoft.com/office/officeart/2005/8/layout/pList2#1"/>
    <dgm:cxn modelId="{E2A12907-F69B-4061-828A-8C3BD047DAA1}" type="presParOf" srcId="{3E4F3D0D-D555-44F7-AC76-C0A7CB634CE9}" destId="{61CE3A3F-47F6-411B-A221-531F51992D51}" srcOrd="0" destOrd="0" presId="urn:microsoft.com/office/officeart/2005/8/layout/pList2#1"/>
    <dgm:cxn modelId="{FD3266F7-58D1-4C08-9931-F4B43E90633E}" type="presParOf" srcId="{61CE3A3F-47F6-411B-A221-531F51992D51}" destId="{D1E7E6D8-0589-4423-ABB2-41735BD6C587}" srcOrd="0" destOrd="0" presId="urn:microsoft.com/office/officeart/2005/8/layout/pList2#1"/>
    <dgm:cxn modelId="{983A74CD-0A51-4B8D-B4FF-1FC6AAB45E73}" type="presParOf" srcId="{61CE3A3F-47F6-411B-A221-531F51992D51}" destId="{5E6B9B2B-2B64-4C07-8A9B-87179B1DEBEA}" srcOrd="1" destOrd="0" presId="urn:microsoft.com/office/officeart/2005/8/layout/pList2#1"/>
    <dgm:cxn modelId="{334B3A21-3390-4AA7-A09E-CA989E65DC12}" type="presParOf" srcId="{61CE3A3F-47F6-411B-A221-531F51992D51}" destId="{27A62E9A-E449-483A-A370-52523348F96D}" srcOrd="2" destOrd="0" presId="urn:microsoft.com/office/officeart/2005/8/layout/pList2#1"/>
    <dgm:cxn modelId="{D9D744B0-D084-46FA-B0A1-EF1B771A183B}" type="presParOf" srcId="{3E4F3D0D-D555-44F7-AC76-C0A7CB634CE9}" destId="{4DF85C82-B025-4350-806B-ABEA8526448C}" srcOrd="1" destOrd="0" presId="urn:microsoft.com/office/officeart/2005/8/layout/pList2#1"/>
    <dgm:cxn modelId="{8E59DC39-36A7-4FF3-8F8B-4B13B797D9EE}" type="presParOf" srcId="{3E4F3D0D-D555-44F7-AC76-C0A7CB634CE9}" destId="{479E4A16-3D02-4C18-975C-28B65DE4BD86}" srcOrd="2" destOrd="0" presId="urn:microsoft.com/office/officeart/2005/8/layout/pList2#1"/>
    <dgm:cxn modelId="{D6A75322-2D92-44CD-A110-4B528570E0AE}" type="presParOf" srcId="{479E4A16-3D02-4C18-975C-28B65DE4BD86}" destId="{ABAFF4E2-FD96-4FAD-B8FE-D0F6BA529A07}" srcOrd="0" destOrd="0" presId="urn:microsoft.com/office/officeart/2005/8/layout/pList2#1"/>
    <dgm:cxn modelId="{57F04050-FC60-4959-B1AA-2A293DB6A684}" type="presParOf" srcId="{479E4A16-3D02-4C18-975C-28B65DE4BD86}" destId="{DC43D695-6594-4045-8E03-6CC3C5888DDD}" srcOrd="1" destOrd="0" presId="urn:microsoft.com/office/officeart/2005/8/layout/pList2#1"/>
    <dgm:cxn modelId="{90257C4D-834E-4F8F-A30C-57A64FC9DF55}" type="presParOf" srcId="{479E4A16-3D02-4C18-975C-28B65DE4BD86}" destId="{74259B44-60F7-4198-AC5E-A7AE591CA458}" srcOrd="2" destOrd="0" presId="urn:microsoft.com/office/officeart/2005/8/layout/pList2#1"/>
    <dgm:cxn modelId="{D926BE30-AB47-4B79-82C3-86CE36D85B52}" type="presParOf" srcId="{3E4F3D0D-D555-44F7-AC76-C0A7CB634CE9}" destId="{1ACABED3-F323-4A32-80E6-B27E4FB43766}" srcOrd="3" destOrd="0" presId="urn:microsoft.com/office/officeart/2005/8/layout/pList2#1"/>
    <dgm:cxn modelId="{4B1E3402-4C09-482A-8953-E78B04F267E0}" type="presParOf" srcId="{3E4F3D0D-D555-44F7-AC76-C0A7CB634CE9}" destId="{8E6C07F3-7897-4F34-97B1-22D988066356}" srcOrd="4" destOrd="0" presId="urn:microsoft.com/office/officeart/2005/8/layout/pList2#1"/>
    <dgm:cxn modelId="{6D0595FE-D325-4625-A576-97F93C852621}" type="presParOf" srcId="{8E6C07F3-7897-4F34-97B1-22D988066356}" destId="{F1F774A2-1406-461E-AD7B-0C3507C85673}" srcOrd="0" destOrd="0" presId="urn:microsoft.com/office/officeart/2005/8/layout/pList2#1"/>
    <dgm:cxn modelId="{5884A89D-CF27-4929-A6B5-F1D983C2F0D1}" type="presParOf" srcId="{8E6C07F3-7897-4F34-97B1-22D988066356}" destId="{3BCA3A5F-FCB0-4C5F-B7D3-5E5B5950A7E9}" srcOrd="1" destOrd="0" presId="urn:microsoft.com/office/officeart/2005/8/layout/pList2#1"/>
    <dgm:cxn modelId="{0517BFF5-5263-49FE-88A4-47B6456E8547}" type="presParOf" srcId="{8E6C07F3-7897-4F34-97B1-22D988066356}" destId="{AD92F7D6-4E3C-468A-BA55-0508B60B3B5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8522F-141A-4605-95A4-C979D1CA8DA9}">
      <dsp:nvSpPr>
        <dsp:cNvPr id="0" name=""/>
        <dsp:cNvSpPr/>
      </dsp:nvSpPr>
      <dsp:spPr>
        <a:xfrm rot="16200000">
          <a:off x="-1461683" y="2226690"/>
          <a:ext cx="3325067" cy="669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0622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1</a:t>
          </a:r>
          <a:endParaRPr lang="pt-BR" sz="3300" kern="1200" dirty="0"/>
        </a:p>
      </dsp:txBody>
      <dsp:txXfrm>
        <a:off x="-1461683" y="2226690"/>
        <a:ext cx="3325067" cy="669681"/>
      </dsp:txXfrm>
    </dsp:sp>
    <dsp:sp modelId="{BA9509EC-5454-4653-AD86-076D5D6E4B82}">
      <dsp:nvSpPr>
        <dsp:cNvPr id="0" name=""/>
        <dsp:cNvSpPr/>
      </dsp:nvSpPr>
      <dsp:spPr>
        <a:xfrm>
          <a:off x="598920" y="937839"/>
          <a:ext cx="1517988" cy="3325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90622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DOENÇAS  GENETICAS</a:t>
          </a:r>
          <a:endParaRPr lang="pt-BR" sz="1100" b="1" u="sng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DEFEITOS CONGENITOS</a:t>
          </a:r>
          <a:endParaRPr lang="pt-BR" sz="1100" kern="1200" dirty="0"/>
        </a:p>
      </dsp:txBody>
      <dsp:txXfrm>
        <a:off x="598920" y="937839"/>
        <a:ext cx="1517988" cy="3325067"/>
      </dsp:txXfrm>
    </dsp:sp>
    <dsp:sp modelId="{719C0E4B-A601-4D92-9721-F4F2C8F406B5}">
      <dsp:nvSpPr>
        <dsp:cNvPr id="0" name=""/>
        <dsp:cNvSpPr/>
      </dsp:nvSpPr>
      <dsp:spPr>
        <a:xfrm>
          <a:off x="-133990" y="15017"/>
          <a:ext cx="1339363" cy="13393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0D62F-1200-4A87-A2D9-5861C07D928A}">
      <dsp:nvSpPr>
        <dsp:cNvPr id="0" name=""/>
        <dsp:cNvSpPr/>
      </dsp:nvSpPr>
      <dsp:spPr>
        <a:xfrm rot="16200000">
          <a:off x="1000314" y="2280070"/>
          <a:ext cx="3325067" cy="43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0622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2</a:t>
          </a:r>
          <a:endParaRPr lang="pt-BR" sz="3300" kern="1200" dirty="0"/>
        </a:p>
      </dsp:txBody>
      <dsp:txXfrm>
        <a:off x="1000314" y="2280070"/>
        <a:ext cx="3325067" cy="434107"/>
      </dsp:txXfrm>
    </dsp:sp>
    <dsp:sp modelId="{58422F24-C89E-4060-AFBC-28DEBD7F8D26}">
      <dsp:nvSpPr>
        <dsp:cNvPr id="0" name=""/>
        <dsp:cNvSpPr/>
      </dsp:nvSpPr>
      <dsp:spPr>
        <a:xfrm>
          <a:off x="3986493" y="882172"/>
          <a:ext cx="1324816" cy="3325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90622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b="1" u="sng" kern="1200" dirty="0" smtClean="0">
              <a:solidFill>
                <a:schemeClr val="tx1"/>
              </a:solidFill>
            </a:rPr>
            <a:t>DOENÇAS GENÉTICAS</a:t>
          </a:r>
          <a:endParaRPr lang="pt-BR" sz="1100" b="1" u="sng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ERROS INATOS DO 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METABOLISMO</a:t>
          </a:r>
          <a:endParaRPr lang="pt-BR" sz="1100" kern="1200" dirty="0"/>
        </a:p>
      </dsp:txBody>
      <dsp:txXfrm>
        <a:off x="3986493" y="882172"/>
        <a:ext cx="1324816" cy="3325067"/>
      </dsp:txXfrm>
    </dsp:sp>
    <dsp:sp modelId="{F04C44C3-6E08-4BC9-8C41-B1E57B98CF92}">
      <dsp:nvSpPr>
        <dsp:cNvPr id="0" name=""/>
        <dsp:cNvSpPr/>
      </dsp:nvSpPr>
      <dsp:spPr>
        <a:xfrm>
          <a:off x="3300759" y="0"/>
          <a:ext cx="1339363" cy="133936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8FD06-2A24-47F4-985E-AF90F769F051}">
      <dsp:nvSpPr>
        <dsp:cNvPr id="0" name=""/>
        <dsp:cNvSpPr/>
      </dsp:nvSpPr>
      <dsp:spPr>
        <a:xfrm rot="16200000">
          <a:off x="4428811" y="1953229"/>
          <a:ext cx="3372715" cy="85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0622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3</a:t>
          </a:r>
          <a:endParaRPr lang="pt-BR" sz="3300" kern="1200" dirty="0"/>
        </a:p>
      </dsp:txBody>
      <dsp:txXfrm>
        <a:off x="4428811" y="1953229"/>
        <a:ext cx="3372715" cy="855966"/>
      </dsp:txXfrm>
    </dsp:sp>
    <dsp:sp modelId="{AD246802-610D-4145-8611-C19B150DBA38}">
      <dsp:nvSpPr>
        <dsp:cNvPr id="0" name=""/>
        <dsp:cNvSpPr/>
      </dsp:nvSpPr>
      <dsp:spPr>
        <a:xfrm>
          <a:off x="8348674" y="937634"/>
          <a:ext cx="1264172" cy="3325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90622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DOENÇAS  GENETICAS</a:t>
          </a:r>
          <a:endParaRPr lang="pt-BR" sz="1100" b="1" u="sng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smtClean="0"/>
            <a:t>DEFICIENCIA INTELECTUAL </a:t>
          </a:r>
          <a:endParaRPr lang="pt-BR" sz="1100" kern="1200" dirty="0"/>
        </a:p>
      </dsp:txBody>
      <dsp:txXfrm>
        <a:off x="8348674" y="937634"/>
        <a:ext cx="1264172" cy="3325067"/>
      </dsp:txXfrm>
    </dsp:sp>
    <dsp:sp modelId="{2E8F80BE-4FEE-4E9C-90CC-986963588C6D}">
      <dsp:nvSpPr>
        <dsp:cNvPr id="0" name=""/>
        <dsp:cNvSpPr/>
      </dsp:nvSpPr>
      <dsp:spPr>
        <a:xfrm>
          <a:off x="7570092" y="860"/>
          <a:ext cx="1339363" cy="13393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BA22C-9369-4DE9-A02E-8780439B9E6B}">
      <dsp:nvSpPr>
        <dsp:cNvPr id="0" name=""/>
        <dsp:cNvSpPr/>
      </dsp:nvSpPr>
      <dsp:spPr>
        <a:xfrm>
          <a:off x="4777" y="513516"/>
          <a:ext cx="3951913" cy="1222928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03 </a:t>
          </a:r>
          <a:r>
            <a:rPr lang="pt-BR" sz="2800" b="1" kern="1200" dirty="0" smtClean="0"/>
            <a:t>NUTRICIONISTAS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02 Enfermeiras </a:t>
          </a:r>
          <a:endParaRPr lang="pt-BR" sz="2800" b="1" kern="1200" dirty="0"/>
        </a:p>
      </dsp:txBody>
      <dsp:txXfrm>
        <a:off x="4777" y="513516"/>
        <a:ext cx="3951913" cy="1222928"/>
      </dsp:txXfrm>
    </dsp:sp>
    <dsp:sp modelId="{51A50513-3597-4C0A-852C-72B802DFFD68}">
      <dsp:nvSpPr>
        <dsp:cNvPr id="0" name=""/>
        <dsp:cNvSpPr/>
      </dsp:nvSpPr>
      <dsp:spPr>
        <a:xfrm>
          <a:off x="4256729" y="552149"/>
          <a:ext cx="3866493" cy="1145663"/>
        </a:xfrm>
        <a:prstGeom prst="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02 </a:t>
          </a:r>
          <a:r>
            <a:rPr lang="pt-BR" sz="2400" b="1" kern="1200" dirty="0" smtClean="0"/>
            <a:t>FONOAUDIÓLOGOS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02 </a:t>
          </a:r>
          <a:r>
            <a:rPr lang="pt-BR" sz="2400" b="1" kern="1200" dirty="0" err="1" smtClean="0"/>
            <a:t>Odontopediatras</a:t>
          </a:r>
          <a:r>
            <a:rPr lang="pt-BR" sz="2400" b="1" kern="1200" dirty="0" smtClean="0"/>
            <a:t> </a:t>
          </a:r>
          <a:endParaRPr lang="pt-BR" sz="2400" b="1" kern="1200" dirty="0"/>
        </a:p>
      </dsp:txBody>
      <dsp:txXfrm>
        <a:off x="4256729" y="552149"/>
        <a:ext cx="3866493" cy="1145663"/>
      </dsp:txXfrm>
    </dsp:sp>
    <dsp:sp modelId="{F8D4F3D5-C6BE-4589-AF29-24EC4104676F}">
      <dsp:nvSpPr>
        <dsp:cNvPr id="0" name=""/>
        <dsp:cNvSpPr/>
      </dsp:nvSpPr>
      <dsp:spPr>
        <a:xfrm>
          <a:off x="69195" y="2036482"/>
          <a:ext cx="3775821" cy="1443582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01 </a:t>
          </a:r>
          <a:r>
            <a:rPr lang="pt-BR" sz="2800" kern="1200" dirty="0" smtClean="0"/>
            <a:t>PSICÓLOGO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01 Terapeuta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Ocupacional</a:t>
          </a:r>
          <a:endParaRPr lang="pt-BR" sz="2800" kern="1200" dirty="0"/>
        </a:p>
      </dsp:txBody>
      <dsp:txXfrm>
        <a:off x="69195" y="2036482"/>
        <a:ext cx="3775821" cy="1443582"/>
      </dsp:txXfrm>
    </dsp:sp>
    <dsp:sp modelId="{2CF2C509-082F-4550-9564-D2F1DFB42584}">
      <dsp:nvSpPr>
        <dsp:cNvPr id="0" name=""/>
        <dsp:cNvSpPr/>
      </dsp:nvSpPr>
      <dsp:spPr>
        <a:xfrm>
          <a:off x="4271317" y="2178151"/>
          <a:ext cx="3856682" cy="116024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</a:rPr>
            <a:t>03 ENDOCRINOP.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</a:rPr>
            <a:t>01 NEUROPEDIATRA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/>
        </a:p>
      </dsp:txBody>
      <dsp:txXfrm>
        <a:off x="4271317" y="2178151"/>
        <a:ext cx="3856682" cy="1160245"/>
      </dsp:txXfrm>
    </dsp:sp>
    <dsp:sp modelId="{93D5708C-A830-431A-9477-10CB76D7DAEC}">
      <dsp:nvSpPr>
        <dsp:cNvPr id="0" name=""/>
        <dsp:cNvSpPr/>
      </dsp:nvSpPr>
      <dsp:spPr>
        <a:xfrm>
          <a:off x="2403187" y="3565965"/>
          <a:ext cx="3435819" cy="116665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2"/>
              </a:solidFill>
            </a:rPr>
            <a:t>09 GENETICISTAS</a:t>
          </a:r>
          <a:endParaRPr lang="pt-BR" sz="2800" b="1" kern="1200" dirty="0"/>
        </a:p>
      </dsp:txBody>
      <dsp:txXfrm>
        <a:off x="2403187" y="3565965"/>
        <a:ext cx="3435819" cy="1166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B253E-3384-44E5-842F-C09323B98504}">
      <dsp:nvSpPr>
        <dsp:cNvPr id="0" name=""/>
        <dsp:cNvSpPr/>
      </dsp:nvSpPr>
      <dsp:spPr>
        <a:xfrm>
          <a:off x="0" y="0"/>
          <a:ext cx="7854682" cy="22638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62E9A-E449-483A-A370-52523348F96D}">
      <dsp:nvSpPr>
        <dsp:cNvPr id="0" name=""/>
        <dsp:cNvSpPr/>
      </dsp:nvSpPr>
      <dsp:spPr>
        <a:xfrm>
          <a:off x="251986" y="322845"/>
          <a:ext cx="2224393" cy="166014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7E6D8-0589-4423-ABB2-41735BD6C587}">
      <dsp:nvSpPr>
        <dsp:cNvPr id="0" name=""/>
        <dsp:cNvSpPr/>
      </dsp:nvSpPr>
      <dsp:spPr>
        <a:xfrm rot="10800000">
          <a:off x="239173" y="2263837"/>
          <a:ext cx="2224393" cy="27669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SANGUE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PERIFERICO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MEDULA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ÓSSEA</a:t>
          </a:r>
        </a:p>
      </dsp:txBody>
      <dsp:txXfrm rot="10800000">
        <a:off x="307581" y="2263837"/>
        <a:ext cx="2087577" cy="2698504"/>
      </dsp:txXfrm>
    </dsp:sp>
    <dsp:sp modelId="{74259B44-60F7-4198-AC5E-A7AE591CA458}">
      <dsp:nvSpPr>
        <dsp:cNvPr id="0" name=""/>
        <dsp:cNvSpPr/>
      </dsp:nvSpPr>
      <dsp:spPr>
        <a:xfrm>
          <a:off x="2686006" y="301844"/>
          <a:ext cx="2224393" cy="1660147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FF4E2-FD96-4FAD-B8FE-D0F6BA529A07}">
      <dsp:nvSpPr>
        <dsp:cNvPr id="0" name=""/>
        <dsp:cNvSpPr/>
      </dsp:nvSpPr>
      <dsp:spPr>
        <a:xfrm rot="10800000">
          <a:off x="2686006" y="2263837"/>
          <a:ext cx="2224393" cy="27669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HFIBROSE CISTICA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HIPOTIREODISMO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HIPERPLASIA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BIOTINIDASE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G6PD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ESPECTROMETRIA DE MASSA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HEMOGLOBINAS</a:t>
          </a:r>
          <a:endParaRPr lang="pt-BR" sz="1500" b="1" kern="1200" dirty="0">
            <a:solidFill>
              <a:schemeClr val="tx1"/>
            </a:solidFill>
          </a:endParaRPr>
        </a:p>
      </dsp:txBody>
      <dsp:txXfrm rot="10800000">
        <a:off x="2754414" y="2263837"/>
        <a:ext cx="2087577" cy="2698504"/>
      </dsp:txXfrm>
    </dsp:sp>
    <dsp:sp modelId="{AD92F7D6-4E3C-468A-BA55-0508B60B3B5F}">
      <dsp:nvSpPr>
        <dsp:cNvPr id="0" name=""/>
        <dsp:cNvSpPr/>
      </dsp:nvSpPr>
      <dsp:spPr>
        <a:xfrm>
          <a:off x="5261977" y="301844"/>
          <a:ext cx="2224393" cy="166014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774A2-1406-461E-AD7B-0C3507C85673}">
      <dsp:nvSpPr>
        <dsp:cNvPr id="0" name=""/>
        <dsp:cNvSpPr/>
      </dsp:nvSpPr>
      <dsp:spPr>
        <a:xfrm rot="10800000">
          <a:off x="5132840" y="2263837"/>
          <a:ext cx="2482668" cy="27669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PCR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MLPA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SNP ARRAY</a:t>
          </a:r>
          <a:endParaRPr lang="pt-BR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SEQUENCIAMENTO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PARCERIAS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LACEN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UNB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UCB</a:t>
          </a:r>
        </a:p>
      </dsp:txBody>
      <dsp:txXfrm rot="10800000">
        <a:off x="5209191" y="2263837"/>
        <a:ext cx="2329966" cy="2690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E1FAE-CCF6-42D6-BCE0-5FD29983F0B4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B5D66-5EA4-404D-BE0F-DC68ECBFCE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7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2EB0-7CA2-4E8E-9D26-9612BC1BC15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68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36823" y="1855256"/>
            <a:ext cx="6815669" cy="1515533"/>
          </a:xfrm>
        </p:spPr>
        <p:txBody>
          <a:bodyPr/>
          <a:lstStyle/>
          <a:p>
            <a:r>
              <a:rPr lang="pt-BR" sz="4000" dirty="0" smtClean="0">
                <a:latin typeface="Algerian" panose="04020705040A02060702" pitchFamily="82" charset="0"/>
              </a:rPr>
              <a:t>Doenças Raras </a:t>
            </a:r>
            <a:br>
              <a:rPr lang="pt-BR" sz="4000" dirty="0" smtClean="0">
                <a:latin typeface="Algerian" panose="04020705040A02060702" pitchFamily="82" charset="0"/>
              </a:rPr>
            </a:br>
            <a:r>
              <a:rPr lang="pt-BR" sz="4000" dirty="0" smtClean="0">
                <a:latin typeface="Algerian" panose="04020705040A02060702" pitchFamily="82" charset="0"/>
              </a:rPr>
              <a:t>um difícil diagnóstico</a:t>
            </a:r>
            <a:endParaRPr lang="pt-BR" sz="4000" dirty="0"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37138" y="3657596"/>
            <a:ext cx="6970929" cy="1648499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lgerian" panose="04020705040A02060702" pitchFamily="82" charset="0"/>
              </a:rPr>
              <a:t>Coordenação de genética/ doenças raras</a:t>
            </a:r>
          </a:p>
          <a:p>
            <a:endParaRPr lang="pt-BR" dirty="0">
              <a:latin typeface="Algerian" panose="04020705040A02060702" pitchFamily="82" charset="0"/>
            </a:endParaRPr>
          </a:p>
          <a:p>
            <a:r>
              <a:rPr lang="pt-BR" dirty="0" smtClean="0">
                <a:latin typeface="Algerian" panose="04020705040A02060702" pitchFamily="82" charset="0"/>
              </a:rPr>
              <a:t>                        </a:t>
            </a:r>
            <a:r>
              <a:rPr lang="pt-BR" dirty="0" err="1" smtClean="0">
                <a:latin typeface="Algerian" panose="04020705040A02060702" pitchFamily="82" charset="0"/>
              </a:rPr>
              <a:t>ugen</a:t>
            </a:r>
            <a:r>
              <a:rPr lang="pt-BR" dirty="0" smtClean="0">
                <a:latin typeface="Algerian" panose="04020705040A02060702" pitchFamily="82" charset="0"/>
              </a:rPr>
              <a:t> </a:t>
            </a:r>
            <a:r>
              <a:rPr lang="pt-BR" dirty="0" err="1" smtClean="0">
                <a:latin typeface="Algerian" panose="04020705040A02060702" pitchFamily="82" charset="0"/>
              </a:rPr>
              <a:t>ses-df</a:t>
            </a:r>
            <a:r>
              <a:rPr lang="pt-BR" dirty="0" smtClean="0">
                <a:latin typeface="Algerian" panose="04020705040A02060702" pitchFamily="82" charset="0"/>
              </a:rPr>
              <a:t> /</a:t>
            </a:r>
            <a:r>
              <a:rPr lang="pt-BR" dirty="0" err="1" smtClean="0">
                <a:latin typeface="Algerian" panose="04020705040A02060702" pitchFamily="82" charset="0"/>
              </a:rPr>
              <a:t>ucb</a:t>
            </a:r>
            <a:endParaRPr lang="pt-BR" dirty="0">
              <a:latin typeface="Algerian" panose="04020705040A02060702" pitchFamily="82" charset="0"/>
            </a:endParaRPr>
          </a:p>
        </p:txBody>
      </p:sp>
      <p:pic>
        <p:nvPicPr>
          <p:cNvPr id="4098" name="Picture 2" descr="https://encrypted-tbn2.gstatic.com/images?q=tbn:ANd9GcSLFTHMmArXQ2VgDsbtrmza2Zxib1KuPc-QsoZL8TrDjErviTO4z3yV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3" y="4209247"/>
            <a:ext cx="2395785" cy="109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lgerian" panose="04020705040A02060702" pitchFamily="82" charset="0"/>
              </a:rPr>
              <a:t>Dificuldades diagnóstica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395470"/>
            <a:ext cx="9601196" cy="3825026"/>
          </a:xfrm>
        </p:spPr>
        <p:txBody>
          <a:bodyPr>
            <a:noAutofit/>
          </a:bodyPr>
          <a:lstStyle/>
          <a:p>
            <a:r>
              <a:rPr lang="pt-BR" b="1" dirty="0" smtClean="0"/>
              <a:t>A deficiência intelectual   afeta 1 a 3% da população </a:t>
            </a:r>
          </a:p>
          <a:p>
            <a:r>
              <a:rPr lang="pt-BR" b="1" dirty="0" smtClean="0"/>
              <a:t>Altamente heterogênea</a:t>
            </a:r>
          </a:p>
          <a:p>
            <a:r>
              <a:rPr lang="pt-BR" b="1" dirty="0" smtClean="0"/>
              <a:t>A causa </a:t>
            </a:r>
            <a:r>
              <a:rPr lang="pt-BR" b="1" dirty="0" err="1" smtClean="0"/>
              <a:t>genetica</a:t>
            </a:r>
            <a:r>
              <a:rPr lang="pt-BR" b="1" dirty="0" smtClean="0"/>
              <a:t> permanece desconhecida em 40% dos pacientes</a:t>
            </a:r>
          </a:p>
          <a:p>
            <a:r>
              <a:rPr lang="pt-BR" b="1" dirty="0" smtClean="0"/>
              <a:t>Porfiria </a:t>
            </a:r>
            <a:r>
              <a:rPr lang="pt-BR" b="1" dirty="0" smtClean="0"/>
              <a:t> / S. </a:t>
            </a:r>
            <a:r>
              <a:rPr lang="pt-BR" b="1" dirty="0" err="1" smtClean="0"/>
              <a:t>E</a:t>
            </a:r>
            <a:r>
              <a:rPr lang="pt-BR" b="1" dirty="0" err="1" smtClean="0"/>
              <a:t>hlers</a:t>
            </a:r>
            <a:r>
              <a:rPr lang="pt-BR" b="1" dirty="0" smtClean="0"/>
              <a:t> </a:t>
            </a:r>
            <a:r>
              <a:rPr lang="pt-BR" b="1" dirty="0" err="1"/>
              <a:t>D</a:t>
            </a:r>
            <a:r>
              <a:rPr lang="pt-BR" b="1" dirty="0" err="1" smtClean="0"/>
              <a:t>anlos</a:t>
            </a:r>
            <a:r>
              <a:rPr lang="pt-BR" b="1" dirty="0" smtClean="0"/>
              <a:t>  </a:t>
            </a:r>
            <a:r>
              <a:rPr lang="pt-BR" b="1" dirty="0" smtClean="0">
                <a:sym typeface="Wingdings" panose="05000000000000000000" pitchFamily="2" charset="2"/>
              </a:rPr>
              <a:t>grupos </a:t>
            </a:r>
            <a:r>
              <a:rPr lang="pt-BR" b="1" dirty="0" err="1" smtClean="0">
                <a:sym typeface="Wingdings" panose="05000000000000000000" pitchFamily="2" charset="2"/>
              </a:rPr>
              <a:t>heterogeneos</a:t>
            </a:r>
            <a:r>
              <a:rPr lang="pt-BR" b="1" dirty="0" smtClean="0">
                <a:sym typeface="Wingdings" panose="05000000000000000000" pitchFamily="2" charset="2"/>
              </a:rPr>
              <a:t> </a:t>
            </a:r>
            <a:r>
              <a:rPr lang="pt-BR" b="1" dirty="0" smtClean="0">
                <a:sym typeface="Wingdings" panose="05000000000000000000" pitchFamily="2" charset="2"/>
              </a:rPr>
              <a:t>de doenças </a:t>
            </a:r>
            <a:r>
              <a:rPr lang="pt-BR" b="1" dirty="0" smtClean="0">
                <a:sym typeface="Wingdings" panose="05000000000000000000" pitchFamily="2" charset="2"/>
              </a:rPr>
              <a:t>herdadas-com grande variabilidade fenotípica </a:t>
            </a:r>
            <a:endParaRPr lang="pt-BR" b="1" dirty="0" smtClean="0">
              <a:sym typeface="Wingdings" panose="05000000000000000000" pitchFamily="2" charset="2"/>
            </a:endParaRPr>
          </a:p>
          <a:p>
            <a:r>
              <a:rPr lang="pt-BR" b="1" dirty="0" smtClean="0">
                <a:sym typeface="Wingdings" panose="05000000000000000000" pitchFamily="2" charset="2"/>
              </a:rPr>
              <a:t>Leva a um </a:t>
            </a:r>
            <a:r>
              <a:rPr lang="pt-BR" b="1" dirty="0" smtClean="0">
                <a:sym typeface="Wingdings" panose="05000000000000000000" pitchFamily="2" charset="2"/>
              </a:rPr>
              <a:t>dilema </a:t>
            </a:r>
            <a:r>
              <a:rPr lang="pt-BR" b="1" dirty="0" err="1" smtClean="0">
                <a:sym typeface="Wingdings" panose="05000000000000000000" pitchFamily="2" charset="2"/>
              </a:rPr>
              <a:t>diagnótico</a:t>
            </a:r>
            <a:endParaRPr lang="pt-BR" b="1" dirty="0" smtClean="0">
              <a:sym typeface="Wingdings" panose="05000000000000000000" pitchFamily="2" charset="2"/>
            </a:endParaRPr>
          </a:p>
          <a:p>
            <a:r>
              <a:rPr lang="pt-BR" b="1" dirty="0" err="1" smtClean="0"/>
              <a:t>J.Clin</a:t>
            </a:r>
            <a:r>
              <a:rPr lang="pt-BR" b="1" dirty="0" smtClean="0"/>
              <a:t>. </a:t>
            </a:r>
            <a:r>
              <a:rPr lang="pt-BR" b="1" dirty="0" err="1" smtClean="0"/>
              <a:t>Pathol</a:t>
            </a:r>
            <a:r>
              <a:rPr lang="pt-BR" b="1" dirty="0" smtClean="0"/>
              <a:t>. 2014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692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3040" y="1055077"/>
            <a:ext cx="10108807" cy="116762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lgerian" panose="04020705040A02060702" pitchFamily="82" charset="0"/>
              </a:rPr>
              <a:t>O que fazer????</a:t>
            </a:r>
            <a:br>
              <a:rPr lang="pt-BR" dirty="0" smtClean="0">
                <a:latin typeface="Algerian" panose="04020705040A02060702" pitchFamily="82" charset="0"/>
              </a:rPr>
            </a:br>
            <a:r>
              <a:rPr lang="pt-BR" dirty="0" smtClean="0"/>
              <a:t> </a:t>
            </a:r>
            <a:r>
              <a:rPr lang="pt-BR" sz="2200" b="1" dirty="0"/>
              <a:t>PASSOS CRITICOS PARA OPTIMIZAR OS CUIDADOS EM </a:t>
            </a:r>
            <a:r>
              <a:rPr lang="pt-BR" sz="2200" b="1" dirty="0" smtClean="0"/>
              <a:t>D.R!</a:t>
            </a:r>
            <a:endParaRPr lang="pt-BR" sz="2200" b="1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2" y="2542864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sym typeface="Wingdings" panose="05000000000000000000" pitchFamily="2" charset="2"/>
              </a:rPr>
              <a:t>APOIO INSTITUCIONAL PERMANENTE 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ORGANIZAÇÃO DE EQUIPE </a:t>
            </a:r>
            <a:r>
              <a:rPr lang="pt-BR" dirty="0" smtClean="0">
                <a:sym typeface="Wingdings" panose="05000000000000000000" pitchFamily="2" charset="2"/>
              </a:rPr>
              <a:t>MULTIDISCIPLINAR e MULTIPROFISSIONAL </a:t>
            </a:r>
            <a:endParaRPr lang="pt-BR" dirty="0" smtClean="0">
              <a:sym typeface="Wingdings" panose="05000000000000000000" pitchFamily="2" charset="2"/>
            </a:endParaRPr>
          </a:p>
          <a:p>
            <a:r>
              <a:rPr lang="pt-BR" dirty="0" smtClean="0">
                <a:sym typeface="Wingdings" panose="05000000000000000000" pitchFamily="2" charset="2"/>
              </a:rPr>
              <a:t>COOPERAÇÃO CIENTIFICA/NOVAS TECNICAS DIAGNOSTICO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REGULARIZAÇÃO DAS DROGAS ORFÃS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EMPODERAMENTO DO PACIENTE COM:</a:t>
            </a:r>
          </a:p>
          <a:p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 smtClean="0">
                <a:sym typeface="Wingdings" panose="05000000000000000000" pitchFamily="2" charset="2"/>
              </a:rPr>
              <a:t>       COOPERAÇÃO  ENTRE PACIENTES</a:t>
            </a:r>
          </a:p>
          <a:p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 smtClean="0">
                <a:sym typeface="Wingdings" panose="05000000000000000000" pitchFamily="2" charset="2"/>
              </a:rPr>
              <a:t>       PACIENTES E  ORGANIZAÇÕES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94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Dificuldades diagnóstica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76582"/>
          </a:xfrm>
        </p:spPr>
        <p:txBody>
          <a:bodyPr>
            <a:normAutofit/>
          </a:bodyPr>
          <a:lstStyle/>
          <a:p>
            <a:r>
              <a:rPr lang="pt-BR" b="1" dirty="0">
                <a:sym typeface="Wingdings" panose="05000000000000000000" pitchFamily="2" charset="2"/>
              </a:rPr>
              <a:t>Problema diagnóstico-  heterogeneidade    associada a raridade </a:t>
            </a:r>
            <a:r>
              <a:rPr lang="pt-BR" b="1" dirty="0" smtClean="0">
                <a:sym typeface="Wingdings" panose="05000000000000000000" pitchFamily="2" charset="2"/>
              </a:rPr>
              <a:t> e </a:t>
            </a:r>
          </a:p>
          <a:p>
            <a:r>
              <a:rPr lang="pt-BR" b="1" dirty="0">
                <a:sym typeface="Wingdings" panose="05000000000000000000" pitchFamily="2" charset="2"/>
              </a:rPr>
              <a:t> </a:t>
            </a:r>
            <a:r>
              <a:rPr lang="pt-BR" b="1" dirty="0" smtClean="0">
                <a:sym typeface="Wingdings" panose="05000000000000000000" pitchFamily="2" charset="2"/>
              </a:rPr>
              <a:t>                         DESCONHECIMENTO </a:t>
            </a:r>
            <a:endParaRPr lang="pt-BR" b="1" dirty="0">
              <a:sym typeface="Wingdings" panose="05000000000000000000" pitchFamily="2" charset="2"/>
            </a:endParaRPr>
          </a:p>
          <a:p>
            <a:r>
              <a:rPr lang="pt-BR" b="1" dirty="0">
                <a:sym typeface="Wingdings" panose="05000000000000000000" pitchFamily="2" charset="2"/>
              </a:rPr>
              <a:t>                         </a:t>
            </a:r>
            <a:r>
              <a:rPr lang="pt-BR" b="1" dirty="0" smtClean="0">
                <a:sym typeface="Wingdings" panose="05000000000000000000" pitchFamily="2" charset="2"/>
              </a:rPr>
              <a:t>  </a:t>
            </a:r>
            <a:r>
              <a:rPr lang="pt-BR" sz="2000" b="1" dirty="0" smtClean="0">
                <a:sym typeface="Wingdings" panose="05000000000000000000" pitchFamily="2" charset="2"/>
              </a:rPr>
              <a:t>DEFICIENCIA  de </a:t>
            </a:r>
            <a:r>
              <a:rPr lang="pt-BR" b="1" dirty="0" smtClean="0">
                <a:sym typeface="Wingdings" panose="05000000000000000000" pitchFamily="2" charset="2"/>
              </a:rPr>
              <a:t> tecnologia </a:t>
            </a:r>
            <a:r>
              <a:rPr lang="pt-BR" b="1" dirty="0">
                <a:sym typeface="Wingdings" panose="05000000000000000000" pitchFamily="2" charset="2"/>
              </a:rPr>
              <a:t>variada e de ponta </a:t>
            </a:r>
            <a:endParaRPr lang="pt-BR" b="1" dirty="0" smtClean="0">
              <a:sym typeface="Wingdings" panose="05000000000000000000" pitchFamily="2" charset="2"/>
            </a:endParaRPr>
          </a:p>
          <a:p>
            <a:r>
              <a:rPr lang="pt-BR" b="1" dirty="0">
                <a:sym typeface="Wingdings" panose="05000000000000000000" pitchFamily="2" charset="2"/>
              </a:rPr>
              <a:t> </a:t>
            </a:r>
            <a:r>
              <a:rPr lang="pt-BR" b="1" dirty="0" smtClean="0">
                <a:sym typeface="Wingdings" panose="05000000000000000000" pitchFamily="2" charset="2"/>
              </a:rPr>
              <a:t>                          Necessidade de capacitação das Equipes de Saúde</a:t>
            </a:r>
            <a:endParaRPr lang="pt-BR" b="1" dirty="0">
              <a:sym typeface="Wingdings" panose="05000000000000000000" pitchFamily="2" charset="2"/>
            </a:endParaRPr>
          </a:p>
          <a:p>
            <a:r>
              <a:rPr lang="pt-BR" b="1" dirty="0">
                <a:sym typeface="Wingdings" panose="05000000000000000000" pitchFamily="2" charset="2"/>
              </a:rPr>
              <a:t>                       </a:t>
            </a:r>
            <a:r>
              <a:rPr lang="pt-BR" b="1" dirty="0" smtClean="0">
                <a:sym typeface="Wingdings" panose="05000000000000000000" pitchFamily="2" charset="2"/>
              </a:rPr>
              <a:t>    Medicações </a:t>
            </a:r>
            <a:r>
              <a:rPr lang="pt-BR" b="1" dirty="0">
                <a:sym typeface="Wingdings" panose="05000000000000000000" pitchFamily="2" charset="2"/>
              </a:rPr>
              <a:t>de alto </a:t>
            </a:r>
            <a:r>
              <a:rPr lang="pt-BR" b="1" dirty="0" smtClean="0">
                <a:sym typeface="Wingdings" panose="05000000000000000000" pitchFamily="2" charset="2"/>
              </a:rPr>
              <a:t>custo</a:t>
            </a:r>
            <a:endParaRPr lang="pt-BR" b="1" dirty="0">
              <a:sym typeface="Wingdings" panose="05000000000000000000" pitchFamily="2" charset="2"/>
            </a:endParaRPr>
          </a:p>
          <a:p>
            <a:r>
              <a:rPr lang="pt-BR" b="1" dirty="0">
                <a:sym typeface="Wingdings" panose="05000000000000000000" pitchFamily="2" charset="2"/>
              </a:rPr>
              <a:t> </a:t>
            </a:r>
            <a:r>
              <a:rPr lang="pt-BR" b="1" dirty="0" smtClean="0">
                <a:sym typeface="Wingdings" panose="05000000000000000000" pitchFamily="2" charset="2"/>
              </a:rPr>
              <a:t>EXISTEM   outras   </a:t>
            </a:r>
            <a:r>
              <a:rPr lang="pt-BR" b="1" dirty="0" err="1">
                <a:sym typeface="Wingdings" panose="05000000000000000000" pitchFamily="2" charset="2"/>
              </a:rPr>
              <a:t>Prioridadedes</a:t>
            </a:r>
            <a:r>
              <a:rPr lang="pt-BR" b="1" dirty="0">
                <a:sym typeface="Wingdings" panose="05000000000000000000" pitchFamily="2" charset="2"/>
              </a:rPr>
              <a:t>  como fome e pobreza em países em desenvolvimento  </a:t>
            </a:r>
            <a:r>
              <a:rPr lang="pt-BR" b="1" dirty="0" smtClean="0">
                <a:sym typeface="Wingdings" panose="05000000000000000000" pitchFamily="2" charset="2"/>
              </a:rPr>
              <a:t>!!!!</a:t>
            </a:r>
            <a:r>
              <a:rPr lang="pt-BR" dirty="0" smtClean="0"/>
              <a:t>                                 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31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DOENÇAS RARAS NÃO GENETICAS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AUTO –IMUNES </a:t>
            </a:r>
          </a:p>
          <a:p>
            <a:endParaRPr lang="pt-BR" dirty="0"/>
          </a:p>
          <a:p>
            <a:r>
              <a:rPr lang="pt-BR" dirty="0" smtClean="0"/>
              <a:t>INFLAMATÓRIAS 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INFECCIOSAS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45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lgerian" panose="04020705040A02060702" pitchFamily="82" charset="0"/>
              </a:rPr>
              <a:t>Politicas publicas 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394857"/>
            <a:ext cx="9601196" cy="3860800"/>
          </a:xfrm>
        </p:spPr>
        <p:txBody>
          <a:bodyPr>
            <a:normAutofit fontScale="40000" lnSpcReduction="20000"/>
          </a:bodyPr>
          <a:lstStyle/>
          <a:p>
            <a:r>
              <a:rPr lang="pt-BR" sz="6200" dirty="0" smtClean="0"/>
              <a:t>Desde 1999 a Comissão Europeia vem desenvolvendo uma aproximação proativa em direção às Doenças Raras   mas com grande heterogeneidade entre os membros da UE</a:t>
            </a:r>
          </a:p>
          <a:p>
            <a:r>
              <a:rPr lang="pt-BR" sz="6200" dirty="0"/>
              <a:t>No Brasil, uma política nacional para Doenças raras teve inicio oficial com a publicação da Portaria SAS/MS nº 199 de 30 de janeiro 2014  , revisada pala portaria  complementar 981 ,devendo ser implantada através das DIRETRIZES PARA ATENCÁO INTEGRAL ÄS PESSOAS COM DOENCÁS RARAS NO SISTEMA ÚNICO DE SAÚDE –</a:t>
            </a:r>
            <a:r>
              <a:rPr lang="pt-BR" sz="6200" dirty="0" smtClean="0"/>
              <a:t>SUS</a:t>
            </a:r>
          </a:p>
          <a:p>
            <a:r>
              <a:rPr lang="pt-BR" sz="6200" dirty="0" smtClean="0"/>
              <a:t>PLC 56/2016 reafirma e assegura o direito de diagnóstico e tratamento das </a:t>
            </a:r>
            <a:r>
              <a:rPr lang="pt-BR" sz="6200" dirty="0" err="1" smtClean="0"/>
              <a:t>DRs</a:t>
            </a:r>
            <a:endParaRPr lang="pt-BR" sz="6200" dirty="0" smtClean="0"/>
          </a:p>
          <a:p>
            <a:r>
              <a:rPr lang="pt-BR" sz="5000" b="1" dirty="0" smtClean="0"/>
              <a:t>Folia Med.2007;49(1-2):59-67</a:t>
            </a:r>
            <a:endParaRPr lang="pt-BR" sz="5000" b="1" dirty="0"/>
          </a:p>
        </p:txBody>
      </p:sp>
    </p:spTree>
    <p:extLst>
      <p:ext uri="{BB962C8B-B14F-4D97-AF65-F5344CB8AC3E}">
        <p14:creationId xmlns:p14="http://schemas.microsoft.com/office/powerpoint/2010/main" val="1573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08338"/>
            <a:ext cx="9601196" cy="95303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lgerian" panose="04020705040A02060702" pitchFamily="82" charset="0"/>
              </a:rPr>
              <a:t>Eixos das </a:t>
            </a:r>
            <a:r>
              <a:rPr lang="pt-BR" dirty="0">
                <a:latin typeface="Algerian" panose="04020705040A02060702" pitchFamily="82" charset="0"/>
              </a:rPr>
              <a:t>D</a:t>
            </a:r>
            <a:r>
              <a:rPr lang="pt-BR" dirty="0" smtClean="0">
                <a:latin typeface="Algerian" panose="04020705040A02060702" pitchFamily="82" charset="0"/>
              </a:rPr>
              <a:t>oenças Raras  </a:t>
            </a:r>
            <a:r>
              <a:rPr lang="pt-BR" dirty="0" err="1" smtClean="0">
                <a:latin typeface="Algerian" panose="04020705040A02060702" pitchFamily="82" charset="0"/>
              </a:rPr>
              <a:t>geneticas</a:t>
            </a:r>
            <a:endParaRPr lang="pt-BR" dirty="0">
              <a:latin typeface="Algerian" panose="04020705040A02060702" pitchFamily="82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198665"/>
              </p:ext>
            </p:extLst>
          </p:nvPr>
        </p:nvGraphicFramePr>
        <p:xfrm>
          <a:off x="798489" y="1906073"/>
          <a:ext cx="10663707" cy="426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4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Doenças Raras </a:t>
            </a:r>
            <a:r>
              <a:rPr lang="pt-BR" dirty="0" err="1"/>
              <a:t>N</a:t>
            </a:r>
            <a:r>
              <a:rPr lang="pt-BR" dirty="0" err="1" smtClean="0"/>
              <a:t>aõ</a:t>
            </a:r>
            <a:r>
              <a:rPr lang="pt-BR" dirty="0" smtClean="0"/>
              <a:t> Genéticas ????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           INFECCIOSAS ---</a:t>
            </a:r>
            <a:r>
              <a:rPr lang="pt-BR" dirty="0" smtClean="0">
                <a:sym typeface="Wingdings" panose="05000000000000000000" pitchFamily="2" charset="2"/>
              </a:rPr>
              <a:t> DOENÇAS EMERGENTES : </a:t>
            </a:r>
            <a:r>
              <a:rPr lang="pt-BR" sz="1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INFECÇÃO POR .ZIKA VIRUS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pt-BR" sz="1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                                                                                                                                              HANTAVIROSE</a:t>
            </a:r>
          </a:p>
          <a:p>
            <a:pPr marL="0" indent="0">
              <a:buNone/>
            </a:pPr>
            <a:r>
              <a:rPr lang="pt-BR" sz="26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pt-BR" sz="2600" dirty="0" smtClean="0">
                <a:solidFill>
                  <a:srgbClr val="00B0F0"/>
                </a:solidFill>
                <a:sym typeface="Wingdings" panose="05000000000000000000" pitchFamily="2" charset="2"/>
              </a:rPr>
              <a:t>                                                                                   </a:t>
            </a:r>
            <a:r>
              <a:rPr lang="pt-BR" sz="2600" b="1" dirty="0" err="1" smtClean="0">
                <a:solidFill>
                  <a:srgbClr val="00B0F0"/>
                </a:solidFill>
              </a:rPr>
              <a:t>Hanseaníase</a:t>
            </a:r>
            <a:r>
              <a:rPr lang="pt-BR" sz="2600" b="1" dirty="0">
                <a:solidFill>
                  <a:srgbClr val="00B0F0"/>
                </a:solidFill>
              </a:rPr>
              <a:t>, Ebola e </a:t>
            </a:r>
            <a:r>
              <a:rPr lang="pt-BR" sz="2600" b="1" dirty="0" err="1">
                <a:solidFill>
                  <a:srgbClr val="00B0F0"/>
                </a:solidFill>
              </a:rPr>
              <a:t>Chicungunya</a:t>
            </a:r>
            <a:endParaRPr lang="pt-BR" sz="26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    INFLAMATÓRIAS ---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sz="1800" b="1" dirty="0">
                <a:solidFill>
                  <a:srgbClr val="FF0000"/>
                </a:solidFill>
              </a:rPr>
              <a:t>FEBRE DO MEDITERRANEO </a:t>
            </a:r>
            <a:r>
              <a:rPr lang="pt-BR" sz="1800" b="1" dirty="0" smtClean="0">
                <a:solidFill>
                  <a:srgbClr val="FF0000"/>
                </a:solidFill>
              </a:rPr>
              <a:t>FAMILIAR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0000"/>
                </a:solidFill>
              </a:rPr>
              <a:t> </a:t>
            </a:r>
            <a:r>
              <a:rPr lang="pt-BR" sz="1800" b="1" dirty="0" smtClean="0">
                <a:solidFill>
                  <a:srgbClr val="FF0000"/>
                </a:solidFill>
              </a:rPr>
              <a:t>                                                                      CRIOPIRINOPATIAS E FEBRE PERIÓDICA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    AUTOIMUNES-------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sz="1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LUPUS ERITEMETOSO SISTEMICO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pt-BR" sz="1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                                                                   ARTRITE REUMATOIDE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pt-BR" sz="1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                                                                   COLITE ULCERATIVA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pt-BR" sz="1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                                                                       </a:t>
            </a:r>
            <a:endParaRPr lang="pt-BR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4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SAÕ DROGAS ORFÃS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2500" y="2556932"/>
            <a:ext cx="10363200" cy="3318936"/>
          </a:xfrm>
        </p:spPr>
        <p:txBody>
          <a:bodyPr/>
          <a:lstStyle/>
          <a:p>
            <a:r>
              <a:rPr lang="pt-BR" dirty="0"/>
              <a:t>Os medicamentos utilizados para tratar essas doenças raras são conhecidos como medicamentos órfãos e, por se destinarem a um número pequeno de pacientes, são em geral muito </a:t>
            </a:r>
            <a:r>
              <a:rPr lang="pt-BR" dirty="0" smtClean="0"/>
              <a:t>caros</a:t>
            </a:r>
            <a:r>
              <a:rPr lang="pt-BR" dirty="0"/>
              <a:t> </a:t>
            </a:r>
            <a:r>
              <a:rPr lang="pt-BR" dirty="0" smtClean="0"/>
              <a:t>para serem produzidos nas condições     usuais de mercado</a:t>
            </a:r>
          </a:p>
          <a:p>
            <a:r>
              <a:rPr lang="pt-BR" dirty="0" smtClean="0"/>
              <a:t>Politicas de Atenção </a:t>
            </a:r>
            <a:r>
              <a:rPr lang="pt-BR" dirty="0"/>
              <a:t>I</a:t>
            </a:r>
            <a:r>
              <a:rPr lang="pt-BR" dirty="0" smtClean="0"/>
              <a:t>ntegral aos pacientes com Doenças Raras  através da Portaria 199 /2014     prevê diagnostico + tratamento + reabilitação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842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latin typeface="Algerian" panose="04020705040A02060702" pitchFamily="82" charset="0"/>
              </a:rPr>
              <a:t>Drogas órfãs </a:t>
            </a:r>
            <a:endParaRPr lang="pt-BR" sz="6000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</a:t>
            </a:r>
            <a:r>
              <a:rPr lang="pt-BR" dirty="0"/>
              <a:t>2017, a FDA registrou mais de 450 medicamentos órfãos para 667 indicações clínicas </a:t>
            </a:r>
            <a:r>
              <a:rPr lang="pt-BR" dirty="0" smtClean="0"/>
              <a:t>raras</a:t>
            </a:r>
          </a:p>
          <a:p>
            <a:r>
              <a:rPr lang="pt-BR" dirty="0"/>
              <a:t>PROJETO DE LEI N.º 9.299, DE 2017 (Da Comissão de Seguridade Social e Família</a:t>
            </a:r>
            <a:r>
              <a:rPr lang="pt-BR" dirty="0" smtClean="0"/>
              <a:t>) sobre medicamentos órfãos </a:t>
            </a:r>
          </a:p>
          <a:p>
            <a:r>
              <a:rPr lang="pt-BR" dirty="0"/>
              <a:t>Art. 1º Esta lei dispõe sobre os direitos de pessoas diagnosticadas com doenças graves e raras, deveres do Sistema Único de Saúde, medicamentos órfãos e incentivos à sua produção e pesquisa.</a:t>
            </a:r>
          </a:p>
        </p:txBody>
      </p:sp>
    </p:spTree>
    <p:extLst>
      <p:ext uri="{BB962C8B-B14F-4D97-AF65-F5344CB8AC3E}">
        <p14:creationId xmlns:p14="http://schemas.microsoft.com/office/powerpoint/2010/main" val="2019675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00100" y="1508760"/>
            <a:ext cx="105841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>
              <a:latin typeface="Roboto"/>
            </a:endParaRPr>
          </a:p>
          <a:p>
            <a:endParaRPr lang="pt-BR" sz="2400" b="1" dirty="0">
              <a:latin typeface="Roboto"/>
            </a:endParaRPr>
          </a:p>
          <a:p>
            <a:r>
              <a:rPr lang="pt-BR" sz="2800" dirty="0" smtClean="0">
                <a:latin typeface="Roboto"/>
              </a:rPr>
              <a:t>A Constituição Brasileira , </a:t>
            </a:r>
            <a:r>
              <a:rPr lang="pt-BR" sz="2800" dirty="0" smtClean="0">
                <a:latin typeface="Roboto"/>
              </a:rPr>
              <a:t>no</a:t>
            </a:r>
            <a:r>
              <a:rPr lang="pt-BR" sz="2800" dirty="0">
                <a:latin typeface="Roboto"/>
              </a:rPr>
              <a:t> artigo </a:t>
            </a:r>
            <a:r>
              <a:rPr lang="pt-BR" sz="2800" dirty="0" smtClean="0">
                <a:latin typeface="Roboto"/>
              </a:rPr>
              <a:t>196,destaca  </a:t>
            </a:r>
            <a:r>
              <a:rPr lang="pt-BR" sz="2800" dirty="0">
                <a:latin typeface="Roboto"/>
              </a:rPr>
              <a:t>que “[…] a saúde é um direito de todos e dever do Estado, garantido mediante políticas sociais e econômicas que visem à redução do risco de doenças e de outros agravos e ao acesso universal e igualitário às ações e serviços para a sua promoção, proteção e </a:t>
            </a:r>
            <a:r>
              <a:rPr lang="pt-BR" sz="2800" dirty="0" smtClean="0">
                <a:latin typeface="Roboto"/>
              </a:rPr>
              <a:t>recuperação</a:t>
            </a:r>
          </a:p>
          <a:p>
            <a:endParaRPr lang="pt-BR" sz="2400" dirty="0">
              <a:latin typeface="Roboto"/>
            </a:endParaRPr>
          </a:p>
          <a:p>
            <a:r>
              <a:rPr lang="pt-BR" sz="2400" dirty="0"/>
              <a:t> </a:t>
            </a:r>
            <a:endParaRPr lang="pt-BR" sz="2400" dirty="0" smtClean="0">
              <a:latin typeface="Roboto"/>
            </a:endParaRPr>
          </a:p>
          <a:p>
            <a:endParaRPr lang="pt-BR" sz="2400" dirty="0">
              <a:latin typeface="Roboto"/>
            </a:endParaRPr>
          </a:p>
          <a:p>
            <a:endParaRPr lang="pt-BR" sz="2400" dirty="0" smtClean="0">
              <a:latin typeface="Roboto"/>
            </a:endParaRPr>
          </a:p>
          <a:p>
            <a:r>
              <a:rPr lang="pt-BR" dirty="0" smtClean="0">
                <a:latin typeface="Roboto"/>
              </a:rPr>
              <a:t>”.</a:t>
            </a:r>
            <a:r>
              <a:rPr lang="pt-BR" dirty="0">
                <a:latin typeface="Roboto"/>
              </a:rPr>
              <a:t> 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98806" y="956603"/>
            <a:ext cx="1038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lgerian" panose="04020705040A02060702" pitchFamily="82" charset="0"/>
              </a:rPr>
              <a:t>TRATAMENTO DE DOENÇA RARA É UM DIREITO CONSTITUCIONAL</a:t>
            </a:r>
            <a:endParaRPr lang="pt-BR" sz="2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1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lgerian" panose="04020705040A02060702" pitchFamily="82" charset="0"/>
              </a:rPr>
              <a:t>Introdução 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CONCEITO DE DOENÇAS RARAS -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 EUA  ..DECADA DE 80 </a:t>
            </a:r>
          </a:p>
          <a:p>
            <a:r>
              <a:rPr lang="pt-BR" dirty="0" smtClean="0"/>
              <a:t>DIA 28 DE FEVEREIRO-</a:t>
            </a:r>
            <a:r>
              <a:rPr lang="pt-BR" dirty="0" smtClean="0">
                <a:sym typeface="Wingdings" panose="05000000000000000000" pitchFamily="2" charset="2"/>
              </a:rPr>
              <a:t>DIA MUNDIAL DAS DOENÇAS RARAS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DOENÇA RARA --DOENÇA ÓRFÃ   DE ATENÇÃO </a:t>
            </a:r>
          </a:p>
          <a:p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 smtClean="0">
                <a:sym typeface="Wingdings" panose="05000000000000000000" pitchFamily="2" charset="2"/>
              </a:rPr>
              <a:t>NAS INVESTIGAÇÕES 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NA INDUSTRIA </a:t>
            </a:r>
            <a:r>
              <a:rPr lang="pt-BR" dirty="0" smtClean="0">
                <a:sym typeface="Wingdings" panose="05000000000000000000" pitchFamily="2" charset="2"/>
              </a:rPr>
              <a:t>FARMACEUTICA/MEDICAMENTOS ORFÃOS</a:t>
            </a:r>
            <a:endParaRPr lang="pt-BR" dirty="0" smtClean="0">
              <a:sym typeface="Wingdings" panose="05000000000000000000" pitchFamily="2" charset="2"/>
            </a:endParaRPr>
          </a:p>
          <a:p>
            <a:r>
              <a:rPr lang="pt-BR" dirty="0" smtClean="0">
                <a:sym typeface="Wingdings" panose="05000000000000000000" pitchFamily="2" charset="2"/>
              </a:rPr>
              <a:t>NAS POLÍTICAS DE SAUDE PUBLICA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41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raridade colabora para </a:t>
            </a:r>
            <a:r>
              <a:rPr lang="pt-BR" dirty="0" err="1" smtClean="0"/>
              <a:t>Judicialização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0" y="2556932"/>
            <a:ext cx="9793513" cy="3318936"/>
          </a:xfrm>
        </p:spPr>
        <p:txBody>
          <a:bodyPr/>
          <a:lstStyle/>
          <a:p>
            <a:r>
              <a:rPr lang="pt-BR" dirty="0" smtClean="0"/>
              <a:t>Dificulta e atrasa o inicio  do tratamento   e seu uso regular</a:t>
            </a:r>
          </a:p>
          <a:p>
            <a:r>
              <a:rPr lang="pt-BR" dirty="0" smtClean="0"/>
              <a:t>Diminui a competitividade de mercado  elevando ainda mais o valor monetário </a:t>
            </a:r>
          </a:p>
          <a:p>
            <a:pPr marL="0" indent="0">
              <a:buNone/>
            </a:pPr>
            <a:r>
              <a:rPr lang="pt-BR" dirty="0" smtClean="0"/>
              <a:t>    MAS........</a:t>
            </a:r>
          </a:p>
          <a:p>
            <a:r>
              <a:rPr lang="pt-BR" dirty="0" smtClean="0"/>
              <a:t> Os  direitos dos pacientes </a:t>
            </a:r>
          </a:p>
          <a:p>
            <a:r>
              <a:rPr lang="pt-BR" dirty="0" smtClean="0"/>
              <a:t>A avanço da </a:t>
            </a:r>
            <a:r>
              <a:rPr lang="pt-BR" dirty="0" err="1" smtClean="0"/>
              <a:t>genetica</a:t>
            </a:r>
            <a:r>
              <a:rPr lang="pt-BR" dirty="0" smtClean="0"/>
              <a:t> molecular com numero crescente de drogas no mercado</a:t>
            </a:r>
          </a:p>
          <a:p>
            <a:r>
              <a:rPr lang="pt-BR" dirty="0" smtClean="0"/>
              <a:t>PODERAÕ  DETERMINAR O USO PADRONIZADO  DE ROTINA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8443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40080"/>
            <a:ext cx="9601196" cy="1405889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SOCIEDADE  BRASILEIRA DE GENETICA MÉDICA E AS POLITICAS PUBLICAS PARA DOENÇAS RARAS </a:t>
            </a:r>
            <a:br>
              <a:rPr lang="pt-BR" sz="2000" b="1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5" y="1554480"/>
            <a:ext cx="10572749" cy="458343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 organização da atenção deve seguir a lógica de cuidados </a:t>
            </a:r>
            <a:r>
              <a:rPr lang="pt-BR" dirty="0" smtClean="0"/>
              <a:t> </a:t>
            </a:r>
            <a:r>
              <a:rPr lang="pt-BR" dirty="0"/>
              <a:t>vigente no SUS, produzindo saúde de forma sistêmica, por meio de processos dinâmicos voltados ao fluxo de assistência ao usuário.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assistência ao usuário deve ser centrada em seu campo de necessidades, vistas de forma ampla</a:t>
            </a:r>
            <a:r>
              <a:rPr lang="pt-BR" dirty="0" smtClean="0"/>
              <a:t>.</a:t>
            </a:r>
          </a:p>
          <a:p>
            <a:r>
              <a:rPr lang="pt-BR" dirty="0" smtClean="0"/>
              <a:t> A </a:t>
            </a:r>
            <a:r>
              <a:rPr lang="pt-BR" dirty="0"/>
              <a:t>atenção aos familiares e pacientes com DR deverá garantir:</a:t>
            </a:r>
            <a:br>
              <a:rPr lang="pt-BR" dirty="0"/>
            </a:br>
            <a:r>
              <a:rPr lang="pt-BR" dirty="0"/>
              <a:t>a) Estruturação da atenção de forma integrada e coordenada em todos os níveis, desde a prevenção, acolhimento, diagnóstico, </a:t>
            </a:r>
            <a:r>
              <a:rPr lang="pt-BR" dirty="0" smtClean="0"/>
              <a:t>tratamento, </a:t>
            </a:r>
            <a:r>
              <a:rPr lang="pt-BR" dirty="0"/>
              <a:t>apoio até a resolução, seguimento e reabilitação.</a:t>
            </a:r>
            <a:br>
              <a:rPr lang="pt-BR" dirty="0"/>
            </a:br>
            <a:r>
              <a:rPr lang="pt-BR" dirty="0"/>
              <a:t>b) Acesso a recursos diagnósticos e terapêuticos;</a:t>
            </a:r>
            <a:br>
              <a:rPr lang="pt-BR" dirty="0"/>
            </a:br>
            <a:r>
              <a:rPr lang="pt-BR" dirty="0"/>
              <a:t>c) Acesso à informação e ao cuidado;</a:t>
            </a:r>
            <a:br>
              <a:rPr lang="pt-BR" dirty="0"/>
            </a:br>
            <a:r>
              <a:rPr lang="pt-BR" dirty="0"/>
              <a:t>d) Aconselhamento Genético (AG), quando indicado.</a:t>
            </a:r>
            <a:br>
              <a:rPr lang="pt-BR" dirty="0"/>
            </a:br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3016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39037"/>
          </a:xfrm>
        </p:spPr>
        <p:txBody>
          <a:bodyPr>
            <a:normAutofit/>
          </a:bodyPr>
          <a:lstStyle/>
          <a:p>
            <a:r>
              <a:rPr lang="pt-BR" sz="3600" dirty="0" smtClean="0"/>
              <a:t>VANGUARDA DOS CENTROS  DE  INFUSÃO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20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DOENÇAS LISOSSOMAIS </a:t>
            </a:r>
          </a:p>
          <a:p>
            <a:pPr marL="0" indent="0">
              <a:buNone/>
            </a:pPr>
            <a:r>
              <a:rPr lang="pt-BR" dirty="0" smtClean="0"/>
              <a:t>FIBROSE  CISTICA </a:t>
            </a:r>
          </a:p>
          <a:p>
            <a:pPr marL="0" indent="0">
              <a:buNone/>
            </a:pPr>
            <a:r>
              <a:rPr lang="pt-BR" dirty="0" smtClean="0"/>
              <a:t>ATROFIA MUSCULAR ESPINHAL </a:t>
            </a:r>
          </a:p>
          <a:p>
            <a:pPr marL="0" indent="0">
              <a:buNone/>
            </a:pPr>
            <a:r>
              <a:rPr lang="pt-BR" dirty="0" smtClean="0"/>
              <a:t>DEFICIENCIA DE LIPASE ÁCIDA </a:t>
            </a:r>
          </a:p>
          <a:p>
            <a:pPr marL="0" indent="0">
              <a:buNone/>
            </a:pPr>
            <a:r>
              <a:rPr lang="pt-BR" dirty="0" smtClean="0"/>
              <a:t>HIPOFOSFATASIA </a:t>
            </a:r>
          </a:p>
          <a:p>
            <a:pPr marL="0" indent="0">
              <a:buNone/>
            </a:pPr>
            <a:r>
              <a:rPr lang="pt-BR" dirty="0" smtClean="0"/>
              <a:t>PORFIRIAS </a:t>
            </a:r>
          </a:p>
          <a:p>
            <a:pPr marL="0" indent="0">
              <a:buNone/>
            </a:pPr>
            <a:r>
              <a:rPr lang="pt-BR" dirty="0" smtClean="0"/>
              <a:t>OSTEOGENENS IMPERFECTA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587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 </a:t>
            </a:r>
            <a:r>
              <a:rPr lang="pt-BR" b="1" i="1" dirty="0">
                <a:latin typeface="Algerian" panose="04020705040A02060702" pitchFamily="82" charset="0"/>
              </a:rPr>
              <a:t>POLITICAS </a:t>
            </a:r>
            <a:r>
              <a:rPr lang="pt-BR" b="1" i="1" dirty="0" smtClean="0">
                <a:latin typeface="Algerian" panose="04020705040A02060702" pitchFamily="82" charset="0"/>
              </a:rPr>
              <a:t>PUBLICAS no </a:t>
            </a:r>
            <a:r>
              <a:rPr lang="pt-BR" b="1" i="1" dirty="0" err="1" smtClean="0">
                <a:latin typeface="Algerian" panose="04020705040A02060702" pitchFamily="82" charset="0"/>
              </a:rPr>
              <a:t>df</a:t>
            </a:r>
            <a:r>
              <a:rPr lang="pt-BR" dirty="0">
                <a:latin typeface="Algerian" panose="04020705040A02060702" pitchFamily="82" charset="0"/>
              </a:rPr>
              <a:t/>
            </a:r>
            <a:br>
              <a:rPr lang="pt-BR" dirty="0">
                <a:latin typeface="Algerian" panose="04020705040A02060702" pitchFamily="82" charset="0"/>
              </a:rPr>
            </a:b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394857"/>
            <a:ext cx="9601196" cy="3715657"/>
          </a:xfrm>
        </p:spPr>
        <p:txBody>
          <a:bodyPr>
            <a:normAutofit/>
          </a:bodyPr>
          <a:lstStyle/>
          <a:p>
            <a:r>
              <a:rPr lang="pt-BR" sz="3300" dirty="0">
                <a:latin typeface="Arial" panose="020B0604020202020204" pitchFamily="34" charset="0"/>
                <a:cs typeface="Arial" panose="020B0604020202020204" pitchFamily="34" charset="0"/>
              </a:rPr>
              <a:t>O atendimento às Doenças raras iniciou se em 1989 como Serviço de Genética e em 2007 esse Serviço  foi oficialmente reconhecido como  “Núcleo de Genética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</a:p>
          <a:p>
            <a:r>
              <a:rPr lang="pt-BR" sz="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96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dirty="0">
                <a:latin typeface="Algerian" panose="04020705040A02060702" pitchFamily="82" charset="0"/>
              </a:rPr>
              <a:t>POLITICAS PUBLICAS no </a:t>
            </a:r>
            <a:r>
              <a:rPr lang="pt-BR" b="1" i="1" dirty="0" err="1">
                <a:latin typeface="Algerian" panose="04020705040A02060702" pitchFamily="82" charset="0"/>
              </a:rPr>
              <a:t>df</a:t>
            </a:r>
            <a:r>
              <a:rPr lang="pt-BR" dirty="0">
                <a:latin typeface="Algerian" panose="04020705040A02060702" pitchFamily="82" charset="0"/>
              </a:rPr>
              <a:t/>
            </a:r>
            <a:br>
              <a:rPr lang="pt-BR" dirty="0">
                <a:latin typeface="Algerian" panose="04020705040A02060702" pitchFamily="82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Coordenação de Doenças Raras instituída em Diário Oficial de 04de Março de 2013 pela SES-DF, a primeira no País , destina se a estruturação de forma integrada e coordenada em todos os níveis da Atenção à Saúde aos pacientes com Doenças Raras e seus familiares, garantindo acesso a recursos diagnósticos e terapêuticos; acesso a informação, suporte e Aconselhamento Genético familiar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77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dirty="0">
                <a:latin typeface="Algerian" panose="04020705040A02060702" pitchFamily="82" charset="0"/>
              </a:rPr>
              <a:t>POLITICAS PUBLICAS no </a:t>
            </a:r>
            <a:r>
              <a:rPr lang="pt-BR" b="1" i="1" dirty="0" err="1">
                <a:latin typeface="Algerian" panose="04020705040A02060702" pitchFamily="82" charset="0"/>
              </a:rPr>
              <a:t>df</a:t>
            </a:r>
            <a:r>
              <a:rPr lang="pt-BR" dirty="0">
                <a:latin typeface="Algerian" panose="04020705040A02060702" pitchFamily="82" charset="0"/>
              </a:rPr>
              <a:t/>
            </a:r>
            <a:br>
              <a:rPr lang="pt-BR" dirty="0">
                <a:latin typeface="Algerian" panose="04020705040A02060702" pitchFamily="82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LEI Nº 4.190, DE 06 DE AGOSTO DE 2008</a:t>
            </a:r>
            <a:endParaRPr lang="pt-BR" dirty="0"/>
          </a:p>
          <a:p>
            <a:r>
              <a:rPr lang="pt-BR" b="1" dirty="0" smtClean="0"/>
              <a:t>DODF </a:t>
            </a:r>
            <a:r>
              <a:rPr lang="pt-BR" b="1" dirty="0"/>
              <a:t>de 11.08.2008</a:t>
            </a:r>
            <a:endParaRPr lang="pt-BR" dirty="0"/>
          </a:p>
          <a:p>
            <a:r>
              <a:rPr lang="pt-BR" b="1" dirty="0"/>
              <a:t>Assegura a todas as crianças nascidas nos hospitais</a:t>
            </a:r>
            <a:endParaRPr lang="pt-BR" dirty="0"/>
          </a:p>
          <a:p>
            <a:r>
              <a:rPr lang="pt-BR" b="1" dirty="0"/>
              <a:t>e demais estabelecimentos de atenção à saúde de</a:t>
            </a:r>
            <a:endParaRPr lang="pt-BR" dirty="0"/>
          </a:p>
          <a:p>
            <a:r>
              <a:rPr lang="pt-BR" b="1" dirty="0"/>
              <a:t>gestantes da rede pública de saúde do Distrito</a:t>
            </a:r>
            <a:endParaRPr lang="pt-BR" dirty="0"/>
          </a:p>
          <a:p>
            <a:r>
              <a:rPr lang="pt-BR" b="1" dirty="0"/>
              <a:t>Federal o direito ao teste de triagem neonatal, na</a:t>
            </a:r>
            <a:endParaRPr lang="pt-BR" dirty="0"/>
          </a:p>
          <a:p>
            <a:r>
              <a:rPr lang="pt-BR" b="1" dirty="0"/>
              <a:t>sua modalidade ampliada.</a:t>
            </a:r>
            <a:endParaRPr lang="pt-BR" dirty="0"/>
          </a:p>
          <a:p>
            <a:endParaRPr lang="pt-BR" dirty="0"/>
          </a:p>
        </p:txBody>
      </p:sp>
      <p:pic>
        <p:nvPicPr>
          <p:cNvPr id="2050" name="Picture 2" descr="https://encrypted-tbn1.gstatic.com/images?q=tbn:ANd9GcT2zb-RYmeTx-1V3dtRQsmGM2ShHmQ6afc9BoU3SaqshhcCw_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597" y="3606085"/>
            <a:ext cx="3477296" cy="238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dirty="0">
                <a:latin typeface="Algerian" panose="04020705040A02060702" pitchFamily="82" charset="0"/>
              </a:rPr>
              <a:t>POLITICAS PUBLICAS no </a:t>
            </a:r>
            <a:r>
              <a:rPr lang="pt-BR" b="1" i="1" dirty="0" err="1">
                <a:latin typeface="Algerian" panose="04020705040A02060702" pitchFamily="82" charset="0"/>
              </a:rPr>
              <a:t>df</a:t>
            </a:r>
            <a:r>
              <a:rPr lang="pt-BR" dirty="0">
                <a:latin typeface="Algerian" panose="04020705040A02060702" pitchFamily="82" charset="0"/>
              </a:rPr>
              <a:t/>
            </a:r>
            <a:br>
              <a:rPr lang="pt-BR" dirty="0">
                <a:latin typeface="Algerian" panose="04020705040A02060702" pitchFamily="82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4793" y="2434107"/>
            <a:ext cx="9601196" cy="4072826"/>
          </a:xfrm>
        </p:spPr>
        <p:txBody>
          <a:bodyPr/>
          <a:lstStyle/>
          <a:p>
            <a:r>
              <a:rPr lang="pt-BR" dirty="0"/>
              <a:t> </a:t>
            </a:r>
            <a:r>
              <a:rPr lang="pt-BR" b="1" dirty="0"/>
              <a:t>LEI Nº 5.225, DE 29 DE NOVEMBRO DE 2013 </a:t>
            </a:r>
            <a:endParaRPr lang="pt-BR" b="1" dirty="0" smtClean="0"/>
          </a:p>
          <a:p>
            <a:r>
              <a:rPr lang="pt-BR" dirty="0" smtClean="0"/>
              <a:t> </a:t>
            </a:r>
            <a:r>
              <a:rPr lang="pt-BR" b="1" dirty="0"/>
              <a:t>Dispõe sobre a Política para Tratamento de Doenças Raras no Distrito Federal e dá outras </a:t>
            </a:r>
            <a:r>
              <a:rPr lang="pt-BR" b="1" dirty="0" smtClean="0"/>
              <a:t>providências...</a:t>
            </a:r>
            <a:endParaRPr lang="pt-BR" dirty="0"/>
          </a:p>
        </p:txBody>
      </p:sp>
      <p:sp>
        <p:nvSpPr>
          <p:cNvPr id="7" name="AutoShape 6" descr="data:image/jpeg;base64,/9j/4AAQSkZJRgABAQAAAQABAAD/2wCEAAkGBxQSEhQUExQVFRUWFRUWFhYXFxUVFRgXFxgWFxgVFRUYHSggGBomGxgVITEhJSkrLi4uGR8zODMsNygtLisBCgoKDg0OGxAQGywkHyQ4Ly8tMiwsLCwsLC8sLC81LDQsLCwsLC8sNCwsLCwsLCwsLCwsLCwsLC4sLSwsLCwsLP/AABEIAOAA4QMBIgACEQEDEQH/xAAcAAACAgMBAQAAAAAAAAAAAAAABQQGAQIDBwj/xABJEAACAQIDBQQGCAMECAcBAAABAgMAEQQSIQUTFDFBBiJRYTJTcYGRkjNicqGxs8HRI0JSorLC4SRDdIKjw9LwJWNkc9Pj8Rb/xAAaAQACAwEBAAAAAAAAAAAAAAAAAwECBAUG/8QAMREAAgEDAgUCBAYDAQEAAAAAAAECAxEhBBITMUFRYXGhIoHR8AUykbHB4RQj8VIz/9oADAMBAAIRAxEAPwDnt7EyDESAO4F9AGYDkOgNQOLl9ZJ87fvTXbGFzTSH636VD4E1nayeV1PF40rX5vr5I3Fy+sk+dv3o4uX1knzt+9SOCNHBGot5E/7vP6kfi5fWSfO370cXL6yT52/epHBmjgjUEf7vP6kbi5fWSfO370cXL6yT52/epPBGscGaAvV8kfi5fWSfO370cXL6yT52/epHBmpOztiSTyCOMXJ8dAB1Zj0FTYlcZuyuLuLl9ZJ87fvRxcvrJPnb96vEuxtnYTuYh3nm0zImbu6X1CEBNDezNc1B29sDD7gYnCyHJmCNG5OYMSAAt9b9bG+mt7VOx9zVPSaiMb3z2vkqvFy+sk+dv3o4uX1knzt+9NNkbF38gjMixXBOZuVxyX2mnOM7HwQ6TY6JHy5gpUXI1sbF7kEgjl0NCi2Kp0NTUW6KdvX+ypcXL6yT52/ejjJfWSfO370x2PsOXEuqINSLknko6lqs8uytmYU7uZpMRKPTCZu6bDQ5CAnMHKzX1oUWy1GhXqK97Lu3ZFH4yX1knzt+9HGS+sk+dv3q0dodgQLEuIwsl42bJkcnMGsTZb63sCSDrbW9qWbF2HxEmQyJF3SQW5Egjujlrrf3Go2u9is6VeM9mbvlnDFXGS+sk+dv3o4yX1knzt+9WvaPZGCAMJcbGsgTOI8veIsbADPc3sQNKrPCnwocWiKtPUUrbr/rf9jlxkvrJPnb96OMl9ZJ87fvXXhW8KOGNRYTuqefc5cZL6yT52/ejjJfWSfO37114Y1jhT4VNg31PPuc+Ml9ZJ87fvRxkvrJPnb9634Y+FHDHwosw31PPuacZL6yT52/ejjJfWSfO371vwx8KOHPhRYN9Tz7mnGS+sk+dv3orfhz4UUWDfU8+5asTBd2P1j+Nc+FpxHh73P1m/vGt+FoayegqUrzbEnC0cLTvhawcLUWKcES8LWOGp3wtY4WiwcES8NRwtOuFo4WiwcES8LVgwd8Ngmkj0lmfdo2nd5i4v1AWRgOpArjwtN8JhhNBuToyNnS/v8A+ph76tBZG0aW2V+vQp0GzzoqKWJJNtWYk6kk82JNySdTqaYxdk5nIbdgEcixUEX+8UxTDSQvcAowuAbXGunsNTNnYKeR1eWaYqpDEl90ptrbJHlVh7RyqVHuEKEW/ivcq20dkmJjG9iQBe2osR5imnbGC+JX/Z4h/bmqTJC2KeWZFLIzdw6aoqhVYeIaxYeTCpXaSDNMDb/VIP7Un70WwyeClGSXLBCQnC4EGPuy4h8occ1FmJI8wqtb6zCq/h9nE2VFJPQAEnxJ8T4k1coMKJ8OIr2eJiy36jUf4iPhS+OGWFrrdGsRewPP26Ghrl2CdO6iugvh7IzMQ27VTa12Kg28NLkVCxmyzHIY2sSpF7ajUBuvkRVr2ZhJmcSzzS5E7xLPu1NtdUTKhUcySLaVBGHfEPJOqMVd7j7ICqmh11VVa3TNQ4q2Alp4bbq5G7Zw3xbf+3H+Lj9KScLVt7S4e+JJ/wDKj/vS0s4WokslK1JObYk4Sjhad8NWOFqthfBQl4WjhadcLRwtFiOAhLwtHC054ajhqLBwBLwtHC064WjhaLEcBCXhaKdcLRRYOAhzs3D3jv8AWf8AvtUnhKl9n4wYF+1J+Y9Md0KftOq4K4j4SscLT3dCjdDwo2kcNCLhaOE8qe7oVjcijaHDQj4SscJT3cijcijaHDEXC0cL7R5gkEewjlT3cijcijaGwUb7ED0ZFP248x/sMlRcVhJJtJpC69YwAkR+0o1cfVZiPKrDuRWNwKmzLWYkEDj0XZD4qR96kFT7wa6CfEDlIrfbjuf7DIPuqbNioVLhnUFMma+mXP6N/bUvcCja0VjbkmV+LCMALm7cywuuvUrY3Uc9L8qkb/EDRZEPm8eY/wBhkH3U33ArjGY2Z0BBZLZh1GYXF/aKFFha3USYnCPL9NIzi4O7sEiuOpUav7HLAWBGtdBC49B3Q/VIt71YFT7xTzhxXKLdsWVWBKGzAdDa9j7qNrBrPMWjEYgcpEP247n+wyj7qjRYMhQCcxAAJ5XPU26U8xASNSzsFUcybAD31jDBJFDIQynkR5aGja2rg0m7N5E3C+VY4Wn5wwrgDGXyB1zjmuZc3K+q3vy1qNhDglzE/C0cLT7hhRwwo2k8MQ8L5Vjhaf8ACijhRRtI4Yg4SjhafcIKOEFGwOGIeFop9wgrNG0OGRezv0C/ak/MemVLezv0C/ak/MemVXGhRRRQAUh7TTurQC+WNmYSEyNCLhborSqCVBN/bYCn1YIvzq0JbXcXVg5wcU7FQw5klfDRtO+Vhie9FI/eRSuQFyqliOWa2vjqa0wEkirhpTNKxbEmBgzXQoDINV5Fu7e/PWrlai1N43S33n6+xlWizfdn/nnw/wBRL2hxe6fDMXKR70iQ3IWxU2D26X8aSrjWmeyzSBHxxQFWYHd7q+VfBevvvV0IvzotURqKK5ZLVdNKcr7sc/b1KW5kjSZxPMTBiljQM5KlCyXDj+f0zz8BT3tRMyRLZmRTLGsjroVjJ7zA9Ogv503tQRQ6t2nbkTHSuMZRUuf9+e1l8igzzhTjTDKzANgwsmcsSM1iN5e7DmL1L2jtM8RdJGUrio4yrTEEi4VguHAtuzf0jcmrnlHgKxlHgKvx12+8fQT/AIMrWUvby338+wo7TzlI4++0aNMiyupsVjN7nN/LrlF+l6rYxJVsUYZCyGbDK0hkNxGVa5MwBIF7Ln1NtfOr4RRlHhVIVVGNrDK+ldSe7db/AI138ifs5IxEnfV0D9zLI82XQXXesoz669bXt0pLjsVJvJFEjrfHwR91iCFZNVHl1tyq5AW5UWqI1EpN2LT0zlTUN3L+yi7YUhMZEZJGWKXClMzsxG8ykgsTcjXQHwB50yxmPEEuJR5XA4dNyGZ2JYBgShNyWvbXnVotQVHhVuMmrNfePp7i1o3F3jLPp5l58+xSoMcynDO8rSZo8OMglZZFZh6W75TBut9aIto3xMbRubtPIhRpczkWYWaEALGtwLdauuUeArGUeAqeMuxH+FPC39ny7fP79CmbPxrHhmWZ3xDzZZ4i7GyXbPmhvZAthY2FXWsZRztrRel1JqT5GjT0XSTTd/v+epmiiilmgKKKKACiiigBb2d+gX7Un5j0ypb2d+gX7Un5j0yoAKKKKACiiigAorV3AFybCoWK2iqg2Nz91Q5Jcy0YuXI02ttqLDgZiS5HdjXV293QfWNh51Xpu2cojEm4QBspUGRmJDC4vZAL287edIG2gZ5MRLyDSEL1ORERVPlexNul6h7alC4aHQ2UR6DQ6RN8LVLVlcRKbzYff/3k/qV+H/2VunbqY84UHx/RzSDaexd2BlctII87DMwu1mN1Ud0R6EWOvLrrSyxySZmykC6h1szaA2t7DcDmeXkcMNbGaui7p1krtoukfbuUqz8OpVDZmvMALc9RE2g6nkNb8jUnDdugQTJEFC2zZZGLKCbZsrxpcDU6HoaouzNr4gOFuHj3ORIcqFmfIQMzm27ULqzNlU2uM2bUxMLRx4hHBuMM3VTcAgBwQSCL5veDV6OolKbjKy7E1E4tWz3Pa6zUDBYosxB91THbStKkmrl5RcXZm9FRROfbW5nAo3INrO9FRBjBe1dTN8KlSTIcWhfNtAjFrD0ZFb477/4x8aa1WsS//ikY/wDTqfvxA/Wn7YlRzYVCZLjysdjXn229rSoNkyB2/iCLN0zl9ypLAaah2+Jr0FTe1eZ9qLZNj+GbD/DeYan0cy+T/Yy6l2h84/uj0wVmtVN62pRoCiiigAooooAW9nfoF+1J+Y9MqW9nfoF+1J+Y9MqACiiigDV2sCfAXqNHiwQTytXLa82VLf1G3u60tzdw+2lTqWdkaKdLdG7OmN2gG7t+RNVramLZy0a6J6LP1a/pIg+4t7QPESpH1pHhJiVvz/iyg+6Rx+lKoviSdx2pXBprb1OOC1WW3rZh8HYVF2sxywD+qQXB8N1JcW91qlYA2EwH8s0p+Pf/AMVR9sfQwyP1ZCbdC0bWIv1BINbZW2nI2yk7In7OhMkNmdzryYplCj0FBIzHQX7zdG8BZDFMczoyE5CyEgZsxUkaaWIOvLS/tqXgMbkA72Vb/wAQoWOa7XDFbHd5bnlY+Z68dpthwztHHJJCFGWIEXaTuABTfl6Rs2p0HO1claeUVJtYfK3P6GulqHTnG35l3N9jYgxTXCSkFQuWMZyCxD3Unu6gJpcGzeNdNsYvfCd+8AMHiFGa2c5TmJe2im5Iy9Le4bQ4xYsOYmMaTFY2ygGQIzKCU003i66Mbegb6VDxEjMuIZubYfEs2mUXextb468jrajS0nKpxNrxi4aip8Ss1l5SPQcLiTnBvT+LEaVWdlJdQT4U2jfSnU5NHRrwTZIxEtm0OlcHkNaZQDWj1LkysYJA0tb8WfG1cK0bQE+AvVbsZtTIeGYnH5v6YGX4GNv+bThzc3ql9kcS8k4kJI3yF7Z2cbtsxVbEkKQUj1W3QeVXM1dilzJMMx7o6A6VQu0CsYNkNYkBICTb68BP4fdVp25KyYeZlJVhFJlYcwcpsRfS4qNtfs/hYd1GIVNlsGe7uLaA7xiWBHkdOla9NJp/fY52vitvbKfuWUykVORrgGq7sLEtJh4HkN2aKNmPU3F7nzItVgw/oj2VSPOw2SwmdKKKKuLCiiigBb2d+gX7Un5j0ypb2d+gX7Un5j0yoAKKKKAEnaBtUHXU+7QVGh5G9b7Za81vBR+JNcJZLLWOT+Ns6VOP+uKF+KABNVnCYyKJWR5FB302Vb3Ykuz91BqdG6Cqz237Y5WCqquWGZY3uY1jI7jyoCN4zjvBGOUKVJBLd2jDtRif6oyv9G4w+7t4bvd5be6m0abj8T6iNVVjUSguh6/BvEOIcRtkdt4C/c0ESK2huwN1PMDnUuKVdwiB4S+7VQsjKQXAAAZefPpa9eb7D7Wbw7oIIZG0VFdxhZSdBGYi38Fj0KkISbFdbiw7DHHxs8cZks2V0keJCp0OqXFx5kHlWq8bHN2VN2Ff0G52XiSbiLBaHT+G3l1Cj633U2bYkL6tBGW6kop6eYqsr2UmB7uGRR5NF+hpcmAe5JjtYMbLlDdxM7d5iQRa3QamoW18mTJTTW5PJbsRstFAEccK94XzLpl6gWIseXlSywXDzx3jLskgXdC97oQASqgXuWt5WrpsjscjIspKqWAbRczC4vo7cj5WIp5BsKJOYMn27FfeigKfeKXKvCPU0Q0tWebW9Rj2dxBliDHL6Ui9wEL3HZNASTyUHn1po2lcMAiqgVQFAFgAAAPYBXeQXrG3fKOlZrDMBtK0jNzr7q23iopZjYDmf++ZqI+1kY6An6oZGcW5nKrEW0voTYc7UJYuF82O81apyrlJjVDBWRwxF1UZSGABYneBsiiwJ7xHKlb7ZWNiS62U6KqmQG3i5Ki3sB9tQ1Z5LwvJWimyL2A2SYZJ72yozIli7Fw5BMhDEiP0PQXS7NVzMV+VVvsZJcOpsWJUmx10ihuCOneJt7T4Uk7W9oY98FYNIl9zGi8nkBbfSZSQGRQFAJ8GtobnTCHEeDBXrcGN3zLd2gB4Wfyie/wrp2y9OM+TfiK8sxSNHnSBAqvaRWQBRuWKb4G2pWxckG/pAjUaej9qsak26eJ1kRlYqykFT3uhHsI91a6NPZOxzNXqFVouS8Ezs4P9Fw3+zQflrVlgHdHsFV3YLDh8MvhBAP8AhrVlArNHmzoT/KjNFFFMFBRRRQAt7O/QL9qT8x6ZUt7O/QL9qT8x6ZUAFFFYvQBWtpG8z+RA+AFI+072w0utgVsx8EJAc+5SxpviXu7n6x/G1QsflKEOudW7pT+rN3Qt+lyQL9L1gb+I60VaHyPnztJG8uPxCn0mxMiC/IfxCijyAFh7BWm0+y2Lw7ZZMPL7VUuh9jLcV6T2b7LMcfiJsUqSEbt4nDXUsb98LpcjL1HMGrvKbyIGdo1FiLMF3jk+iTzIFhpoDnHOtLrWdkZI6a8bs8J2L2GxuJYAQtEt9XlBjA87HvH3CvWuzXZZcDPMySFlkjhBB55xnztfzNz5ZqsOLUEMrGwYFSQxU6+DA3B8xrUbCXzMC2fKsa5za7HvMScoAvYodKTKq5JmiFCMGmuZOVqqeEGZsS1/o4ZvaC9/j3YhVugF6h7bIWCU25qQfE5u7r8ailOya7hqKak1L/zd+x32ZH/AhH/lp/dFd3XSumHiIVB4KB8ABQ6VSSuMg7JBhksKkq1EcdhVY29thWEkQzoFKgyiwHddM4jF7uVvqLAcxepSKt7mRO122Ad7Ct2KZbhb3zhr3JB9FdDbkSrXIym9fwzvYmEsUAfM+lhfNmu1xra9x5jxrrj9nIsKFY5BJNPGwu2ZVDq5XPHopJAN9BdmbWxtVwIAG4kUAtEWDLorWAD2HNSCw08DoedrummPo1nTTXdlUaFhDDLvAVldkBIIGigglwLC4zaW6VBdt8h3RU2DBijZ2uOtiSCDc3y2Ay+0U57JlHebBzZZI2ICIz5WsmZu7pqRqLaDQnrVWlISQKiWVZCwFgQoRWkVTqQdY1At16A2pcYRQ6dWo91ny/ks3Zra0cGNUtKP4hYgAqWKSG4uua+Ve5rz0OmlQcNGueOCXOsxgeKPQlRNEk2+V/Amwt41w2Zs4xvFJHknIaOIuVVWdosxQyJcabsAGzEjJrzq1YnAzs0sqbgmVs+7zyBUcqFYb3d3bVT/ACCxvzrdp5KF1fBwvxGjOsoySu+q9CsbQ2mmHMUYYF44yrAakAhAFIHU2Fh5edWTZOxpcLh4UxD55nBlk65SwACAnwCrfzvSTCbBxaSwviHiy8XhiqRtI12bEJzzKAFAZveB77/2sb+IPKO/96tMKm6WDl1NM6NK0ubt+5J7PpeLDjwihPwjU/tVjFVLYeLkWOG7lgIo1ykIALKo5hQfiatorJC2bHVqxkrXM0UUUwSFFFFAC3s79Av2pPzHplS3s79Av2pPzHplQAVg1msGgCqyREE+NyD8aiYnDh1Km9jpobH3HofOmk3Nj9Y/jUV7f51zmsnXhLBXNnvIJsjoynd5nY5CruSATHlJIQEMRe30nKp21klkglhjkWISLlZymYgXBJBuNLAgg6a9KWba2gUlilABUA91bmUxNbvkclNwrKupK35E2plBi4sQpVJVN+drZgNLgqfI8j41ZtqV0W2pwyufIgbSjEyQ7uaxR0YMDZySAobIdTcFr9QCSNQKaYNTeW+p3lybWuTHGb26Dy8qxJtDIbzZAbHKFF2bxIGYkDle9gL6mmOGwTqrGQAO7Fio1C6KoW/UhVW55XvbSrNNrwL3JS8mkBqJt1M0YX+qSNfiw/apgWxrhtJbthx/6mI+5czfpVaX5kRXfwOw5lQXNvE1HkFdya0kGl6sysToK80220Cs72sJZiMruN0qydwzuwF1u7FgnetYEjWwvuN2gsOUtzZsqi4FzYk6kgAAAknyqj7U2Vh8VPFJklSE55XjkOWKTVV5Ic4XPIpBNhzNiKvGLebEKootq+bYsWRoyss3oOyiJVCAuA2UsLC1zZZFOnQ1rGi5iwNwsasG53Lh8zHxJAWhcLO2IwwidFc4hsROb6GMAh0QEd4WdUA0NgD0rfacaQSYuUEiMksU5rmCDOVHMEtmFgbXubXJprWLk05PftZVdh7ciw0k07RNLJITugoUsLd0MQxVeh/muAo86rkLCViwSWMu5Uxv6RYkMCupNiquvPr76s3ZPDxWnxc6BYwGbKb5N43oqFBALdTpcm96Oy0ZcvKQQDoLix72Vjp07ojPkSwrMbcKXPOPT77+oz7N7JEKM76yNp45VvcIG5nzPWw8Kc4S/fvYKO9muBa+hBv8b+Z8Kis4UXJsB/3YAcz5UhxeIMzAsCAL2XnYeJtoW093IdSTdtLcJ1HgsOKdWbDlSGHF4exGo0lW9jyNqn9tjbO3hA5+Aeqxs4jisMozZTiUIDc9AzXNtL937qsXb7VZgOZw7j4hgPxrZpZXTfqcT8Wp7ZqPp+5JwEVgl8oAA0BYmwt9UVaomuAR11qtHSrHhhZF9g/CqUxmoWEdaKKKaZQooooAW9nfoF+1J+Y9MqW9nfoF+1J+Y9MqACsGs1q1AFek5VXtq7TSzpcZVsHW1y5P+rU37q2vmax00Gp0sF9KoO3sJK0jSopdM7qAujJlYhhbW4LZm0v6ZFuRGHydWCTaT5dSBiMQXm1OtjI3tY2UHy9M/wC6KHwwPJmGtyARa/8AVYjQ68xrWuGiIux5vZhpay2GUW6aa/71SAaS3ZndjThVhdq6eV/BqqKve6gx6kklgZEjsxJu3ddudemYOTPBFrmIUxueffiOR7+eYGvNGwrSJJkBLIoksD0V0LEj+YBbtYa6acrVcuzoMOHykhryMyt0a6pnYeIzh9evOnwl8GTk6+P+5KPT6DHHXUZhl0BYliQAFGvoqxJ8gKTptBZp8PGCC6vI0qi5yBFYAm4HMkWpliCXUroQyspObLa9rMO6b2I5WrhsLBpAWuBvJG77gk31OUagWABGlhyq8XBK/UwyjUcrdB4IzWJ07vtqk7V23v5bRSPkKG3K2QgByI0uWGoPfAuC3o2BLiDaTxRqrR/wkH0hujBB4xsNSB1JBPgTzs44BbubIPbKfd8KwjMrNK8YQW1BjZyO9oD3F18L+2uGPeVcRmUxkIptGCd40b2zZha3pKLWPQ8yLGV2o2hhXVc80LIjneWkjZkDRyRhwLnkzD2DXkDUHByxpGFhzsgc7ySVnZ7m1stwS7N3cqrYWPuLqKWyzMGplKNVTjzOse24nUmcRxJa9ppIcxtY5ggY93Ui5N7jl1rnt3aERw7xqrHOjBBu5UB5AsrZbWW+a/gtMMLgMxEkwFxqiGxWMf1HoZPE9OQ6kqdu7TV2BDWjhJ3kgNu8VI3YI1uQ2vlp/NS52XI6tB1JRTkkmQtqSXWKIEOiWyhAV3sxyhm1dr2NlDCwzEG1gCbDgsII41UW0F2PIFjqzWPIFiTboKV7AwZkPESLYW/godLDUZ7eJBIHkT4i3bau0L9xTp1I6+XspEmkjTSg5Sx9+TjtHE5jYHQf939v4D2moiLWEFSEWkN3Z1IxUI2R12Wv+lYQ+OIFvcklWDthrIw8d0vzOq/rSqFLYvAgev8AwinP6U57SLedR4y4f7pIz+ldDS4i/meX/F3urRfp/JOEdzbxqxKLCoGBjUk9Suh8ja9j52IPvphUwjYpWnuZmiiiriQooooAW9nfoF+1J+Y9MqW9nfoF+1J+Y9MqACtWrasGgCsLSnGQSRbySNkKG7uj3UA2F2V1BsLC5BB16inLCzEeBI+FQNspmw8o09BuZsLW1BPQW0v51hSydW+LlFhUhVDcwqr8oAt91bVJxsBRyCCL94XBFwetjUe1JknfJ6CjKLgnF3RM2LLlxER+uoPmCbEfAmrLgrtHGp5RJuV9kZyXPmbVVcDJlkRtNGW1zYFr90E9AWt7rmrfgYMkaLe9gAT4m2pPmTrV1fZY52ts6ya5pGs2IEYzMbKLDkTz0AAGpN64T7Wj3YdO8TJu7G6EMFLENcXXui/LqPG9a9ol/gM39BDn2KQW/s5vfaq9PjFUKjWjLMiyN3pCzKVyyhBbICDkAuNHYk9yxIxbdkY5zUUpPl1Oy7FYxAxFHRLqVkOSSML/ACl/RbSxDdzQg0u3jgZd5Kmbkpcsp842uQ3+6SB4U5w+MaN2Erb1EZUBhsI8qA5WaNR3jZrnU69O6DUDbYiliaUANK0b5tPRAscgHKwNhfmeda6VBzeHnqZq+v8A8emnUSkny9F5NFxABvJErHrIvclv4lhdXb6zBa7wziNhLEjFrEXaKOU6j1yFjry0HwprtHs+LqISyEnW4zxqALk2JBGtgAGA15aWpXjNkyRgs4hstyGLnLyI1ul+RJty0GtHDqp2tcHqdJKO6+3w/wCiM21MTi2WDvRszWyogQst7Ft7vWsg1JIFwB0NqcYbsoiFBId4I/QjGkSnqxAA3jX6kActLi9deymzWQLPJYOyOFRVKBUcowzAknMQinpa5HPlI2ztHJ3F9M6sf6VP6n/PwvWUrLIylTcp3Tv26Gm1cYFFlN2PLy+t7Odh19nNJDCT4+Z/zrcDMamz4i62tYeWlZZPcdinDhqy5vmQ5LdBa2n+dZg1YVo1dsKttaqNeETcBHfHYP6srE+3h8TYU226rmcCLLnM0QXNfKLEHMbc7AE262tcc6X7BGbFwN03jH/gTCm8x/0xP/fH4PXR035GeW/FP/vFehZNn4QRRqgubDVj6TMdWZvMkkn21Jooq4gKKKKACiiigBb2d+gX7Un5j0ypb2d+gX7Un5j0yoAKKKKAE2LwJzE6WJPM2qMcAGBRiMrAqefIgimeMuTry6Vyy0rhq9zWqktuWeX7Zw7Wgd/S3SI9iwAmhAhlUW1tdb+YYVFSQk66eNgB91iB8KtG3ZIpJ3hQi5dBKAVLJMVOSQRglrFVyuSALKpv3daxCNfxrsaeNKtD4optHktfV1WjrPhVJKMs4fXqb4WBZoZsqsMwkjBdrtp3WI6L3wRpzy3r0jY80ckMcgRe8ik3BJBIFwb8iDcVQ9kFUifeMsapLMXZtFVS7OCb/VYHzvVq7OBtxfI0e8klkVW0YI8jsmcdGKlSR0JI6Vi1EYpJI7X4dOpUnNybd7ZbJ+3MSqQuQEW9lLZRZVY2Ym4I62101qjSbPV03SDu5SpNjM5vl7yjU5u6tnOotyNei4dMuvWuunW9rVkazdHWUlFOLV0zynYuFxOHiYT4V440cqsvdOfMxsxiBLqTfoCB5V0BidpsuUfw2jZr6ZmFxdQScwABF1FwfSGma3dsGtDHqRedfuSVv0qp4TCRZ5GkLDPEyqVQkK5ZGLSAElmKqq3A0AP9RopuEat5OxOojXqaRxhFSti1vGPoS8BtqaMAvbJYEsNVGlzmTmPatx10okxQnbPMUMMbgzASKW0JBVkAsAjWZ1JvYcjelsaSLCVdTlAy30LFFHNlF+YB5X9gpdtGQRxth40ySSNKxBIZiHGUXIJ0Zs78z3SCbAin0qsp3UmvU5+t0lKi4TpxbvbD6P0Z6RtzHCEWGrt6I6Af1nyH3/hWYkuSSbkm5J5knmTUeeWQuTeNibXYvJ0FgABFoPL9Sa3SSw1aP4yn/liudN7n4PTaeGyOU7vwycbdBWFW9R1nFtWX3B/+kVrxluVvlP8A1Cq4HZfJP9CWhUH0QffWhQc+X4VHTGG/JbeQIP8AeNMY4Wly2sEvHdDlbN37sDpexQN3dOWpPIzFKTsUqzdOO5on9l8OTLDIcw1kKL0KbthnYeJJFvAe0ipGMcjEqRzE/wDhemWB1xMflHKfvjH60sn1xC+crf3JK6NJWg7HmNW91eLfVlp2fMzZrm9rfrUyoezUsD5mplVXItUtudgoooqSgUUUUALezv0C/ak/MemVLezv0C/ak/MemVABRRRQBFxC3NLttraF9SAcoYjQhWZVYg9DlJpvIvKo2OwW9ikjOgdGS/UZgRcfGgumeQ9vMZNgnw+MiQMC8UksdiAj6OBGR9GTGDEzAWYPY3sLNMJtWHERcRCLq5AVSLvnJAEdgR3ye7ztrflVvwFzHGzHI5eRXK845RZSouNRdTodCCD4VWe0+0t0yTCEDEJPlOUhYs8YbNNLf+TcCbXVrMvUCrwq7PmIq6ZVrN9MjTCdlYhJvZhvJM4kCn6KNwqqDGnUgItma56i16sAFK9ibfGKhWcxSwo5sjSABXF+6ym+YKehZV509iiv0pTu3k2xcYxwcgK1Y0wGFFBwgosV4qKp2pw5eNLC4D3v4d0i/wB5HvqrmArXqD4BGUq6hgeh+72HzqvbQ7MEaxnMv9J9Iew/ze/X20irSbyjoaPXRh8EiqwSa68q4zlQJMoVboToAtynfCkgXsSLe+peJw2Qm46/f4UsxvoN7Kz5TOo4xqK6I4ke1ysY9kjnTx1jrrHDIRfKvl39Pja/3VpMl1IHM3A9+n601BKXUixGhBBBHtB1FQsrkMm3GVlL9voKxhZvCMe92/witRhZrgbyMX0FomPQnW8g6A07if8A/agTN3h/vH4WH+Kpwijcn1Z32Vs8uQDKCxZQLRWGrAH/AFh6XPuq2YXZO7sS5axuAFRFvYrc27zGxYWJtr7LJOycBebT+UFvfZh+BNXVcEx9I29mtaaSvG9jkayW2q4uTtjqyPsqO8hbwQj5ip/w0qwuEZpl0tlZmN9NMrr+Jqy4TBiO9rknneugh75bxUL8CT+taIuyaOVXSnUUl0NcEO77zUitVW1bUEt3dwooooICiiigBb2d+gX7Un5j0ypb2d+gX7Un5j0yoAKKKKACiiigBVi9nuJDLCUzNbOj3yMVFlcFdVcDS9jcWB5Ajzztl2MxmLlDPnyZyzrh93lkBVUIJlmRlJQZeRGp516xWLVDRKk0UuZMVNYNhXUAZQpMQRV5akObi3hf2Va9mwMkSK7ZmVQC3K5Hh5VJtWarGCjkZOq5pKyx2CiiirigrFZooAW7T2NHP6QIP9Smx9/Q+8VWNp9jHItE4YHnm7pGo8OelXmsWqkqcZczRS1VSliLwecx9k8SrpdQQHQkhhawYE/cKvuNwEcwtIgbwvzHsYaj3VJrNRCmo4RNfVVKzTlzXYqmJ7I2N4pNP6XF/gw6e0e+k03ZLEM97KALrzGuYglvZoPjXodFqh0YsvDX1o9b+oh7N7COGuWYMWGtgdNBp59af0UUyMVFWRmqVJVJOUubCiiipKBRRRQAUUUUAFFFF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10" descr="http://www.jornalbeiradorio.ufpa.br/novo/images/beiradorio/beira58/Bettina%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74" y="3644722"/>
            <a:ext cx="3748823" cy="23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52"/>
            <a:ext cx="12192000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88165787"/>
              </p:ext>
            </p:extLst>
          </p:nvPr>
        </p:nvGraphicFramePr>
        <p:xfrm>
          <a:off x="2032000" y="1397726"/>
          <a:ext cx="8128000" cy="5460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782757" y="742929"/>
            <a:ext cx="7263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lgerian" panose="04020705040A02060702" pitchFamily="82" charset="0"/>
              </a:rPr>
              <a:t>EQUIPE MULTIDISCIPLINAR DE ATENDIMENTO</a:t>
            </a:r>
          </a:p>
        </p:txBody>
      </p:sp>
    </p:spTree>
    <p:extLst>
      <p:ext uri="{BB962C8B-B14F-4D97-AF65-F5344CB8AC3E}">
        <p14:creationId xmlns:p14="http://schemas.microsoft.com/office/powerpoint/2010/main" val="14617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2305318" y="1107583"/>
          <a:ext cx="7854682" cy="503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75775" y="1835765"/>
            <a:ext cx="2074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LABORATORIO</a:t>
            </a:r>
          </a:p>
          <a:p>
            <a:endParaRPr lang="pt-BR" b="1" dirty="0">
              <a:solidFill>
                <a:schemeClr val="tx2"/>
              </a:solidFill>
            </a:endParaRPr>
          </a:p>
          <a:p>
            <a:r>
              <a:rPr lang="pt-BR" b="1" dirty="0">
                <a:solidFill>
                  <a:schemeClr val="tx2"/>
                </a:solidFill>
              </a:rPr>
              <a:t>CITOGENETICA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164428" y="1631884"/>
            <a:ext cx="2036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TRIAGEM  NEONATAL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714444" y="1631884"/>
            <a:ext cx="193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GENENTICA MOLECULAR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75776" y="476518"/>
            <a:ext cx="707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lgerian" panose="04020705040A02060702" pitchFamily="82" charset="0"/>
              </a:rPr>
              <a:t>TRES GRANDES LABORATORIOS </a:t>
            </a:r>
          </a:p>
        </p:txBody>
      </p:sp>
    </p:spTree>
    <p:extLst>
      <p:ext uri="{BB962C8B-B14F-4D97-AF65-F5344CB8AC3E}">
        <p14:creationId xmlns:p14="http://schemas.microsoft.com/office/powerpoint/2010/main" val="152648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lgerian" panose="04020705040A02060702" pitchFamily="82" charset="0"/>
              </a:rPr>
              <a:t>DEFINIÇÕES 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382592"/>
            <a:ext cx="9601196" cy="3493276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/>
              <a:t>Existem varias  conceituações para Doenças raras :</a:t>
            </a:r>
          </a:p>
          <a:p>
            <a:r>
              <a:rPr lang="pt-BR" b="1" dirty="0"/>
              <a:t> </a:t>
            </a:r>
          </a:p>
          <a:p>
            <a:r>
              <a:rPr lang="pt-BR" b="1" dirty="0"/>
              <a:t>  Na União </a:t>
            </a:r>
            <a:r>
              <a:rPr lang="pt-BR" b="1" dirty="0" err="1"/>
              <a:t>Européia</a:t>
            </a:r>
            <a:r>
              <a:rPr lang="pt-BR" b="1" dirty="0"/>
              <a:t> (EU)classifica se como Doença Rara aquela com prevalência inferior a 05 casos /10000  habitantes.(1)</a:t>
            </a:r>
          </a:p>
          <a:p>
            <a:pPr marL="0" indent="0">
              <a:buNone/>
            </a:pPr>
            <a:r>
              <a:rPr lang="pt-BR" b="1" dirty="0"/>
              <a:t> </a:t>
            </a:r>
          </a:p>
          <a:p>
            <a:r>
              <a:rPr lang="pt-BR" b="1" dirty="0"/>
              <a:t>        A OMS define doença Rara , aquela  que afeta 1,3 pessoas para cada 2000 </a:t>
            </a:r>
            <a:r>
              <a:rPr lang="pt-BR" b="1" dirty="0" smtClean="0"/>
              <a:t>indivíduos ou 65/100 000</a:t>
            </a:r>
            <a:endParaRPr lang="pt-BR" b="1" dirty="0"/>
          </a:p>
          <a:p>
            <a:pPr marL="0" indent="0">
              <a:buNone/>
            </a:pPr>
            <a:r>
              <a:rPr lang="pt-BR" b="1" dirty="0"/>
              <a:t> </a:t>
            </a:r>
          </a:p>
          <a:p>
            <a:r>
              <a:rPr lang="pt-BR" b="1" dirty="0"/>
              <a:t>   </a:t>
            </a:r>
            <a:r>
              <a:rPr lang="pt-BR" b="1" dirty="0" err="1"/>
              <a:t>Orphan</a:t>
            </a:r>
            <a:r>
              <a:rPr lang="pt-BR" b="1" dirty="0"/>
              <a:t> </a:t>
            </a:r>
            <a:r>
              <a:rPr lang="pt-BR" b="1" dirty="0" err="1"/>
              <a:t>Drug</a:t>
            </a:r>
            <a:r>
              <a:rPr lang="pt-BR" b="1" dirty="0"/>
              <a:t> </a:t>
            </a:r>
            <a:r>
              <a:rPr lang="pt-BR" b="1" dirty="0" err="1"/>
              <a:t>Act</a:t>
            </a:r>
            <a:r>
              <a:rPr lang="pt-BR" b="1" dirty="0"/>
              <a:t> (ODA) define doença rara como uma  doença que afeta   menos que 200000 pessoas  no pais (EUA)(2)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17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7" y="483790"/>
            <a:ext cx="10798629" cy="578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1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em setas cruzadas 2"/>
          <p:cNvSpPr>
            <a:spLocks/>
          </p:cNvSpPr>
          <p:nvPr/>
        </p:nvSpPr>
        <p:spPr bwMode="auto">
          <a:xfrm>
            <a:off x="4017962" y="257175"/>
            <a:ext cx="4156075" cy="3063875"/>
          </a:xfrm>
          <a:custGeom>
            <a:avLst/>
            <a:gdLst>
              <a:gd name="T0" fmla="*/ 0 w 4155440"/>
              <a:gd name="T1" fmla="*/ 1531620 h 3063240"/>
              <a:gd name="T2" fmla="*/ 567159 w 4155440"/>
              <a:gd name="T3" fmla="*/ 964461 h 3063240"/>
              <a:gd name="T4" fmla="*/ 567159 w 4155440"/>
              <a:gd name="T5" fmla="*/ 1248041 h 3063240"/>
              <a:gd name="T6" fmla="*/ 1077859 w 4155440"/>
              <a:gd name="T7" fmla="*/ 1248041 h 3063240"/>
              <a:gd name="T8" fmla="*/ 1077859 w 4155440"/>
              <a:gd name="T9" fmla="*/ 794559 h 3063240"/>
              <a:gd name="T10" fmla="*/ 1794141 w 4155440"/>
              <a:gd name="T11" fmla="*/ 794559 h 3063240"/>
              <a:gd name="T12" fmla="*/ 1794141 w 4155440"/>
              <a:gd name="T13" fmla="*/ 567159 h 3063240"/>
              <a:gd name="T14" fmla="*/ 1510561 w 4155440"/>
              <a:gd name="T15" fmla="*/ 567159 h 3063240"/>
              <a:gd name="T16" fmla="*/ 2077720 w 4155440"/>
              <a:gd name="T17" fmla="*/ 0 h 3063240"/>
              <a:gd name="T18" fmla="*/ 2644879 w 4155440"/>
              <a:gd name="T19" fmla="*/ 567159 h 3063240"/>
              <a:gd name="T20" fmla="*/ 2361299 w 4155440"/>
              <a:gd name="T21" fmla="*/ 567159 h 3063240"/>
              <a:gd name="T22" fmla="*/ 2361299 w 4155440"/>
              <a:gd name="T23" fmla="*/ 794559 h 3063240"/>
              <a:gd name="T24" fmla="*/ 3077581 w 4155440"/>
              <a:gd name="T25" fmla="*/ 794559 h 3063240"/>
              <a:gd name="T26" fmla="*/ 3077581 w 4155440"/>
              <a:gd name="T27" fmla="*/ 1248041 h 3063240"/>
              <a:gd name="T28" fmla="*/ 3588281 w 4155440"/>
              <a:gd name="T29" fmla="*/ 1248041 h 3063240"/>
              <a:gd name="T30" fmla="*/ 3588281 w 4155440"/>
              <a:gd name="T31" fmla="*/ 964461 h 3063240"/>
              <a:gd name="T32" fmla="*/ 4155440 w 4155440"/>
              <a:gd name="T33" fmla="*/ 1531620 h 3063240"/>
              <a:gd name="T34" fmla="*/ 3588281 w 4155440"/>
              <a:gd name="T35" fmla="*/ 2098779 h 3063240"/>
              <a:gd name="T36" fmla="*/ 3588281 w 4155440"/>
              <a:gd name="T37" fmla="*/ 1815199 h 3063240"/>
              <a:gd name="T38" fmla="*/ 3077581 w 4155440"/>
              <a:gd name="T39" fmla="*/ 1815199 h 3063240"/>
              <a:gd name="T40" fmla="*/ 3077581 w 4155440"/>
              <a:gd name="T41" fmla="*/ 2268681 h 3063240"/>
              <a:gd name="T42" fmla="*/ 2361299 w 4155440"/>
              <a:gd name="T43" fmla="*/ 2268681 h 3063240"/>
              <a:gd name="T44" fmla="*/ 2361299 w 4155440"/>
              <a:gd name="T45" fmla="*/ 2496081 h 3063240"/>
              <a:gd name="T46" fmla="*/ 2644879 w 4155440"/>
              <a:gd name="T47" fmla="*/ 2496081 h 3063240"/>
              <a:gd name="T48" fmla="*/ 2077720 w 4155440"/>
              <a:gd name="T49" fmla="*/ 3063240 h 3063240"/>
              <a:gd name="T50" fmla="*/ 1510561 w 4155440"/>
              <a:gd name="T51" fmla="*/ 2496081 h 3063240"/>
              <a:gd name="T52" fmla="*/ 1794141 w 4155440"/>
              <a:gd name="T53" fmla="*/ 2496081 h 3063240"/>
              <a:gd name="T54" fmla="*/ 1794141 w 4155440"/>
              <a:gd name="T55" fmla="*/ 2268681 h 3063240"/>
              <a:gd name="T56" fmla="*/ 1077859 w 4155440"/>
              <a:gd name="T57" fmla="*/ 2268681 h 3063240"/>
              <a:gd name="T58" fmla="*/ 1077859 w 4155440"/>
              <a:gd name="T59" fmla="*/ 1815199 h 3063240"/>
              <a:gd name="T60" fmla="*/ 567159 w 4155440"/>
              <a:gd name="T61" fmla="*/ 1815199 h 3063240"/>
              <a:gd name="T62" fmla="*/ 567159 w 4155440"/>
              <a:gd name="T63" fmla="*/ 2098779 h 3063240"/>
              <a:gd name="T64" fmla="*/ 0 w 4155440"/>
              <a:gd name="T65" fmla="*/ 1531620 h 30632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155440"/>
              <a:gd name="T100" fmla="*/ 0 h 3063240"/>
              <a:gd name="T101" fmla="*/ 4155440 w 4155440"/>
              <a:gd name="T102" fmla="*/ 3063240 h 30632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155440" h="3063240">
                <a:moveTo>
                  <a:pt x="0" y="1531620"/>
                </a:moveTo>
                <a:lnTo>
                  <a:pt x="567159" y="964461"/>
                </a:lnTo>
                <a:lnTo>
                  <a:pt x="567159" y="1248041"/>
                </a:lnTo>
                <a:lnTo>
                  <a:pt x="1077859" y="1248041"/>
                </a:lnTo>
                <a:lnTo>
                  <a:pt x="1077859" y="794559"/>
                </a:lnTo>
                <a:lnTo>
                  <a:pt x="1794141" y="794559"/>
                </a:lnTo>
                <a:lnTo>
                  <a:pt x="1794141" y="567159"/>
                </a:lnTo>
                <a:lnTo>
                  <a:pt x="1510561" y="567159"/>
                </a:lnTo>
                <a:lnTo>
                  <a:pt x="2077720" y="0"/>
                </a:lnTo>
                <a:lnTo>
                  <a:pt x="2644879" y="567159"/>
                </a:lnTo>
                <a:lnTo>
                  <a:pt x="2361299" y="567159"/>
                </a:lnTo>
                <a:lnTo>
                  <a:pt x="2361299" y="794559"/>
                </a:lnTo>
                <a:lnTo>
                  <a:pt x="3077581" y="794559"/>
                </a:lnTo>
                <a:lnTo>
                  <a:pt x="3077581" y="1248041"/>
                </a:lnTo>
                <a:lnTo>
                  <a:pt x="3588281" y="1248041"/>
                </a:lnTo>
                <a:lnTo>
                  <a:pt x="3588281" y="964461"/>
                </a:lnTo>
                <a:lnTo>
                  <a:pt x="4155440" y="1531620"/>
                </a:lnTo>
                <a:lnTo>
                  <a:pt x="3588281" y="2098779"/>
                </a:lnTo>
                <a:lnTo>
                  <a:pt x="3588281" y="1815199"/>
                </a:lnTo>
                <a:lnTo>
                  <a:pt x="3077581" y="1815199"/>
                </a:lnTo>
                <a:lnTo>
                  <a:pt x="3077581" y="2268681"/>
                </a:lnTo>
                <a:lnTo>
                  <a:pt x="2361299" y="2268681"/>
                </a:lnTo>
                <a:lnTo>
                  <a:pt x="2361299" y="2496081"/>
                </a:lnTo>
                <a:lnTo>
                  <a:pt x="2644879" y="2496081"/>
                </a:lnTo>
                <a:lnTo>
                  <a:pt x="2077720" y="3063240"/>
                </a:lnTo>
                <a:lnTo>
                  <a:pt x="1510561" y="2496081"/>
                </a:lnTo>
                <a:lnTo>
                  <a:pt x="1794141" y="2496081"/>
                </a:lnTo>
                <a:lnTo>
                  <a:pt x="1794141" y="2268681"/>
                </a:lnTo>
                <a:lnTo>
                  <a:pt x="1077859" y="2268681"/>
                </a:lnTo>
                <a:lnTo>
                  <a:pt x="1077859" y="1815199"/>
                </a:lnTo>
                <a:lnTo>
                  <a:pt x="567159" y="1815199"/>
                </a:lnTo>
                <a:lnTo>
                  <a:pt x="567159" y="2098779"/>
                </a:lnTo>
                <a:lnTo>
                  <a:pt x="0" y="153162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400" b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400" b="1" dirty="0" smtClean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HAB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400" b="1" dirty="0"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1400" b="1" dirty="0" smtClean="0"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CENTRO 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DE    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DIAGN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STIVO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E  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TRATAMENTO    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GENETICO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 Engraved LE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DE      DOENÇAS RARAS</a:t>
            </a:r>
            <a:endParaRPr lang="pt-BR" altLang="pt-BR" sz="1400" b="1" dirty="0">
              <a:latin typeface="Academy Engraved LE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CRDR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 explicativo em seta para baixo 3"/>
          <p:cNvSpPr>
            <a:spLocks noChangeArrowheads="1"/>
          </p:cNvSpPr>
          <p:nvPr/>
        </p:nvSpPr>
        <p:spPr bwMode="auto">
          <a:xfrm>
            <a:off x="4766706" y="3463924"/>
            <a:ext cx="2706688" cy="1698625"/>
          </a:xfrm>
          <a:prstGeom prst="downArrowCallout">
            <a:avLst>
              <a:gd name="adj1" fmla="val 24994"/>
              <a:gd name="adj2" fmla="val 24986"/>
              <a:gd name="adj3" fmla="val 25000"/>
              <a:gd name="adj4" fmla="val 64977"/>
            </a:avLst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referencia </a:t>
            </a: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6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TRIAGEM NEONATAL </a:t>
            </a:r>
            <a:endParaRPr kumimoji="0" lang="pt-BR" altLang="pt-BR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4" name="Seta para baixo 3"/>
          <p:cNvSpPr/>
          <p:nvPr/>
        </p:nvSpPr>
        <p:spPr>
          <a:xfrm rot="1019223">
            <a:off x="8488644" y="4792181"/>
            <a:ext cx="163994" cy="987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Caixa de texto 6"/>
          <p:cNvSpPr txBox="1">
            <a:spLocks noChangeArrowheads="1"/>
          </p:cNvSpPr>
          <p:nvPr/>
        </p:nvSpPr>
        <p:spPr bwMode="auto">
          <a:xfrm>
            <a:off x="8174036" y="5789905"/>
            <a:ext cx="1477964" cy="92593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CENTRO DE REFERENCIA </a:t>
            </a:r>
            <a:r>
              <a:rPr lang="pt-BR" altLang="pt-B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nfusões </a:t>
            </a:r>
          </a:p>
        </p:txBody>
      </p:sp>
      <p:sp>
        <p:nvSpPr>
          <p:cNvPr id="11" name="Caixa de texto 9"/>
          <p:cNvSpPr txBox="1">
            <a:spLocks noChangeArrowheads="1"/>
          </p:cNvSpPr>
          <p:nvPr/>
        </p:nvSpPr>
        <p:spPr bwMode="auto">
          <a:xfrm>
            <a:off x="7739403" y="3252648"/>
            <a:ext cx="1340755" cy="174867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latin typeface="Algerian" panose="04020705040A02060702" pitchFamily="82" charset="0"/>
                <a:cs typeface="Times New Roman" panose="02020603050405020304" pitchFamily="18" charset="0"/>
              </a:rPr>
              <a:t>HRAN</a:t>
            </a:r>
            <a:endParaRPr lang="pt-BR" altLang="pt-BR" sz="1600" dirty="0">
              <a:latin typeface="Algerian" panose="04020705040A02060702" pitchFamily="8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Fendas faciais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Sindrome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t-BR" alt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pt-BR" altLang="pt-B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ontra-referencia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altLang="pt-BR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Adultos  </a:t>
            </a:r>
            <a:endParaRPr kumimoji="0" lang="pt-BR" alt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DOENÇAS NÃO RARAS</a:t>
            </a:r>
            <a:endParaRPr kumimoji="0" lang="pt-BR" alt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 de texto 11"/>
          <p:cNvSpPr txBox="1">
            <a:spLocks noChangeArrowheads="1"/>
          </p:cNvSpPr>
          <p:nvPr/>
        </p:nvSpPr>
        <p:spPr bwMode="auto">
          <a:xfrm>
            <a:off x="8983090" y="469275"/>
            <a:ext cx="2699260" cy="674986"/>
          </a:xfrm>
          <a:prstGeom prst="rect">
            <a:avLst/>
          </a:prstGeom>
          <a:solidFill>
            <a:srgbClr val="FFFFFF"/>
          </a:solidFill>
          <a:ln w="6350">
            <a:solidFill>
              <a:srgbClr val="FF00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MIOPATIA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DOENÇAS NEURODEGENERATIVAS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133" y="7158"/>
            <a:ext cx="2497363" cy="1123384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SAUDE DA FAMILIA +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POLICLINICAS +HOSPITAIS RFIONAIS +COMPP+ADOLESCENTRO 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kumimoji="0" lang="pt-BR" altLang="pt-B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-292608" y="927556"/>
            <a:ext cx="124846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Caixa de texto 1"/>
          <p:cNvSpPr txBox="1"/>
          <p:nvPr/>
        </p:nvSpPr>
        <p:spPr>
          <a:xfrm>
            <a:off x="10061598" y="5728100"/>
            <a:ext cx="1475232" cy="7979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SERVIÇO ESPECIALIZADO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ADULTOS</a:t>
            </a:r>
            <a:endParaRPr lang="pt-BR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Seta para a esquerda 18"/>
          <p:cNvSpPr/>
          <p:nvPr/>
        </p:nvSpPr>
        <p:spPr>
          <a:xfrm>
            <a:off x="8304051" y="1673633"/>
            <a:ext cx="978408" cy="3103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9515503" y="1519903"/>
            <a:ext cx="2410334" cy="97452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/>
              <a:t>Saúde da </a:t>
            </a:r>
            <a:r>
              <a:rPr lang="pt-BR" b="1" dirty="0" err="1" smtClean="0"/>
              <a:t>Família+UBS</a:t>
            </a:r>
            <a:r>
              <a:rPr lang="pt-BR" b="1" dirty="0" smtClean="0"/>
              <a:t>      </a:t>
            </a:r>
          </a:p>
          <a:p>
            <a:r>
              <a:rPr lang="pt-BR" b="1" dirty="0" smtClean="0"/>
              <a:t> </a:t>
            </a:r>
            <a:r>
              <a:rPr lang="pt-BR" sz="1400" b="1" dirty="0" smtClean="0"/>
              <a:t>HOSP. REGIONAIS +COMPP</a:t>
            </a:r>
          </a:p>
          <a:p>
            <a:r>
              <a:rPr lang="pt-BR" sz="1400" b="1" dirty="0" smtClean="0"/>
              <a:t>ADOLESCENTRO</a:t>
            </a:r>
            <a:r>
              <a:rPr lang="pt-BR" sz="1400" dirty="0" smtClean="0"/>
              <a:t> </a:t>
            </a:r>
          </a:p>
          <a:p>
            <a:endParaRPr lang="pt-BR" sz="1400" dirty="0"/>
          </a:p>
        </p:txBody>
      </p:sp>
      <p:sp>
        <p:nvSpPr>
          <p:cNvPr id="24" name="Retângulo 23"/>
          <p:cNvSpPr/>
          <p:nvPr/>
        </p:nvSpPr>
        <p:spPr>
          <a:xfrm>
            <a:off x="228679" y="1644818"/>
            <a:ext cx="2964253" cy="2106316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 smtClean="0">
                <a:latin typeface="Algerian" panose="04020705040A02060702" pitchFamily="82" charset="0"/>
              </a:rPr>
              <a:t>                          </a:t>
            </a:r>
            <a:r>
              <a:rPr lang="pt-BR" sz="2400" dirty="0" err="1" smtClean="0">
                <a:latin typeface="Algerian" panose="04020705040A02060702" pitchFamily="82" charset="0"/>
              </a:rPr>
              <a:t>Hmib</a:t>
            </a:r>
            <a:endParaRPr lang="pt-BR" sz="2400" dirty="0" smtClean="0">
              <a:latin typeface="Algerian" panose="04020705040A02060702" pitchFamily="82" charset="0"/>
            </a:endParaRPr>
          </a:p>
          <a:p>
            <a:r>
              <a:rPr lang="pt-BR" sz="1600" dirty="0" err="1" smtClean="0">
                <a:latin typeface="Algerian" panose="04020705040A02060702" pitchFamily="82" charset="0"/>
              </a:rPr>
              <a:t>Ambulatorios</a:t>
            </a:r>
            <a:r>
              <a:rPr lang="pt-BR" sz="1600" dirty="0" smtClean="0">
                <a:latin typeface="Algerian" panose="04020705040A02060702" pitchFamily="82" charset="0"/>
              </a:rPr>
              <a:t> </a:t>
            </a:r>
          </a:p>
          <a:p>
            <a:endParaRPr lang="pt-BR" sz="1200" dirty="0">
              <a:latin typeface="Algerian" panose="04020705040A02060702" pitchFamily="82" charset="0"/>
            </a:endParaRPr>
          </a:p>
          <a:p>
            <a:r>
              <a:rPr lang="pt-BR" sz="1200" dirty="0" smtClean="0">
                <a:latin typeface="Algerian" panose="04020705040A02060702" pitchFamily="82" charset="0"/>
              </a:rPr>
              <a:t>CUIDADOS PALIATIVOS           </a:t>
            </a:r>
          </a:p>
          <a:p>
            <a:r>
              <a:rPr lang="pt-BR" sz="1200" dirty="0" smtClean="0">
                <a:latin typeface="Algerian" panose="04020705040A02060702" pitchFamily="82" charset="0"/>
              </a:rPr>
              <a:t>REPRODUÇÃO</a:t>
            </a:r>
          </a:p>
          <a:p>
            <a:r>
              <a:rPr lang="pt-BR" sz="1200" dirty="0">
                <a:latin typeface="Algerian" panose="04020705040A02060702" pitchFamily="82" charset="0"/>
              </a:rPr>
              <a:t>MED </a:t>
            </a:r>
            <a:r>
              <a:rPr lang="pt-BR" sz="1200" dirty="0" smtClean="0">
                <a:latin typeface="Algerian" panose="04020705040A02060702" pitchFamily="82" charset="0"/>
              </a:rPr>
              <a:t>FETAL</a:t>
            </a:r>
            <a:endParaRPr lang="pt-BR" sz="2000" dirty="0" smtClean="0">
              <a:latin typeface="Algerian" panose="04020705040A02060702" pitchFamily="82" charset="0"/>
            </a:endParaRPr>
          </a:p>
          <a:p>
            <a:r>
              <a:rPr lang="pt-BR" sz="1400" dirty="0" smtClean="0">
                <a:latin typeface="Algerian" panose="04020705040A02060702" pitchFamily="82" charset="0"/>
              </a:rPr>
              <a:t>ENFERMARIAS </a:t>
            </a:r>
          </a:p>
          <a:p>
            <a:r>
              <a:rPr lang="pt-BR" sz="1400" dirty="0" smtClean="0">
                <a:latin typeface="Algerian" panose="04020705040A02060702" pitchFamily="82" charset="0"/>
              </a:rPr>
              <a:t>PRONTO SOCORRO </a:t>
            </a:r>
          </a:p>
          <a:p>
            <a:r>
              <a:rPr lang="pt-BR" sz="1400" dirty="0" smtClean="0">
                <a:latin typeface="Algerian" panose="04020705040A02060702" pitchFamily="82" charset="0"/>
              </a:rPr>
              <a:t>UTI NEO+INFANTIL </a:t>
            </a:r>
            <a:endParaRPr lang="pt-BR" sz="1400" dirty="0">
              <a:latin typeface="Algerian" panose="04020705040A02060702" pitchFamily="82" charset="0"/>
            </a:endParaRPr>
          </a:p>
        </p:txBody>
      </p:sp>
      <p:sp>
        <p:nvSpPr>
          <p:cNvPr id="25" name="Seta para a esquerda e para a direita 24"/>
          <p:cNvSpPr/>
          <p:nvPr/>
        </p:nvSpPr>
        <p:spPr>
          <a:xfrm>
            <a:off x="3222282" y="1697955"/>
            <a:ext cx="752719" cy="3103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baixo 25"/>
          <p:cNvSpPr/>
          <p:nvPr/>
        </p:nvSpPr>
        <p:spPr>
          <a:xfrm>
            <a:off x="1386441" y="3866920"/>
            <a:ext cx="310184" cy="40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382592" y="5841796"/>
            <a:ext cx="163537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err="1">
                <a:latin typeface="Algerian" panose="04020705040A02060702" pitchFamily="82" charset="0"/>
              </a:rPr>
              <a:t>cer</a:t>
            </a:r>
            <a:endParaRPr lang="pt-BR" sz="4000" dirty="0">
              <a:latin typeface="Algerian" panose="04020705040A02060702" pitchFamily="82" charset="0"/>
            </a:endParaRPr>
          </a:p>
        </p:txBody>
      </p:sp>
      <p:sp>
        <p:nvSpPr>
          <p:cNvPr id="15" name="Seta para a esquerda e para a direita 14"/>
          <p:cNvSpPr/>
          <p:nvPr/>
        </p:nvSpPr>
        <p:spPr>
          <a:xfrm rot="17784135">
            <a:off x="2527032" y="4027041"/>
            <a:ext cx="3100682" cy="216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ndulado 6"/>
          <p:cNvSpPr/>
          <p:nvPr/>
        </p:nvSpPr>
        <p:spPr>
          <a:xfrm>
            <a:off x="15820" y="5935739"/>
            <a:ext cx="1711766" cy="1043244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HCB 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TERCIÁRIO 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INFANTIL</a:t>
            </a:r>
          </a:p>
        </p:txBody>
      </p:sp>
      <p:sp>
        <p:nvSpPr>
          <p:cNvPr id="20" name="Seta para a direita 19"/>
          <p:cNvSpPr/>
          <p:nvPr/>
        </p:nvSpPr>
        <p:spPr>
          <a:xfrm rot="2332036">
            <a:off x="7871438" y="2834076"/>
            <a:ext cx="2397719" cy="293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Baixo 20">
            <a:extLst>
              <a:ext uri="{FF2B5EF4-FFF2-40B4-BE49-F238E27FC236}">
                <a16:creationId xmlns="" xmlns:a16="http://schemas.microsoft.com/office/drawing/2014/main" id="{67649E91-A604-4580-ABE4-60D0992CBC8B}"/>
              </a:ext>
            </a:extLst>
          </p:cNvPr>
          <p:cNvSpPr/>
          <p:nvPr/>
        </p:nvSpPr>
        <p:spPr>
          <a:xfrm rot="3876477" flipH="1">
            <a:off x="7649712" y="206733"/>
            <a:ext cx="400888" cy="1324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: da Esquerda para a Direita 27">
            <a:extLst>
              <a:ext uri="{FF2B5EF4-FFF2-40B4-BE49-F238E27FC236}">
                <a16:creationId xmlns="" xmlns:a16="http://schemas.microsoft.com/office/drawing/2014/main" id="{65D4BDEE-A120-426F-B056-7FD214902D07}"/>
              </a:ext>
            </a:extLst>
          </p:cNvPr>
          <p:cNvSpPr/>
          <p:nvPr/>
        </p:nvSpPr>
        <p:spPr>
          <a:xfrm rot="2697617">
            <a:off x="7068940" y="2563818"/>
            <a:ext cx="1216152" cy="3105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029016" y="533546"/>
            <a:ext cx="1872208" cy="3562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ONCOGENETICA</a:t>
            </a:r>
            <a:endParaRPr lang="pt-BR" b="1" dirty="0"/>
          </a:p>
        </p:txBody>
      </p:sp>
      <p:sp>
        <p:nvSpPr>
          <p:cNvPr id="27" name="Triângulo isósceles 26"/>
          <p:cNvSpPr/>
          <p:nvPr/>
        </p:nvSpPr>
        <p:spPr>
          <a:xfrm>
            <a:off x="4368963" y="5245218"/>
            <a:ext cx="3474271" cy="1612782"/>
          </a:xfrm>
          <a:prstGeom prst="triangle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b="1" dirty="0" smtClean="0"/>
          </a:p>
          <a:p>
            <a:pPr algn="ctr"/>
            <a:r>
              <a:rPr lang="pt-BR" sz="1600" b="1" dirty="0" smtClean="0"/>
              <a:t>AMBULATORIOS</a:t>
            </a:r>
            <a:endParaRPr lang="pt-BR" sz="1600" b="1" dirty="0"/>
          </a:p>
        </p:txBody>
      </p:sp>
      <p:sp>
        <p:nvSpPr>
          <p:cNvPr id="30" name="Pergaminho horizontal 29"/>
          <p:cNvSpPr/>
          <p:nvPr/>
        </p:nvSpPr>
        <p:spPr>
          <a:xfrm>
            <a:off x="-25658" y="4185080"/>
            <a:ext cx="2155704" cy="132055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altLang="pt-BR" sz="1400" b="1" dirty="0">
                <a:latin typeface="Arial" panose="020B0604020202020204" pitchFamily="34" charset="0"/>
              </a:rPr>
              <a:t>CENTRO DE REFERENCIA DOENÇAS RARAS INFANTIS</a:t>
            </a:r>
          </a:p>
        </p:txBody>
      </p:sp>
      <p:sp>
        <p:nvSpPr>
          <p:cNvPr id="31" name="Ondulado 30"/>
          <p:cNvSpPr/>
          <p:nvPr/>
        </p:nvSpPr>
        <p:spPr>
          <a:xfrm>
            <a:off x="10127030" y="3704130"/>
            <a:ext cx="1947205" cy="887982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TERCIARIO ADULTO(IHB) 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2" name="Seta para baixo 31"/>
          <p:cNvSpPr/>
          <p:nvPr/>
        </p:nvSpPr>
        <p:spPr>
          <a:xfrm>
            <a:off x="1185888" y="5360673"/>
            <a:ext cx="347546" cy="720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baixo 32"/>
          <p:cNvSpPr/>
          <p:nvPr/>
        </p:nvSpPr>
        <p:spPr>
          <a:xfrm rot="19294684">
            <a:off x="9735881" y="4363697"/>
            <a:ext cx="214796" cy="1325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19771730">
            <a:off x="2379425" y="4780578"/>
            <a:ext cx="279784" cy="1160189"/>
          </a:xfrm>
          <a:prstGeom prst="downArrow">
            <a:avLst>
              <a:gd name="adj1" fmla="val 50000"/>
              <a:gd name="adj2" fmla="val 44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1382095" y="1092440"/>
            <a:ext cx="314530" cy="340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 rot="19618128">
            <a:off x="5066873" y="521079"/>
            <a:ext cx="282364" cy="533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3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Algerian" panose="04020705040A02060702" pitchFamily="82" charset="0"/>
              </a:rPr>
              <a:t>Embora difícil ....é sempre possível!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Demos o primeiro passo </a:t>
            </a:r>
          </a:p>
          <a:p>
            <a:r>
              <a:rPr lang="pt-BR" b="1" dirty="0" smtClean="0"/>
              <a:t>Apoio governamental efetivo e constante </a:t>
            </a:r>
          </a:p>
          <a:p>
            <a:r>
              <a:rPr lang="pt-BR" b="1" dirty="0" smtClean="0"/>
              <a:t>Avanço nas tecnologias </a:t>
            </a:r>
          </a:p>
          <a:p>
            <a:r>
              <a:rPr lang="pt-BR" b="1" dirty="0" smtClean="0"/>
              <a:t>Mudança de currículos </a:t>
            </a:r>
          </a:p>
          <a:p>
            <a:r>
              <a:rPr lang="pt-BR" b="1" dirty="0" smtClean="0"/>
              <a:t>Divulgação </a:t>
            </a:r>
          </a:p>
          <a:p>
            <a:r>
              <a:rPr lang="pt-BR" b="1" dirty="0" smtClean="0"/>
              <a:t>Parcerias </a:t>
            </a:r>
          </a:p>
          <a:p>
            <a:pPr marL="0" indent="0">
              <a:buNone/>
            </a:pPr>
            <a:r>
              <a:rPr lang="pt-BR" dirty="0" smtClean="0"/>
              <a:t>    </a:t>
            </a:r>
            <a:endParaRPr lang="pt-BR" dirty="0"/>
          </a:p>
        </p:txBody>
      </p:sp>
      <p:pic>
        <p:nvPicPr>
          <p:cNvPr id="3074" name="Picture 2" descr="https://encrypted-tbn3.gstatic.com/images?q=tbn:ANd9GcQzZh7r2kqBV3ROeRyJuU49N7_8HgbAfeHvL5Ukf8umssRhJk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85" y="2756080"/>
            <a:ext cx="4134119" cy="31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lgerian" panose="04020705040A02060702" pitchFamily="82" charset="0"/>
              </a:rPr>
              <a:t>Conclusão 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Paul </a:t>
            </a:r>
            <a:r>
              <a:rPr lang="pt-BR" dirty="0" err="1" smtClean="0"/>
              <a:t>Cutler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”</a:t>
            </a:r>
            <a:r>
              <a:rPr lang="pt-BR" cap="all" dirty="0" err="1" smtClean="0">
                <a:sym typeface="Wingdings" panose="05000000000000000000" pitchFamily="2" charset="2"/>
              </a:rPr>
              <a:t>problem</a:t>
            </a:r>
            <a:r>
              <a:rPr lang="pt-BR" cap="all" dirty="0" smtClean="0">
                <a:sym typeface="Wingdings" panose="05000000000000000000" pitchFamily="2" charset="2"/>
              </a:rPr>
              <a:t> </a:t>
            </a:r>
            <a:r>
              <a:rPr lang="pt-BR" cap="all" dirty="0" err="1" smtClean="0">
                <a:sym typeface="Wingdings" panose="05000000000000000000" pitchFamily="2" charset="2"/>
              </a:rPr>
              <a:t>solving</a:t>
            </a:r>
            <a:r>
              <a:rPr lang="pt-BR" cap="all" dirty="0" smtClean="0">
                <a:sym typeface="Wingdings" panose="05000000000000000000" pitchFamily="2" charset="2"/>
              </a:rPr>
              <a:t> in </a:t>
            </a:r>
            <a:r>
              <a:rPr lang="pt-BR" cap="all" dirty="0" err="1" smtClean="0">
                <a:sym typeface="Wingdings" panose="05000000000000000000" pitchFamily="2" charset="2"/>
              </a:rPr>
              <a:t>clinical</a:t>
            </a:r>
            <a:r>
              <a:rPr lang="pt-BR" cap="all" dirty="0" smtClean="0">
                <a:sym typeface="Wingdings" panose="05000000000000000000" pitchFamily="2" charset="2"/>
              </a:rPr>
              <a:t> medicine”</a:t>
            </a:r>
          </a:p>
          <a:p>
            <a:pPr marL="0" indent="0">
              <a:buNone/>
            </a:pPr>
            <a:r>
              <a:rPr lang="pt-BR" cap="all" dirty="0">
                <a:sym typeface="Wingdings" panose="05000000000000000000" pitchFamily="2" charset="2"/>
              </a:rPr>
              <a:t> </a:t>
            </a:r>
            <a:r>
              <a:rPr lang="pt-BR" cap="all" dirty="0" smtClean="0">
                <a:sym typeface="Wingdings" panose="05000000000000000000" pitchFamily="2" charset="2"/>
              </a:rPr>
              <a:t>“Deve se pensar no comum porém lembrar do raro”</a:t>
            </a:r>
          </a:p>
          <a:p>
            <a:pPr marL="0" indent="0">
              <a:buNone/>
            </a:pPr>
            <a:endParaRPr lang="pt-BR" cap="al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t-BR" cap="all" dirty="0" smtClean="0">
                <a:sym typeface="Wingdings" panose="05000000000000000000" pitchFamily="2" charset="2"/>
              </a:rPr>
              <a:t>SÓ se diagnostica aquilo em que se pensa </a:t>
            </a:r>
          </a:p>
          <a:p>
            <a:pPr marL="0" indent="0">
              <a:buNone/>
            </a:pPr>
            <a:r>
              <a:rPr lang="pt-BR" cap="all" dirty="0" smtClean="0">
                <a:sym typeface="Wingdings" panose="05000000000000000000" pitchFamily="2" charset="2"/>
              </a:rPr>
              <a:t>-lembrar que : nenhuma enfermidade é rara para o paciente que dela sofre!!! </a:t>
            </a:r>
          </a:p>
          <a:p>
            <a:pPr marL="0" indent="0">
              <a:buNone/>
            </a:pPr>
            <a:r>
              <a:rPr lang="pt-BR" cap="all" dirty="0" smtClean="0">
                <a:sym typeface="Wingdings" panose="05000000000000000000" pitchFamily="2" charset="2"/>
              </a:rPr>
              <a:t> </a:t>
            </a:r>
            <a:endParaRPr lang="pt-BR" cap="all" dirty="0"/>
          </a:p>
        </p:txBody>
      </p:sp>
    </p:spTree>
    <p:extLst>
      <p:ext uri="{BB962C8B-B14F-4D97-AF65-F5344CB8AC3E}">
        <p14:creationId xmlns:p14="http://schemas.microsoft.com/office/powerpoint/2010/main" val="14271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5764" y="2556932"/>
            <a:ext cx="10419008" cy="3318936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/>
              <a:t>1-Domenica </a:t>
            </a:r>
            <a:r>
              <a:rPr lang="pt-BR" b="1" dirty="0" err="1"/>
              <a:t>Taruscio</a:t>
            </a:r>
            <a:r>
              <a:rPr lang="pt-BR" b="1" dirty="0"/>
              <a:t> D, Fiorentino </a:t>
            </a:r>
            <a:r>
              <a:rPr lang="pt-BR" b="1" dirty="0" err="1"/>
              <a:t>Capozzoli</a:t>
            </a:r>
            <a:r>
              <a:rPr lang="pt-BR" b="1" dirty="0"/>
              <a:t> F </a:t>
            </a:r>
            <a:r>
              <a:rPr lang="pt-BR" b="1" dirty="0" err="1"/>
              <a:t>and</a:t>
            </a:r>
            <a:r>
              <a:rPr lang="pt-BR" b="1" dirty="0"/>
              <a:t> Claudio Frank                                        </a:t>
            </a:r>
            <a:endParaRPr lang="pt-BR" dirty="0"/>
          </a:p>
          <a:p>
            <a:r>
              <a:rPr lang="en-US" dirty="0"/>
              <a:t>Rare diseases and orphan drugs. Ann </a:t>
            </a:r>
            <a:r>
              <a:rPr lang="en-US" dirty="0" err="1"/>
              <a:t>Ist</a:t>
            </a:r>
            <a:r>
              <a:rPr lang="en-US" dirty="0"/>
              <a:t> Super </a:t>
            </a:r>
            <a:r>
              <a:rPr lang="en-US" dirty="0" err="1"/>
              <a:t>Sanità</a:t>
            </a:r>
            <a:r>
              <a:rPr lang="en-US" dirty="0"/>
              <a:t> 2011 |, 47,  1: 83-93</a:t>
            </a:r>
            <a:endParaRPr lang="pt-BR" dirty="0"/>
          </a:p>
          <a:p>
            <a:r>
              <a:rPr lang="en-US" dirty="0"/>
              <a:t>2-De Luca G. </a:t>
            </a:r>
            <a:r>
              <a:rPr lang="en-US" b="1" dirty="0"/>
              <a:t>Orphan drugs and patents: an attempt to clarify</a:t>
            </a:r>
            <a:endParaRPr lang="pt-BR" dirty="0"/>
          </a:p>
          <a:p>
            <a:r>
              <a:rPr lang="en-US" b="1" dirty="0"/>
              <a:t>the relationship existing between these two systems</a:t>
            </a:r>
            <a:r>
              <a:rPr lang="en-US" dirty="0"/>
              <a:t>. Pharmaceutical</a:t>
            </a:r>
            <a:endParaRPr lang="pt-BR" dirty="0"/>
          </a:p>
          <a:p>
            <a:r>
              <a:rPr lang="en-US" dirty="0"/>
              <a:t>Policy and Law 2001;3:63-9.</a:t>
            </a:r>
            <a:endParaRPr lang="pt-BR" dirty="0"/>
          </a:p>
          <a:p>
            <a:r>
              <a:rPr lang="en-US" dirty="0"/>
              <a:t> </a:t>
            </a:r>
            <a:r>
              <a:rPr lang="en-US" b="1" dirty="0"/>
              <a:t> 3- </a:t>
            </a:r>
            <a:r>
              <a:rPr lang="en-US" b="1" dirty="0" err="1"/>
              <a:t>Stakišaitis</a:t>
            </a:r>
            <a:r>
              <a:rPr lang="en-US" b="1" dirty="0"/>
              <a:t> D,  </a:t>
            </a:r>
            <a:r>
              <a:rPr lang="en-US" b="1" dirty="0" err="1"/>
              <a:t>Špokienė</a:t>
            </a:r>
            <a:r>
              <a:rPr lang="en-US" b="1" dirty="0"/>
              <a:t> I,  </a:t>
            </a:r>
            <a:r>
              <a:rPr lang="en-US" b="1" dirty="0" err="1"/>
              <a:t>Juškevičius</a:t>
            </a:r>
            <a:r>
              <a:rPr lang="en-US" b="1" dirty="0"/>
              <a:t> J,  </a:t>
            </a:r>
            <a:r>
              <a:rPr lang="en-US" b="1" dirty="0" err="1"/>
              <a:t>Valuckas</a:t>
            </a:r>
            <a:r>
              <a:rPr lang="en-US" b="1" dirty="0"/>
              <a:t> K P,  </a:t>
            </a:r>
            <a:r>
              <a:rPr lang="en-US" b="1" dirty="0" err="1"/>
              <a:t>Baiardi</a:t>
            </a:r>
            <a:r>
              <a:rPr lang="en-US" b="1" dirty="0"/>
              <a:t> P</a:t>
            </a:r>
            <a:endParaRPr lang="pt-BR" dirty="0"/>
          </a:p>
          <a:p>
            <a:r>
              <a:rPr lang="en-US" b="1" dirty="0"/>
              <a:t>Access to information supporting availability of medicines for</a:t>
            </a:r>
            <a:endParaRPr lang="pt-BR" dirty="0"/>
          </a:p>
          <a:p>
            <a:r>
              <a:rPr lang="en-US" dirty="0"/>
              <a:t>patients suffering from rare diseases looking for possible </a:t>
            </a:r>
            <a:r>
              <a:rPr lang="en-US" dirty="0" err="1"/>
              <a:t>treatments:the</a:t>
            </a:r>
            <a:r>
              <a:rPr lang="en-US" dirty="0"/>
              <a:t> </a:t>
            </a:r>
            <a:r>
              <a:rPr lang="en-US" dirty="0" err="1"/>
              <a:t>EuOrphan</a:t>
            </a:r>
            <a:r>
              <a:rPr lang="en-US" dirty="0"/>
              <a:t> Service .</a:t>
            </a:r>
            <a:r>
              <a:rPr lang="en-US" dirty="0" err="1"/>
              <a:t>Medicina</a:t>
            </a:r>
            <a:r>
              <a:rPr lang="en-US" dirty="0"/>
              <a:t> (Kaunas)</a:t>
            </a:r>
            <a:r>
              <a:rPr lang="en-US" i="1" dirty="0"/>
              <a:t> 2007; 43(6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63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( 4)Van </a:t>
            </a:r>
            <a:r>
              <a:rPr lang="en-US" sz="2000" dirty="0" err="1"/>
              <a:t>Weely</a:t>
            </a:r>
            <a:r>
              <a:rPr lang="en-US" sz="2000" dirty="0"/>
              <a:t> S, </a:t>
            </a:r>
            <a:r>
              <a:rPr lang="en-US" sz="2000" dirty="0" err="1"/>
              <a:t>Leufkens</a:t>
            </a:r>
            <a:r>
              <a:rPr lang="en-US" sz="2000" dirty="0"/>
              <a:t> HGH. Orphan diseases. In: Kaplan</a:t>
            </a:r>
            <a:endParaRPr lang="pt-BR" sz="2000" dirty="0"/>
          </a:p>
          <a:p>
            <a:r>
              <a:rPr lang="en-US" sz="2000" dirty="0"/>
              <a:t>W, Laing R, editors. </a:t>
            </a:r>
            <a:r>
              <a:rPr lang="en-US" sz="2000" b="1" dirty="0"/>
              <a:t>Priority medicines for Europe and the</a:t>
            </a:r>
            <a:endParaRPr lang="pt-BR" sz="2000" dirty="0"/>
          </a:p>
          <a:p>
            <a:r>
              <a:rPr lang="en-US" sz="2000" b="1" dirty="0"/>
              <a:t>world – a public health approach to innovation</a:t>
            </a:r>
            <a:r>
              <a:rPr lang="en-US" sz="2000" dirty="0"/>
              <a:t>. Geneva: World</a:t>
            </a:r>
            <a:endParaRPr lang="pt-BR" sz="2000" dirty="0"/>
          </a:p>
          <a:p>
            <a:r>
              <a:rPr lang="en-US" sz="2000" dirty="0"/>
              <a:t>Health Organization; 2004. p. 95-100</a:t>
            </a:r>
            <a:endParaRPr lang="pt-BR" sz="2000" dirty="0"/>
          </a:p>
          <a:p>
            <a:r>
              <a:rPr lang="en-US" sz="2000" b="1" dirty="0"/>
              <a:t>6-Regulation (EC) No 141/2000 of the European Parliament of</a:t>
            </a:r>
            <a:endParaRPr lang="pt-BR" sz="2000" dirty="0"/>
          </a:p>
          <a:p>
            <a:r>
              <a:rPr lang="en-US" sz="2000" b="1" dirty="0"/>
              <a:t>the Council of December 16, 1999 on Orphan medicinal products.</a:t>
            </a:r>
            <a:endParaRPr lang="pt-BR" sz="2000" dirty="0"/>
          </a:p>
          <a:p>
            <a:r>
              <a:rPr lang="en-US" sz="2000" b="1" dirty="0"/>
              <a:t>OJ L 18/1-5, </a:t>
            </a:r>
            <a:r>
              <a:rPr lang="en-US" sz="2000" b="1" dirty="0" smtClean="0"/>
              <a:t>22.1.2000</a:t>
            </a:r>
          </a:p>
          <a:p>
            <a:r>
              <a:rPr lang="en-US" sz="2000" dirty="0"/>
              <a:t>(7) </a:t>
            </a:r>
            <a:r>
              <a:rPr lang="en-US" sz="2000" dirty="0" err="1"/>
              <a:t>Horovitz</a:t>
            </a:r>
            <a:r>
              <a:rPr lang="en-US" sz="2000" b="1" dirty="0"/>
              <a:t> DDG ;</a:t>
            </a:r>
            <a:r>
              <a:rPr lang="en-US" sz="2000" dirty="0"/>
              <a:t> </a:t>
            </a:r>
            <a:r>
              <a:rPr lang="en-US" sz="2000" dirty="0" err="1"/>
              <a:t>Llerena</a:t>
            </a:r>
            <a:r>
              <a:rPr lang="en-US" sz="2000" dirty="0"/>
              <a:t> </a:t>
            </a:r>
            <a:r>
              <a:rPr lang="en-US" sz="2000" dirty="0" err="1"/>
              <a:t>Jr.</a:t>
            </a:r>
            <a:r>
              <a:rPr lang="en-US" sz="2000" b="1" dirty="0" err="1"/>
              <a:t>JC</a:t>
            </a:r>
            <a:r>
              <a:rPr lang="en-US" sz="2000" b="1" dirty="0"/>
              <a:t> ;</a:t>
            </a:r>
            <a:r>
              <a:rPr lang="en-US" sz="2000" dirty="0"/>
              <a:t> </a:t>
            </a:r>
            <a:r>
              <a:rPr lang="en-US" sz="2000" dirty="0" err="1"/>
              <a:t>Mattos</a:t>
            </a:r>
            <a:r>
              <a:rPr lang="en-US" sz="2000" b="1" dirty="0"/>
              <a:t> RA Birth defects and health strategies in Brazil: an overview.</a:t>
            </a:r>
            <a:r>
              <a:rPr lang="en-US" sz="2000" dirty="0"/>
              <a:t>	Cad. </a:t>
            </a:r>
            <a:r>
              <a:rPr lang="en-US" sz="2000" dirty="0" err="1"/>
              <a:t>Saúde</a:t>
            </a:r>
            <a:r>
              <a:rPr lang="en-US" sz="2000" dirty="0"/>
              <a:t> </a:t>
            </a:r>
            <a:r>
              <a:rPr lang="en-US" sz="2000" dirty="0" err="1"/>
              <a:t>Pública</a:t>
            </a:r>
            <a:r>
              <a:rPr lang="en-US" sz="2000" dirty="0"/>
              <a:t> .2005;21 :4.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361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Introdução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INICIA SE PP  NA IDADE PEDIATRICA </a:t>
            </a:r>
            <a:r>
              <a:rPr lang="pt-BR" dirty="0" smtClean="0"/>
              <a:t>-70%</a:t>
            </a:r>
            <a:endParaRPr lang="pt-BR" dirty="0" smtClean="0"/>
          </a:p>
          <a:p>
            <a:r>
              <a:rPr lang="pt-BR" dirty="0" smtClean="0"/>
              <a:t>PREDOMINA ETIOLOGIA GENETICA </a:t>
            </a:r>
            <a:r>
              <a:rPr lang="pt-BR" dirty="0" smtClean="0"/>
              <a:t>-80%</a:t>
            </a:r>
            <a:endParaRPr lang="pt-BR" dirty="0" smtClean="0"/>
          </a:p>
          <a:p>
            <a:r>
              <a:rPr lang="pt-BR" dirty="0" smtClean="0"/>
              <a:t>EM GERAL MULTISISTEMICAS</a:t>
            </a:r>
          </a:p>
          <a:p>
            <a:r>
              <a:rPr lang="pt-BR" dirty="0" smtClean="0"/>
              <a:t>CRÔNICAS /DEGENERATIVAS</a:t>
            </a:r>
          </a:p>
          <a:p>
            <a:r>
              <a:rPr lang="pt-BR" dirty="0" smtClean="0"/>
              <a:t>ALTO RISCO DE INCAPACIDADE E ÓBITO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75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lgerian" panose="04020705040A02060702" pitchFamily="82" charset="0"/>
              </a:rPr>
              <a:t>INTRODUÇÃO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3" y="2382592"/>
            <a:ext cx="9601194" cy="3493277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Doenças Raras  representam risco para sobrevivência e são condições cronicamente debilitantes . </a:t>
            </a:r>
            <a:r>
              <a:rPr lang="en-US" b="1" dirty="0"/>
              <a:t>(</a:t>
            </a:r>
            <a:r>
              <a:rPr lang="en-US" b="1" dirty="0" smtClean="0"/>
              <a:t>1</a:t>
            </a:r>
            <a:r>
              <a:rPr lang="en-US" b="1" dirty="0"/>
              <a:t>)</a:t>
            </a:r>
            <a:endParaRPr lang="pt-BR" b="1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.6000 </a:t>
            </a: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8000 distintas doenças raras </a:t>
            </a: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6 a 8% </a:t>
            </a: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toda  </a:t>
            </a: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população</a:t>
            </a: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pt-BR" altLang="pt-BR" sz="2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80</a:t>
            </a: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 das quais são de etiologia genética  (3)   </a:t>
            </a:r>
            <a:endParaRPr lang="pt-BR" altLang="pt-BR" sz="2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pt-BR" altLang="pt-BR" sz="2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Essas </a:t>
            </a: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condições </a:t>
            </a: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consideradas raras </a:t>
            </a: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individualmente </a:t>
            </a: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afetam </a:t>
            </a: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como </a:t>
            </a: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um grupo único:         </a:t>
            </a:r>
            <a:endParaRPr lang="pt-BR" altLang="pt-BR" sz="2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30 </a:t>
            </a: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milhões de europeus </a:t>
            </a:r>
            <a:endParaRPr lang="pt-BR" altLang="pt-BR" sz="2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25  milhões de norte americanos(4</a:t>
            </a: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13milhões de brasileiros </a:t>
            </a:r>
            <a:endParaRPr lang="pt-BR" altLang="pt-BR" sz="2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pt-BR" altLang="pt-BR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pt-BR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10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11201"/>
            <a:ext cx="9601196" cy="769256"/>
          </a:xfrm>
        </p:spPr>
        <p:txBody>
          <a:bodyPr/>
          <a:lstStyle/>
          <a:p>
            <a:r>
              <a:rPr lang="pt-BR" dirty="0" smtClean="0">
                <a:latin typeface="Algerian" panose="04020705040A02060702" pitchFamily="82" charset="0"/>
              </a:rPr>
              <a:t>IMPACTO -</a:t>
            </a:r>
            <a:r>
              <a:rPr lang="pt-BR" dirty="0" smtClean="0">
                <a:latin typeface="Algerian" panose="04020705040A02060702" pitchFamily="82" charset="0"/>
                <a:sym typeface="Wingdings" panose="05000000000000000000" pitchFamily="2" charset="2"/>
              </a:rPr>
              <a:t> 6% DA POPULAÇÃO !!!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380343"/>
            <a:ext cx="9601196" cy="383757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impacto populacional 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tanto maior quanto mais tardio o diagnostico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agravado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Deficiência de politicas publicas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esconhecimento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dos profissionais de  saúde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Deficiência do ensino UNIVERSITÁRIO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arência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Serviços de REFERENCIA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REFERENCIA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Doenças raras no pais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Apenas 8 estados (6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pt-BR" altLang="pt-B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33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lgerian" panose="04020705040A02060702" pitchFamily="82" charset="0"/>
              </a:rPr>
              <a:t>DIAGNOSTICO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O atraso diagnóstico pode durar décadas e como consequência :</a:t>
            </a:r>
          </a:p>
          <a:p>
            <a:r>
              <a:rPr lang="pt-BR" b="1" dirty="0" smtClean="0"/>
              <a:t>Efeito devastador p / paciente -</a:t>
            </a:r>
            <a:r>
              <a:rPr lang="pt-BR" b="1" dirty="0" smtClean="0">
                <a:sym typeface="Wingdings" panose="05000000000000000000" pitchFamily="2" charset="2"/>
              </a:rPr>
              <a:t>deterioração /invalidez /</a:t>
            </a:r>
          </a:p>
          <a:p>
            <a:r>
              <a:rPr lang="pt-BR" b="1" dirty="0" smtClean="0">
                <a:sym typeface="Wingdings" panose="05000000000000000000" pitchFamily="2" charset="2"/>
              </a:rPr>
              <a:t>óbito </a:t>
            </a:r>
            <a:endParaRPr lang="pt-BR" b="1" dirty="0" smtClean="0"/>
          </a:p>
          <a:p>
            <a:r>
              <a:rPr lang="pt-BR" b="1" dirty="0" smtClean="0"/>
              <a:t>Falta de aconselhamento genético familiar  -</a:t>
            </a:r>
            <a:r>
              <a:rPr lang="pt-BR" b="1" dirty="0" smtClean="0">
                <a:sym typeface="Wingdings" panose="05000000000000000000" pitchFamily="2" charset="2"/>
              </a:rPr>
              <a:t> recorrência</a:t>
            </a:r>
          </a:p>
          <a:p>
            <a:r>
              <a:rPr lang="pt-PT" b="1" dirty="0"/>
              <a:t> Estima-se que as doenças raras afetam perto </a:t>
            </a:r>
            <a:r>
              <a:rPr lang="pt-PT" b="1" dirty="0" smtClean="0"/>
              <a:t>de 30 a  </a:t>
            </a:r>
            <a:r>
              <a:rPr lang="pt-PT" b="1" dirty="0"/>
              <a:t>40 milhões de pessoas , especialmente crianças, sendo a segunda causa de obito infantil no </a:t>
            </a:r>
            <a:r>
              <a:rPr lang="pt-PT" b="1" dirty="0" smtClean="0"/>
              <a:t>Brasil</a:t>
            </a:r>
          </a:p>
          <a:p>
            <a:r>
              <a:rPr lang="pt-PT" b="1" dirty="0" smtClean="0"/>
              <a:t>Segunda causa em pronto socorro infantil </a:t>
            </a:r>
            <a:endParaRPr lang="pt-BR" b="1" dirty="0"/>
          </a:p>
          <a:p>
            <a:pPr marL="0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7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9288" y="517675"/>
            <a:ext cx="9601196" cy="1303867"/>
          </a:xfrm>
        </p:spPr>
        <p:txBody>
          <a:bodyPr/>
          <a:lstStyle/>
          <a:p>
            <a:r>
              <a:rPr lang="pt-BR" dirty="0" smtClean="0">
                <a:latin typeface="Algerian" panose="04020705040A02060702" pitchFamily="82" charset="0"/>
              </a:rPr>
              <a:t>REALIDADE 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Brasil como na </a:t>
            </a:r>
            <a:r>
              <a:rPr lang="pt-BR" altLang="pt-BR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America</a:t>
            </a:r>
            <a:r>
              <a:rPr lang="pt-BR" altLang="pt-BR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Latina , 3 a 5% do </a:t>
            </a:r>
            <a:r>
              <a:rPr lang="pt-BR" altLang="pt-BR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Recém-nascidos(RN</a:t>
            </a:r>
            <a:r>
              <a:rPr lang="pt-BR" altLang="pt-BR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apresentam um defeito congênito </a:t>
            </a:r>
            <a:r>
              <a:rPr lang="pt-BR" altLang="pt-BR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PT" sz="2000" dirty="0"/>
              <a:t> </a:t>
            </a:r>
            <a:endParaRPr lang="pt-BR" sz="2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pt-BR" alt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impacto desses defeitos congênitos vêm aumentando no Brasil </a:t>
            </a:r>
            <a:endParaRPr lang="pt-BR" altLang="pt-BR" b="1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representam </a:t>
            </a:r>
            <a:r>
              <a:rPr lang="pt-BR" altLang="pt-BR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segunda causa de óbito  infantil  </a:t>
            </a:r>
            <a:endParaRPr lang="pt-BR" altLang="pt-BR" b="1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responsáveis </a:t>
            </a:r>
            <a:r>
              <a:rPr lang="pt-BR" altLang="pt-BR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um terço (1/3) das internações  pediátricas (7)</a:t>
            </a:r>
            <a:endParaRPr lang="pt-BR" alt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0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lgerian" panose="04020705040A02060702" pitchFamily="82" charset="0"/>
              </a:rPr>
              <a:t>DIAGNÓSTICO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Pacientes com doenças raras historicamente não DESPERTAM grande interesse na área da saúde -</a:t>
            </a:r>
            <a:r>
              <a:rPr lang="pt-BR" b="1" dirty="0" smtClean="0">
                <a:sym typeface="Wingdings" panose="05000000000000000000" pitchFamily="2" charset="2"/>
              </a:rPr>
              <a:t></a:t>
            </a:r>
            <a:endParaRPr lang="pt-BR" b="1" dirty="0" smtClean="0"/>
          </a:p>
          <a:p>
            <a:r>
              <a:rPr lang="pt-BR" b="1" dirty="0" err="1" smtClean="0"/>
              <a:t>Ausencia</a:t>
            </a:r>
            <a:r>
              <a:rPr lang="pt-BR" b="1" dirty="0" smtClean="0"/>
              <a:t> de </a:t>
            </a:r>
            <a:r>
              <a:rPr lang="pt-BR" b="1" dirty="0" err="1" smtClean="0"/>
              <a:t>guidelines</a:t>
            </a:r>
            <a:r>
              <a:rPr lang="pt-BR" b="1" dirty="0" smtClean="0"/>
              <a:t> de tratamento </a:t>
            </a:r>
          </a:p>
          <a:p>
            <a:r>
              <a:rPr lang="pt-BR" b="1" dirty="0" smtClean="0"/>
              <a:t>Limitado conhecimento </a:t>
            </a:r>
          </a:p>
          <a:p>
            <a:r>
              <a:rPr lang="pt-BR" b="1" dirty="0" smtClean="0"/>
              <a:t>COMO CONSEQUENCIA ...</a:t>
            </a:r>
          </a:p>
          <a:p>
            <a:r>
              <a:rPr lang="pt-BR" b="1" dirty="0" smtClean="0"/>
              <a:t>Atraso no diagnóstico </a:t>
            </a:r>
          </a:p>
          <a:p>
            <a:r>
              <a:rPr lang="pt-BR" b="1" dirty="0" err="1" smtClean="0"/>
              <a:t>subtratamento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485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7702</TotalTime>
  <Words>1494</Words>
  <Application>Microsoft Office PowerPoint</Application>
  <PresentationFormat>Widescreen</PresentationFormat>
  <Paragraphs>294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4" baseType="lpstr">
      <vt:lpstr>Academy Engraved LET</vt:lpstr>
      <vt:lpstr>Algerian</vt:lpstr>
      <vt:lpstr>Arial</vt:lpstr>
      <vt:lpstr>Calibri</vt:lpstr>
      <vt:lpstr>Garamond</vt:lpstr>
      <vt:lpstr>Roboto</vt:lpstr>
      <vt:lpstr>Times New Roman</vt:lpstr>
      <vt:lpstr>Wingdings</vt:lpstr>
      <vt:lpstr>Orgânico</vt:lpstr>
      <vt:lpstr>Doenças Raras  um difícil diagnóstico</vt:lpstr>
      <vt:lpstr>Introdução </vt:lpstr>
      <vt:lpstr>DEFINIÇÕES </vt:lpstr>
      <vt:lpstr>Introdução </vt:lpstr>
      <vt:lpstr>INTRODUÇÃO</vt:lpstr>
      <vt:lpstr>IMPACTO - 6% DA POPULAÇÃO !!!</vt:lpstr>
      <vt:lpstr>DIAGNOSTICO</vt:lpstr>
      <vt:lpstr>REALIDADE </vt:lpstr>
      <vt:lpstr>DIAGNÓSTICO</vt:lpstr>
      <vt:lpstr>Dificuldades diagnóstica</vt:lpstr>
      <vt:lpstr>O que fazer????  PASSOS CRITICOS PARA OPTIMIZAR OS CUIDADOS EM D.R!</vt:lpstr>
      <vt:lpstr>Dificuldades diagnóstica</vt:lpstr>
      <vt:lpstr>DOENÇAS RARAS NÃO GENETICAS</vt:lpstr>
      <vt:lpstr>Politicas publicas </vt:lpstr>
      <vt:lpstr>Eixos das Doenças Raras  geneticas</vt:lpstr>
      <vt:lpstr>Doenças Raras Naõ Genéticas ????</vt:lpstr>
      <vt:lpstr>O QUE SAÕ DROGAS ORFÃS</vt:lpstr>
      <vt:lpstr>Drogas órfãs </vt:lpstr>
      <vt:lpstr>Apresentação do PowerPoint</vt:lpstr>
      <vt:lpstr>A raridade colabora para Judicialização </vt:lpstr>
      <vt:lpstr>SOCIEDADE  BRASILEIRA DE GENETICA MÉDICA E AS POLITICAS PUBLICAS PARA DOENÇAS RARAS    </vt:lpstr>
      <vt:lpstr>VANGUARDA DOS CENTROS  DE  INFUSÃO </vt:lpstr>
      <vt:lpstr> POLITICAS PUBLICAS no df </vt:lpstr>
      <vt:lpstr>POLITICAS PUBLICAS no df </vt:lpstr>
      <vt:lpstr>POLITICAS PUBLICAS no df </vt:lpstr>
      <vt:lpstr>POLITICAS PUBLICAS no df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Embora difícil ....é sempre possível!</vt:lpstr>
      <vt:lpstr>Conclusão </vt:lpstr>
      <vt:lpstr>REFERENCIAS </vt:lpstr>
      <vt:lpstr>REFERENCIAS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Doenças Raras  um difícil diagnóstico</dc:title>
  <dc:creator>Maria</dc:creator>
  <cp:lastModifiedBy>Maria Teresinha de Oliveira Cardoso</cp:lastModifiedBy>
  <cp:revision>70</cp:revision>
  <dcterms:created xsi:type="dcterms:W3CDTF">2014-11-04T03:25:01Z</dcterms:created>
  <dcterms:modified xsi:type="dcterms:W3CDTF">2019-08-13T15:18:21Z</dcterms:modified>
</cp:coreProperties>
</file>