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00" r:id="rId3"/>
  </p:sldMasterIdLst>
  <p:notesMasterIdLst>
    <p:notesMasterId r:id="rId13"/>
  </p:notesMasterIdLst>
  <p:sldIdLst>
    <p:sldId id="256" r:id="rId4"/>
    <p:sldId id="324" r:id="rId5"/>
    <p:sldId id="306" r:id="rId6"/>
    <p:sldId id="305" r:id="rId7"/>
    <p:sldId id="319" r:id="rId8"/>
    <p:sldId id="320" r:id="rId9"/>
    <p:sldId id="317" r:id="rId10"/>
    <p:sldId id="326" r:id="rId11"/>
    <p:sldId id="323" r:id="rId1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DEC6C-ADAD-409E-8E11-0ED9105D8CCD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7A65F-B772-4FC8-BF85-7B19612E8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3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05274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DB850-4F62-4BA5-AD29-BD40788A8C7F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5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42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95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644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548699" y="283833"/>
            <a:ext cx="55377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2" y="6572250"/>
            <a:ext cx="548775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72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07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53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29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04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6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0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485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48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41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2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79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9" y="615963"/>
            <a:ext cx="1014413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3" y="3184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94" y="617558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94" y="617558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94" y="617558"/>
            <a:ext cx="1588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solidFill>
                <a:prstClr val="black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94" y="617558"/>
            <a:ext cx="158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solidFill>
                <a:prstClr val="black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74" y="61755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98" y="473079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98" y="463561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72" y="514358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42" y="479428"/>
            <a:ext cx="1588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47" y="460379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8" y="447686"/>
            <a:ext cx="1588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22" y="447686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9" y="434978"/>
            <a:ext cx="3175" cy="1589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9" y="431811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91" y="415946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24" y="476257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23" y="53500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96" y="530235"/>
            <a:ext cx="3175" cy="4764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8" y="520709"/>
            <a:ext cx="1588" cy="158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8" y="520709"/>
            <a:ext cx="1588" cy="158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5" y="557234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23" y="557234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23" y="557234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5" y="627082"/>
            <a:ext cx="1588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solidFill>
                <a:prstClr val="black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5" y="627082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44" y="541357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46" y="541357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22" y="55088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4" y="544532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4" y="544532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4" y="541357"/>
            <a:ext cx="1588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73" y="53818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98" y="54770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46" y="530235"/>
            <a:ext cx="3175" cy="1589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46" y="527058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96" y="55088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8" y="550883"/>
            <a:ext cx="1588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solidFill>
                <a:prstClr val="black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8" y="550883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4" y="535008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73" y="530235"/>
            <a:ext cx="3175" cy="4764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4" y="530235"/>
            <a:ext cx="1588" cy="158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4" y="530235"/>
            <a:ext cx="1588" cy="158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4" y="530235"/>
            <a:ext cx="1588" cy="15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solidFill>
                <a:prstClr val="black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4" y="530235"/>
            <a:ext cx="1588" cy="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solidFill>
                <a:prstClr val="black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4" y="527060"/>
            <a:ext cx="1588" cy="158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4" y="527060"/>
            <a:ext cx="1588" cy="158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4" y="523895"/>
            <a:ext cx="1588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47" y="514361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47" y="51753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6" y="508009"/>
            <a:ext cx="1588" cy="15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solidFill>
                <a:prstClr val="black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8" y="495310"/>
            <a:ext cx="1588" cy="15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solidFill>
                <a:prstClr val="black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8" y="495310"/>
            <a:ext cx="1588" cy="15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solidFill>
                <a:prstClr val="black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6" y="508009"/>
            <a:ext cx="1588" cy="15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solidFill>
                <a:prstClr val="black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6" y="508009"/>
            <a:ext cx="1588" cy="15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solidFill>
                <a:prstClr val="black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6" y="508009"/>
            <a:ext cx="1588" cy="15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solidFill>
                <a:prstClr val="black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6" y="508009"/>
            <a:ext cx="1588" cy="158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solidFill>
                <a:prstClr val="black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44" y="485783"/>
            <a:ext cx="1588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488" b="0">
              <a:solidFill>
                <a:prstClr val="black"/>
              </a:solidFill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6" y="301646"/>
            <a:ext cx="8439653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7" y="1460506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449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449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209230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03307" y="6356372"/>
            <a:ext cx="57070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57189" y="6350021"/>
            <a:ext cx="552450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8EBE3C-3C0D-4929-9028-DC1C67334DE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77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15212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ECF2-E953-43CF-B7DC-A255508B622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1275-58E2-4D91-8A06-4EE5FB70C2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79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ECF2-E953-43CF-B7DC-A255508B622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1275-58E2-4D91-8A06-4EE5FB70C2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27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ECF2-E953-43CF-B7DC-A255508B622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1275-58E2-4D91-8A06-4EE5FB70C2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05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ECF2-E953-43CF-B7DC-A255508B622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1275-58E2-4D91-8A06-4EE5FB70C2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08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ECF2-E953-43CF-B7DC-A255508B622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1275-58E2-4D91-8A06-4EE5FB70C2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7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262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ECF2-E953-43CF-B7DC-A255508B622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1275-58E2-4D91-8A06-4EE5FB70C2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56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ECF2-E953-43CF-B7DC-A255508B622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1275-58E2-4D91-8A06-4EE5FB70C2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05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ECF2-E953-43CF-B7DC-A255508B622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1275-58E2-4D91-8A06-4EE5FB70C2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5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ECF2-E953-43CF-B7DC-A255508B622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1275-58E2-4D91-8A06-4EE5FB70C2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9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ECF2-E953-43CF-B7DC-A255508B622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1275-58E2-4D91-8A06-4EE5FB70C2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1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ECF2-E953-43CF-B7DC-A255508B622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1275-58E2-4D91-8A06-4EE5FB70C2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03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616E-E1B9-4589-AB44-5D3BA67723C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9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58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6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86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7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46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B2E1-55F0-47E6-8253-BAB0BBAA3F15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80BA-CF8F-43B5-931E-7957655D18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40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8B2E1-55F0-47E6-8253-BAB0BBAA3F15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780BA-CF8F-43B5-931E-7957655D18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14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668B2E1-55F0-47E6-8253-BAB0BBAA3F1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457200"/>
              <a:t>13/08/2019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55780BA-CF8F-43B5-931E-7957655D18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7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6ECF2-E953-43CF-B7DC-A255508B622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1275-58E2-4D91-8A06-4EE5FB70C2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8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ps.saude.gov.b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ps.saude.gov.br/biblioteca/inde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ps.saude.gov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357767" cy="1944216"/>
          </a:xfrm>
          <a:gradFill flip="none" rotWithShape="1">
            <a:gsLst>
              <a:gs pos="0">
                <a:srgbClr val="053875">
                  <a:shade val="30000"/>
                  <a:satMod val="115000"/>
                </a:srgbClr>
              </a:gs>
              <a:gs pos="50000">
                <a:srgbClr val="053875">
                  <a:shade val="67500"/>
                  <a:satMod val="115000"/>
                </a:srgbClr>
              </a:gs>
              <a:gs pos="100000">
                <a:srgbClr val="053875">
                  <a:shade val="100000"/>
                  <a:satMod val="115000"/>
                </a:srgb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Política Nacional de Atenção Integral </a:t>
            </a:r>
            <a:r>
              <a:rPr lang="pt-BR" sz="3600" b="1" dirty="0" smtClean="0">
                <a:solidFill>
                  <a:schemeClr val="bg1"/>
                </a:solidFill>
              </a:rPr>
              <a:t/>
            </a:r>
            <a:br>
              <a:rPr lang="pt-BR" sz="3600" b="1" dirty="0" smtClean="0">
                <a:solidFill>
                  <a:schemeClr val="bg1"/>
                </a:solidFill>
              </a:rPr>
            </a:br>
            <a:r>
              <a:rPr lang="pt-BR" sz="3600" b="1" dirty="0" smtClean="0">
                <a:solidFill>
                  <a:schemeClr val="bg1"/>
                </a:solidFill>
              </a:rPr>
              <a:t>às </a:t>
            </a:r>
            <a:r>
              <a:rPr lang="pt-BR" sz="3600" b="1" dirty="0">
                <a:solidFill>
                  <a:schemeClr val="bg1"/>
                </a:solidFill>
              </a:rPr>
              <a:t>Pessoas com Doenças Raras</a:t>
            </a:r>
            <a:r>
              <a:rPr lang="pt-BR" sz="48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t-BR" sz="4800" dirty="0" smtClean="0">
                <a:solidFill>
                  <a:schemeClr val="bg1"/>
                </a:solidFill>
                <a:latin typeface="+mn-lt"/>
              </a:rPr>
            </a:br>
            <a:r>
              <a:rPr lang="pt-BR" sz="4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4800" dirty="0">
                <a:solidFill>
                  <a:schemeClr val="bg1"/>
                </a:solidFill>
                <a:latin typeface="+mn-lt"/>
              </a:rPr>
              <a:t>	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63888" y="4221088"/>
            <a:ext cx="476547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prstClr val="black"/>
                </a:solidFill>
              </a:rPr>
              <a:t>Lucas Wollmann</a:t>
            </a:r>
          </a:p>
          <a:p>
            <a:pPr algn="r"/>
            <a:r>
              <a:rPr lang="pt-BR" dirty="0" smtClean="0">
                <a:solidFill>
                  <a:prstClr val="black"/>
                </a:solidFill>
              </a:rPr>
              <a:t>Diretor de Programas</a:t>
            </a:r>
          </a:p>
          <a:p>
            <a:pPr algn="r"/>
            <a:r>
              <a:rPr lang="pt-BR" b="1" dirty="0" smtClean="0">
                <a:solidFill>
                  <a:prstClr val="black"/>
                </a:solidFill>
              </a:rPr>
              <a:t>Secretaria </a:t>
            </a:r>
            <a:r>
              <a:rPr lang="pt-BR" b="1" dirty="0">
                <a:solidFill>
                  <a:prstClr val="black"/>
                </a:solidFill>
              </a:rPr>
              <a:t>de Atenção Primária à Saúde</a:t>
            </a:r>
          </a:p>
          <a:p>
            <a:pPr algn="r"/>
            <a:r>
              <a:rPr lang="pt-BR" dirty="0">
                <a:solidFill>
                  <a:prstClr val="black"/>
                </a:solidFill>
                <a:hlinkClick r:id="rId2"/>
              </a:rPr>
              <a:t>http://aps.saude.gov.br/</a:t>
            </a:r>
            <a:endParaRPr lang="pt-BR" dirty="0">
              <a:solidFill>
                <a:prstClr val="black"/>
              </a:solidFill>
            </a:endParaRPr>
          </a:p>
          <a:p>
            <a:pPr algn="r"/>
            <a:endParaRPr lang="pt-B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796876" y="5895032"/>
            <a:ext cx="5903913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altLang="pt-BR" sz="1200" dirty="0" err="1">
                <a:solidFill>
                  <a:prstClr val="black"/>
                </a:solidFill>
              </a:rPr>
              <a:t>Starfield</a:t>
            </a:r>
            <a:r>
              <a:rPr lang="en-US" altLang="pt-BR" sz="1200" dirty="0">
                <a:solidFill>
                  <a:prstClr val="black"/>
                </a:solidFill>
              </a:rPr>
              <a:t> B, 1992. Primary Care: concept, evaluation and policy.</a:t>
            </a:r>
          </a:p>
          <a:p>
            <a:pPr algn="r">
              <a:spcBef>
                <a:spcPct val="50000"/>
              </a:spcBef>
            </a:pPr>
            <a:endParaRPr lang="pt-BR" sz="1400" i="1" dirty="0">
              <a:solidFill>
                <a:prstClr val="black"/>
              </a:solidFill>
            </a:endParaRPr>
          </a:p>
        </p:txBody>
      </p:sp>
      <p:sp>
        <p:nvSpPr>
          <p:cNvPr id="34" name="AutoShape 21"/>
          <p:cNvSpPr>
            <a:spLocks noChangeArrowheads="1"/>
          </p:cNvSpPr>
          <p:nvPr/>
        </p:nvSpPr>
        <p:spPr bwMode="auto">
          <a:xfrm>
            <a:off x="2277572" y="1339627"/>
            <a:ext cx="3471261" cy="86518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Bef>
                <a:spcPct val="35000"/>
              </a:spcBef>
            </a:pPr>
            <a:r>
              <a:rPr lang="es-ES" altLang="pt-BR" sz="2000" b="1" dirty="0" err="1">
                <a:solidFill>
                  <a:prstClr val="white"/>
                </a:solidFill>
              </a:rPr>
              <a:t>Atenção</a:t>
            </a:r>
            <a:r>
              <a:rPr lang="es-ES" altLang="pt-BR" sz="2000" b="1" dirty="0">
                <a:solidFill>
                  <a:prstClr val="white"/>
                </a:solidFill>
              </a:rPr>
              <a:t> </a:t>
            </a:r>
            <a:r>
              <a:rPr lang="es-ES" altLang="pt-BR" sz="2000" b="1" dirty="0" err="1">
                <a:solidFill>
                  <a:prstClr val="white"/>
                </a:solidFill>
              </a:rPr>
              <a:t>Primária</a:t>
            </a:r>
            <a:endParaRPr lang="es-ES" altLang="pt-BR" sz="2000" b="1" dirty="0">
              <a:solidFill>
                <a:prstClr val="white"/>
              </a:solidFill>
            </a:endParaRPr>
          </a:p>
          <a:p>
            <a:pPr algn="ctr" defTabSz="914400">
              <a:lnSpc>
                <a:spcPct val="70000"/>
              </a:lnSpc>
              <a:spcBef>
                <a:spcPct val="35000"/>
              </a:spcBef>
            </a:pPr>
            <a:r>
              <a:rPr lang="es-ES" altLang="pt-BR" sz="2000" b="1" dirty="0">
                <a:solidFill>
                  <a:prstClr val="white"/>
                </a:solidFill>
              </a:rPr>
              <a:t>à </a:t>
            </a:r>
            <a:r>
              <a:rPr lang="es-ES" altLang="pt-BR" sz="2000" b="1" dirty="0" err="1">
                <a:solidFill>
                  <a:prstClr val="white"/>
                </a:solidFill>
              </a:rPr>
              <a:t>Saúde</a:t>
            </a:r>
            <a:r>
              <a:rPr lang="es-ES" altLang="pt-BR" sz="2000" b="1" dirty="0">
                <a:solidFill>
                  <a:prstClr val="white"/>
                </a:solidFill>
              </a:rPr>
              <a:t> (APS)</a:t>
            </a:r>
            <a:endParaRPr lang="en-US" altLang="pt-BR" sz="2000" b="1" dirty="0">
              <a:solidFill>
                <a:prstClr val="white"/>
              </a:solidFill>
            </a:endParaRPr>
          </a:p>
          <a:p>
            <a:pPr algn="ctr" defTabSz="914400"/>
            <a:endParaRPr lang="en-US" altLang="pt-BR" dirty="0">
              <a:solidFill>
                <a:prstClr val="white"/>
              </a:solidFill>
            </a:endParaRP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>
            <a:off x="539750" y="2565177"/>
            <a:ext cx="2771775" cy="744537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pt-BR" sz="2000" b="1" dirty="0">
                <a:solidFill>
                  <a:prstClr val="white"/>
                </a:solidFill>
              </a:rPr>
              <a:t>Atributos Essenciais</a:t>
            </a:r>
          </a:p>
        </p:txBody>
      </p:sp>
      <p:sp>
        <p:nvSpPr>
          <p:cNvPr id="36" name="AutoShape 23"/>
          <p:cNvSpPr>
            <a:spLocks noChangeArrowheads="1"/>
          </p:cNvSpPr>
          <p:nvPr/>
        </p:nvSpPr>
        <p:spPr bwMode="auto">
          <a:xfrm>
            <a:off x="4867275" y="2565177"/>
            <a:ext cx="2482850" cy="744537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pt-BR" dirty="0">
                <a:solidFill>
                  <a:prstClr val="white"/>
                </a:solidFill>
              </a:rPr>
              <a:t>Atributos</a:t>
            </a:r>
            <a:r>
              <a:rPr lang="pt-BR" b="1" dirty="0">
                <a:solidFill>
                  <a:prstClr val="white"/>
                </a:solidFill>
              </a:rPr>
              <a:t> </a:t>
            </a:r>
            <a:r>
              <a:rPr lang="pt-BR" dirty="0">
                <a:solidFill>
                  <a:prstClr val="white"/>
                </a:solidFill>
              </a:rPr>
              <a:t>Derivados</a:t>
            </a:r>
          </a:p>
        </p:txBody>
      </p:sp>
      <p:sp>
        <p:nvSpPr>
          <p:cNvPr id="37" name="AutoShape 24"/>
          <p:cNvSpPr>
            <a:spLocks noChangeArrowheads="1"/>
          </p:cNvSpPr>
          <p:nvPr/>
        </p:nvSpPr>
        <p:spPr bwMode="auto">
          <a:xfrm>
            <a:off x="2722562" y="3428777"/>
            <a:ext cx="1922463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pt-BR" sz="1600" b="1" dirty="0">
                <a:solidFill>
                  <a:prstClr val="white"/>
                </a:solidFill>
              </a:rPr>
              <a:t>Acesso </a:t>
            </a:r>
          </a:p>
          <a:p>
            <a:pPr algn="ctr" defTabSz="914400">
              <a:defRPr/>
            </a:pPr>
            <a:r>
              <a:rPr lang="pt-BR" sz="1600" b="1" dirty="0">
                <a:solidFill>
                  <a:prstClr val="white"/>
                </a:solidFill>
              </a:rPr>
              <a:t>de 1º Contato</a:t>
            </a:r>
          </a:p>
        </p:txBody>
      </p:sp>
      <p:sp>
        <p:nvSpPr>
          <p:cNvPr id="38" name="AutoShape 25"/>
          <p:cNvSpPr>
            <a:spLocks noChangeArrowheads="1"/>
          </p:cNvSpPr>
          <p:nvPr/>
        </p:nvSpPr>
        <p:spPr bwMode="auto">
          <a:xfrm>
            <a:off x="2722562" y="4157439"/>
            <a:ext cx="1922463" cy="49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pt-BR" sz="1600" b="1" dirty="0">
                <a:solidFill>
                  <a:prstClr val="white"/>
                </a:solidFill>
              </a:rPr>
              <a:t>Longitudinalidade</a:t>
            </a:r>
          </a:p>
        </p:txBody>
      </p:sp>
      <p:sp>
        <p:nvSpPr>
          <p:cNvPr id="39" name="AutoShape 26"/>
          <p:cNvSpPr>
            <a:spLocks noChangeArrowheads="1"/>
          </p:cNvSpPr>
          <p:nvPr/>
        </p:nvSpPr>
        <p:spPr bwMode="auto">
          <a:xfrm>
            <a:off x="2722562" y="4733702"/>
            <a:ext cx="1922463" cy="49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pt-BR" sz="1600" b="1" dirty="0">
                <a:solidFill>
                  <a:prstClr val="white"/>
                </a:solidFill>
              </a:rPr>
              <a:t>Coordenação</a:t>
            </a:r>
          </a:p>
        </p:txBody>
      </p:sp>
      <p:sp>
        <p:nvSpPr>
          <p:cNvPr id="40" name="AutoShape 27"/>
          <p:cNvSpPr>
            <a:spLocks noChangeArrowheads="1"/>
          </p:cNvSpPr>
          <p:nvPr/>
        </p:nvSpPr>
        <p:spPr bwMode="auto">
          <a:xfrm>
            <a:off x="2722562" y="5309964"/>
            <a:ext cx="1922463" cy="49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pt-BR" sz="1600" b="1" dirty="0">
                <a:solidFill>
                  <a:prstClr val="white"/>
                </a:solidFill>
              </a:rPr>
              <a:t>Integralidade</a:t>
            </a:r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auto">
          <a:xfrm>
            <a:off x="6557962" y="3582764"/>
            <a:ext cx="2044700" cy="68103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pt-BR" sz="1400" b="1" dirty="0">
                <a:solidFill>
                  <a:prstClr val="white"/>
                </a:solidFill>
              </a:rPr>
              <a:t>Orientação</a:t>
            </a:r>
          </a:p>
          <a:p>
            <a:pPr algn="ctr" defTabSz="914400">
              <a:defRPr/>
            </a:pPr>
            <a:r>
              <a:rPr lang="pt-BR" sz="1400" b="1" dirty="0">
                <a:solidFill>
                  <a:prstClr val="white"/>
                </a:solidFill>
              </a:rPr>
              <a:t>Familiar</a:t>
            </a:r>
          </a:p>
        </p:txBody>
      </p:sp>
      <p:sp>
        <p:nvSpPr>
          <p:cNvPr id="42" name="AutoShape 29"/>
          <p:cNvSpPr>
            <a:spLocks noChangeArrowheads="1"/>
          </p:cNvSpPr>
          <p:nvPr/>
        </p:nvSpPr>
        <p:spPr bwMode="auto">
          <a:xfrm>
            <a:off x="6557962" y="4352702"/>
            <a:ext cx="2044700" cy="681037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pt-BR" sz="1400" b="1" dirty="0">
                <a:solidFill>
                  <a:prstClr val="white"/>
                </a:solidFill>
              </a:rPr>
              <a:t>Orientação</a:t>
            </a:r>
          </a:p>
          <a:p>
            <a:pPr algn="ctr" defTabSz="914400">
              <a:defRPr/>
            </a:pPr>
            <a:r>
              <a:rPr lang="pt-BR" sz="1400" b="1" dirty="0">
                <a:solidFill>
                  <a:prstClr val="white"/>
                </a:solidFill>
              </a:rPr>
              <a:t>Comunitária</a:t>
            </a:r>
          </a:p>
        </p:txBody>
      </p:sp>
      <p:sp>
        <p:nvSpPr>
          <p:cNvPr id="43" name="AutoShape 30"/>
          <p:cNvSpPr>
            <a:spLocks noChangeArrowheads="1"/>
          </p:cNvSpPr>
          <p:nvPr/>
        </p:nvSpPr>
        <p:spPr bwMode="auto">
          <a:xfrm>
            <a:off x="6557962" y="5119464"/>
            <a:ext cx="2046288" cy="68103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pt-BR" sz="1400" b="1" dirty="0">
                <a:solidFill>
                  <a:prstClr val="white"/>
                </a:solidFill>
              </a:rPr>
              <a:t>Competência</a:t>
            </a:r>
          </a:p>
          <a:p>
            <a:pPr algn="ctr" defTabSz="914400">
              <a:defRPr/>
            </a:pPr>
            <a:r>
              <a:rPr lang="pt-BR" sz="1400" b="1" dirty="0">
                <a:solidFill>
                  <a:prstClr val="white"/>
                </a:solidFill>
              </a:rPr>
              <a:t>Cultural</a:t>
            </a:r>
          </a:p>
        </p:txBody>
      </p:sp>
      <p:cxnSp>
        <p:nvCxnSpPr>
          <p:cNvPr id="44" name="AutoShape 31"/>
          <p:cNvCxnSpPr>
            <a:cxnSpLocks noChangeShapeType="1"/>
            <a:stCxn id="35" idx="0"/>
            <a:endCxn id="34" idx="2"/>
          </p:cNvCxnSpPr>
          <p:nvPr/>
        </p:nvCxnSpPr>
        <p:spPr bwMode="auto">
          <a:xfrm rot="5400000" flipH="1" flipV="1">
            <a:off x="2789199" y="1341173"/>
            <a:ext cx="360363" cy="208764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45" name="AutoShape 32"/>
          <p:cNvCxnSpPr>
            <a:cxnSpLocks noChangeShapeType="1"/>
            <a:stCxn id="34" idx="2"/>
            <a:endCxn id="36" idx="0"/>
          </p:cNvCxnSpPr>
          <p:nvPr/>
        </p:nvCxnSpPr>
        <p:spPr bwMode="auto">
          <a:xfrm rot="16200000" flipH="1">
            <a:off x="4881382" y="1337428"/>
            <a:ext cx="360363" cy="2095137"/>
          </a:xfrm>
          <a:prstGeom prst="bentConnector3">
            <a:avLst>
              <a:gd name="adj1" fmla="val 49778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46" name="AutoShape 33"/>
          <p:cNvCxnSpPr>
            <a:cxnSpLocks noChangeShapeType="1"/>
            <a:stCxn id="35" idx="2"/>
            <a:endCxn id="40" idx="1"/>
          </p:cNvCxnSpPr>
          <p:nvPr/>
        </p:nvCxnSpPr>
        <p:spPr bwMode="auto">
          <a:xfrm rot="16200000" flipH="1">
            <a:off x="1200019" y="4035251"/>
            <a:ext cx="2247900" cy="796826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47" name="AutoShape 34"/>
          <p:cNvCxnSpPr>
            <a:cxnSpLocks noChangeShapeType="1"/>
            <a:stCxn id="39" idx="1"/>
            <a:endCxn id="35" idx="2"/>
          </p:cNvCxnSpPr>
          <p:nvPr/>
        </p:nvCxnSpPr>
        <p:spPr bwMode="auto">
          <a:xfrm rot="10800000">
            <a:off x="1925558" y="3309714"/>
            <a:ext cx="796826" cy="1671638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48" name="AutoShape 35"/>
          <p:cNvCxnSpPr>
            <a:cxnSpLocks noChangeShapeType="1"/>
            <a:stCxn id="38" idx="1"/>
            <a:endCxn id="35" idx="2"/>
          </p:cNvCxnSpPr>
          <p:nvPr/>
        </p:nvCxnSpPr>
        <p:spPr bwMode="auto">
          <a:xfrm rot="10800000">
            <a:off x="1925557" y="3309715"/>
            <a:ext cx="796825" cy="1095375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49" name="AutoShape 36"/>
          <p:cNvCxnSpPr>
            <a:cxnSpLocks noChangeShapeType="1"/>
            <a:stCxn id="37" idx="1"/>
            <a:endCxn id="35" idx="2"/>
          </p:cNvCxnSpPr>
          <p:nvPr/>
        </p:nvCxnSpPr>
        <p:spPr bwMode="auto">
          <a:xfrm rot="10800000">
            <a:off x="1925558" y="3309714"/>
            <a:ext cx="796826" cy="442628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50" name="AutoShape 37"/>
          <p:cNvCxnSpPr>
            <a:cxnSpLocks noChangeShapeType="1"/>
            <a:stCxn id="36" idx="2"/>
            <a:endCxn id="43" idx="1"/>
          </p:cNvCxnSpPr>
          <p:nvPr/>
        </p:nvCxnSpPr>
        <p:spPr bwMode="auto">
          <a:xfrm rot="16200000" flipH="1">
            <a:off x="5258194" y="4160653"/>
            <a:ext cx="2151063" cy="449185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51" name="AutoShape 38"/>
          <p:cNvCxnSpPr>
            <a:cxnSpLocks noChangeShapeType="1"/>
            <a:stCxn id="42" idx="1"/>
            <a:endCxn id="36" idx="2"/>
          </p:cNvCxnSpPr>
          <p:nvPr/>
        </p:nvCxnSpPr>
        <p:spPr bwMode="auto">
          <a:xfrm rot="10800000">
            <a:off x="6109133" y="3309714"/>
            <a:ext cx="449185" cy="1384300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52" name="AutoShape 39"/>
          <p:cNvCxnSpPr>
            <a:cxnSpLocks noChangeShapeType="1"/>
            <a:stCxn id="41" idx="1"/>
            <a:endCxn id="36" idx="2"/>
          </p:cNvCxnSpPr>
          <p:nvPr/>
        </p:nvCxnSpPr>
        <p:spPr bwMode="auto">
          <a:xfrm rot="10800000">
            <a:off x="6109133" y="3309714"/>
            <a:ext cx="449185" cy="614363"/>
          </a:xfrm>
          <a:prstGeom prst="bentConnector2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cxn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395536" y="332656"/>
            <a:ext cx="7416824" cy="507831"/>
          </a:xfrm>
          <a:prstGeom prst="rect">
            <a:avLst/>
          </a:prstGeom>
          <a:gradFill flip="none" rotWithShape="1">
            <a:gsLst>
              <a:gs pos="0">
                <a:srgbClr val="053875">
                  <a:shade val="30000"/>
                  <a:satMod val="115000"/>
                </a:srgbClr>
              </a:gs>
              <a:gs pos="50000">
                <a:srgbClr val="053875">
                  <a:shade val="67500"/>
                  <a:satMod val="115000"/>
                </a:srgbClr>
              </a:gs>
              <a:gs pos="100000">
                <a:srgbClr val="0538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pt-BR" sz="2700" dirty="0" smtClean="0">
                <a:solidFill>
                  <a:prstClr val="white"/>
                </a:solidFill>
              </a:rPr>
              <a:t>Atributos da Atenção Primária à Saúde</a:t>
            </a:r>
            <a:endParaRPr lang="pt-BR" sz="2700" b="1" dirty="0">
              <a:solidFill>
                <a:prstClr val="white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406" y="6220948"/>
            <a:ext cx="41433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52736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400" dirty="0" smtClean="0"/>
              <a:t>Eugênio Vilaça Mendes: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800" b="1" dirty="0" smtClean="0"/>
              <a:t>Responsabilização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800" b="1" dirty="0" smtClean="0"/>
              <a:t>Resolutividade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800" b="1" dirty="0" smtClean="0"/>
              <a:t>Centro de Comunicação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373FBDD-F0F1-4F70-AFB8-1E1BC6729B27}"/>
              </a:ext>
            </a:extLst>
          </p:cNvPr>
          <p:cNvSpPr txBox="1">
            <a:spLocks/>
          </p:cNvSpPr>
          <p:nvPr/>
        </p:nvSpPr>
        <p:spPr>
          <a:xfrm>
            <a:off x="0" y="192270"/>
            <a:ext cx="8460432" cy="584775"/>
          </a:xfrm>
          <a:prstGeom prst="rect">
            <a:avLst/>
          </a:prstGeom>
          <a:gradFill flip="none" rotWithShape="1">
            <a:gsLst>
              <a:gs pos="0">
                <a:srgbClr val="053875">
                  <a:shade val="30000"/>
                  <a:satMod val="115000"/>
                </a:srgbClr>
              </a:gs>
              <a:gs pos="50000">
                <a:srgbClr val="053875">
                  <a:shade val="67500"/>
                  <a:satMod val="115000"/>
                </a:srgbClr>
              </a:gs>
              <a:gs pos="100000">
                <a:srgbClr val="0538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buFont typeface="Arial" pitchFamily="34" charset="0"/>
              <a:buNone/>
            </a:pPr>
            <a:r>
              <a:rPr lang="pt-BR" sz="3200" b="1" dirty="0" smtClean="0">
                <a:solidFill>
                  <a:prstClr val="white"/>
                </a:solidFill>
                <a:latin typeface="Calibri" pitchFamily="34" charset="0"/>
              </a:rPr>
              <a:t>Funções da APS</a:t>
            </a:r>
            <a:endParaRPr lang="pt-BR" sz="3200" b="1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468312" y="620712"/>
            <a:ext cx="8207400" cy="3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114300">
              <a:buClr>
                <a:srgbClr val="000000"/>
              </a:buClr>
              <a:buFont typeface="Arial"/>
              <a:buNone/>
            </a:pPr>
            <a:endParaRPr sz="1800"/>
          </a:p>
        </p:txBody>
      </p:sp>
      <p:sp>
        <p:nvSpPr>
          <p:cNvPr id="156" name="Shape 156"/>
          <p:cNvSpPr/>
          <p:nvPr/>
        </p:nvSpPr>
        <p:spPr>
          <a:xfrm>
            <a:off x="6651625" y="7006167"/>
            <a:ext cx="2178000" cy="170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14300">
              <a:lnSpc>
                <a:spcPct val="93000"/>
              </a:lnSpc>
              <a:buClr>
                <a:srgbClr val="000000"/>
              </a:buClr>
              <a:buFont typeface="Arial"/>
              <a:buNone/>
            </a:pPr>
            <a:endParaRPr sz="180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29" y="804013"/>
            <a:ext cx="6069826" cy="521727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373FBDD-F0F1-4F70-AFB8-1E1BC6729B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362" y="189143"/>
            <a:ext cx="7848872" cy="523220"/>
          </a:xfrm>
          <a:prstGeom prst="rect">
            <a:avLst/>
          </a:prstGeom>
          <a:gradFill flip="none" rotWithShape="1">
            <a:gsLst>
              <a:gs pos="0">
                <a:srgbClr val="053875">
                  <a:shade val="30000"/>
                  <a:satMod val="115000"/>
                </a:srgbClr>
              </a:gs>
              <a:gs pos="50000">
                <a:srgbClr val="053875">
                  <a:shade val="67500"/>
                  <a:satMod val="115000"/>
                </a:srgbClr>
              </a:gs>
              <a:gs pos="100000">
                <a:srgbClr val="0538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Font typeface="Arial" pitchFamily="34" charset="0"/>
            </a:pPr>
            <a:r>
              <a:rPr lang="pt-BR" sz="28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Atenção Primária à Saúde</a:t>
            </a:r>
            <a:endParaRPr lang="pt-BR" sz="28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5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717503"/>
            <a:ext cx="7886700" cy="435133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373FBDD-F0F1-4F70-AFB8-1E1BC6729B27}"/>
              </a:ext>
            </a:extLst>
          </p:cNvPr>
          <p:cNvSpPr txBox="1">
            <a:spLocks/>
          </p:cNvSpPr>
          <p:nvPr/>
        </p:nvSpPr>
        <p:spPr>
          <a:xfrm>
            <a:off x="611560" y="71047"/>
            <a:ext cx="7848872" cy="523220"/>
          </a:xfrm>
          <a:prstGeom prst="rect">
            <a:avLst/>
          </a:prstGeom>
          <a:gradFill flip="none" rotWithShape="1">
            <a:gsLst>
              <a:gs pos="0">
                <a:srgbClr val="053875">
                  <a:shade val="30000"/>
                  <a:satMod val="115000"/>
                </a:srgbClr>
              </a:gs>
              <a:gs pos="50000">
                <a:srgbClr val="053875">
                  <a:shade val="67500"/>
                  <a:satMod val="115000"/>
                </a:srgbClr>
              </a:gs>
              <a:gs pos="100000">
                <a:srgbClr val="0538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buFont typeface="Arial" pitchFamily="34" charset="0"/>
              <a:buNone/>
            </a:pPr>
            <a:r>
              <a:rPr lang="pt-BR" sz="28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A Atenção Primária à Saúde no Ministério da Saúde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16594" r="3613" b="6887"/>
          <a:stretch/>
        </p:blipFill>
        <p:spPr>
          <a:xfrm>
            <a:off x="670013" y="1027525"/>
            <a:ext cx="8393790" cy="504131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rot="20589306">
            <a:off x="144727" y="771384"/>
            <a:ext cx="4885919" cy="1477328"/>
          </a:xfrm>
          <a:prstGeom prst="rect">
            <a:avLst/>
          </a:prstGeom>
          <a:solidFill>
            <a:srgbClr val="FFFF00"/>
          </a:solidFill>
          <a:ln w="38100">
            <a:solidFill>
              <a:srgbClr val="053875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pt-PT" dirty="0"/>
              <a:t>A partir do </a:t>
            </a:r>
            <a:r>
              <a:rPr lang="pt-PT" b="1" u="sng" dirty="0"/>
              <a:t>Decreto Nº 9.795, de 17 de maio de 2019</a:t>
            </a:r>
            <a:r>
              <a:rPr lang="pt-PT" dirty="0"/>
              <a:t>, a </a:t>
            </a:r>
            <a:r>
              <a:rPr lang="pt-PT" dirty="0" err="1"/>
              <a:t>APS</a:t>
            </a:r>
            <a:r>
              <a:rPr lang="pt-PT" dirty="0"/>
              <a:t> adquire status de Secretaria no âmbito do Ministério da Saúde, enfatizando-se assim sua relevância e prioridade no Sistema Único de Saúde.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22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8832298" cy="4764722"/>
          </a:xfrm>
        </p:spPr>
        <p:txBody>
          <a:bodyPr>
            <a:noAutofit/>
          </a:bodyPr>
          <a:lstStyle/>
          <a:p>
            <a:pPr marL="457200" indent="-285750"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chemeClr val="tx1"/>
                </a:solidFill>
              </a:rPr>
              <a:t>Financiamento: </a:t>
            </a:r>
          </a:p>
          <a:p>
            <a:pPr marL="1143000" lvl="2" indent="-285750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</a:rPr>
              <a:t>Novo método de alocação</a:t>
            </a:r>
          </a:p>
          <a:p>
            <a:pPr marL="1143000" lvl="2" indent="-285750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</a:rPr>
              <a:t>Foco nas pessoas e nos resultados em saúde</a:t>
            </a:r>
          </a:p>
          <a:p>
            <a:pPr marL="1143000" lvl="2" indent="-285750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</a:rPr>
              <a:t>Flexibilidade ao gestor municipal</a:t>
            </a:r>
          </a:p>
          <a:p>
            <a:pPr marL="1143000" lvl="2" indent="-285750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</a:rPr>
              <a:t>Aumento absoluto e relativo dos valores para APS</a:t>
            </a:r>
          </a:p>
          <a:p>
            <a:pPr marL="457200" indent="-285750"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chemeClr val="tx1"/>
                </a:solidFill>
              </a:rPr>
              <a:t>Novo projeto de formação </a:t>
            </a:r>
            <a:r>
              <a:rPr lang="pt-BR" sz="1800" b="1" dirty="0">
                <a:solidFill>
                  <a:schemeClr val="tx1"/>
                </a:solidFill>
              </a:rPr>
              <a:t>e </a:t>
            </a:r>
            <a:r>
              <a:rPr lang="pt-BR" sz="1800" b="1" dirty="0" smtClean="0">
                <a:solidFill>
                  <a:schemeClr val="tx1"/>
                </a:solidFill>
              </a:rPr>
              <a:t>provimento</a:t>
            </a:r>
          </a:p>
          <a:p>
            <a:pPr marL="1143000" lvl="2" indent="-285750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</a:rPr>
              <a:t>Formação em larga escala de médicos de família com qualidade</a:t>
            </a:r>
          </a:p>
          <a:p>
            <a:pPr marL="1143000" lvl="2" indent="-285750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</a:rPr>
              <a:t>Provimento para regiões vulneráveis de acordo com crescimento econômico e maturidade politica do país</a:t>
            </a:r>
          </a:p>
          <a:p>
            <a:pPr marL="457200" indent="-285750"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chemeClr val="tx1"/>
                </a:solidFill>
              </a:rPr>
              <a:t>Ampliação do acesso</a:t>
            </a:r>
          </a:p>
          <a:p>
            <a:pPr marL="1143000" lvl="2" indent="-285750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</a:rPr>
              <a:t>Saúde na Hora</a:t>
            </a:r>
          </a:p>
          <a:p>
            <a:pPr marL="1143000" lvl="2" indent="-285750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</a:rPr>
              <a:t>Estratégias de </a:t>
            </a:r>
            <a:r>
              <a:rPr lang="pt-BR" sz="1800" dirty="0" err="1" smtClean="0">
                <a:solidFill>
                  <a:schemeClr val="tx1"/>
                </a:solidFill>
              </a:rPr>
              <a:t>micro-gestão</a:t>
            </a:r>
            <a:r>
              <a:rPr lang="pt-BR" sz="1800" dirty="0" smtClean="0">
                <a:solidFill>
                  <a:schemeClr val="tx1"/>
                </a:solidFill>
              </a:rPr>
              <a:t> e agenda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137538"/>
            <a:ext cx="8520525" cy="954107"/>
          </a:xfrm>
          <a:prstGeom prst="rect">
            <a:avLst/>
          </a:prstGeom>
          <a:gradFill flip="none" rotWithShape="1">
            <a:gsLst>
              <a:gs pos="0">
                <a:srgbClr val="053875">
                  <a:shade val="30000"/>
                  <a:satMod val="115000"/>
                </a:srgbClr>
              </a:gs>
              <a:gs pos="50000">
                <a:srgbClr val="053875">
                  <a:shade val="67500"/>
                  <a:satMod val="115000"/>
                </a:srgbClr>
              </a:gs>
              <a:gs pos="100000">
                <a:srgbClr val="0538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spcFirstLastPara="1" vert="horz" wrap="square" lIns="91440" tIns="45720" rIns="91440" bIns="45720" rtlCol="0" anchor="ctr" anchorCtr="0">
            <a:spAutoFit/>
          </a:bodyPr>
          <a:lstStyle>
            <a:lvl1pPr marR="0" lv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spcBef>
                <a:spcPct val="0"/>
              </a:spcBef>
              <a:buFont typeface="Arial" pitchFamily="34" charset="0"/>
              <a:buNone/>
            </a:pPr>
            <a:r>
              <a:rPr lang="pt-BR" sz="28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pt-BR" sz="28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pt-BR" sz="28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Estratégias principais</a:t>
            </a:r>
            <a:endParaRPr lang="pt-BR" sz="28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8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5496" y="1034040"/>
            <a:ext cx="8520525" cy="4555200"/>
          </a:xfrm>
        </p:spPr>
        <p:txBody>
          <a:bodyPr>
            <a:noAutofit/>
          </a:bodyPr>
          <a:lstStyle/>
          <a:p>
            <a:pPr marL="457200" indent="-285750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tx1"/>
                </a:solidFill>
              </a:rPr>
              <a:t>Fortalecimento </a:t>
            </a:r>
            <a:r>
              <a:rPr lang="pt-BR" sz="2000" b="1" dirty="0">
                <a:solidFill>
                  <a:schemeClr val="tx1"/>
                </a:solidFill>
              </a:rPr>
              <a:t>da </a:t>
            </a:r>
            <a:r>
              <a:rPr lang="pt-BR" sz="2000" b="1" dirty="0" smtClean="0">
                <a:solidFill>
                  <a:schemeClr val="tx1"/>
                </a:solidFill>
              </a:rPr>
              <a:t>Clínica</a:t>
            </a:r>
          </a:p>
          <a:p>
            <a:pPr marL="1143000" lvl="2" indent="-28575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/>
                </a:solidFill>
              </a:rPr>
              <a:t>Carteira de serviços e linhas de cuidado</a:t>
            </a:r>
          </a:p>
          <a:p>
            <a:pPr marL="1143000" lvl="2" indent="-28575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/>
                </a:solidFill>
              </a:rPr>
              <a:t>Incorporação tecnologias e suporte assistencial</a:t>
            </a:r>
          </a:p>
          <a:p>
            <a:pPr marL="1143000" lvl="2" indent="-28575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/>
                </a:solidFill>
              </a:rPr>
              <a:t>Método </a:t>
            </a:r>
            <a:r>
              <a:rPr lang="pt-BR" sz="2000" dirty="0">
                <a:solidFill>
                  <a:schemeClr val="tx1"/>
                </a:solidFill>
              </a:rPr>
              <a:t>clinico centrado </a:t>
            </a:r>
            <a:r>
              <a:rPr lang="pt-BR" sz="2000" dirty="0" smtClean="0">
                <a:solidFill>
                  <a:schemeClr val="tx1"/>
                </a:solidFill>
              </a:rPr>
              <a:t>nas pessoas</a:t>
            </a:r>
          </a:p>
          <a:p>
            <a:pPr marL="1143000" lvl="2" indent="-28575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/>
                </a:solidFill>
              </a:rPr>
              <a:t>Delegação de tarefas</a:t>
            </a:r>
          </a:p>
          <a:p>
            <a:pPr marL="1143000" lvl="2" indent="-28575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/>
                </a:solidFill>
              </a:rPr>
              <a:t>Clínica multiprofissional</a:t>
            </a:r>
          </a:p>
          <a:p>
            <a:pPr marL="457200" indent="-285750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tx1"/>
                </a:solidFill>
              </a:rPr>
              <a:t>Monitoramento </a:t>
            </a:r>
            <a:r>
              <a:rPr lang="pt-BR" sz="2000" b="1" dirty="0">
                <a:solidFill>
                  <a:schemeClr val="tx1"/>
                </a:solidFill>
              </a:rPr>
              <a:t>e </a:t>
            </a:r>
            <a:r>
              <a:rPr lang="pt-BR" sz="2000" b="1" dirty="0" smtClean="0">
                <a:solidFill>
                  <a:schemeClr val="tx1"/>
                </a:solidFill>
              </a:rPr>
              <a:t>avaliação</a:t>
            </a:r>
          </a:p>
          <a:p>
            <a:pPr marL="1143000" lvl="2" indent="-285750">
              <a:buFont typeface="Wingdings" panose="05000000000000000000" pitchFamily="2" charset="2"/>
              <a:buChar char="ü"/>
            </a:pPr>
            <a:r>
              <a:rPr lang="pt-BR" sz="2000" dirty="0" err="1" smtClean="0">
                <a:solidFill>
                  <a:schemeClr val="tx1"/>
                </a:solidFill>
              </a:rPr>
              <a:t>PCATool</a:t>
            </a:r>
            <a:r>
              <a:rPr lang="pt-BR" sz="2000" dirty="0" smtClean="0">
                <a:solidFill>
                  <a:schemeClr val="tx1"/>
                </a:solidFill>
              </a:rPr>
              <a:t>-Brasil na PNS-2019</a:t>
            </a:r>
          </a:p>
          <a:p>
            <a:pPr marL="1143000" lvl="2" indent="-28575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/>
                </a:solidFill>
              </a:rPr>
              <a:t>Fim </a:t>
            </a:r>
            <a:r>
              <a:rPr lang="pt-BR" sz="2000" dirty="0">
                <a:solidFill>
                  <a:schemeClr val="tx1"/>
                </a:solidFill>
              </a:rPr>
              <a:t>do </a:t>
            </a:r>
            <a:r>
              <a:rPr lang="pt-BR" sz="2000" dirty="0" smtClean="0">
                <a:solidFill>
                  <a:schemeClr val="tx1"/>
                </a:solidFill>
              </a:rPr>
              <a:t>PMAQ: indicadores clínicos de processo e resultados associados </a:t>
            </a:r>
            <a:r>
              <a:rPr lang="pt-BR" sz="2000" dirty="0">
                <a:solidFill>
                  <a:schemeClr val="tx1"/>
                </a:solidFill>
              </a:rPr>
              <a:t>ao </a:t>
            </a:r>
            <a:r>
              <a:rPr lang="pt-BR" sz="2000" dirty="0" err="1" smtClean="0">
                <a:solidFill>
                  <a:schemeClr val="tx1"/>
                </a:solidFill>
              </a:rPr>
              <a:t>PCATool</a:t>
            </a:r>
            <a:r>
              <a:rPr lang="pt-BR" sz="2000" dirty="0" smtClean="0">
                <a:solidFill>
                  <a:schemeClr val="tx1"/>
                </a:solidFill>
              </a:rPr>
              <a:t>-Brasil, NPS </a:t>
            </a:r>
            <a:r>
              <a:rPr lang="pt-BR" sz="2000" dirty="0">
                <a:solidFill>
                  <a:schemeClr val="tx1"/>
                </a:solidFill>
              </a:rPr>
              <a:t>e </a:t>
            </a:r>
            <a:r>
              <a:rPr lang="pt-BR" sz="2000" dirty="0" smtClean="0">
                <a:solidFill>
                  <a:schemeClr val="tx1"/>
                </a:solidFill>
              </a:rPr>
              <a:t>PDRQ9</a:t>
            </a:r>
            <a:endParaRPr lang="pt-BR" altLang="pt-BR" sz="2000" dirty="0">
              <a:solidFill>
                <a:prstClr val="black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137538"/>
            <a:ext cx="8520525" cy="954107"/>
          </a:xfrm>
          <a:prstGeom prst="rect">
            <a:avLst/>
          </a:prstGeom>
          <a:gradFill flip="none" rotWithShape="1">
            <a:gsLst>
              <a:gs pos="0">
                <a:srgbClr val="053875">
                  <a:shade val="30000"/>
                  <a:satMod val="115000"/>
                </a:srgbClr>
              </a:gs>
              <a:gs pos="50000">
                <a:srgbClr val="053875">
                  <a:shade val="67500"/>
                  <a:satMod val="115000"/>
                </a:srgbClr>
              </a:gs>
              <a:gs pos="100000">
                <a:srgbClr val="0538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spcFirstLastPara="1" vert="horz" wrap="square" lIns="91440" tIns="45720" rIns="91440" bIns="45720" rtlCol="0" anchor="ctr" anchorCtr="0">
            <a:spAutoFit/>
          </a:bodyPr>
          <a:lstStyle>
            <a:lvl1pPr marR="0" lv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spcBef>
                <a:spcPct val="0"/>
              </a:spcBef>
              <a:buFont typeface="Arial" pitchFamily="34" charset="0"/>
              <a:buNone/>
            </a:pPr>
            <a:r>
              <a:rPr lang="pt-BR" sz="28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pt-BR" sz="28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pt-BR" sz="28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Estratégias principais</a:t>
            </a:r>
            <a:endParaRPr lang="pt-BR" sz="28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5536" y="352981"/>
            <a:ext cx="8520525" cy="523220"/>
          </a:xfrm>
          <a:prstGeom prst="rect">
            <a:avLst/>
          </a:prstGeom>
          <a:gradFill flip="none" rotWithShape="1">
            <a:gsLst>
              <a:gs pos="0">
                <a:srgbClr val="053875">
                  <a:shade val="30000"/>
                  <a:satMod val="115000"/>
                </a:srgbClr>
              </a:gs>
              <a:gs pos="50000">
                <a:srgbClr val="053875">
                  <a:shade val="67500"/>
                  <a:satMod val="115000"/>
                </a:srgbClr>
              </a:gs>
              <a:gs pos="100000">
                <a:srgbClr val="0538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spcFirstLastPara="1" vert="horz" wrap="square" lIns="91440" tIns="45720" rIns="91440" bIns="45720" rtlCol="0" anchor="ctr" anchorCtr="0">
            <a:spAutoFit/>
          </a:bodyPr>
          <a:lstStyle>
            <a:lvl1pPr marR="0" lv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spcBef>
                <a:spcPct val="0"/>
              </a:spcBef>
              <a:buFont typeface="Arial" pitchFamily="34" charset="0"/>
              <a:buNone/>
            </a:pPr>
            <a:r>
              <a:rPr lang="pt-BR" sz="28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Regulação</a:t>
            </a:r>
            <a:endParaRPr lang="pt-BR" sz="28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7632848" cy="453650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95982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http://aps.saude.gov.br/biblioteca/index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43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ítulo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321278" cy="92333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Agradece!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32238" y="116632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prstClr val="black"/>
                </a:solidFill>
              </a:rPr>
              <a:t>Secretaria </a:t>
            </a:r>
            <a:r>
              <a:rPr lang="pt-BR" sz="2000" b="1" dirty="0">
                <a:solidFill>
                  <a:prstClr val="black"/>
                </a:solidFill>
              </a:rPr>
              <a:t>de Atenção Primária à Saúde</a:t>
            </a:r>
          </a:p>
          <a:p>
            <a:pPr algn="r"/>
            <a:r>
              <a:rPr lang="pt-BR" sz="2000" dirty="0">
                <a:solidFill>
                  <a:prstClr val="black"/>
                </a:solidFill>
                <a:hlinkClick r:id="rId3"/>
              </a:rPr>
              <a:t>http://aps.saude.gov.br/</a:t>
            </a:r>
            <a:endParaRPr lang="pt-BR" sz="2000" dirty="0">
              <a:solidFill>
                <a:prstClr val="black"/>
              </a:solidFill>
            </a:endParaRPr>
          </a:p>
          <a:p>
            <a:pPr algn="r"/>
            <a:endParaRPr lang="pt-B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APS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SAPS</Template>
  <TotalTime>14606</TotalTime>
  <Words>260</Words>
  <Application>Microsoft Office PowerPoint</Application>
  <PresentationFormat>Apresentação na tela (4:3)</PresentationFormat>
  <Paragraphs>58</Paragraphs>
  <Slides>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MS PGothic</vt:lpstr>
      <vt:lpstr>Andes ExtraLight</vt:lpstr>
      <vt:lpstr>Arial</vt:lpstr>
      <vt:lpstr>Calibri</vt:lpstr>
      <vt:lpstr>Calibri Light</vt:lpstr>
      <vt:lpstr>Trebuchet MS</vt:lpstr>
      <vt:lpstr>Wingdings</vt:lpstr>
      <vt:lpstr>Tema SAPS</vt:lpstr>
      <vt:lpstr>2_Tema do Office</vt:lpstr>
      <vt:lpstr>Tema do Office</vt:lpstr>
      <vt:lpstr>Política Nacional de Atenção Integral  às Pessoas com Doenças Raras   </vt:lpstr>
      <vt:lpstr>Apresentação do PowerPoint</vt:lpstr>
      <vt:lpstr>Apresentação do PowerPoint</vt:lpstr>
      <vt:lpstr>Atenção Primária à Saúde</vt:lpstr>
      <vt:lpstr>Apresentação do PowerPoint</vt:lpstr>
      <vt:lpstr>Apresentação do PowerPoint</vt:lpstr>
      <vt:lpstr>Apresentação do PowerPoint</vt:lpstr>
      <vt:lpstr>Apresentação do PowerPoint</vt:lpstr>
      <vt:lpstr>Agradece!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ATENÇÃO PRIMÁRIA À SAÚDE NO SUS</dc:title>
  <dc:creator>Caroline Martins Jose dos Santos</dc:creator>
  <cp:lastModifiedBy>Lucas Wollmann</cp:lastModifiedBy>
  <cp:revision>104</cp:revision>
  <cp:lastPrinted>2019-08-05T13:00:36Z</cp:lastPrinted>
  <dcterms:created xsi:type="dcterms:W3CDTF">2019-05-28T21:49:28Z</dcterms:created>
  <dcterms:modified xsi:type="dcterms:W3CDTF">2019-08-13T11:36:54Z</dcterms:modified>
</cp:coreProperties>
</file>