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36" r:id="rId2"/>
    <p:sldId id="545" r:id="rId3"/>
    <p:sldId id="578" r:id="rId4"/>
    <p:sldId id="579" r:id="rId5"/>
    <p:sldId id="570" r:id="rId6"/>
    <p:sldId id="580" r:id="rId7"/>
    <p:sldId id="581" r:id="rId8"/>
    <p:sldId id="584" r:id="rId9"/>
    <p:sldId id="571" r:id="rId10"/>
    <p:sldId id="582" r:id="rId11"/>
    <p:sldId id="576" r:id="rId12"/>
    <p:sldId id="583" r:id="rId13"/>
    <p:sldId id="585" r:id="rId14"/>
    <p:sldId id="586" r:id="rId15"/>
    <p:sldId id="422" r:id="rId16"/>
    <p:sldId id="285" r:id="rId17"/>
    <p:sldId id="471" r:id="rId18"/>
  </p:sldIdLst>
  <p:sldSz cx="12192000" cy="6858000"/>
  <p:notesSz cx="6681788" cy="98123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C7E"/>
    <a:srgbClr val="004C9C"/>
    <a:srgbClr val="004D9D"/>
    <a:srgbClr val="014EA0"/>
    <a:srgbClr val="D9D9D9"/>
    <a:srgbClr val="016BD9"/>
    <a:srgbClr val="1A3062"/>
    <a:srgbClr val="004B9C"/>
    <a:srgbClr val="404040"/>
    <a:srgbClr val="2C4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280" autoAdjust="0"/>
  </p:normalViewPr>
  <p:slideViewPr>
    <p:cSldViewPr snapToGrid="0">
      <p:cViewPr varScale="1">
        <p:scale>
          <a:sx n="78" d="100"/>
          <a:sy n="78" d="100"/>
        </p:scale>
        <p:origin x="1051" y="58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stavo.santos\Desktop\Acompanhamento%20P&#243;s-Registro\P&#243;s-Registro%20de%20Seguran&#231;a%20e%20Efic&#225;cia\P&#243;s%20Registro%202202201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Tempo</a:t>
            </a:r>
            <a:r>
              <a:rPr lang="pt-BR" baseline="0"/>
              <a:t> Total para Concessão de Registros Medicamentos Ordinários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Planilha2!$B$1</c:f>
              <c:strCache>
                <c:ptCount val="1"/>
                <c:pt idx="0">
                  <c:v>Antes da Lei 13411 (dias)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Planilha2!$A$2:$A$4</c:f>
              <c:strCache>
                <c:ptCount val="3"/>
                <c:pt idx="0">
                  <c:v>Genéricos e Similares</c:v>
                </c:pt>
                <c:pt idx="1">
                  <c:v>Novos </c:v>
                </c:pt>
                <c:pt idx="2">
                  <c:v>Inovadores</c:v>
                </c:pt>
              </c:strCache>
            </c:strRef>
          </c:cat>
          <c:val>
            <c:numRef>
              <c:f>Planilha2!$B$2:$B$4</c:f>
              <c:numCache>
                <c:formatCode>0</c:formatCode>
                <c:ptCount val="3"/>
                <c:pt idx="0">
                  <c:v>1579.27</c:v>
                </c:pt>
                <c:pt idx="1">
                  <c:v>538.71</c:v>
                </c:pt>
                <c:pt idx="2">
                  <c:v>909.43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8-42DB-AEED-0D73CD7310D7}"/>
            </c:ext>
          </c:extLst>
        </c:ser>
        <c:ser>
          <c:idx val="1"/>
          <c:order val="1"/>
          <c:tx>
            <c:strRef>
              <c:f>Planilha2!$C$1</c:f>
              <c:strCache>
                <c:ptCount val="1"/>
                <c:pt idx="0">
                  <c:v>Após a Lei 13411 (dias)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188 = </a:t>
                    </a:r>
                    <a:r>
                      <a:rPr lang="en-US" b="1"/>
                      <a:t>Redução</a:t>
                    </a:r>
                    <a:r>
                      <a:rPr lang="en-US" b="1" baseline="0"/>
                      <a:t> de 88%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78-42DB-AEED-0D73CD7310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276 = </a:t>
                    </a:r>
                    <a:r>
                      <a:rPr lang="en-US" b="1"/>
                      <a:t>Redução de 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78-42DB-AEED-0D73CD7310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356 = </a:t>
                    </a:r>
                    <a:r>
                      <a:rPr lang="en-US" b="1"/>
                      <a:t>Redução de 61%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78-42DB-AEED-0D73CD7310D7}"/>
                </c:ext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Planilha2!$A$2:$A$4</c:f>
              <c:strCache>
                <c:ptCount val="3"/>
                <c:pt idx="0">
                  <c:v>Genéricos e Similares</c:v>
                </c:pt>
                <c:pt idx="1">
                  <c:v>Novos </c:v>
                </c:pt>
                <c:pt idx="2">
                  <c:v>Inovadores</c:v>
                </c:pt>
              </c:strCache>
            </c:strRef>
          </c:cat>
          <c:val>
            <c:numRef>
              <c:f>Planilha2!$C$2:$C$4</c:f>
              <c:numCache>
                <c:formatCode>0</c:formatCode>
                <c:ptCount val="3"/>
                <c:pt idx="0">
                  <c:v>188.08</c:v>
                </c:pt>
                <c:pt idx="1">
                  <c:v>275.83</c:v>
                </c:pt>
                <c:pt idx="2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78-42DB-AEED-0D73CD731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9422448"/>
        <c:axId val="569425400"/>
      </c:barChart>
      <c:catAx>
        <c:axId val="56942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9425400"/>
        <c:crosses val="autoZero"/>
        <c:auto val="1"/>
        <c:lblAlgn val="ctr"/>
        <c:lblOffset val="100"/>
        <c:noMultiLvlLbl val="0"/>
      </c:catAx>
      <c:valAx>
        <c:axId val="569425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942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441" cy="49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84801" y="0"/>
            <a:ext cx="2895441" cy="4923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4AE43-684D-4269-B7E7-445DA769CF98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27138"/>
            <a:ext cx="5884862" cy="3311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8179" y="4722188"/>
            <a:ext cx="5345430" cy="38636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20019"/>
            <a:ext cx="2895441" cy="49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84801" y="9320019"/>
            <a:ext cx="2895441" cy="492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7279B-EC57-4ECA-A5DB-1FF1C520F4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7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00AC6A17-F948-204A-90A7-D8579D58AC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5367A9E6-DC24-CC4C-ADEF-1FC6DA79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7C3E7C8D-2082-634C-8FAD-198D28F8F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1413" indent="-2270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98613" indent="-2270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5813" indent="-2270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792A40F-3ED3-AD44-B5AC-69BEA65E8A4A}" type="slidenum">
              <a:rPr lang="pt-BR" altLang="pt-BR" sz="1200" smtClean="0">
                <a:latin typeface="Calibri" panose="020F0502020204030204" pitchFamily="34" charset="0"/>
              </a:rPr>
              <a:pPr/>
              <a:t>16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9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F2029E5C-B969-8841-8362-52DE141176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F650CFB9-3BEE-C04D-9705-3B79EA163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7398EF4A-3FB0-0742-AAA8-93FC599EA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D564CC5-4F36-1846-9090-2D67095E3FC8}" type="slidenum">
              <a:rPr lang="pt-BR" altLang="pt-BR" sz="1200" smtClean="0"/>
              <a:pPr/>
              <a:t>17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5259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27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5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24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15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33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2661-EB4F-4B58-AF1C-ACA672A31E5D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495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141688"/>
            <a:ext cx="1157890" cy="11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portal.anvisa.gov.br/consultas-publicas" TargetMode="External"/><Relationship Id="rId18" Type="http://schemas.openxmlformats.org/officeDocument/2006/relationships/hyperlink" Target="http://portal.anvisa.gov.br/legislacao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anvisa.gov.br/datavisa/Fila_de_analise/index.asp" TargetMode="External"/><Relationship Id="rId12" Type="http://schemas.openxmlformats.org/officeDocument/2006/relationships/hyperlink" Target="http://portal.anvisa.gov.br/2017-2020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rtal.anvisa.gov.br/medicamentos/consultas" TargetMode="External"/><Relationship Id="rId11" Type="http://schemas.openxmlformats.org/officeDocument/2006/relationships/hyperlink" Target="http://portal.anvisa.gov.br/programa-de-melhoria-do-processo-de-regulamentacao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15.emf"/><Relationship Id="rId10" Type="http://schemas.openxmlformats.org/officeDocument/2006/relationships/image" Target="../media/image13.png"/><Relationship Id="rId4" Type="http://schemas.openxmlformats.org/officeDocument/2006/relationships/hyperlink" Target="http://portal.anvisa.gov.br/bulario-eletronico1" TargetMode="External"/><Relationship Id="rId9" Type="http://schemas.openxmlformats.org/officeDocument/2006/relationships/hyperlink" Target="http://www7.anvisa.gov.br/Datavisa/Consulta_Comunicados/Consulta_CE_Autorizados.asp" TargetMode="External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visa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12.png@01D546C1.FFE8FFB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64BE1-0EB2-44FA-8DDC-79824EA0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/>
              <a:t>O papel da Anvisa na Aprovação de Medicamentos para Doenças Raras no Brasil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9739E0-BD74-4D83-9EC0-CDA9FFA9C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Gustavo Mendes Lima Santos</a:t>
            </a:r>
          </a:p>
          <a:p>
            <a:r>
              <a:rPr lang="pt-BR" sz="2000" dirty="0"/>
              <a:t>Gerência-Geral de Medicamentos e Produtos Biológicos</a:t>
            </a:r>
          </a:p>
        </p:txBody>
      </p:sp>
    </p:spTree>
    <p:extLst>
      <p:ext uri="{BB962C8B-B14F-4D97-AF65-F5344CB8AC3E}">
        <p14:creationId xmlns:p14="http://schemas.microsoft.com/office/powerpoint/2010/main" val="211025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Medicamentos para Doenças Raras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D2C7C1-A937-437A-B246-61BF6CFBE7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07" y="1538389"/>
            <a:ext cx="8101780" cy="4498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25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Resolução RDC 204/2017 – Priorização (</a:t>
            </a: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Fast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Track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</a:t>
            </a:r>
            <a:endParaRPr lang="pt-BR" sz="3200" b="1" dirty="0">
              <a:latin typeface="+mn-lt"/>
            </a:endParaRP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6BB99F82-3BAC-D042-9184-E8CA752E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62" y="5343941"/>
            <a:ext cx="10602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Medicamentos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Priorizados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registro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  e 60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pós-registro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9CF15A-3E65-3542-982D-06D3F4F53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45401" r="56396" b="28011"/>
          <a:stretch>
            <a:fillRect/>
          </a:stretch>
        </p:blipFill>
        <p:spPr bwMode="auto">
          <a:xfrm>
            <a:off x="2658976" y="1294291"/>
            <a:ext cx="5457890" cy="372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4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Resolução RDC 204/2017 – Priorização (</a:t>
            </a: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Fast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Track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</a:t>
            </a:r>
            <a:endParaRPr lang="pt-BR" sz="3200" b="1" dirty="0">
              <a:latin typeface="+mn-lt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9B1F58F-D722-CC43-95DC-5D89B1D781D5}"/>
              </a:ext>
            </a:extLst>
          </p:cNvPr>
          <p:cNvSpPr txBox="1">
            <a:spLocks/>
          </p:cNvSpPr>
          <p:nvPr/>
        </p:nvSpPr>
        <p:spPr bwMode="auto">
          <a:xfrm>
            <a:off x="1530373" y="1690687"/>
            <a:ext cx="9392323" cy="9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7175" algn="just" defTabSz="685800" eaLnBrk="1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֍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Priorizar análise de petições relacionadas aos medicamentos relevantes para a saúde pública</a:t>
            </a:r>
          </a:p>
          <a:p>
            <a:pPr indent="-257175" algn="just" defTabSz="685800" eaLnBrk="1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֍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Destaque para situações onde não há alternativa terapêutica disponível</a:t>
            </a:r>
          </a:p>
          <a:p>
            <a:pPr indent="-257175" algn="just" defTabSz="685800" eaLnBrk="1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֍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Medicamentos que apresente melhoria significativa de segurança, eficácia ou adesão ao tratamento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08C6448-8480-9647-8FB1-0A7869B44606}"/>
              </a:ext>
            </a:extLst>
          </p:cNvPr>
          <p:cNvSpPr/>
          <p:nvPr/>
        </p:nvSpPr>
        <p:spPr>
          <a:xfrm>
            <a:off x="474216" y="2993267"/>
            <a:ext cx="5442049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57175" indent="-257175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֍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Produtos:</a:t>
            </a:r>
          </a:p>
          <a:p>
            <a:pPr marL="271463" lvl="1" indent="-135731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Novos medicamentos destinados à população pediátrica;</a:t>
            </a:r>
          </a:p>
          <a:p>
            <a:pPr marL="271463" lvl="1" indent="-135731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Doenças negligenciadas; emergentes, </a:t>
            </a:r>
            <a:r>
              <a:rPr lang="pt-BR" altLang="pt-BR" sz="1600" dirty="0" err="1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reemergentes</a:t>
            </a: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, raras;</a:t>
            </a:r>
          </a:p>
          <a:p>
            <a:pPr marL="271463" lvl="1" indent="-135731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Emergências em saúde pública; </a:t>
            </a:r>
          </a:p>
          <a:p>
            <a:pPr marL="271463" lvl="1" indent="-135731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Sérias condições debilitantes;</a:t>
            </a:r>
          </a:p>
          <a:p>
            <a:pPr marL="271463" lvl="1" indent="-135731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Vacinas a serem incorporadas no PNI; </a:t>
            </a:r>
          </a:p>
          <a:p>
            <a:pPr marL="271463" lvl="1" indent="-135731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Medicamento novo para IFA fabricado no Brasil;</a:t>
            </a:r>
          </a:p>
          <a:p>
            <a:pPr marL="271463" lvl="1" indent="-135731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6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3 primeiros genéricos inéditos para o IFA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BD8BDE7-2DE3-5645-BDA6-C25D6309F498}"/>
              </a:ext>
            </a:extLst>
          </p:cNvPr>
          <p:cNvSpPr/>
          <p:nvPr/>
        </p:nvSpPr>
        <p:spPr>
          <a:xfrm>
            <a:off x="6096000" y="3790540"/>
            <a:ext cx="5102268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57175" indent="-257175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Arial" panose="020B0604020202020204" pitchFamily="34" charset="0"/>
              <a:buChar char="֍"/>
              <a:defRPr/>
            </a:pPr>
            <a:r>
              <a:rPr lang="pt-BR" altLang="pt-BR" sz="1400" b="1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Prazos:</a:t>
            </a:r>
          </a:p>
          <a:p>
            <a:pPr marL="472679" lvl="1" indent="-201216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4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120 dias - decisão final nas petições de registro</a:t>
            </a:r>
          </a:p>
          <a:p>
            <a:pPr marL="472679" lvl="1" indent="-201216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4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60 dias - decisão final nas petições de pós-registro</a:t>
            </a:r>
          </a:p>
          <a:p>
            <a:pPr marL="472679" lvl="1" indent="-201216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A3062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4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45 dias - anuência em pesquisa clínica de medicamentos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DDF914-827B-3C49-95C2-3677ABE9A7D5}"/>
              </a:ext>
            </a:extLst>
          </p:cNvPr>
          <p:cNvSpPr/>
          <p:nvPr/>
        </p:nvSpPr>
        <p:spPr>
          <a:xfrm>
            <a:off x="6096000" y="2993267"/>
            <a:ext cx="3783262" cy="73866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57175" indent="-257175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֍"/>
              <a:defRPr/>
            </a:pPr>
            <a:r>
              <a:rPr lang="pt-BR" altLang="pt-BR" sz="14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Priorização para </a:t>
            </a:r>
            <a:r>
              <a:rPr lang="pt-BR" altLang="pt-BR" sz="1400" b="1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pesquisa clínica </a:t>
            </a:r>
          </a:p>
          <a:p>
            <a:pPr marL="257175" indent="-257175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֍"/>
              <a:defRPr/>
            </a:pPr>
            <a:r>
              <a:rPr lang="pt-BR" altLang="pt-BR" sz="14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Priorização do </a:t>
            </a:r>
            <a:r>
              <a:rPr lang="pt-BR" altLang="pt-BR" sz="1400" b="1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registro de medicamentos</a:t>
            </a:r>
          </a:p>
          <a:p>
            <a:pPr marL="257175" indent="-257175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֍"/>
              <a:defRPr/>
            </a:pPr>
            <a:r>
              <a:rPr lang="pt-BR" altLang="pt-BR" sz="14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Priorização de Alterações </a:t>
            </a:r>
            <a:r>
              <a:rPr lang="pt-BR" altLang="pt-BR" sz="1400" b="1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pós – registro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B1D92C0-1651-ED47-AF53-7508192E36BB}"/>
              </a:ext>
            </a:extLst>
          </p:cNvPr>
          <p:cNvSpPr/>
          <p:nvPr/>
        </p:nvSpPr>
        <p:spPr>
          <a:xfrm>
            <a:off x="6096000" y="4803256"/>
            <a:ext cx="3411255" cy="11695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57175" indent="-257175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֍"/>
              <a:defRPr/>
            </a:pPr>
            <a:r>
              <a:rPr lang="pt-BR" altLang="pt-BR" sz="1400" b="1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Processos para:</a:t>
            </a:r>
            <a:endParaRPr lang="pt-BR" altLang="pt-BR" sz="1400" dirty="0">
              <a:solidFill>
                <a:prstClr val="black"/>
              </a:solidFill>
              <a:latin typeface="Franklin Gothic Book" panose="020B0503020102020204" pitchFamily="34" charset="0"/>
              <a:ea typeface="+mn-ea"/>
            </a:endParaRPr>
          </a:p>
          <a:p>
            <a:pPr marL="336947" indent="-201216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4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anuência para pesquisa clínica </a:t>
            </a:r>
          </a:p>
          <a:p>
            <a:pPr marL="336947" indent="-201216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4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Registro de novo medicamento</a:t>
            </a:r>
          </a:p>
          <a:p>
            <a:pPr marL="336947" indent="-201216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4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Nova indicação terapêutica </a:t>
            </a:r>
          </a:p>
          <a:p>
            <a:pPr marL="336947" indent="-201216" algn="just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1400" dirty="0">
                <a:solidFill>
                  <a:prstClr val="black"/>
                </a:solidFill>
                <a:latin typeface="Franklin Gothic Book" panose="020B0503020102020204" pitchFamily="34" charset="0"/>
                <a:ea typeface="+mn-ea"/>
              </a:rPr>
              <a:t>Ampliação  de uso </a:t>
            </a:r>
          </a:p>
        </p:txBody>
      </p:sp>
    </p:spTree>
    <p:extLst>
      <p:ext uri="{BB962C8B-B14F-4D97-AF65-F5344CB8AC3E}">
        <p14:creationId xmlns:p14="http://schemas.microsoft.com/office/powerpoint/2010/main" val="3486132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Outras Ações para Aprimoramento das Análises </a:t>
            </a: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FCB3ACAF-DE4D-8541-97A3-6471DBF5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133600"/>
            <a:ext cx="1076251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0" algn="just">
              <a:buFont typeface="Wingdings" panose="05000000000000000000" pitchFamily="2" charset="2"/>
              <a:buChar char="§"/>
            </a:pPr>
            <a:r>
              <a:rPr lang="pt-BR" dirty="0">
                <a:latin typeface="+mn-lt"/>
              </a:rPr>
              <a:t>Participação ativa da Anvisa nos grupos de discussão do ICH </a:t>
            </a:r>
            <a:r>
              <a:rPr lang="en-US" dirty="0"/>
              <a:t>(</a:t>
            </a:r>
            <a:r>
              <a:rPr lang="en-US" i="1" dirty="0"/>
              <a:t>International Council for </a:t>
            </a:r>
            <a:r>
              <a:rPr lang="en-US" i="1" dirty="0" err="1"/>
              <a:t>Harmonisation</a:t>
            </a:r>
            <a:r>
              <a:rPr lang="en-US" i="1" dirty="0"/>
              <a:t> of Technical Requirements for Pharmaceuticals for Human Use</a:t>
            </a:r>
            <a:r>
              <a:rPr lang="en-US" dirty="0"/>
              <a:t>)</a:t>
            </a:r>
            <a:r>
              <a:rPr lang="pt-BR" dirty="0">
                <a:latin typeface="+mn-lt"/>
              </a:rPr>
              <a:t>, possibilitando o a construção coletiva e a inclusão dos requisitos brasileiros no cenário regulatório internacional. 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pt-BR" dirty="0">
              <a:latin typeface="+mn-lt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endParaRPr lang="pt-BR" dirty="0">
              <a:latin typeface="+mn-lt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t-BR" dirty="0">
                <a:latin typeface="+mn-lt"/>
              </a:rPr>
              <a:t>Propostas de racionalização das avaliações, direcionando o tempo dos especialistas para a análise de necessidades específicas do país. </a:t>
            </a:r>
            <a:endParaRPr lang="pt-BR" altLang="pt-BR" sz="3200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2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Ações de Acesso a Medicamentos em Fase Experimental </a:t>
            </a: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FCB3ACAF-DE4D-8541-97A3-6471DBF5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133600"/>
            <a:ext cx="1076251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0" algn="just">
              <a:buFont typeface="Wingdings" panose="05000000000000000000" pitchFamily="2" charset="2"/>
              <a:buChar char="§"/>
            </a:pPr>
            <a:r>
              <a:rPr lang="pt-BR" b="1" dirty="0">
                <a:latin typeface="+mn-lt"/>
              </a:rPr>
              <a:t>Programa de Uso Compassivo: </a:t>
            </a:r>
            <a:r>
              <a:rPr lang="pt-BR" dirty="0">
                <a:latin typeface="+mn-lt"/>
              </a:rPr>
              <a:t>autorização emitida pela Anvisa para que a indústria execute determinado programa assistencial no Brasil, fornecendo medicamento novo, promissor e ainda sem registro na Agência;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pt-BR" dirty="0">
              <a:latin typeface="+mn-lt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t-BR" b="1" dirty="0">
                <a:latin typeface="+mn-lt"/>
              </a:rPr>
              <a:t>Acesso Expandido</a:t>
            </a:r>
            <a:r>
              <a:rPr lang="pt-BR" dirty="0">
                <a:latin typeface="+mn-lt"/>
              </a:rPr>
              <a:t>: para o grupo de pacientes portadores de doenças debilitantes graves que ameacem a vida e sem alternativa terapêutica satisfatória;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pt-BR" altLang="pt-BR" b="1" dirty="0">
              <a:latin typeface="+mn-lt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t-BR" altLang="pt-BR" b="1" dirty="0">
                <a:latin typeface="Calibri" panose="020F0502020204030204" pitchFamily="34" charset="0"/>
              </a:rPr>
              <a:t>Programa de Fornecimento de Medicamento Pós-Estudo: </a:t>
            </a:r>
            <a:r>
              <a:rPr lang="pt-BR" altLang="pt-BR" dirty="0">
                <a:latin typeface="Calibri" panose="020F0502020204030204" pitchFamily="34" charset="0"/>
              </a:rPr>
              <a:t>disponibilização gratuita de medicamentos pela indústria aos voluntários que participaram da pesquisa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1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>
            <a:extLst>
              <a:ext uri="{FF2B5EF4-FFF2-40B4-BE49-F238E27FC236}">
                <a16:creationId xmlns:a16="http://schemas.microsoft.com/office/drawing/2014/main" id="{60F1574E-0B38-884A-9600-F65617E1FB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2486" y="485775"/>
            <a:ext cx="9827344" cy="1143000"/>
          </a:xfrm>
          <a:ln>
            <a:miter lim="800000"/>
            <a:headEnd/>
            <a:tailEnd/>
          </a:ln>
        </p:spPr>
        <p:txBody>
          <a:bodyPr anchor="t"/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É possível a colaboração entre a Anvisa e a Sociedade?</a:t>
            </a:r>
            <a:endParaRPr lang="pt-BR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DF5426-2C44-EB4B-B000-C289075D0311}"/>
              </a:ext>
            </a:extLst>
          </p:cNvPr>
          <p:cNvSpPr txBox="1"/>
          <p:nvPr/>
        </p:nvSpPr>
        <p:spPr>
          <a:xfrm>
            <a:off x="2179639" y="1484314"/>
            <a:ext cx="788987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pt-BR" sz="3200" b="1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b="1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pt-BR" b="1" dirty="0">
              <a:latin typeface="Calibri" pitchFamily="34" charset="0"/>
            </a:endParaRPr>
          </a:p>
        </p:txBody>
      </p:sp>
      <p:sp>
        <p:nvSpPr>
          <p:cNvPr id="37892" name="CaixaDeTexto 1">
            <a:extLst>
              <a:ext uri="{FF2B5EF4-FFF2-40B4-BE49-F238E27FC236}">
                <a16:creationId xmlns:a16="http://schemas.microsoft.com/office/drawing/2014/main" id="{5C596D54-15AD-5842-9061-25D611250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019" y="5147173"/>
            <a:ext cx="5688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b="1" dirty="0">
                <a:latin typeface="Calibri" panose="020F0502020204030204" pitchFamily="34" charset="0"/>
              </a:rPr>
              <a:t>Troca de Informações;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b="1" dirty="0">
                <a:latin typeface="Calibri" panose="020F0502020204030204" pitchFamily="34" charset="0"/>
              </a:rPr>
              <a:t>Controle Social de Prazos e Aprovações. </a:t>
            </a:r>
            <a:endParaRPr lang="en-US" altLang="pt-BR" b="1" dirty="0">
              <a:latin typeface="Calibri" panose="020F0502020204030204" pitchFamily="34" charset="0"/>
            </a:endParaRPr>
          </a:p>
        </p:txBody>
      </p:sp>
      <p:pic>
        <p:nvPicPr>
          <p:cNvPr id="37893" name="Imagem 3" descr="Uma imagem contendo clip-art&#10;&#10;Descrição gerada automaticamente">
            <a:extLst>
              <a:ext uri="{FF2B5EF4-FFF2-40B4-BE49-F238E27FC236}">
                <a16:creationId xmlns:a16="http://schemas.microsoft.com/office/drawing/2014/main" id="{64EE7B9F-2CE4-0548-9E7F-6C1CF2D4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" b="3651"/>
          <a:stretch>
            <a:fillRect/>
          </a:stretch>
        </p:blipFill>
        <p:spPr bwMode="auto">
          <a:xfrm>
            <a:off x="2721019" y="1484313"/>
            <a:ext cx="7694472" cy="346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59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9E3CEB3-9276-41C0-B013-2904054C0653}"/>
              </a:ext>
            </a:extLst>
          </p:cNvPr>
          <p:cNvSpPr txBox="1">
            <a:spLocks/>
          </p:cNvSpPr>
          <p:nvPr/>
        </p:nvSpPr>
        <p:spPr>
          <a:xfrm>
            <a:off x="2781300" y="1273175"/>
            <a:ext cx="7886700" cy="9032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916" name="CaixaDeTexto 23">
            <a:extLst>
              <a:ext uri="{FF2B5EF4-FFF2-40B4-BE49-F238E27FC236}">
                <a16:creationId xmlns:a16="http://schemas.microsoft.com/office/drawing/2014/main" id="{E00774BA-5F73-A245-B3D0-21DC3289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78" y="510586"/>
            <a:ext cx="97424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pt-BR" altLang="pt-BR" sz="2100" dirty="0">
                <a:solidFill>
                  <a:srgbClr val="014EA0"/>
                </a:solidFill>
                <a:latin typeface="Franklin Gothic Demi Cond" panose="020B0603020102020204" pitchFamily="34" charset="0"/>
                <a:cs typeface="Arial" panose="020B0604020202020204" pitchFamily="34" charset="0"/>
              </a:rPr>
              <a:t>CONSULTE AS INFORMAÇÕES DISPONÍVEIS NO PORTAL DA ANVISA E ACOMPANHE OS PROCESSOS DE REGULAMENTAÇÃO!</a:t>
            </a:r>
          </a:p>
        </p:txBody>
      </p:sp>
      <p:pic>
        <p:nvPicPr>
          <p:cNvPr id="38917" name="Picture 2">
            <a:extLst>
              <a:ext uri="{FF2B5EF4-FFF2-40B4-BE49-F238E27FC236}">
                <a16:creationId xmlns:a16="http://schemas.microsoft.com/office/drawing/2014/main" id="{2DB704C8-F7FF-8F4B-B5DD-412EBCE4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2" y="5130402"/>
            <a:ext cx="932281" cy="5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CaixaDeTexto 1">
            <a:extLst>
              <a:ext uri="{FF2B5EF4-FFF2-40B4-BE49-F238E27FC236}">
                <a16:creationId xmlns:a16="http://schemas.microsoft.com/office/drawing/2014/main" id="{E5AA6A94-86EA-9E4C-8DBF-1399B482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492" y="5104302"/>
            <a:ext cx="33194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800" dirty="0">
                <a:latin typeface="Calibri" panose="020F0502020204030204" pitchFamily="34" charset="0"/>
              </a:rPr>
              <a:t>Bulas de Medicamentos </a:t>
            </a:r>
          </a:p>
          <a:p>
            <a:r>
              <a:rPr lang="pt-BR" altLang="pt-BR" sz="1200" dirty="0">
                <a:latin typeface="Calibri" panose="020F0502020204030204" pitchFamily="34" charset="0"/>
                <a:hlinkClick r:id="rId4"/>
              </a:rPr>
              <a:t>http://portal.anvisa.gov.br/bulario-eletronico1</a:t>
            </a:r>
            <a:endParaRPr lang="pt-BR" altLang="pt-BR" sz="1200" dirty="0">
              <a:latin typeface="Calibri" panose="020F0502020204030204" pitchFamily="34" charset="0"/>
            </a:endParaRPr>
          </a:p>
          <a:p>
            <a:endParaRPr lang="en-US" altLang="pt-BR" sz="1200" dirty="0">
              <a:latin typeface="Calibri" panose="020F0502020204030204" pitchFamily="34" charset="0"/>
            </a:endParaRPr>
          </a:p>
        </p:txBody>
      </p:sp>
      <p:pic>
        <p:nvPicPr>
          <p:cNvPr id="38919" name="Picture 3">
            <a:extLst>
              <a:ext uri="{FF2B5EF4-FFF2-40B4-BE49-F238E27FC236}">
                <a16:creationId xmlns:a16="http://schemas.microsoft.com/office/drawing/2014/main" id="{D65DD1BA-C66D-5040-9236-7F816570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1" y="1969260"/>
            <a:ext cx="1130844" cy="6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CaixaDeTexto 9">
            <a:extLst>
              <a:ext uri="{FF2B5EF4-FFF2-40B4-BE49-F238E27FC236}">
                <a16:creationId xmlns:a16="http://schemas.microsoft.com/office/drawing/2014/main" id="{E4B114BB-6E64-453A-A9F6-43391916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09" y="2018059"/>
            <a:ext cx="37401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dirty="0"/>
              <a:t>Medicamentos registrados </a:t>
            </a:r>
          </a:p>
          <a:p>
            <a:pPr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http://portal.anvisa.gov.br/medicamentos/consultas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1200" dirty="0"/>
          </a:p>
        </p:txBody>
      </p:sp>
      <p:sp>
        <p:nvSpPr>
          <p:cNvPr id="30729" name="CaixaDeTexto 11">
            <a:extLst>
              <a:ext uri="{FF2B5EF4-FFF2-40B4-BE49-F238E27FC236}">
                <a16:creationId xmlns:a16="http://schemas.microsoft.com/office/drawing/2014/main" id="{CBF78D51-2348-4C1B-ADEC-A9FEF0A3E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09" y="3861990"/>
            <a:ext cx="3806825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dirty="0"/>
              <a:t>Parecer Público de Avaliação do Medicamento</a:t>
            </a:r>
          </a:p>
          <a:p>
            <a:pPr>
              <a:defRPr/>
            </a:pPr>
            <a:r>
              <a:rPr lang="pt-BR" altLang="pt-BR" sz="1200" dirty="0">
                <a:hlinkClick r:id="rId7"/>
              </a:rPr>
              <a:t>http://www.anvisa.gov.br/datavisa/Fila_de_analise/index.asp</a:t>
            </a:r>
            <a:endParaRPr lang="pt-BR" altLang="pt-BR" sz="1200" dirty="0"/>
          </a:p>
          <a:p>
            <a:pPr>
              <a:defRPr/>
            </a:pPr>
            <a:endParaRPr lang="en-US" altLang="pt-BR" sz="1050" dirty="0"/>
          </a:p>
          <a:p>
            <a:pPr>
              <a:defRPr/>
            </a:pPr>
            <a:endParaRPr lang="en-US" altLang="pt-BR" sz="1200" dirty="0"/>
          </a:p>
        </p:txBody>
      </p:sp>
      <p:pic>
        <p:nvPicPr>
          <p:cNvPr id="38922" name="Picture 5">
            <a:extLst>
              <a:ext uri="{FF2B5EF4-FFF2-40B4-BE49-F238E27FC236}">
                <a16:creationId xmlns:a16="http://schemas.microsoft.com/office/drawing/2014/main" id="{632B25FA-249A-F249-B342-B6549F79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0" y="3963890"/>
            <a:ext cx="831111" cy="8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1" name="CaixaDeTexto 14">
            <a:extLst>
              <a:ext uri="{FF2B5EF4-FFF2-40B4-BE49-F238E27FC236}">
                <a16:creationId xmlns:a16="http://schemas.microsoft.com/office/drawing/2014/main" id="{C387C2E4-10C6-4BA7-871F-82CFC624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492" y="2798706"/>
            <a:ext cx="34542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dirty="0"/>
              <a:t>Ensaios Clínicos Autorizados pela Anvisa </a:t>
            </a:r>
          </a:p>
          <a:p>
            <a:pPr>
              <a:defRPr/>
            </a:pPr>
            <a:r>
              <a:rPr lang="pt-BR" altLang="pt-BR" sz="1200" dirty="0">
                <a:hlinkClick r:id="rId9"/>
              </a:rPr>
              <a:t>http://www7.anvisa.gov.br/Datavisa/Consulta_Comunicados/Consulta_CE_Autorizados.asp</a:t>
            </a:r>
            <a:endParaRPr lang="pt-BR" altLang="pt-BR" sz="1200" dirty="0"/>
          </a:p>
          <a:p>
            <a:pPr>
              <a:defRPr/>
            </a:pPr>
            <a:endParaRPr lang="en-US" altLang="pt-BR" sz="1200" dirty="0"/>
          </a:p>
        </p:txBody>
      </p:sp>
      <p:pic>
        <p:nvPicPr>
          <p:cNvPr id="38924" name="Picture 7">
            <a:extLst>
              <a:ext uri="{FF2B5EF4-FFF2-40B4-BE49-F238E27FC236}">
                <a16:creationId xmlns:a16="http://schemas.microsoft.com/office/drawing/2014/main" id="{D9B72F23-57F5-654D-90EC-FA9A872E9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0" y="2810674"/>
            <a:ext cx="1067493" cy="10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5" name="CaixaDeTexto 1">
            <a:extLst>
              <a:ext uri="{FF2B5EF4-FFF2-40B4-BE49-F238E27FC236}">
                <a16:creationId xmlns:a16="http://schemas.microsoft.com/office/drawing/2014/main" id="{907D7B38-EE6A-BF43-8E69-9010D5551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815" y="3855087"/>
            <a:ext cx="39769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800" dirty="0">
                <a:latin typeface="Calibri" panose="020F0502020204030204" pitchFamily="34" charset="0"/>
              </a:rPr>
              <a:t>Processo de regulamentação na Anvisa </a:t>
            </a:r>
          </a:p>
          <a:p>
            <a:r>
              <a:rPr lang="pt-BR" altLang="pt-BR" sz="1200" dirty="0">
                <a:solidFill>
                  <a:srgbClr val="FF0000"/>
                </a:solidFill>
                <a:latin typeface="Calibri" panose="020F0502020204030204" pitchFamily="34" charset="0"/>
                <a:hlinkClick r:id="rId11"/>
              </a:rPr>
              <a:t>http://portal.anvisa.gov.br/programa-de-melhoria-do-processo-de-regulamentacao</a:t>
            </a:r>
            <a:endParaRPr lang="pt-BR" altLang="pt-BR" sz="1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altLang="pt-BR" sz="1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0734" name="CaixaDeTexto 9">
            <a:extLst>
              <a:ext uri="{FF2B5EF4-FFF2-40B4-BE49-F238E27FC236}">
                <a16:creationId xmlns:a16="http://schemas.microsoft.com/office/drawing/2014/main" id="{BD1E924B-593B-4CEC-A6D6-AA3D044CC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907" y="2148231"/>
            <a:ext cx="330517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dirty="0"/>
              <a:t>Agenda Regulatória 2017-2020  </a:t>
            </a:r>
            <a:r>
              <a:rPr lang="pt-BR" altLang="pt-BR" sz="1200" dirty="0">
                <a:solidFill>
                  <a:srgbClr val="FF0000"/>
                </a:solidFill>
                <a:hlinkClick r:id="rId12"/>
              </a:rPr>
              <a:t>http://portal.anvisa.gov.br/2017-2020</a:t>
            </a:r>
            <a:endParaRPr lang="pt-BR" altLang="pt-BR" sz="12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pt-BR" sz="1050" dirty="0">
              <a:solidFill>
                <a:srgbClr val="FF0000"/>
              </a:solidFill>
            </a:endParaRPr>
          </a:p>
        </p:txBody>
      </p:sp>
      <p:sp>
        <p:nvSpPr>
          <p:cNvPr id="30735" name="CaixaDeTexto 14">
            <a:extLst>
              <a:ext uri="{FF2B5EF4-FFF2-40B4-BE49-F238E27FC236}">
                <a16:creationId xmlns:a16="http://schemas.microsoft.com/office/drawing/2014/main" id="{4678F00F-970A-4E19-A543-FE83FF88D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21" y="2856661"/>
            <a:ext cx="319777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BR" altLang="pt-BR" dirty="0"/>
              <a:t>Consultas Públicas </a:t>
            </a:r>
          </a:p>
          <a:p>
            <a:pPr>
              <a:defRPr/>
            </a:pPr>
            <a:r>
              <a:rPr lang="pt-BR" altLang="pt-BR" sz="1200" dirty="0">
                <a:solidFill>
                  <a:srgbClr val="FF0000"/>
                </a:solidFill>
                <a:hlinkClick r:id="rId13"/>
              </a:rPr>
              <a:t>http://portal.anvisa.gov.br/consultas-publicas#/</a:t>
            </a:r>
            <a:endParaRPr lang="pt-BR" altLang="pt-BR" sz="1200" dirty="0">
              <a:solidFill>
                <a:srgbClr val="FF0000"/>
              </a:solidFill>
            </a:endParaRPr>
          </a:p>
          <a:p>
            <a:pPr>
              <a:defRPr/>
            </a:pPr>
            <a:endParaRPr lang="pt-BR" altLang="pt-BR" sz="105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pt-BR" sz="1200" dirty="0">
              <a:solidFill>
                <a:srgbClr val="FF0000"/>
              </a:solidFill>
            </a:endParaRPr>
          </a:p>
        </p:txBody>
      </p:sp>
      <p:pic>
        <p:nvPicPr>
          <p:cNvPr id="38928" name="Picture 4">
            <a:extLst>
              <a:ext uri="{FF2B5EF4-FFF2-40B4-BE49-F238E27FC236}">
                <a16:creationId xmlns:a16="http://schemas.microsoft.com/office/drawing/2014/main" id="{C528D9B2-32CE-5C42-9CED-5275ECD7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77" y="3008320"/>
            <a:ext cx="1046146" cy="61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9" name="Picture 6">
            <a:extLst>
              <a:ext uri="{FF2B5EF4-FFF2-40B4-BE49-F238E27FC236}">
                <a16:creationId xmlns:a16="http://schemas.microsoft.com/office/drawing/2014/main" id="{BEC0C3DF-7A88-9D4E-A0AC-38E53AEA1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72" y="4004199"/>
            <a:ext cx="744389" cy="7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30" name="Picture 7">
            <a:extLst>
              <a:ext uri="{FF2B5EF4-FFF2-40B4-BE49-F238E27FC236}">
                <a16:creationId xmlns:a16="http://schemas.microsoft.com/office/drawing/2014/main" id="{28624DA6-F426-8340-9E02-E07776D83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91" y="2106358"/>
            <a:ext cx="644526" cy="54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31" name="Picture 8">
            <a:extLst>
              <a:ext uri="{FF2B5EF4-FFF2-40B4-BE49-F238E27FC236}">
                <a16:creationId xmlns:a16="http://schemas.microsoft.com/office/drawing/2014/main" id="{B1301D42-FDCB-A24A-9C35-27945222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645" y="4965759"/>
            <a:ext cx="1000156" cy="59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32" name="CaixaDeTexto 20">
            <a:extLst>
              <a:ext uri="{FF2B5EF4-FFF2-40B4-BE49-F238E27FC236}">
                <a16:creationId xmlns:a16="http://schemas.microsoft.com/office/drawing/2014/main" id="{5990AAF7-62B5-EF47-BE40-56ADD57C1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409" y="4906453"/>
            <a:ext cx="3895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800" dirty="0">
                <a:latin typeface="Calibri" panose="020F0502020204030204" pitchFamily="34" charset="0"/>
              </a:rPr>
              <a:t>Atos Normativos da Anvisa  </a:t>
            </a:r>
          </a:p>
          <a:p>
            <a:r>
              <a:rPr lang="pt-BR" altLang="pt-BR" sz="1200" dirty="0">
                <a:solidFill>
                  <a:srgbClr val="FF0000"/>
                </a:solidFill>
                <a:latin typeface="Calibri" panose="020F0502020204030204" pitchFamily="34" charset="0"/>
                <a:hlinkClick r:id="rId18"/>
              </a:rPr>
              <a:t>http://portal.anvisa.gov.br/legislacao#/</a:t>
            </a:r>
            <a:endParaRPr lang="pt-BR" altLang="pt-BR" sz="1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altLang="pt-BR" sz="1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upo 51">
            <a:extLst>
              <a:ext uri="{FF2B5EF4-FFF2-40B4-BE49-F238E27FC236}">
                <a16:creationId xmlns:a16="http://schemas.microsoft.com/office/drawing/2014/main" id="{5E29594C-E5A1-874F-9DA0-FCEC2B94DE08}"/>
              </a:ext>
            </a:extLst>
          </p:cNvPr>
          <p:cNvGrpSpPr>
            <a:grpSpLocks/>
          </p:cNvGrpSpPr>
          <p:nvPr/>
        </p:nvGrpSpPr>
        <p:grpSpPr bwMode="auto">
          <a:xfrm>
            <a:off x="1819840" y="942758"/>
            <a:ext cx="7092950" cy="2501900"/>
            <a:chOff x="4207099" y="1596107"/>
            <a:chExt cx="6920247" cy="2102615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1FCF5491-F06C-484F-A105-C5AD269EC6B3}"/>
                </a:ext>
              </a:extLst>
            </p:cNvPr>
            <p:cNvCxnSpPr/>
            <p:nvPr/>
          </p:nvCxnSpPr>
          <p:spPr>
            <a:xfrm>
              <a:off x="4207099" y="1596107"/>
              <a:ext cx="6920247" cy="0"/>
            </a:xfrm>
            <a:prstGeom prst="line">
              <a:avLst/>
            </a:prstGeom>
            <a:ln w="19050">
              <a:solidFill>
                <a:srgbClr val="004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58DDAD1F-D0AE-49F4-854A-4301132BAEE0}"/>
                </a:ext>
              </a:extLst>
            </p:cNvPr>
            <p:cNvSpPr txBox="1">
              <a:spLocks/>
            </p:cNvSpPr>
            <p:nvPr/>
          </p:nvSpPr>
          <p:spPr>
            <a:xfrm>
              <a:off x="4307775" y="1857600"/>
              <a:ext cx="3153452" cy="1841122"/>
            </a:xfrm>
            <a:prstGeom prst="rect">
              <a:avLst/>
            </a:prstGeom>
          </p:spPr>
          <p:txBody>
            <a:bodyPr lIns="68580" tIns="34290" rIns="68580" bIns="3429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pt-BR" sz="2700" dirty="0">
                  <a:latin typeface="Franklin Gothic Demi Cond" panose="020B0706030402020204" pitchFamily="34" charset="0"/>
                </a:rPr>
                <a:t>Obrigado!</a:t>
              </a:r>
            </a:p>
            <a:p>
              <a:pPr>
                <a:defRPr/>
              </a:pPr>
              <a:endParaRPr lang="pt-BR" sz="2100" dirty="0">
                <a:latin typeface="Franklin Gothic Demi Cond" panose="020B0706030402020204" pitchFamily="34" charset="0"/>
              </a:endParaRPr>
            </a:p>
            <a:p>
              <a:pPr>
                <a:defRPr/>
              </a:pPr>
              <a:r>
                <a:rPr lang="pt-BR" sz="1800" i="1" dirty="0">
                  <a:solidFill>
                    <a:srgbClr val="014EA0"/>
                  </a:solidFill>
                  <a:latin typeface="Franklin Gothic Demi Cond" panose="020B0706030402020204" pitchFamily="34" charset="0"/>
                </a:rPr>
                <a:t>Gustavo Mendes Lima Santos</a:t>
              </a:r>
            </a:p>
            <a:p>
              <a:pPr>
                <a:defRPr/>
              </a:pPr>
              <a:r>
                <a:rPr lang="pt-BR" sz="1500" dirty="0">
                  <a:latin typeface="Franklin Gothic Demi Cond" panose="020B0706030402020204" pitchFamily="34" charset="0"/>
                </a:rPr>
                <a:t>Gerência Geral de Medicamentos e Produtos Biológicos – GGMED  </a:t>
              </a:r>
            </a:p>
            <a:p>
              <a:pPr>
                <a:defRPr/>
              </a:pPr>
              <a:r>
                <a:rPr lang="pt-BR" sz="1500" dirty="0">
                  <a:latin typeface="Franklin Gothic Demi Cond" panose="020B0706030402020204" pitchFamily="34" charset="0"/>
                </a:rPr>
                <a:t>Segunda Diretoria – DIRE2</a:t>
              </a:r>
            </a:p>
            <a:p>
              <a:pPr>
                <a:defRPr/>
              </a:pPr>
              <a:endParaRPr lang="pt-BR" sz="2100" dirty="0">
                <a:latin typeface="Franklin Gothic Demi Cond" panose="020B0706030402020204" pitchFamily="34" charset="0"/>
              </a:endParaRPr>
            </a:p>
            <a:p>
              <a:pPr marL="428625" indent="-428625">
                <a:spcAft>
                  <a:spcPts val="900"/>
                </a:spcAft>
                <a:buFont typeface="Wingdings" panose="05000000000000000000" pitchFamily="2" charset="2"/>
                <a:buChar char="("/>
                <a:defRPr/>
              </a:pPr>
              <a:r>
                <a:rPr lang="pt-BR" sz="1500" dirty="0">
                  <a:latin typeface="Franklin Gothic Demi Cond" panose="020B0706030402020204" pitchFamily="34" charset="0"/>
                  <a:sym typeface="Wingdings" panose="05000000000000000000" pitchFamily="2" charset="2"/>
                </a:rPr>
                <a:t>(61) 3462-6724</a:t>
              </a:r>
            </a:p>
            <a:p>
              <a:pPr marL="428625" indent="-428625">
                <a:spcAft>
                  <a:spcPts val="900"/>
                </a:spcAft>
                <a:buFont typeface="Wingdings" panose="05000000000000000000" pitchFamily="2" charset="2"/>
                <a:buChar char="*"/>
                <a:defRPr/>
              </a:pPr>
              <a:r>
                <a:rPr lang="pt-BR" sz="1350" dirty="0">
                  <a:latin typeface="Franklin Gothic Demi Cond" panose="020B0706030402020204" pitchFamily="34" charset="0"/>
                </a:rPr>
                <a:t>Medicamento.assessoria@anvisagov.br</a:t>
              </a:r>
              <a:endParaRPr lang="pt-BR" sz="1200" dirty="0">
                <a:latin typeface="Franklin Gothic Demi Cond" panose="020B0706030402020204" pitchFamily="34" charset="0"/>
                <a:sym typeface="Wingdings" panose="05000000000000000000" pitchFamily="2" charset="2"/>
              </a:endParaRPr>
            </a:p>
            <a:p>
              <a:pPr marL="342900" indent="-342900">
                <a:buFont typeface="Wingdings" panose="05000000000000000000" pitchFamily="2" charset="2"/>
                <a:buChar char="8"/>
                <a:defRPr/>
              </a:pPr>
              <a:r>
                <a:rPr lang="pt-BR" sz="1500" dirty="0">
                  <a:latin typeface="Franklin Gothic Demi Cond" panose="020B0706030402020204" pitchFamily="34" charset="0"/>
                  <a:sym typeface="Wingdings" panose="05000000000000000000" pitchFamily="2" charset="2"/>
                  <a:hlinkClick r:id="rId3"/>
                </a:rPr>
                <a:t>www.anvisa.gov.br</a:t>
              </a:r>
              <a:r>
                <a:rPr lang="pt-BR" sz="1500" dirty="0">
                  <a:latin typeface="Franklin Gothic Demi Cond" panose="020B0706030402020204" pitchFamily="34" charset="0"/>
                  <a:sym typeface="Wingdings" panose="05000000000000000000" pitchFamily="2" charset="2"/>
                </a:rPr>
                <a:t> </a:t>
              </a:r>
              <a:endParaRPr lang="pt-BR" sz="2100" dirty="0">
                <a:latin typeface="Franklin Gothic Demi Cond" panose="020B0706030402020204" pitchFamily="34" charset="0"/>
              </a:endParaRPr>
            </a:p>
            <a:p>
              <a:pPr>
                <a:defRPr/>
              </a:pPr>
              <a:endParaRPr lang="pt-BR" sz="2100" dirty="0"/>
            </a:p>
          </p:txBody>
        </p:sp>
        <p:grpSp>
          <p:nvGrpSpPr>
            <p:cNvPr id="40967" name="Grupo 54">
              <a:extLst>
                <a:ext uri="{FF2B5EF4-FFF2-40B4-BE49-F238E27FC236}">
                  <a16:creationId xmlns:a16="http://schemas.microsoft.com/office/drawing/2014/main" id="{EC180BDE-946D-8443-93BE-7DD60CF24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45826" y="1723475"/>
              <a:ext cx="881520" cy="166006"/>
              <a:chOff x="6510953" y="1774991"/>
              <a:chExt cx="1177733" cy="22178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EEABE6DC-E868-4D96-9AEE-51CA12A473F7}"/>
                  </a:ext>
                </a:extLst>
              </p:cNvPr>
              <p:cNvSpPr/>
              <p:nvPr/>
            </p:nvSpPr>
            <p:spPr>
              <a:xfrm>
                <a:off x="7467272" y="1774158"/>
                <a:ext cx="221414" cy="222806"/>
              </a:xfrm>
              <a:prstGeom prst="rect">
                <a:avLst/>
              </a:prstGeom>
              <a:solidFill>
                <a:srgbClr val="ABAA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C392A3D5-E6AD-464A-993E-C8A71C656F6D}"/>
                  </a:ext>
                </a:extLst>
              </p:cNvPr>
              <p:cNvSpPr/>
              <p:nvPr/>
            </p:nvSpPr>
            <p:spPr>
              <a:xfrm>
                <a:off x="6511255" y="1774158"/>
                <a:ext cx="221414" cy="222806"/>
              </a:xfrm>
              <a:prstGeom prst="rect">
                <a:avLst/>
              </a:prstGeom>
              <a:solidFill>
                <a:srgbClr val="004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F657A346-CF44-4F9D-B809-598CA738020D}"/>
                  </a:ext>
                </a:extLst>
              </p:cNvPr>
              <p:cNvSpPr/>
              <p:nvPr/>
            </p:nvSpPr>
            <p:spPr>
              <a:xfrm>
                <a:off x="6989263" y="1774158"/>
                <a:ext cx="221416" cy="222806"/>
              </a:xfrm>
              <a:prstGeom prst="rect">
                <a:avLst/>
              </a:prstGeom>
              <a:solidFill>
                <a:srgbClr val="006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pic>
        <p:nvPicPr>
          <p:cNvPr id="40963" name="Imagem 10">
            <a:extLst>
              <a:ext uri="{FF2B5EF4-FFF2-40B4-BE49-F238E27FC236}">
                <a16:creationId xmlns:a16="http://schemas.microsoft.com/office/drawing/2014/main" id="{4E82DCFB-5D32-D24F-9E2D-0F129256E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9276" r="56448" b="37460"/>
          <a:stretch>
            <a:fillRect/>
          </a:stretch>
        </p:blipFill>
        <p:spPr bwMode="auto">
          <a:xfrm>
            <a:off x="5658067" y="1442820"/>
            <a:ext cx="4776114" cy="436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0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O que é a Anvisa e qual a sua missão?</a:t>
            </a: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FCB3ACAF-DE4D-8541-97A3-6471DBF5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133600"/>
            <a:ext cx="1076251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2800" b="1" dirty="0">
                <a:latin typeface="Calibri" panose="020F0502020204030204" pitchFamily="34" charset="0"/>
              </a:rPr>
              <a:t>Agência Nacional de Vigilância Sanitária: </a:t>
            </a:r>
            <a:r>
              <a:rPr lang="pt-BR" altLang="pt-BR" sz="2800" dirty="0">
                <a:latin typeface="Calibri" panose="020F0502020204030204" pitchFamily="34" charset="0"/>
              </a:rPr>
              <a:t>criada pela Lei 9782/99, com a missão de promover e proteger a saúde da população;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altLang="pt-BR" sz="2800" dirty="0"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altLang="pt-BR" sz="2800" dirty="0"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Calibri" panose="020F0502020204030204" pitchFamily="34" charset="0"/>
              </a:rPr>
              <a:t>Dentre suas atribuições, concede registros de medicamentos segundo regulamentações específicas.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altLang="pt-BR" sz="3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sz="3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3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Porque a Anvisa analisa o registro de um medicamento?</a:t>
            </a: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FCB3ACAF-DE4D-8541-97A3-6471DBF5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83" y="1690688"/>
            <a:ext cx="10762517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just"/>
            <a:r>
              <a:rPr lang="pt-BR" sz="3600" dirty="0">
                <a:latin typeface="+mn-lt"/>
              </a:rPr>
              <a:t>A Anvisa tem como objetivo decidir:</a:t>
            </a:r>
          </a:p>
          <a:p>
            <a:pPr marL="0" indent="0" algn="just"/>
            <a:endParaRPr lang="pt-BR" sz="3600" dirty="0">
              <a:latin typeface="+mn-lt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BR" dirty="0">
                <a:latin typeface="+mn-lt"/>
              </a:rPr>
              <a:t>Se o medicamento é seguro e eficaz no seu uso proposto e se os seus benefícios superam os seus riscos </a:t>
            </a:r>
            <a:r>
              <a:rPr lang="pt-BR" b="1" dirty="0">
                <a:latin typeface="+mn-lt"/>
              </a:rPr>
              <a:t>(Eficácia e Segurança)</a:t>
            </a:r>
            <a:r>
              <a:rPr lang="pt-BR" dirty="0">
                <a:latin typeface="+mn-lt"/>
              </a:rPr>
              <a:t>;</a:t>
            </a:r>
          </a:p>
          <a:p>
            <a:pPr marL="457200" lvl="0" indent="-457200" algn="just">
              <a:buFont typeface="+mj-lt"/>
              <a:buAutoNum type="arabicPeriod"/>
            </a:pPr>
            <a:endParaRPr lang="pt-BR" dirty="0">
              <a:latin typeface="+mn-lt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t-BR" dirty="0">
                <a:latin typeface="+mn-lt"/>
              </a:rPr>
              <a:t>Se o método de fabricação do medicamento e seus controles asseguram a qualidade do produto e mantem sua identidade, potência, estabilidade e pureza </a:t>
            </a:r>
            <a:r>
              <a:rPr lang="pt-BR" b="1" dirty="0">
                <a:latin typeface="+mn-lt"/>
              </a:rPr>
              <a:t>(Tecnologia Farmacêutica)</a:t>
            </a:r>
            <a:r>
              <a:rPr lang="pt-BR" dirty="0">
                <a:latin typeface="+mn-lt"/>
              </a:rPr>
              <a:t>; </a:t>
            </a:r>
          </a:p>
          <a:p>
            <a:pPr marL="0" lvl="0" indent="0"/>
            <a:endParaRPr lang="pt-BR" sz="2000" dirty="0">
              <a:latin typeface="+mn-lt"/>
            </a:endParaRPr>
          </a:p>
          <a:p>
            <a:pPr marL="0" indent="0" algn="just"/>
            <a:endParaRPr lang="pt-BR" altLang="pt-BR" sz="3600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sz="3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6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Porque a Anvisa analisa o registro de um medicamento?</a:t>
            </a: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FCB3ACAF-DE4D-8541-97A3-6471DBF5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83" y="1690688"/>
            <a:ext cx="10762517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indent="0" algn="just"/>
            <a:r>
              <a:rPr lang="pt-BR" sz="3600" dirty="0">
                <a:latin typeface="+mn-lt"/>
              </a:rPr>
              <a:t>A Anvisa tem como objetivo decidir:</a:t>
            </a:r>
          </a:p>
          <a:p>
            <a:pPr marL="0" indent="0" algn="just"/>
            <a:endParaRPr lang="pt-BR" sz="3600" dirty="0">
              <a:latin typeface="+mn-lt"/>
            </a:endParaRPr>
          </a:p>
          <a:p>
            <a:pPr marL="0" lvl="0" indent="0" algn="just"/>
            <a:r>
              <a:rPr lang="pt-BR" dirty="0">
                <a:latin typeface="+mn-lt"/>
              </a:rPr>
              <a:t>3.	Se a embalagem e a bula do medicamento são adequadas para informar e esclarecer sobre suas indicações, efeitos colaterais, eventos adversos e riscos </a:t>
            </a:r>
            <a:r>
              <a:rPr lang="pt-BR" b="1" dirty="0">
                <a:latin typeface="+mn-lt"/>
              </a:rPr>
              <a:t>(Bula e Rotulagem)</a:t>
            </a:r>
            <a:r>
              <a:rPr lang="pt-BR" dirty="0">
                <a:latin typeface="+mn-lt"/>
              </a:rPr>
              <a:t>;</a:t>
            </a:r>
          </a:p>
          <a:p>
            <a:pPr marL="0" lvl="0" indent="0" algn="just"/>
            <a:endParaRPr lang="pt-BR" dirty="0">
              <a:latin typeface="+mn-lt"/>
            </a:endParaRPr>
          </a:p>
          <a:p>
            <a:pPr marL="0" lvl="0" indent="0" algn="just"/>
            <a:endParaRPr lang="pt-BR" dirty="0">
              <a:latin typeface="+mn-lt"/>
            </a:endParaRPr>
          </a:p>
          <a:p>
            <a:pPr marL="0" lvl="0" indent="0" algn="just"/>
            <a:r>
              <a:rPr lang="pt-BR" dirty="0">
                <a:latin typeface="+mn-lt"/>
              </a:rPr>
              <a:t>4.	Se as ações de monitoramento pós-aprovação propostas pela empresa estão apropriadas para identificar, caracterizar, prevenir ou minimizar os riscos relacionados ao medicamento em seu uso na vida real </a:t>
            </a:r>
            <a:r>
              <a:rPr lang="pt-BR" b="1" dirty="0">
                <a:latin typeface="+mn-lt"/>
              </a:rPr>
              <a:t>(Farmacovigilância)</a:t>
            </a:r>
            <a:r>
              <a:rPr lang="pt-BR" dirty="0">
                <a:latin typeface="+mn-lt"/>
              </a:rPr>
              <a:t>.</a:t>
            </a:r>
          </a:p>
          <a:p>
            <a:pPr marL="0" lvl="0" indent="0"/>
            <a:endParaRPr lang="pt-BR" sz="2000" dirty="0">
              <a:latin typeface="+mn-lt"/>
            </a:endParaRPr>
          </a:p>
          <a:p>
            <a:pPr marL="0" indent="0" algn="just"/>
            <a:endParaRPr lang="pt-BR" altLang="pt-BR" sz="3600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sz="3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2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Quais os Prazos para Análise?</a:t>
            </a: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FCB3ACAF-DE4D-8541-97A3-6471DBF5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133600"/>
            <a:ext cx="1076251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3200" b="1" dirty="0">
                <a:latin typeface="Calibri" panose="020F0502020204030204" pitchFamily="34" charset="0"/>
              </a:rPr>
              <a:t>Lei nº 13411, de 28 de dezembro de 2016: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altLang="pt-BR" sz="3200" b="1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u="sng" dirty="0">
                <a:latin typeface="Calibri" panose="020F0502020204030204" pitchFamily="34" charset="0"/>
              </a:rPr>
              <a:t>Categoria Ordinária</a:t>
            </a:r>
            <a:r>
              <a:rPr lang="pt-BR" altLang="pt-BR" dirty="0">
                <a:latin typeface="Calibri" panose="020F0502020204030204" pitchFamily="34" charset="0"/>
              </a:rPr>
              <a:t>: </a:t>
            </a:r>
            <a:r>
              <a:rPr lang="pt-BR" altLang="pt-BR" b="1" dirty="0">
                <a:latin typeface="Calibri" panose="020F0502020204030204" pitchFamily="34" charset="0"/>
              </a:rPr>
              <a:t>365 dias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u="sng" dirty="0">
                <a:latin typeface="Calibri" panose="020F0502020204030204" pitchFamily="34" charset="0"/>
              </a:rPr>
              <a:t>Categoria Prioritária</a:t>
            </a:r>
            <a:r>
              <a:rPr lang="pt-BR" altLang="pt-BR" dirty="0">
                <a:latin typeface="Calibri" panose="020F0502020204030204" pitchFamily="34" charset="0"/>
              </a:rPr>
              <a:t>: </a:t>
            </a:r>
            <a:r>
              <a:rPr lang="pt-BR" altLang="pt-BR" b="1" dirty="0">
                <a:latin typeface="Calibri" panose="020F0502020204030204" pitchFamily="34" charset="0"/>
              </a:rPr>
              <a:t>120 dias</a:t>
            </a:r>
          </a:p>
          <a:p>
            <a:pPr>
              <a:buFont typeface="Arial" panose="020B0604020202020204" pitchFamily="34" charset="0"/>
              <a:buChar char="•"/>
            </a:pPr>
            <a:endParaRPr lang="pt-BR" altLang="pt-BR" sz="3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sz="3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altLang="pt-B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2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Quais os Prazos para Análise?</a:t>
            </a:r>
          </a:p>
        </p:txBody>
      </p:sp>
      <p:pic>
        <p:nvPicPr>
          <p:cNvPr id="7" name="Imagem 6" descr="cid:image012.png@01D546C1.FFE8FFB0">
            <a:extLst>
              <a:ext uri="{FF2B5EF4-FFF2-40B4-BE49-F238E27FC236}">
                <a16:creationId xmlns:a16="http://schemas.microsoft.com/office/drawing/2014/main" id="{8B6823A5-A9ED-4812-9101-09A3E90679D2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33" y="1524000"/>
            <a:ext cx="9773264" cy="4427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4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Quais os Prazos para Análise?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8CD7D4-238E-4485-AB2F-F352DA264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118580"/>
              </p:ext>
            </p:extLst>
          </p:nvPr>
        </p:nvGraphicFramePr>
        <p:xfrm>
          <a:off x="993058" y="1733549"/>
          <a:ext cx="9989574" cy="416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96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O que a Anvisa tem feito para aprimorar suas análises?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E5DDCE-BCCA-4278-8C7E-22EA76196607}"/>
              </a:ext>
            </a:extLst>
          </p:cNvPr>
          <p:cNvPicPr/>
          <p:nvPr/>
        </p:nvPicPr>
        <p:blipFill rotWithShape="1">
          <a:blip r:embed="rId2"/>
          <a:srcRect l="54507" t="37143" r="22275" b="17867"/>
          <a:stretch/>
        </p:blipFill>
        <p:spPr bwMode="auto">
          <a:xfrm>
            <a:off x="1868129" y="1759974"/>
            <a:ext cx="7954297" cy="3795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430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F83D6E-6930-4DA4-A434-5AA321AD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8" y="365125"/>
            <a:ext cx="9631532" cy="1325563"/>
          </a:xfrm>
        </p:spPr>
        <p:txBody>
          <a:bodyPr>
            <a:normAutofit/>
          </a:bodyPr>
          <a:lstStyle/>
          <a:p>
            <a:pPr defTabSz="422023"/>
            <a:r>
              <a:rPr lang="pt-BR" sz="3600" b="1" dirty="0">
                <a:latin typeface="+mn-lt"/>
              </a:rPr>
              <a:t>Resolução RDC 205/2017 – Doenças Raras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6BB99F82-3BAC-D042-9184-E8CA752E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66" y="4447456"/>
            <a:ext cx="105521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Doença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Rara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afeta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até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65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indivíduos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100.000;</a:t>
            </a:r>
          </a:p>
          <a:p>
            <a:endParaRPr lang="pt-BR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Procedimento Especial para Aprovação de Estudos Clínicos, Certificação de Boas Práticas e Registro de Medicamento</a:t>
            </a:r>
            <a:r>
              <a:rPr lang="pt-BR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60 dias + 40 dias (exigências).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" descr="Captura de Tela 2017-09-10 às 12.51.06.png">
            <a:extLst>
              <a:ext uri="{FF2B5EF4-FFF2-40B4-BE49-F238E27FC236}">
                <a16:creationId xmlns:a16="http://schemas.microsoft.com/office/drawing/2014/main" id="{66B55524-EAA5-0341-841C-6F3F50AF2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96" y="1541450"/>
            <a:ext cx="3704943" cy="282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19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30050</TotalTime>
  <Words>825</Words>
  <Application>Microsoft Office PowerPoint</Application>
  <PresentationFormat>Widescreen</PresentationFormat>
  <Paragraphs>121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Demi Cond</vt:lpstr>
      <vt:lpstr>Times New Roman</vt:lpstr>
      <vt:lpstr>Wingdings</vt:lpstr>
      <vt:lpstr>Tema do Office</vt:lpstr>
      <vt:lpstr>O papel da Anvisa na Aprovação de Medicamentos para Doenças Raras no Brasil</vt:lpstr>
      <vt:lpstr>O que é a Anvisa e qual a sua missão?</vt:lpstr>
      <vt:lpstr>Porque a Anvisa analisa o registro de um medicamento?</vt:lpstr>
      <vt:lpstr>Porque a Anvisa analisa o registro de um medicamento?</vt:lpstr>
      <vt:lpstr>Quais os Prazos para Análise?</vt:lpstr>
      <vt:lpstr>Quais os Prazos para Análise?</vt:lpstr>
      <vt:lpstr>Quais os Prazos para Análise?</vt:lpstr>
      <vt:lpstr>O que a Anvisa tem feito para aprimorar suas análises?</vt:lpstr>
      <vt:lpstr>Resolução RDC 205/2017 – Doenças Raras</vt:lpstr>
      <vt:lpstr>Medicamentos para Doenças Raras</vt:lpstr>
      <vt:lpstr>Resolução RDC 204/2017 – Priorização (Fast Track)</vt:lpstr>
      <vt:lpstr>Resolução RDC 204/2017 – Priorização (Fast Track)</vt:lpstr>
      <vt:lpstr>Outras Ações para Aprimoramento das Análises </vt:lpstr>
      <vt:lpstr>Ações de Acesso a Medicamentos em Fase Experimental </vt:lpstr>
      <vt:lpstr>É possível a colaboração entre a Anvisa e a Sociedade?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ARTUR IURI ALVES DE SOUSA</dc:creator>
  <cp:lastModifiedBy>Gustavo Mendes Lima Santos</cp:lastModifiedBy>
  <cp:revision>770</cp:revision>
  <cp:lastPrinted>2016-10-04T20:49:07Z</cp:lastPrinted>
  <dcterms:created xsi:type="dcterms:W3CDTF">2016-10-04T16:47:05Z</dcterms:created>
  <dcterms:modified xsi:type="dcterms:W3CDTF">2019-08-13T13:46:51Z</dcterms:modified>
</cp:coreProperties>
</file>