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18" r:id="rId3"/>
    <p:sldId id="271" r:id="rId4"/>
    <p:sldId id="320" r:id="rId5"/>
    <p:sldId id="321" r:id="rId6"/>
    <p:sldId id="326" r:id="rId7"/>
    <p:sldId id="322" r:id="rId8"/>
    <p:sldId id="323" r:id="rId9"/>
    <p:sldId id="259" r:id="rId10"/>
    <p:sldId id="324" r:id="rId11"/>
    <p:sldId id="325" r:id="rId12"/>
    <p:sldId id="319" r:id="rId13"/>
    <p:sldId id="272" r:id="rId14"/>
    <p:sldId id="285" r:id="rId15"/>
    <p:sldId id="286" r:id="rId16"/>
    <p:sldId id="287" r:id="rId17"/>
    <p:sldId id="258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72AC"/>
    <a:srgbClr val="137B2E"/>
    <a:srgbClr val="257AAE"/>
    <a:srgbClr val="F9C31C"/>
    <a:srgbClr val="FFFF00"/>
    <a:srgbClr val="FACF19"/>
    <a:srgbClr val="346E2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0%20-%20Trabalho\1%20-%20MS\7%20-%20AUDI&#202;NCIAS%20P&#218;BLICAS\2019%20-%20Traqueostomia%20infantil\20190807%20-%20Tabela%20-%20Interna&#231;&#245;es%20-%20Traqueostomia%20-%202014-2019%20-%20V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0%20-%20Trabalho\1%20-%20MS\7%20-%20AUDI&#202;NCIAS%20P&#218;BLICAS\2019%20-%20Traqueostomia%20infantil\20190807%20-%20Tabela%20-%20Interna&#231;&#245;es%20-%20Traqueostomia%20-%202014-2019%20-%20V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caroline.jose\Desktop\GABINTE%202017\GEST&#195;O%20OR&#199;AMENT&#193;RIA%20E%20FINANCEIRA\EVOLU&#199;&#195;O%20FINANCIAMENTO%20AB%20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Plan1!$A$6</c:f>
              <c:strCache>
                <c:ptCount val="1"/>
                <c:pt idx="0">
                  <c:v>Internações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Plan1!$B$1:$E$1</c:f>
              <c:strCache>
                <c:ptCount val="4"/>
                <c:pt idx="0">
                  <c:v>&lt;1a</c:v>
                </c:pt>
                <c:pt idx="1">
                  <c:v>1-4</c:v>
                </c:pt>
                <c:pt idx="2">
                  <c:v>5-9</c:v>
                </c:pt>
                <c:pt idx="3">
                  <c:v>10-11</c:v>
                </c:pt>
              </c:strCache>
            </c:strRef>
          </c:cat>
          <c:val>
            <c:numRef>
              <c:f>Plan1!$B$6:$E$6</c:f>
              <c:numCache>
                <c:formatCode>General</c:formatCode>
                <c:ptCount val="4"/>
                <c:pt idx="0">
                  <c:v>629387</c:v>
                </c:pt>
                <c:pt idx="1">
                  <c:v>517909</c:v>
                </c:pt>
                <c:pt idx="2">
                  <c:v>345293</c:v>
                </c:pt>
                <c:pt idx="3">
                  <c:v>1492589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D6-4089-B2FE-4DFDDC841E5C}"/>
            </c:ext>
          </c:extLst>
        </c:ser>
        <c:ser>
          <c:idx val="1"/>
          <c:order val="1"/>
          <c:tx>
            <c:strRef>
              <c:f>Plan1!$A$12</c:f>
              <c:strCache>
                <c:ptCount val="1"/>
                <c:pt idx="0">
                  <c:v>Traqueostomias 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373579619484826E-17"/>
                  <c:y val="-3.4611068951839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ED6-4089-B2FE-4DFDDC841E5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3.7757529765643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ED6-4089-B2FE-4DFDDC841E5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589389497395421E-3"/>
                  <c:y val="-3.1464608138035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ED6-4089-B2FE-4DFDDC841E5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2.5171686510428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ED6-4089-B2FE-4DFDDC841E5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Plan1!$B$1:$E$1</c:f>
              <c:strCache>
                <c:ptCount val="4"/>
                <c:pt idx="0">
                  <c:v>&lt;1a</c:v>
                </c:pt>
                <c:pt idx="1">
                  <c:v>1-4</c:v>
                </c:pt>
                <c:pt idx="2">
                  <c:v>5-9</c:v>
                </c:pt>
                <c:pt idx="3">
                  <c:v>10-11</c:v>
                </c:pt>
              </c:strCache>
            </c:strRef>
          </c:cat>
          <c:val>
            <c:numRef>
              <c:f>Plan1!$B$12:$E$12</c:f>
              <c:numCache>
                <c:formatCode>General</c:formatCode>
                <c:ptCount val="4"/>
                <c:pt idx="0">
                  <c:v>491</c:v>
                </c:pt>
                <c:pt idx="1">
                  <c:v>336</c:v>
                </c:pt>
                <c:pt idx="2">
                  <c:v>188</c:v>
                </c:pt>
                <c:pt idx="3">
                  <c:v>1015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ED6-4089-B2FE-4DFDDC841E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50981664"/>
        <c:axId val="750982056"/>
      </c:barChart>
      <c:catAx>
        <c:axId val="75098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50982056"/>
        <c:crosses val="autoZero"/>
        <c:auto val="1"/>
        <c:lblAlgn val="ctr"/>
        <c:lblOffset val="100"/>
        <c:noMultiLvlLbl val="0"/>
      </c:catAx>
      <c:valAx>
        <c:axId val="750982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50981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>
          <a:lumMod val="50000"/>
          <a:lumOff val="50000"/>
        </a:schemeClr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&lt;1a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numRef>
              <c:f>Plan1!$A$14:$A$18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Plan1!$B$14:$B$18</c:f>
              <c:numCache>
                <c:formatCode>0.000%</c:formatCode>
                <c:ptCount val="5"/>
                <c:pt idx="0">
                  <c:v>6.223325448097112E-4</c:v>
                </c:pt>
                <c:pt idx="1">
                  <c:v>6.713451028521677E-4</c:v>
                </c:pt>
                <c:pt idx="2">
                  <c:v>6.8415843303408638E-4</c:v>
                </c:pt>
                <c:pt idx="3">
                  <c:v>6.6813303124018059E-4</c:v>
                </c:pt>
                <c:pt idx="4">
                  <c:v>7.801241525484321E-4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44-476B-8516-1BC53167D949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1-4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Plan1!$A$14:$A$18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Plan1!$C$14:$C$18</c:f>
              <c:numCache>
                <c:formatCode>0.000%</c:formatCode>
                <c:ptCount val="5"/>
                <c:pt idx="0">
                  <c:v>4.2625669608076667E-4</c:v>
                </c:pt>
                <c:pt idx="1">
                  <c:v>4.5794920256684408E-4</c:v>
                </c:pt>
                <c:pt idx="2">
                  <c:v>4.8421920128517471E-4</c:v>
                </c:pt>
                <c:pt idx="3">
                  <c:v>4.7799396725355846E-4</c:v>
                </c:pt>
                <c:pt idx="4">
                  <c:v>6.4876262046035117E-4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844-476B-8516-1BC53167D949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5-9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Plan1!$A$14:$A$18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Plan1!$D$14:$D$18</c:f>
              <c:numCache>
                <c:formatCode>0.000%</c:formatCode>
                <c:ptCount val="5"/>
                <c:pt idx="0">
                  <c:v>3.7099070886504123E-4</c:v>
                </c:pt>
                <c:pt idx="1">
                  <c:v>3.8945223833314444E-4</c:v>
                </c:pt>
                <c:pt idx="2">
                  <c:v>4.2993518800159107E-4</c:v>
                </c:pt>
                <c:pt idx="3">
                  <c:v>4.6747519294377068E-4</c:v>
                </c:pt>
                <c:pt idx="4">
                  <c:v>5.4446513540674154E-4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844-476B-8516-1BC53167D949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10-11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Plan1!$A$14:$A$18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Plan1!$E$14:$E$18</c:f>
              <c:numCache>
                <c:formatCode>0.000%</c:formatCode>
                <c:ptCount val="5"/>
                <c:pt idx="0">
                  <c:v>4.8706885852125626E-4</c:v>
                </c:pt>
                <c:pt idx="1">
                  <c:v>5.2675702109822547E-4</c:v>
                </c:pt>
                <c:pt idx="2">
                  <c:v>5.510851045711679E-4</c:v>
                </c:pt>
                <c:pt idx="3">
                  <c:v>5.5410178802019639E-4</c:v>
                </c:pt>
                <c:pt idx="4">
                  <c:v>6.8002645068401281E-4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844-476B-8516-1BC53167D9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1790432"/>
        <c:axId val="351790824"/>
      </c:areaChart>
      <c:catAx>
        <c:axId val="351790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1790824"/>
        <c:crosses val="autoZero"/>
        <c:auto val="1"/>
        <c:lblAlgn val="ctr"/>
        <c:lblOffset val="100"/>
        <c:noMultiLvlLbl val="0"/>
      </c:catAx>
      <c:valAx>
        <c:axId val="351790824"/>
        <c:scaling>
          <c:orientation val="minMax"/>
        </c:scaling>
        <c:delete val="0"/>
        <c:axPos val="l"/>
        <c:numFmt formatCode="0.0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17904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>
          <a:lumMod val="50000"/>
          <a:lumOff val="50000"/>
        </a:schemeClr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536679685163188E-2"/>
          <c:y val="3.5575213865126097E-2"/>
          <c:w val="0.89432958303778209"/>
          <c:h val="0.8937252342332333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885-4FE0-B42A-9AB7E9842500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885-4FE0-B42A-9AB7E9842500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885-4FE0-B42A-9AB7E9842500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885-4FE0-B42A-9AB7E9842500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885-4FE0-B42A-9AB7E9842500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C885-4FE0-B42A-9AB7E9842500}"/>
              </c:ext>
            </c:extLst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885-4FE0-B42A-9AB7E9842500}"/>
              </c:ext>
            </c:extLst>
          </c:dPt>
          <c:dPt>
            <c:idx val="7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C885-4FE0-B42A-9AB7E9842500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885-4FE0-B42A-9AB7E9842500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Plan2!$C$4:$C$12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Plan2!$P$5:$P$13</c:f>
              <c:numCache>
                <c:formatCode>"R$"#,##0.00_);[Red]\("R$"#,##0.00\)</c:formatCode>
                <c:ptCount val="9"/>
                <c:pt idx="0">
                  <c:v>9.86</c:v>
                </c:pt>
                <c:pt idx="1">
                  <c:v>12.51</c:v>
                </c:pt>
                <c:pt idx="2">
                  <c:v>13.77</c:v>
                </c:pt>
                <c:pt idx="3">
                  <c:v>13.07</c:v>
                </c:pt>
                <c:pt idx="4">
                  <c:v>18.45</c:v>
                </c:pt>
                <c:pt idx="5">
                  <c:v>19.02</c:v>
                </c:pt>
                <c:pt idx="6">
                  <c:v>17.97</c:v>
                </c:pt>
                <c:pt idx="7">
                  <c:v>20.3</c:v>
                </c:pt>
                <c:pt idx="8">
                  <c:v>22.61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85-4FE0-B42A-9AB7E98425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7138496"/>
        <c:axId val="346291408"/>
      </c:barChart>
      <c:catAx>
        <c:axId val="227138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6291408"/>
        <c:crosses val="autoZero"/>
        <c:auto val="1"/>
        <c:lblAlgn val="ctr"/>
        <c:lblOffset val="100"/>
        <c:noMultiLvlLbl val="0"/>
      </c:catAx>
      <c:valAx>
        <c:axId val="346291408"/>
        <c:scaling>
          <c:orientation val="minMax"/>
        </c:scaling>
        <c:delete val="0"/>
        <c:axPos val="l"/>
        <c:numFmt formatCode="&quot;R$&quot;#,##0.00_);[Red]\(&quot;R$&quot;#,##0.00\)" sourceLinked="1"/>
        <c:majorTickMark val="out"/>
        <c:minorTickMark val="none"/>
        <c:tickLblPos val="nextTo"/>
        <c:crossAx val="227138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14469-A430-4B22-834C-5D71E14DBF96}" type="datetimeFigureOut">
              <a:rPr lang="pt-BR" smtClean="0"/>
              <a:t>08/08/2019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EE773-07A9-49AB-A894-4C3D4D6D98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30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CDE0985-DDC3-4822-BEA6-7FE0262AE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0ABF546-5413-41E3-86CF-E356D36CB3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141F643-D78F-42A0-946A-F303DEA8E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683B-B3C0-435B-A53B-A3F7280B22B5}" type="datetimeFigureOut">
              <a:rPr lang="pt-BR" smtClean="0"/>
              <a:t>08/08/2019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F59BC02-E192-44F6-8DF1-7BD38E500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7C16630-16DF-4AEE-A9E9-0659F4F34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7D02-65C2-4F2D-9F53-A7E18C381F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1444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0BF1401-6D21-460E-A757-3F67A1395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0A480954-14F5-4F6E-81A7-B15261CF5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C1F0AFC-5AF7-43BC-ACE2-0655D754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683B-B3C0-435B-A53B-A3F7280B22B5}" type="datetimeFigureOut">
              <a:rPr lang="pt-BR" smtClean="0"/>
              <a:t>08/08/2019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4FF7206-8B83-4E1C-974E-3DC6D5D23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0537C77-6C99-4407-86E2-E576FA0D7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7D02-65C2-4F2D-9F53-A7E18C381F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238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5B06340F-2B19-47A1-900C-BD9052E6D7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A0871860-20F2-4D29-B9B1-557838EBE0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57BD6E2-9CAE-43AE-AFB1-FA4A55DE2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683B-B3C0-435B-A53B-A3F7280B22B5}" type="datetimeFigureOut">
              <a:rPr lang="pt-BR" smtClean="0"/>
              <a:t>08/08/2019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0D76F66-9034-4E84-B995-D24D753EF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BEAFA1D-70A1-4790-865A-74054ACE8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7D02-65C2-4F2D-9F53-A7E18C381F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0513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E755B5D-C30B-4D7A-B2C3-807E4E2DD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ED83427-6D32-4CF4-BB16-827CC98F8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6DBA29F-42A0-4B8B-83D9-474D52C47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683B-B3C0-435B-A53B-A3F7280B22B5}" type="datetimeFigureOut">
              <a:rPr lang="pt-BR" smtClean="0"/>
              <a:t>08/08/2019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85C6B1A-D49A-47FA-A597-E51481382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1E053A8-4F67-4A86-9AEF-73F6ECD13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7D02-65C2-4F2D-9F53-A7E18C381F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322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39EF5EB-B12B-4D3C-B352-654DF53F4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29B1363-3A67-4A03-BB46-5DF02017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243EC28-2742-492A-8008-BBF713E50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683B-B3C0-435B-A53B-A3F7280B22B5}" type="datetimeFigureOut">
              <a:rPr lang="pt-BR" smtClean="0"/>
              <a:t>08/08/2019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444B307-3399-4D40-8630-A2794ADE3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6C91EED-9426-47ED-ADC5-443B33429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7D02-65C2-4F2D-9F53-A7E18C381F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632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C993BC-2D9C-4B57-AC95-49C2BDB97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3EB3828-B22F-4C04-972D-CCC0EC5FB0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531A1E45-1CD3-49E5-ACBC-16986C414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FA6EBDF3-02B2-40B5-A280-04D15BFCE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683B-B3C0-435B-A53B-A3F7280B22B5}" type="datetimeFigureOut">
              <a:rPr lang="pt-BR" smtClean="0"/>
              <a:t>08/08/2019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DA6C772B-2AB7-40AE-8781-5490D7612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4F7E0310-9667-427D-BA35-DAAB78EFA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7D02-65C2-4F2D-9F53-A7E18C381F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6353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7A3659-6409-4555-939E-37CE87D99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3CE139C6-F653-4614-957A-452EDDB15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0FD6B7B7-8825-442E-8BF4-300182ECF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3396CA1A-F16B-45E9-A597-555DF41D06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B907F8AB-2211-44DF-8C56-D59819516E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51DD2027-F814-48E5-9481-5CE397A6B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683B-B3C0-435B-A53B-A3F7280B22B5}" type="datetimeFigureOut">
              <a:rPr lang="pt-BR" smtClean="0"/>
              <a:t>08/08/2019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944BF517-C67B-4D5B-8188-A5444EA3B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C98ADF22-221E-4FC6-9C27-A41D26E01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7D02-65C2-4F2D-9F53-A7E18C381F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743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2979BB4-7DB8-43A0-A877-C19BDE5FC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BBA41312-8131-4917-AF95-150393754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683B-B3C0-435B-A53B-A3F7280B22B5}" type="datetimeFigureOut">
              <a:rPr lang="pt-BR" smtClean="0"/>
              <a:t>08/08/2019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EFE7DF5C-9611-4043-A7A9-C2BFB64DF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787B321E-A05E-4E24-8B86-7A02B1A7F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7D02-65C2-4F2D-9F53-A7E18C381F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916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A01D534A-24B2-4024-8C37-F103B43A1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683B-B3C0-435B-A53B-A3F7280B22B5}" type="datetimeFigureOut">
              <a:rPr lang="pt-BR" smtClean="0"/>
              <a:t>08/08/2019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1B829D6E-3CD7-4525-B736-6CB8628B0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CF8D4C37-17B8-4A7C-9054-7F9A79A70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7D02-65C2-4F2D-9F53-A7E18C381F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346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89ED30D-D241-479E-85DE-8A6AD5330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60A9519-0FAC-4550-B114-0B7D0F77D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854894C3-8232-4C37-8393-45EC167A9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ADD3F4B2-BC20-4C76-B179-95ED536D5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683B-B3C0-435B-A53B-A3F7280B22B5}" type="datetimeFigureOut">
              <a:rPr lang="pt-BR" smtClean="0"/>
              <a:t>08/08/2019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B1BB08F7-2DB0-44D4-8D72-DC198CC76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6BA9FFD3-F236-4503-A721-38158DBD1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7D02-65C2-4F2D-9F53-A7E18C381F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553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B904400-A04F-457B-AF3B-61F869666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F712F145-BD96-4ADB-B902-CC020EF9C5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8BABB602-72CB-415F-B039-B512E2048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42BAAA82-D6AC-4B63-9CC6-2205D79F0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683B-B3C0-435B-A53B-A3F7280B22B5}" type="datetimeFigureOut">
              <a:rPr lang="pt-BR" smtClean="0"/>
              <a:t>08/08/2019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E867E12D-A02E-47D3-96D7-E4F120C14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6F1941A3-A0DB-4870-AEC7-83925DBB1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7D02-65C2-4F2D-9F53-A7E18C381F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5424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42F6E8AA-1B76-4069-A563-859DCB03B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E2666496-4DE3-4506-94A4-9F3B11407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B8660F6-7E69-4FE7-871D-718A3A223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C683B-B3C0-435B-A53B-A3F7280B22B5}" type="datetimeFigureOut">
              <a:rPr lang="pt-BR" smtClean="0"/>
              <a:t>08/08/2019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0D0D1EE-8516-45F0-86B0-1A957B3622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FF5F045-D011-4D9D-A65D-6BD00A057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D7D02-65C2-4F2D-9F53-A7E18C381F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142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Agrupar 19">
            <a:extLst>
              <a:ext uri="{FF2B5EF4-FFF2-40B4-BE49-F238E27FC236}">
                <a16:creationId xmlns:a16="http://schemas.microsoft.com/office/drawing/2014/main" xmlns="" id="{A2B64F9F-6DFC-4568-B18C-74008BDE40A6}"/>
              </a:ext>
            </a:extLst>
          </p:cNvPr>
          <p:cNvGrpSpPr/>
          <p:nvPr/>
        </p:nvGrpSpPr>
        <p:grpSpPr>
          <a:xfrm>
            <a:off x="7829939" y="355917"/>
            <a:ext cx="4226011" cy="5978498"/>
            <a:chOff x="7829939" y="355917"/>
            <a:chExt cx="4226011" cy="597849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63D06D4A-2A19-4AAC-9FFA-44D90865391A}"/>
                </a:ext>
              </a:extLst>
            </p:cNvPr>
            <p:cNvSpPr/>
            <p:nvPr/>
          </p:nvSpPr>
          <p:spPr>
            <a:xfrm rot="16200000">
              <a:off x="8612105" y="3266423"/>
              <a:ext cx="3732883" cy="2403102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xmlns="" id="{D3723239-E7BD-46EA-8E87-954D5EE12CC4}"/>
                </a:ext>
              </a:extLst>
            </p:cNvPr>
            <p:cNvSpPr/>
            <p:nvPr/>
          </p:nvSpPr>
          <p:spPr>
            <a:xfrm>
              <a:off x="10187504" y="355917"/>
              <a:ext cx="1680519" cy="1618735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Losango 7">
              <a:extLst>
                <a:ext uri="{FF2B5EF4-FFF2-40B4-BE49-F238E27FC236}">
                  <a16:creationId xmlns:a16="http://schemas.microsoft.com/office/drawing/2014/main" xmlns="" id="{561A8065-983A-4F04-9AC2-C86934FF5C7B}"/>
                </a:ext>
              </a:extLst>
            </p:cNvPr>
            <p:cNvSpPr/>
            <p:nvPr/>
          </p:nvSpPr>
          <p:spPr>
            <a:xfrm>
              <a:off x="7829939" y="573546"/>
              <a:ext cx="4226011" cy="2891483"/>
            </a:xfrm>
            <a:prstGeom prst="diamond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xmlns="" id="{648A9DA0-294C-46D3-8621-AD4B79654869}"/>
                </a:ext>
              </a:extLst>
            </p:cNvPr>
            <p:cNvSpPr/>
            <p:nvPr/>
          </p:nvSpPr>
          <p:spPr>
            <a:xfrm>
              <a:off x="8725593" y="879437"/>
              <a:ext cx="566257" cy="57169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Losango 3">
              <a:extLst>
                <a:ext uri="{FF2B5EF4-FFF2-40B4-BE49-F238E27FC236}">
                  <a16:creationId xmlns:a16="http://schemas.microsoft.com/office/drawing/2014/main" xmlns="" id="{DC7C792D-FD8A-422D-AE8A-2476D97A47DA}"/>
                </a:ext>
              </a:extLst>
            </p:cNvPr>
            <p:cNvSpPr/>
            <p:nvPr/>
          </p:nvSpPr>
          <p:spPr>
            <a:xfrm>
              <a:off x="10054537" y="1963402"/>
              <a:ext cx="1555024" cy="1276260"/>
            </a:xfrm>
            <a:prstGeom prst="diamond">
              <a:avLst/>
            </a:prstGeom>
            <a:solidFill>
              <a:srgbClr val="FAC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xmlns="" id="{87949153-B35E-4D7A-9026-D4B7F892DD7E}"/>
                </a:ext>
              </a:extLst>
            </p:cNvPr>
            <p:cNvSpPr/>
            <p:nvPr/>
          </p:nvSpPr>
          <p:spPr>
            <a:xfrm>
              <a:off x="8994849" y="4145615"/>
              <a:ext cx="1130224" cy="650314"/>
            </a:xfrm>
            <a:prstGeom prst="rect">
              <a:avLst/>
            </a:prstGeom>
            <a:solidFill>
              <a:srgbClr val="346E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6" name="Rectangle 3">
            <a:extLst>
              <a:ext uri="{FF2B5EF4-FFF2-40B4-BE49-F238E27FC236}">
                <a16:creationId xmlns:a16="http://schemas.microsoft.com/office/drawing/2014/main" xmlns="" id="{232E3E6C-AABB-4814-A752-DFFEF81A4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722" y="2457727"/>
            <a:ext cx="8264127" cy="19425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2884" tIns="21928" rIns="52884" bIns="21928" anchor="ctr"/>
          <a:lstStyle/>
          <a:p>
            <a:pPr algn="ctr" eaLnBrk="0" hangingPunct="0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Ações para a proteção e tratamento da criança com traqueostomia:</a:t>
            </a:r>
          </a:p>
          <a:p>
            <a:pPr algn="ctr" eaLnBrk="0" hangingPunct="0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/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Ponderações sobre a Política Pública de Saúde</a:t>
            </a:r>
            <a:endParaRPr lang="pt-BR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xmlns="" id="{507CD0A6-61F2-4525-A748-0B6955DE7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723" y="5116450"/>
            <a:ext cx="8022135" cy="7237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2884" tIns="21928" rIns="52884" bIns="21928" anchor="ctr"/>
          <a:lstStyle/>
          <a:p>
            <a:pPr eaLnBrk="0" hangingPunct="0"/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Maximiliano das Chagas Marques, PhD</a:t>
            </a:r>
          </a:p>
          <a:p>
            <a:pPr eaLnBrk="0" hangingPunct="0"/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Diretor DAPES/SAPS/MS</a:t>
            </a:r>
          </a:p>
        </p:txBody>
      </p:sp>
      <p:sp>
        <p:nvSpPr>
          <p:cNvPr id="18" name="Espaço Reservado para Rodapé 3">
            <a:extLst>
              <a:ext uri="{FF2B5EF4-FFF2-40B4-BE49-F238E27FC236}">
                <a16:creationId xmlns:a16="http://schemas.microsoft.com/office/drawing/2014/main" xmlns="" id="{3C45DE49-C90E-4B55-8A54-2773111E2F5B}"/>
              </a:ext>
            </a:extLst>
          </p:cNvPr>
          <p:cNvSpPr txBox="1">
            <a:spLocks/>
          </p:cNvSpPr>
          <p:nvPr/>
        </p:nvSpPr>
        <p:spPr>
          <a:xfrm>
            <a:off x="24714" y="6601143"/>
            <a:ext cx="2959768" cy="2074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pt-BR" sz="1200" b="1" dirty="0">
                <a:solidFill>
                  <a:schemeClr val="bg1">
                    <a:lumMod val="65000"/>
                  </a:schemeClr>
                </a:solidFill>
              </a:rPr>
              <a:t>MS/SAPS/DAPES</a:t>
            </a:r>
            <a:r>
              <a:rPr lang="cs-CZ" sz="1200" b="1" dirty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pt-BR" sz="1200" b="1" dirty="0">
                <a:solidFill>
                  <a:schemeClr val="bg1">
                    <a:lumMod val="65000"/>
                  </a:schemeClr>
                </a:solidFill>
              </a:rPr>
              <a:t>08082019</a:t>
            </a:r>
            <a:endParaRPr lang="cs-CZ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xmlns="" id="{3AFE6670-24B2-45FE-9BAA-E9E00506A590}"/>
              </a:ext>
            </a:extLst>
          </p:cNvPr>
          <p:cNvSpPr txBox="1">
            <a:spLocks/>
          </p:cNvSpPr>
          <p:nvPr/>
        </p:nvSpPr>
        <p:spPr>
          <a:xfrm>
            <a:off x="1066581" y="573546"/>
            <a:ext cx="7350417" cy="1123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sz="1800" dirty="0">
                <a:solidFill>
                  <a:srgbClr val="607D8B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Ministério da Saúde</a:t>
            </a:r>
          </a:p>
          <a:p>
            <a:pPr marL="0" lvl="1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sz="1800" dirty="0">
                <a:solidFill>
                  <a:srgbClr val="607D8B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Arial"/>
              </a:rPr>
              <a:t>Secretaria de Atenção Primária à Saúde</a:t>
            </a:r>
          </a:p>
          <a:p>
            <a:pPr marL="0" lvl="1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sz="1800" dirty="0">
                <a:solidFill>
                  <a:srgbClr val="607D8B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Arial"/>
              </a:rPr>
              <a:t>Departamento de Ações Programáticas Estratégicas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2DAFD161-7D56-42EB-923B-E31176EC4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444" y="6139755"/>
            <a:ext cx="4563112" cy="50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78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EFBA1645-2CD2-4FBD-8F71-386782FEF0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26" t="6609" r="10261" b="4116"/>
          <a:stretch/>
        </p:blipFill>
        <p:spPr>
          <a:xfrm>
            <a:off x="1194021" y="367747"/>
            <a:ext cx="9803958" cy="6122505"/>
          </a:xfrm>
          <a:prstGeom prst="rect">
            <a:avLst/>
          </a:prstGeom>
        </p:spPr>
      </p:pic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xmlns="" id="{33B2E17F-498F-4527-8DE7-D37555DA1064}"/>
              </a:ext>
            </a:extLst>
          </p:cNvPr>
          <p:cNvSpPr txBox="1">
            <a:spLocks/>
          </p:cNvSpPr>
          <p:nvPr/>
        </p:nvSpPr>
        <p:spPr>
          <a:xfrm>
            <a:off x="24714" y="6601143"/>
            <a:ext cx="2959768" cy="2074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pt-BR" sz="1200" b="1" dirty="0">
                <a:solidFill>
                  <a:schemeClr val="bg1">
                    <a:lumMod val="65000"/>
                  </a:schemeClr>
                </a:solidFill>
              </a:rPr>
              <a:t>MS/SAPS/DAPES</a:t>
            </a:r>
            <a:r>
              <a:rPr lang="cs-CZ" sz="1200" b="1" dirty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pt-BR" sz="1200" b="1" dirty="0">
                <a:solidFill>
                  <a:schemeClr val="bg1">
                    <a:lumMod val="65000"/>
                  </a:schemeClr>
                </a:solidFill>
              </a:rPr>
              <a:t>08082019</a:t>
            </a:r>
            <a:endParaRPr lang="cs-CZ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39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BF4DB7F4-4250-4C12-9098-3FFA38697643}"/>
              </a:ext>
            </a:extLst>
          </p:cNvPr>
          <p:cNvSpPr txBox="1">
            <a:spLocks/>
          </p:cNvSpPr>
          <p:nvPr/>
        </p:nvSpPr>
        <p:spPr>
          <a:xfrm>
            <a:off x="653268" y="261517"/>
            <a:ext cx="10764375" cy="799550"/>
          </a:xfrm>
          <a:prstGeom prst="rect">
            <a:avLst/>
          </a:prstGeom>
          <a:solidFill>
            <a:srgbClr val="1672AC"/>
          </a:solidFill>
        </p:spPr>
        <p:txBody>
          <a:bodyPr anchor="ctr">
            <a:normAutofit/>
          </a:bodyPr>
          <a:lstStyle>
            <a:lvl1pPr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pt-BR" sz="3000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Eixos do cuidado: Consenso brasileiro</a:t>
            </a:r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xmlns="" id="{78F52E08-9C2C-49B6-845F-8F10CDFB8E37}"/>
              </a:ext>
            </a:extLst>
          </p:cNvPr>
          <p:cNvSpPr txBox="1">
            <a:spLocks/>
          </p:cNvSpPr>
          <p:nvPr/>
        </p:nvSpPr>
        <p:spPr bwMode="auto">
          <a:xfrm>
            <a:off x="722520" y="1167266"/>
            <a:ext cx="10695123" cy="48112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6655" tIns="48328" rIns="96655" bIns="48328" numCol="1" anchor="ctr" anchorCtr="0" compatLnSpc="1">
            <a:prstTxWarp prst="textNoShape">
              <a:avLst/>
            </a:prstTxWarp>
            <a:noAutofit/>
          </a:bodyPr>
          <a:lstStyle>
            <a:lvl1pPr marL="355600" indent="-355600" algn="l" defTabSz="1031875" rtl="0" eaLnBrk="0" fontAlgn="base" hangingPunct="0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Font typeface="Arial" pitchFamily="34" charset="0"/>
              <a:buChar char="•"/>
              <a:defRPr sz="20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23900" indent="-368300" algn="l" defTabSz="1031875" rtl="0" eaLnBrk="0" fontAlgn="base" hangingPunct="0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SzPct val="100000"/>
              <a:buFont typeface="Courier New" pitchFamily="49" charset="0"/>
              <a:buChar char="o"/>
              <a:defRPr sz="2000" b="1">
                <a:solidFill>
                  <a:srgbClr val="000000"/>
                </a:solidFill>
                <a:latin typeface="+mn-lt"/>
              </a:defRPr>
            </a:lvl2pPr>
            <a:lvl3pPr marL="1074738" indent="-361950" algn="l" defTabSz="1031875" rtl="0" eaLnBrk="0" fontAlgn="base" hangingPunct="0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000" b="1">
                <a:solidFill>
                  <a:srgbClr val="000000"/>
                </a:solidFill>
                <a:latin typeface="+mn-lt"/>
              </a:defRPr>
            </a:lvl3pPr>
            <a:lvl4pPr marL="1660525" indent="-298450" algn="l" defTabSz="1031875" rtl="0" eaLnBrk="0" fontAlgn="base" hangingPunct="0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SzPct val="100000"/>
              <a:buFont typeface="Wingdings" pitchFamily="2" charset="2"/>
              <a:buNone/>
              <a:defRPr sz="1600" b="1">
                <a:solidFill>
                  <a:srgbClr val="000000"/>
                </a:solidFill>
                <a:latin typeface="+mn-lt"/>
              </a:defRPr>
            </a:lvl4pPr>
            <a:lvl5pPr marL="5368925" indent="-298450" algn="l" defTabSz="1031875" rtl="0" eaLnBrk="0" fontAlgn="base" hangingPunct="0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SzPct val="100000"/>
              <a:buFont typeface="Wingdings" pitchFamily="2" charset="2"/>
              <a:buNone/>
              <a:defRPr sz="1600" b="1">
                <a:solidFill>
                  <a:srgbClr val="000000"/>
                </a:solidFill>
                <a:latin typeface="+mn-lt"/>
              </a:defRPr>
            </a:lvl5pPr>
            <a:lvl6pPr marL="5826125" indent="-298450" algn="l" defTabSz="1031875" rtl="0" eaLnBrk="0" fontAlgn="base" hangingPunct="0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SzPct val="100000"/>
              <a:buChar char="-"/>
              <a:defRPr sz="1600" b="1">
                <a:solidFill>
                  <a:srgbClr val="000000"/>
                </a:solidFill>
                <a:latin typeface="+mn-lt"/>
              </a:defRPr>
            </a:lvl6pPr>
            <a:lvl7pPr marL="6283325" indent="-298450" algn="l" defTabSz="1031875" rtl="0" eaLnBrk="0" fontAlgn="base" hangingPunct="0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SzPct val="100000"/>
              <a:buChar char="-"/>
              <a:defRPr sz="1600" b="1">
                <a:solidFill>
                  <a:srgbClr val="000000"/>
                </a:solidFill>
                <a:latin typeface="+mn-lt"/>
              </a:defRPr>
            </a:lvl7pPr>
            <a:lvl8pPr marL="6740525" indent="-298450" algn="l" defTabSz="1031875" rtl="0" eaLnBrk="0" fontAlgn="base" hangingPunct="0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SzPct val="100000"/>
              <a:buChar char="-"/>
              <a:defRPr sz="1600" b="1">
                <a:solidFill>
                  <a:srgbClr val="000000"/>
                </a:solidFill>
                <a:latin typeface="+mn-lt"/>
              </a:defRPr>
            </a:lvl8pPr>
            <a:lvl9pPr marL="7197725" indent="-298450" algn="l" defTabSz="1031875" rtl="0" eaLnBrk="0" fontAlgn="base" hangingPunct="0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SzPct val="100000"/>
              <a:buChar char="-"/>
              <a:defRPr sz="1600" b="1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pt-BR" sz="24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Aspiração;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pt-BR" sz="24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Atenção às complicações;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pt-BR" sz="24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Terapia fonoaudiológica;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pt-BR" sz="2400"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Decanulação</a:t>
            </a:r>
            <a:r>
              <a:rPr lang="pt-BR" sz="24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	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9FA56523-082E-4F2A-89BB-BED03B92E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444" y="6139755"/>
            <a:ext cx="4563112" cy="504895"/>
          </a:xfrm>
          <a:prstGeom prst="rect">
            <a:avLst/>
          </a:prstGeom>
        </p:spPr>
      </p:pic>
      <p:sp>
        <p:nvSpPr>
          <p:cNvPr id="7" name="Espaço Reservado para Rodapé 3">
            <a:extLst>
              <a:ext uri="{FF2B5EF4-FFF2-40B4-BE49-F238E27FC236}">
                <a16:creationId xmlns:a16="http://schemas.microsoft.com/office/drawing/2014/main" xmlns="" id="{E1CF5115-CA1B-41F1-A10B-E8A10CF10924}"/>
              </a:ext>
            </a:extLst>
          </p:cNvPr>
          <p:cNvSpPr txBox="1">
            <a:spLocks/>
          </p:cNvSpPr>
          <p:nvPr/>
        </p:nvSpPr>
        <p:spPr>
          <a:xfrm>
            <a:off x="24714" y="6601143"/>
            <a:ext cx="2959768" cy="2074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pt-BR" sz="1200" b="1" dirty="0">
                <a:solidFill>
                  <a:schemeClr val="bg1">
                    <a:lumMod val="65000"/>
                  </a:schemeClr>
                </a:solidFill>
              </a:rPr>
              <a:t>MS/SAPS/DAPES</a:t>
            </a:r>
            <a:r>
              <a:rPr lang="cs-CZ" sz="1200" b="1" dirty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pt-BR" sz="1200" b="1" dirty="0">
                <a:solidFill>
                  <a:schemeClr val="bg1">
                    <a:lumMod val="65000"/>
                  </a:schemeClr>
                </a:solidFill>
              </a:rPr>
              <a:t>08082019</a:t>
            </a:r>
            <a:endParaRPr lang="cs-CZ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974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2B476514-A073-4E22-958B-B8F562587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306B3727-41F0-43BB-AEBB-B2DF65016A1C}"/>
              </a:ext>
            </a:extLst>
          </p:cNvPr>
          <p:cNvSpPr txBox="1">
            <a:spLocks/>
          </p:cNvSpPr>
          <p:nvPr/>
        </p:nvSpPr>
        <p:spPr>
          <a:xfrm>
            <a:off x="24714" y="6601143"/>
            <a:ext cx="2959768" cy="2074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pt-BR" sz="1200" b="1" dirty="0">
                <a:solidFill>
                  <a:schemeClr val="bg1">
                    <a:lumMod val="65000"/>
                  </a:schemeClr>
                </a:solidFill>
              </a:rPr>
              <a:t>MS/SAPS/DAPES</a:t>
            </a:r>
            <a:r>
              <a:rPr lang="cs-CZ" sz="1200" b="1" dirty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pt-BR" sz="1200" b="1" dirty="0">
                <a:solidFill>
                  <a:schemeClr val="bg1">
                    <a:lumMod val="65000"/>
                  </a:schemeClr>
                </a:solidFill>
              </a:rPr>
              <a:t>08082019</a:t>
            </a:r>
            <a:endParaRPr lang="cs-CZ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532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BF4DB7F4-4250-4C12-9098-3FFA38697643}"/>
              </a:ext>
            </a:extLst>
          </p:cNvPr>
          <p:cNvSpPr txBox="1">
            <a:spLocks/>
          </p:cNvSpPr>
          <p:nvPr/>
        </p:nvSpPr>
        <p:spPr>
          <a:xfrm>
            <a:off x="653268" y="261517"/>
            <a:ext cx="10764375" cy="799550"/>
          </a:xfrm>
          <a:prstGeom prst="rect">
            <a:avLst/>
          </a:prstGeom>
          <a:solidFill>
            <a:srgbClr val="1672AC"/>
          </a:solidFill>
        </p:spPr>
        <p:txBody>
          <a:bodyPr anchor="ctr">
            <a:normAutofit/>
          </a:bodyPr>
          <a:lstStyle>
            <a:lvl1pPr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pt-BR" sz="3000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Atenção Primária à Saúde: Atributos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9FA56523-082E-4F2A-89BB-BED03B92E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444" y="6139755"/>
            <a:ext cx="4563112" cy="504895"/>
          </a:xfrm>
          <a:prstGeom prst="rect">
            <a:avLst/>
          </a:prstGeom>
        </p:spPr>
      </p:pic>
      <p:sp>
        <p:nvSpPr>
          <p:cNvPr id="7" name="AutoShape 21">
            <a:extLst>
              <a:ext uri="{FF2B5EF4-FFF2-40B4-BE49-F238E27FC236}">
                <a16:creationId xmlns:a16="http://schemas.microsoft.com/office/drawing/2014/main" xmlns="" id="{2DACF275-4945-42E5-8B63-7AA037751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26" y="1271860"/>
            <a:ext cx="2454602" cy="783193"/>
          </a:xfrm>
          <a:prstGeom prst="roundRect">
            <a:avLst>
              <a:gd name="adj" fmla="val 16667"/>
            </a:avLst>
          </a:prstGeom>
          <a:solidFill>
            <a:srgbClr val="1672AC"/>
          </a:solidFill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  <a:buFont typeface="Arial" pitchFamily="34" charset="0"/>
              <a:buNone/>
            </a:pPr>
            <a:r>
              <a:rPr lang="es-ES" sz="2000" dirty="0">
                <a:solidFill>
                  <a:schemeClr val="bg1"/>
                </a:solidFill>
              </a:rPr>
              <a:t>Atenção Primária à Saúde (APS)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AutoShape 22">
            <a:extLst>
              <a:ext uri="{FF2B5EF4-FFF2-40B4-BE49-F238E27FC236}">
                <a16:creationId xmlns:a16="http://schemas.microsoft.com/office/drawing/2014/main" xmlns="" id="{9D118F21-E055-4642-889F-6798EA0A2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2417" y="2347492"/>
            <a:ext cx="2269473" cy="783193"/>
          </a:xfrm>
          <a:prstGeom prst="roundRect">
            <a:avLst>
              <a:gd name="adj" fmla="val 16667"/>
            </a:avLst>
          </a:prstGeom>
          <a:solidFill>
            <a:srgbClr val="137B2E"/>
          </a:solidFill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algn="just">
              <a:spcBef>
                <a:spcPct val="0"/>
              </a:spcBef>
              <a:buFont typeface="Arial" pitchFamily="34" charset="0"/>
              <a:buNone/>
            </a:pPr>
            <a:r>
              <a:rPr lang="pt-BR" sz="2000" b="1" dirty="0">
                <a:solidFill>
                  <a:schemeClr val="bg1"/>
                </a:solidFill>
              </a:rPr>
              <a:t>Atributos Essenciais</a:t>
            </a:r>
          </a:p>
        </p:txBody>
      </p:sp>
      <p:sp>
        <p:nvSpPr>
          <p:cNvPr id="9" name="AutoShape 23">
            <a:extLst>
              <a:ext uri="{FF2B5EF4-FFF2-40B4-BE49-F238E27FC236}">
                <a16:creationId xmlns:a16="http://schemas.microsoft.com/office/drawing/2014/main" xmlns="" id="{6ACBBAA7-793C-46C5-98EE-16622A37C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6206" y="2347492"/>
            <a:ext cx="2223245" cy="783193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algn="just">
              <a:spcBef>
                <a:spcPct val="0"/>
              </a:spcBef>
              <a:buFont typeface="Arial" pitchFamily="34" charset="0"/>
              <a:buNone/>
            </a:pPr>
            <a:r>
              <a:rPr lang="pt-BR" sz="2000" b="1" dirty="0">
                <a:solidFill>
                  <a:schemeClr val="bg1"/>
                </a:solidFill>
              </a:rPr>
              <a:t>Atributos Derivados</a:t>
            </a:r>
          </a:p>
        </p:txBody>
      </p:sp>
      <p:sp>
        <p:nvSpPr>
          <p:cNvPr id="10" name="AutoShape 24">
            <a:extLst>
              <a:ext uri="{FF2B5EF4-FFF2-40B4-BE49-F238E27FC236}">
                <a16:creationId xmlns:a16="http://schemas.microsoft.com/office/drawing/2014/main" xmlns="" id="{614865CC-C774-4E70-B978-2C6C58035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981" y="3381736"/>
            <a:ext cx="2637851" cy="455240"/>
          </a:xfrm>
          <a:prstGeom prst="roundRect">
            <a:avLst>
              <a:gd name="adj" fmla="val 16667"/>
            </a:avLst>
          </a:prstGeom>
          <a:solidFill>
            <a:srgbClr val="F9C31C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pt-BR" sz="1600" b="1" dirty="0"/>
              <a:t>Acesso de 1º Contato</a:t>
            </a:r>
          </a:p>
        </p:txBody>
      </p:sp>
      <p:sp>
        <p:nvSpPr>
          <p:cNvPr id="11" name="AutoShape 25">
            <a:extLst>
              <a:ext uri="{FF2B5EF4-FFF2-40B4-BE49-F238E27FC236}">
                <a16:creationId xmlns:a16="http://schemas.microsoft.com/office/drawing/2014/main" xmlns="" id="{FD2F7C31-614B-46FA-A5AD-FE80E95C9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981" y="4081459"/>
            <a:ext cx="2637851" cy="455240"/>
          </a:xfrm>
          <a:prstGeom prst="roundRect">
            <a:avLst>
              <a:gd name="adj" fmla="val 16667"/>
            </a:avLst>
          </a:prstGeom>
          <a:solidFill>
            <a:srgbClr val="F9C31C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600" b="1" dirty="0"/>
              <a:t>Longitudinalidade</a:t>
            </a:r>
          </a:p>
        </p:txBody>
      </p:sp>
      <p:sp>
        <p:nvSpPr>
          <p:cNvPr id="12" name="AutoShape 26">
            <a:extLst>
              <a:ext uri="{FF2B5EF4-FFF2-40B4-BE49-F238E27FC236}">
                <a16:creationId xmlns:a16="http://schemas.microsoft.com/office/drawing/2014/main" xmlns="" id="{828FEB04-5E15-4913-BE8F-6C35C9069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981" y="4803488"/>
            <a:ext cx="2637851" cy="455240"/>
          </a:xfrm>
          <a:prstGeom prst="roundRect">
            <a:avLst>
              <a:gd name="adj" fmla="val 16667"/>
            </a:avLst>
          </a:prstGeom>
          <a:solidFill>
            <a:srgbClr val="F9C31C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600" b="1" dirty="0"/>
              <a:t>Coordenação do cuidado</a:t>
            </a:r>
          </a:p>
        </p:txBody>
      </p:sp>
      <p:sp>
        <p:nvSpPr>
          <p:cNvPr id="15" name="AutoShape 27">
            <a:extLst>
              <a:ext uri="{FF2B5EF4-FFF2-40B4-BE49-F238E27FC236}">
                <a16:creationId xmlns:a16="http://schemas.microsoft.com/office/drawing/2014/main" xmlns="" id="{A90BB053-643F-4A6B-B19B-4632CC3FA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980" y="5503209"/>
            <a:ext cx="2637851" cy="455240"/>
          </a:xfrm>
          <a:prstGeom prst="roundRect">
            <a:avLst>
              <a:gd name="adj" fmla="val 16667"/>
            </a:avLst>
          </a:prstGeom>
          <a:solidFill>
            <a:srgbClr val="F9C31C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600" b="1" dirty="0"/>
              <a:t>Integralidade</a:t>
            </a:r>
          </a:p>
        </p:txBody>
      </p:sp>
      <p:sp>
        <p:nvSpPr>
          <p:cNvPr id="16" name="AutoShape 28">
            <a:extLst>
              <a:ext uri="{FF2B5EF4-FFF2-40B4-BE49-F238E27FC236}">
                <a16:creationId xmlns:a16="http://schemas.microsoft.com/office/drawing/2014/main" xmlns="" id="{68906734-C84D-4A16-847B-07F2236E0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3235" y="3415787"/>
            <a:ext cx="2889795" cy="37457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algn="just">
              <a:spcBef>
                <a:spcPct val="0"/>
              </a:spcBef>
              <a:buFont typeface="Arial" pitchFamily="34" charset="0"/>
              <a:buNone/>
            </a:pP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Orientação familiar</a:t>
            </a:r>
          </a:p>
        </p:txBody>
      </p:sp>
      <p:sp>
        <p:nvSpPr>
          <p:cNvPr id="18" name="AutoShape 29">
            <a:extLst>
              <a:ext uri="{FF2B5EF4-FFF2-40B4-BE49-F238E27FC236}">
                <a16:creationId xmlns:a16="http://schemas.microsoft.com/office/drawing/2014/main" xmlns="" id="{41359D5F-E3A2-4CD3-857E-0A90BC610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3235" y="4204977"/>
            <a:ext cx="2889795" cy="37457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algn="just">
              <a:spcBef>
                <a:spcPct val="0"/>
              </a:spcBef>
              <a:buFont typeface="Arial" pitchFamily="34" charset="0"/>
              <a:buNone/>
            </a:pP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Orientação comunitária</a:t>
            </a:r>
          </a:p>
        </p:txBody>
      </p:sp>
      <p:sp>
        <p:nvSpPr>
          <p:cNvPr id="19" name="AutoShape 30">
            <a:extLst>
              <a:ext uri="{FF2B5EF4-FFF2-40B4-BE49-F238E27FC236}">
                <a16:creationId xmlns:a16="http://schemas.microsoft.com/office/drawing/2014/main" xmlns="" id="{68308973-1F56-4788-8DFD-ABAB5213E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3235" y="5006734"/>
            <a:ext cx="2889794" cy="37457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algn="just">
              <a:spcBef>
                <a:spcPct val="0"/>
              </a:spcBef>
              <a:buFont typeface="Arial" pitchFamily="34" charset="0"/>
              <a:buNone/>
            </a:pP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Competência cultural</a:t>
            </a:r>
          </a:p>
        </p:txBody>
      </p:sp>
      <p:cxnSp>
        <p:nvCxnSpPr>
          <p:cNvPr id="20" name="AutoShape 31">
            <a:extLst>
              <a:ext uri="{FF2B5EF4-FFF2-40B4-BE49-F238E27FC236}">
                <a16:creationId xmlns:a16="http://schemas.microsoft.com/office/drawing/2014/main" xmlns="" id="{BC5D3A24-5052-4D87-9FCE-DEC2C36E43A2}"/>
              </a:ext>
            </a:extLst>
          </p:cNvPr>
          <p:cNvCxnSpPr>
            <a:cxnSpLocks noChangeShapeType="1"/>
            <a:stCxn id="8" idx="0"/>
            <a:endCxn id="7" idx="2"/>
          </p:cNvCxnSpPr>
          <p:nvPr/>
        </p:nvCxnSpPr>
        <p:spPr bwMode="auto">
          <a:xfrm rot="5400000" flipH="1" flipV="1">
            <a:off x="4573721" y="1018487"/>
            <a:ext cx="292439" cy="2365573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98AA98"/>
            </a:solidFill>
            <a:miter lim="800000"/>
            <a:headEnd/>
            <a:tailEnd/>
          </a:ln>
        </p:spPr>
      </p:cxnSp>
      <p:cxnSp>
        <p:nvCxnSpPr>
          <p:cNvPr id="21" name="AutoShape 32">
            <a:extLst>
              <a:ext uri="{FF2B5EF4-FFF2-40B4-BE49-F238E27FC236}">
                <a16:creationId xmlns:a16="http://schemas.microsoft.com/office/drawing/2014/main" xmlns="" id="{88D7E8F1-4226-405C-A473-7E7F372AE7F5}"/>
              </a:ext>
            </a:extLst>
          </p:cNvPr>
          <p:cNvCxnSpPr>
            <a:cxnSpLocks noChangeShapeType="1"/>
            <a:stCxn id="7" idx="2"/>
            <a:endCxn id="9" idx="0"/>
          </p:cNvCxnSpPr>
          <p:nvPr/>
        </p:nvCxnSpPr>
        <p:spPr bwMode="auto">
          <a:xfrm rot="16200000" flipH="1">
            <a:off x="7059059" y="898721"/>
            <a:ext cx="292439" cy="2605102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98AA98"/>
            </a:solidFill>
            <a:miter lim="800000"/>
            <a:headEnd/>
            <a:tailEnd/>
          </a:ln>
        </p:spPr>
      </p:cxnSp>
      <p:cxnSp>
        <p:nvCxnSpPr>
          <p:cNvPr id="22" name="AutoShape 33">
            <a:extLst>
              <a:ext uri="{FF2B5EF4-FFF2-40B4-BE49-F238E27FC236}">
                <a16:creationId xmlns:a16="http://schemas.microsoft.com/office/drawing/2014/main" xmlns="" id="{D63E67B7-0FD1-4100-9A95-195A17F5BAE1}"/>
              </a:ext>
            </a:extLst>
          </p:cNvPr>
          <p:cNvCxnSpPr>
            <a:cxnSpLocks noChangeShapeType="1"/>
            <a:stCxn id="8" idx="1"/>
            <a:endCxn id="15" idx="1"/>
          </p:cNvCxnSpPr>
          <p:nvPr/>
        </p:nvCxnSpPr>
        <p:spPr bwMode="auto">
          <a:xfrm rot="10800000" flipH="1" flipV="1">
            <a:off x="2402416" y="2739089"/>
            <a:ext cx="495563" cy="2991740"/>
          </a:xfrm>
          <a:prstGeom prst="bentConnector3">
            <a:avLst>
              <a:gd name="adj1" fmla="val -46129"/>
            </a:avLst>
          </a:prstGeom>
          <a:noFill/>
          <a:ln w="28575">
            <a:solidFill>
              <a:srgbClr val="98AA98"/>
            </a:solidFill>
            <a:miter lim="800000"/>
            <a:headEnd/>
            <a:tailEnd/>
          </a:ln>
        </p:spPr>
      </p:cxnSp>
      <p:cxnSp>
        <p:nvCxnSpPr>
          <p:cNvPr id="23" name="AutoShape 34">
            <a:extLst>
              <a:ext uri="{FF2B5EF4-FFF2-40B4-BE49-F238E27FC236}">
                <a16:creationId xmlns:a16="http://schemas.microsoft.com/office/drawing/2014/main" xmlns="" id="{FBC407A6-0D4B-4756-B02D-6EBB7A0150F7}"/>
              </a:ext>
            </a:extLst>
          </p:cNvPr>
          <p:cNvCxnSpPr>
            <a:cxnSpLocks noChangeShapeType="1"/>
            <a:stCxn id="12" idx="1"/>
            <a:endCxn id="8" idx="1"/>
          </p:cNvCxnSpPr>
          <p:nvPr/>
        </p:nvCxnSpPr>
        <p:spPr bwMode="auto">
          <a:xfrm rot="10800000">
            <a:off x="2402417" y="2739090"/>
            <a:ext cx="495564" cy="2292019"/>
          </a:xfrm>
          <a:prstGeom prst="bentConnector3">
            <a:avLst>
              <a:gd name="adj1" fmla="val 146129"/>
            </a:avLst>
          </a:prstGeom>
          <a:noFill/>
          <a:ln w="28575">
            <a:solidFill>
              <a:srgbClr val="98AA98"/>
            </a:solidFill>
            <a:miter lim="800000"/>
            <a:headEnd/>
            <a:tailEnd/>
          </a:ln>
        </p:spPr>
      </p:cxnSp>
      <p:cxnSp>
        <p:nvCxnSpPr>
          <p:cNvPr id="24" name="AutoShape 35">
            <a:extLst>
              <a:ext uri="{FF2B5EF4-FFF2-40B4-BE49-F238E27FC236}">
                <a16:creationId xmlns:a16="http://schemas.microsoft.com/office/drawing/2014/main" xmlns="" id="{EDA91D29-CAE5-4C70-B0BB-82402C8A71BF}"/>
              </a:ext>
            </a:extLst>
          </p:cNvPr>
          <p:cNvCxnSpPr>
            <a:cxnSpLocks noChangeShapeType="1"/>
            <a:stCxn id="11" idx="1"/>
            <a:endCxn id="8" idx="1"/>
          </p:cNvCxnSpPr>
          <p:nvPr/>
        </p:nvCxnSpPr>
        <p:spPr bwMode="auto">
          <a:xfrm rot="10800000">
            <a:off x="2402417" y="2739089"/>
            <a:ext cx="495564" cy="1569990"/>
          </a:xfrm>
          <a:prstGeom prst="bentConnector3">
            <a:avLst>
              <a:gd name="adj1" fmla="val 146129"/>
            </a:avLst>
          </a:prstGeom>
          <a:noFill/>
          <a:ln w="28575">
            <a:solidFill>
              <a:srgbClr val="98AA98"/>
            </a:solidFill>
            <a:miter lim="800000"/>
            <a:headEnd/>
            <a:tailEnd/>
          </a:ln>
        </p:spPr>
      </p:cxnSp>
      <p:cxnSp>
        <p:nvCxnSpPr>
          <p:cNvPr id="25" name="AutoShape 36">
            <a:extLst>
              <a:ext uri="{FF2B5EF4-FFF2-40B4-BE49-F238E27FC236}">
                <a16:creationId xmlns:a16="http://schemas.microsoft.com/office/drawing/2014/main" xmlns="" id="{6810A200-5242-4934-9238-F058FD80270D}"/>
              </a:ext>
            </a:extLst>
          </p:cNvPr>
          <p:cNvCxnSpPr>
            <a:cxnSpLocks noChangeShapeType="1"/>
            <a:stCxn id="10" idx="1"/>
            <a:endCxn id="8" idx="1"/>
          </p:cNvCxnSpPr>
          <p:nvPr/>
        </p:nvCxnSpPr>
        <p:spPr bwMode="auto">
          <a:xfrm rot="10800000">
            <a:off x="2402417" y="2739090"/>
            <a:ext cx="495564" cy="870267"/>
          </a:xfrm>
          <a:prstGeom prst="bentConnector3">
            <a:avLst>
              <a:gd name="adj1" fmla="val 146129"/>
            </a:avLst>
          </a:prstGeom>
          <a:noFill/>
          <a:ln w="28575">
            <a:solidFill>
              <a:srgbClr val="98AA98"/>
            </a:solidFill>
            <a:miter lim="800000"/>
            <a:headEnd/>
            <a:tailEnd/>
          </a:ln>
        </p:spPr>
      </p:cxnSp>
      <p:cxnSp>
        <p:nvCxnSpPr>
          <p:cNvPr id="26" name="AutoShape 37">
            <a:extLst>
              <a:ext uri="{FF2B5EF4-FFF2-40B4-BE49-F238E27FC236}">
                <a16:creationId xmlns:a16="http://schemas.microsoft.com/office/drawing/2014/main" xmlns="" id="{F044AD4E-0979-4F8D-BF69-95C4CE394C4D}"/>
              </a:ext>
            </a:extLst>
          </p:cNvPr>
          <p:cNvCxnSpPr>
            <a:cxnSpLocks noChangeShapeType="1"/>
            <a:stCxn id="9" idx="1"/>
            <a:endCxn id="19" idx="1"/>
          </p:cNvCxnSpPr>
          <p:nvPr/>
        </p:nvCxnSpPr>
        <p:spPr bwMode="auto">
          <a:xfrm rot="10800000" flipH="1" flipV="1">
            <a:off x="7396205" y="2739088"/>
            <a:ext cx="367029" cy="2454931"/>
          </a:xfrm>
          <a:prstGeom prst="bentConnector3">
            <a:avLst>
              <a:gd name="adj1" fmla="val -62284"/>
            </a:avLst>
          </a:prstGeom>
          <a:noFill/>
          <a:ln w="28575">
            <a:solidFill>
              <a:srgbClr val="98AA98"/>
            </a:solidFill>
            <a:miter lim="800000"/>
            <a:headEnd/>
            <a:tailEnd/>
          </a:ln>
        </p:spPr>
      </p:cxnSp>
      <p:cxnSp>
        <p:nvCxnSpPr>
          <p:cNvPr id="27" name="AutoShape 38">
            <a:extLst>
              <a:ext uri="{FF2B5EF4-FFF2-40B4-BE49-F238E27FC236}">
                <a16:creationId xmlns:a16="http://schemas.microsoft.com/office/drawing/2014/main" xmlns="" id="{DEA5FAC0-C867-41A3-B50A-C9414425043B}"/>
              </a:ext>
            </a:extLst>
          </p:cNvPr>
          <p:cNvCxnSpPr>
            <a:cxnSpLocks noChangeShapeType="1"/>
            <a:stCxn id="18" idx="1"/>
            <a:endCxn id="9" idx="1"/>
          </p:cNvCxnSpPr>
          <p:nvPr/>
        </p:nvCxnSpPr>
        <p:spPr bwMode="auto">
          <a:xfrm rot="10800000">
            <a:off x="7396207" y="2739089"/>
            <a:ext cx="367029" cy="1653174"/>
          </a:xfrm>
          <a:prstGeom prst="bentConnector3">
            <a:avLst>
              <a:gd name="adj1" fmla="val 162284"/>
            </a:avLst>
          </a:prstGeom>
          <a:noFill/>
          <a:ln w="28575">
            <a:solidFill>
              <a:srgbClr val="98AA98"/>
            </a:solidFill>
            <a:miter lim="800000"/>
            <a:headEnd/>
            <a:tailEnd/>
          </a:ln>
        </p:spPr>
      </p:cxnSp>
      <p:cxnSp>
        <p:nvCxnSpPr>
          <p:cNvPr id="28" name="AutoShape 39">
            <a:extLst>
              <a:ext uri="{FF2B5EF4-FFF2-40B4-BE49-F238E27FC236}">
                <a16:creationId xmlns:a16="http://schemas.microsoft.com/office/drawing/2014/main" xmlns="" id="{B9CD3A52-0F88-44F3-8D74-AA9CCA4ACD14}"/>
              </a:ext>
            </a:extLst>
          </p:cNvPr>
          <p:cNvCxnSpPr>
            <a:cxnSpLocks noChangeShapeType="1"/>
            <a:stCxn id="16" idx="1"/>
            <a:endCxn id="9" idx="1"/>
          </p:cNvCxnSpPr>
          <p:nvPr/>
        </p:nvCxnSpPr>
        <p:spPr bwMode="auto">
          <a:xfrm rot="10800000">
            <a:off x="7396207" y="2739089"/>
            <a:ext cx="367029" cy="863984"/>
          </a:xfrm>
          <a:prstGeom prst="bentConnector3">
            <a:avLst>
              <a:gd name="adj1" fmla="val 162284"/>
            </a:avLst>
          </a:prstGeom>
          <a:noFill/>
          <a:ln w="28575">
            <a:solidFill>
              <a:srgbClr val="98AA98"/>
            </a:solidFill>
            <a:miter lim="800000"/>
            <a:headEnd/>
            <a:tailEnd/>
          </a:ln>
        </p:spPr>
      </p:cxnSp>
      <p:sp>
        <p:nvSpPr>
          <p:cNvPr id="80" name="Text Box 4">
            <a:extLst>
              <a:ext uri="{FF2B5EF4-FFF2-40B4-BE49-F238E27FC236}">
                <a16:creationId xmlns:a16="http://schemas.microsoft.com/office/drawing/2014/main" xmlns="" id="{86B21FB2-E921-4498-A4A0-BEBD554B1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0028" y="5651085"/>
            <a:ext cx="46046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200">
              <a:lnSpc>
                <a:spcPts val="1200"/>
              </a:lnSpc>
              <a:spcBef>
                <a:spcPct val="50000"/>
              </a:spcBef>
            </a:pPr>
            <a:r>
              <a:rPr lang="pt-B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Starfield</a:t>
            </a: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B.. </a:t>
            </a:r>
            <a:r>
              <a:rPr lang="pt-B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Primary</a:t>
            </a:r>
            <a:r>
              <a:rPr lang="pt-B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Care</a:t>
            </a:r>
            <a:r>
              <a:rPr lang="pt-B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pt-B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Concept</a:t>
            </a:r>
            <a:r>
              <a:rPr lang="pt-B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pt-B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Evaluation</a:t>
            </a:r>
            <a:r>
              <a:rPr lang="pt-B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pt-B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Policy</a:t>
            </a: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 New York: Oxford </a:t>
            </a:r>
            <a:r>
              <a:rPr lang="pt-B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University</a:t>
            </a: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Press, 1992.</a:t>
            </a:r>
          </a:p>
        </p:txBody>
      </p:sp>
      <p:sp>
        <p:nvSpPr>
          <p:cNvPr id="29" name="Espaço Reservado para Rodapé 3">
            <a:extLst>
              <a:ext uri="{FF2B5EF4-FFF2-40B4-BE49-F238E27FC236}">
                <a16:creationId xmlns:a16="http://schemas.microsoft.com/office/drawing/2014/main" xmlns="" id="{93CF8CF3-C1F5-4814-A405-E299A50D2245}"/>
              </a:ext>
            </a:extLst>
          </p:cNvPr>
          <p:cNvSpPr txBox="1">
            <a:spLocks/>
          </p:cNvSpPr>
          <p:nvPr/>
        </p:nvSpPr>
        <p:spPr>
          <a:xfrm>
            <a:off x="24714" y="6601143"/>
            <a:ext cx="2959768" cy="2074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pt-BR" sz="1200" b="1" dirty="0">
                <a:solidFill>
                  <a:schemeClr val="bg1">
                    <a:lumMod val="65000"/>
                  </a:schemeClr>
                </a:solidFill>
              </a:rPr>
              <a:t>MS/SAPS/DAPES</a:t>
            </a:r>
            <a:r>
              <a:rPr lang="cs-CZ" sz="1200" b="1" dirty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pt-BR" sz="1200" b="1" dirty="0">
                <a:solidFill>
                  <a:schemeClr val="bg1">
                    <a:lumMod val="65000"/>
                  </a:schemeClr>
                </a:solidFill>
              </a:rPr>
              <a:t>08082019</a:t>
            </a:r>
            <a:endParaRPr lang="cs-CZ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844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BF4DB7F4-4250-4C12-9098-3FFA38697643}"/>
              </a:ext>
            </a:extLst>
          </p:cNvPr>
          <p:cNvSpPr txBox="1">
            <a:spLocks/>
          </p:cNvSpPr>
          <p:nvPr/>
        </p:nvSpPr>
        <p:spPr>
          <a:xfrm>
            <a:off x="653268" y="261517"/>
            <a:ext cx="10764375" cy="799550"/>
          </a:xfrm>
          <a:prstGeom prst="rect">
            <a:avLst/>
          </a:prstGeom>
          <a:solidFill>
            <a:srgbClr val="1672AC"/>
          </a:solidFill>
        </p:spPr>
        <p:txBody>
          <a:bodyPr anchor="ctr">
            <a:normAutofit/>
          </a:bodyPr>
          <a:lstStyle>
            <a:lvl1pPr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pt-BR" sz="3000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Atenção Primária à Saúde: Contexto e números </a:t>
            </a:r>
            <a:endParaRPr lang="pt-BR" sz="1000" b="0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9FA56523-082E-4F2A-89BB-BED03B92E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444" y="6139755"/>
            <a:ext cx="4563112" cy="504895"/>
          </a:xfrm>
          <a:prstGeom prst="rect">
            <a:avLst/>
          </a:prstGeom>
        </p:spPr>
      </p:pic>
      <p:sp>
        <p:nvSpPr>
          <p:cNvPr id="61" name="Subtítulo 2">
            <a:extLst>
              <a:ext uri="{FF2B5EF4-FFF2-40B4-BE49-F238E27FC236}">
                <a16:creationId xmlns:a16="http://schemas.microsoft.com/office/drawing/2014/main" xmlns="" id="{CB1317BC-7B6C-4A81-9674-6B1EEE3B3922}"/>
              </a:ext>
            </a:extLst>
          </p:cNvPr>
          <p:cNvSpPr txBox="1">
            <a:spLocks/>
          </p:cNvSpPr>
          <p:nvPr/>
        </p:nvSpPr>
        <p:spPr bwMode="auto">
          <a:xfrm>
            <a:off x="722520" y="1198605"/>
            <a:ext cx="10695123" cy="4941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6655" tIns="48328" rIns="96655" bIns="48328" numCol="1" anchor="ctr" anchorCtr="0" compatLnSpc="1">
            <a:prstTxWarp prst="textNoShape">
              <a:avLst/>
            </a:prstTxWarp>
            <a:noAutofit/>
          </a:bodyPr>
          <a:lstStyle>
            <a:lvl1pPr marL="355600" indent="-355600" algn="l" defTabSz="1031875" rtl="0" eaLnBrk="0" fontAlgn="base" hangingPunct="0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Font typeface="Arial" pitchFamily="34" charset="0"/>
              <a:buChar char="•"/>
              <a:defRPr sz="20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23900" indent="-368300" algn="l" defTabSz="1031875" rtl="0" eaLnBrk="0" fontAlgn="base" hangingPunct="0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SzPct val="100000"/>
              <a:buFont typeface="Courier New" pitchFamily="49" charset="0"/>
              <a:buChar char="o"/>
              <a:defRPr sz="2000" b="1">
                <a:solidFill>
                  <a:srgbClr val="000000"/>
                </a:solidFill>
                <a:latin typeface="+mn-lt"/>
              </a:defRPr>
            </a:lvl2pPr>
            <a:lvl3pPr marL="1074738" indent="-361950" algn="l" defTabSz="1031875" rtl="0" eaLnBrk="0" fontAlgn="base" hangingPunct="0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000" b="1">
                <a:solidFill>
                  <a:srgbClr val="000000"/>
                </a:solidFill>
                <a:latin typeface="+mn-lt"/>
              </a:defRPr>
            </a:lvl3pPr>
            <a:lvl4pPr marL="1660525" indent="-298450" algn="l" defTabSz="1031875" rtl="0" eaLnBrk="0" fontAlgn="base" hangingPunct="0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SzPct val="100000"/>
              <a:buFont typeface="Wingdings" pitchFamily="2" charset="2"/>
              <a:buNone/>
              <a:defRPr sz="1600" b="1">
                <a:solidFill>
                  <a:srgbClr val="000000"/>
                </a:solidFill>
                <a:latin typeface="+mn-lt"/>
              </a:defRPr>
            </a:lvl4pPr>
            <a:lvl5pPr marL="5368925" indent="-298450" algn="l" defTabSz="1031875" rtl="0" eaLnBrk="0" fontAlgn="base" hangingPunct="0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SzPct val="100000"/>
              <a:buFont typeface="Wingdings" pitchFamily="2" charset="2"/>
              <a:buNone/>
              <a:defRPr sz="1600" b="1">
                <a:solidFill>
                  <a:srgbClr val="000000"/>
                </a:solidFill>
                <a:latin typeface="+mn-lt"/>
              </a:defRPr>
            </a:lvl5pPr>
            <a:lvl6pPr marL="5826125" indent="-298450" algn="l" defTabSz="1031875" rtl="0" eaLnBrk="0" fontAlgn="base" hangingPunct="0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SzPct val="100000"/>
              <a:buChar char="-"/>
              <a:defRPr sz="1600" b="1">
                <a:solidFill>
                  <a:srgbClr val="000000"/>
                </a:solidFill>
                <a:latin typeface="+mn-lt"/>
              </a:defRPr>
            </a:lvl6pPr>
            <a:lvl7pPr marL="6283325" indent="-298450" algn="l" defTabSz="1031875" rtl="0" eaLnBrk="0" fontAlgn="base" hangingPunct="0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SzPct val="100000"/>
              <a:buChar char="-"/>
              <a:defRPr sz="1600" b="1">
                <a:solidFill>
                  <a:srgbClr val="000000"/>
                </a:solidFill>
                <a:latin typeface="+mn-lt"/>
              </a:defRPr>
            </a:lvl7pPr>
            <a:lvl8pPr marL="6740525" indent="-298450" algn="l" defTabSz="1031875" rtl="0" eaLnBrk="0" fontAlgn="base" hangingPunct="0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SzPct val="100000"/>
              <a:buChar char="-"/>
              <a:defRPr sz="1600" b="1">
                <a:solidFill>
                  <a:srgbClr val="000000"/>
                </a:solidFill>
                <a:latin typeface="+mn-lt"/>
              </a:defRPr>
            </a:lvl8pPr>
            <a:lvl9pPr marL="7197725" indent="-298450" algn="l" defTabSz="1031875" rtl="0" eaLnBrk="0" fontAlgn="base" hangingPunct="0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SzPct val="100000"/>
              <a:buChar char="-"/>
              <a:defRPr sz="1600" b="1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tx1"/>
                </a:solidFill>
              </a:rPr>
              <a:t>42.064</a:t>
            </a:r>
            <a:r>
              <a:rPr lang="pt-BR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Equipes da Estratégia Saúde da Família, sendo </a:t>
            </a:r>
            <a:r>
              <a:rPr lang="pt-BR" dirty="0">
                <a:solidFill>
                  <a:schemeClr val="tx1"/>
                </a:solidFill>
              </a:rPr>
              <a:t>13.272</a:t>
            </a:r>
            <a:r>
              <a:rPr lang="pt-BR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antigo Mais Médicos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tx1"/>
                </a:solidFill>
              </a:rPr>
              <a:t>26.445</a:t>
            </a:r>
            <a:r>
              <a:rPr lang="pt-BR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Equipes de Estratégia de Saúde Bucal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tx1"/>
                </a:solidFill>
              </a:rPr>
              <a:t>259.071</a:t>
            </a:r>
            <a:r>
              <a:rPr lang="pt-BR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Agentes Comunitários de Saúde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tx1"/>
                </a:solidFill>
              </a:rPr>
              <a:t>5.514</a:t>
            </a:r>
            <a:r>
              <a:rPr lang="pt-BR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Equipes dos Núcleos Ampliado de Saúde da Família/AB – NASF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tx1"/>
                </a:solidFill>
              </a:rPr>
              <a:t>1.967</a:t>
            </a:r>
            <a:r>
              <a:rPr lang="pt-BR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Laboratórios Regionais de Próteses Dentárias</a:t>
            </a:r>
          </a:p>
        </p:txBody>
      </p:sp>
      <p:sp>
        <p:nvSpPr>
          <p:cNvPr id="7" name="Espaço Reservado para Rodapé 3">
            <a:extLst>
              <a:ext uri="{FF2B5EF4-FFF2-40B4-BE49-F238E27FC236}">
                <a16:creationId xmlns:a16="http://schemas.microsoft.com/office/drawing/2014/main" xmlns="" id="{6D644DB9-EDFA-4704-8D7D-9BFBE710CBD1}"/>
              </a:ext>
            </a:extLst>
          </p:cNvPr>
          <p:cNvSpPr txBox="1">
            <a:spLocks/>
          </p:cNvSpPr>
          <p:nvPr/>
        </p:nvSpPr>
        <p:spPr>
          <a:xfrm>
            <a:off x="24714" y="6601143"/>
            <a:ext cx="2959768" cy="2074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pt-BR" sz="1200" b="1" dirty="0">
                <a:solidFill>
                  <a:schemeClr val="bg1">
                    <a:lumMod val="65000"/>
                  </a:schemeClr>
                </a:solidFill>
              </a:rPr>
              <a:t>MS/SAPS/DAPES</a:t>
            </a:r>
            <a:r>
              <a:rPr lang="cs-CZ" sz="1200" b="1" dirty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pt-BR" sz="1200" b="1" dirty="0">
                <a:solidFill>
                  <a:schemeClr val="bg1">
                    <a:lumMod val="65000"/>
                  </a:schemeClr>
                </a:solidFill>
              </a:rPr>
              <a:t>08082019</a:t>
            </a:r>
            <a:endParaRPr lang="cs-CZ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200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BF4DB7F4-4250-4C12-9098-3FFA38697643}"/>
              </a:ext>
            </a:extLst>
          </p:cNvPr>
          <p:cNvSpPr txBox="1">
            <a:spLocks/>
          </p:cNvSpPr>
          <p:nvPr/>
        </p:nvSpPr>
        <p:spPr>
          <a:xfrm>
            <a:off x="653268" y="261517"/>
            <a:ext cx="10764375" cy="799550"/>
          </a:xfrm>
          <a:prstGeom prst="rect">
            <a:avLst/>
          </a:prstGeom>
          <a:solidFill>
            <a:srgbClr val="1672AC"/>
          </a:solidFill>
        </p:spPr>
        <p:txBody>
          <a:bodyPr anchor="ctr">
            <a:normAutofit/>
          </a:bodyPr>
          <a:lstStyle>
            <a:lvl1pPr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pt-BR" sz="3000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Atenção Primária à Saúde: Contexto e números </a:t>
            </a:r>
            <a:endParaRPr lang="pt-BR" sz="1000" b="0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9FA56523-082E-4F2A-89BB-BED03B92E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444" y="6139755"/>
            <a:ext cx="4563112" cy="504895"/>
          </a:xfrm>
          <a:prstGeom prst="rect">
            <a:avLst/>
          </a:prstGeom>
        </p:spPr>
      </p:pic>
      <p:sp>
        <p:nvSpPr>
          <p:cNvPr id="61" name="Subtítulo 2">
            <a:extLst>
              <a:ext uri="{FF2B5EF4-FFF2-40B4-BE49-F238E27FC236}">
                <a16:creationId xmlns:a16="http://schemas.microsoft.com/office/drawing/2014/main" xmlns="" id="{CB1317BC-7B6C-4A81-9674-6B1EEE3B3922}"/>
              </a:ext>
            </a:extLst>
          </p:cNvPr>
          <p:cNvSpPr txBox="1">
            <a:spLocks/>
          </p:cNvSpPr>
          <p:nvPr/>
        </p:nvSpPr>
        <p:spPr bwMode="auto">
          <a:xfrm>
            <a:off x="722520" y="1198605"/>
            <a:ext cx="10695123" cy="4941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6655" tIns="48328" rIns="96655" bIns="48328" numCol="1" anchor="ctr" anchorCtr="0" compatLnSpc="1">
            <a:prstTxWarp prst="textNoShape">
              <a:avLst/>
            </a:prstTxWarp>
            <a:noAutofit/>
          </a:bodyPr>
          <a:lstStyle>
            <a:lvl1pPr marL="355600" indent="-355600" algn="l" defTabSz="1031875" rtl="0" eaLnBrk="0" fontAlgn="base" hangingPunct="0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Font typeface="Arial" pitchFamily="34" charset="0"/>
              <a:buChar char="•"/>
              <a:defRPr sz="20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23900" indent="-368300" algn="l" defTabSz="1031875" rtl="0" eaLnBrk="0" fontAlgn="base" hangingPunct="0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SzPct val="100000"/>
              <a:buFont typeface="Courier New" pitchFamily="49" charset="0"/>
              <a:buChar char="o"/>
              <a:defRPr sz="2000" b="1">
                <a:solidFill>
                  <a:srgbClr val="000000"/>
                </a:solidFill>
                <a:latin typeface="+mn-lt"/>
              </a:defRPr>
            </a:lvl2pPr>
            <a:lvl3pPr marL="1074738" indent="-361950" algn="l" defTabSz="1031875" rtl="0" eaLnBrk="0" fontAlgn="base" hangingPunct="0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000" b="1">
                <a:solidFill>
                  <a:srgbClr val="000000"/>
                </a:solidFill>
                <a:latin typeface="+mn-lt"/>
              </a:defRPr>
            </a:lvl3pPr>
            <a:lvl4pPr marL="1660525" indent="-298450" algn="l" defTabSz="1031875" rtl="0" eaLnBrk="0" fontAlgn="base" hangingPunct="0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SzPct val="100000"/>
              <a:buFont typeface="Wingdings" pitchFamily="2" charset="2"/>
              <a:buNone/>
              <a:defRPr sz="1600" b="1">
                <a:solidFill>
                  <a:srgbClr val="000000"/>
                </a:solidFill>
                <a:latin typeface="+mn-lt"/>
              </a:defRPr>
            </a:lvl4pPr>
            <a:lvl5pPr marL="5368925" indent="-298450" algn="l" defTabSz="1031875" rtl="0" eaLnBrk="0" fontAlgn="base" hangingPunct="0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SzPct val="100000"/>
              <a:buFont typeface="Wingdings" pitchFamily="2" charset="2"/>
              <a:buNone/>
              <a:defRPr sz="1600" b="1">
                <a:solidFill>
                  <a:srgbClr val="000000"/>
                </a:solidFill>
                <a:latin typeface="+mn-lt"/>
              </a:defRPr>
            </a:lvl5pPr>
            <a:lvl6pPr marL="5826125" indent="-298450" algn="l" defTabSz="1031875" rtl="0" eaLnBrk="0" fontAlgn="base" hangingPunct="0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SzPct val="100000"/>
              <a:buChar char="-"/>
              <a:defRPr sz="1600" b="1">
                <a:solidFill>
                  <a:srgbClr val="000000"/>
                </a:solidFill>
                <a:latin typeface="+mn-lt"/>
              </a:defRPr>
            </a:lvl6pPr>
            <a:lvl7pPr marL="6283325" indent="-298450" algn="l" defTabSz="1031875" rtl="0" eaLnBrk="0" fontAlgn="base" hangingPunct="0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SzPct val="100000"/>
              <a:buChar char="-"/>
              <a:defRPr sz="1600" b="1">
                <a:solidFill>
                  <a:srgbClr val="000000"/>
                </a:solidFill>
                <a:latin typeface="+mn-lt"/>
              </a:defRPr>
            </a:lvl7pPr>
            <a:lvl8pPr marL="6740525" indent="-298450" algn="l" defTabSz="1031875" rtl="0" eaLnBrk="0" fontAlgn="base" hangingPunct="0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SzPct val="100000"/>
              <a:buChar char="-"/>
              <a:defRPr sz="1600" b="1">
                <a:solidFill>
                  <a:srgbClr val="000000"/>
                </a:solidFill>
                <a:latin typeface="+mn-lt"/>
              </a:defRPr>
            </a:lvl8pPr>
            <a:lvl9pPr marL="7197725" indent="-298450" algn="l" defTabSz="1031875" rtl="0" eaLnBrk="0" fontAlgn="base" hangingPunct="0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SzPct val="100000"/>
              <a:buChar char="-"/>
              <a:defRPr sz="1600" b="1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tx1"/>
                </a:solidFill>
              </a:rPr>
              <a:t>1.139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Centros de Especialidades Odontológicas - CEO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tx1"/>
                </a:solidFill>
              </a:rPr>
              <a:t>247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Equipes de Atenção Básica da Saúde Prisional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tx1"/>
                </a:solidFill>
              </a:rPr>
              <a:t>152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Equipes de Atenção Básica do Consultório na Rua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tx1"/>
                </a:solidFill>
              </a:rPr>
              <a:t>148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Equipes de Saúde Bucal das Unidades Odontológicas Móveis - UOM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tx1"/>
                </a:solidFill>
              </a:rPr>
              <a:t>151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ESF para populações Ribeirinhas e </a:t>
            </a:r>
            <a:r>
              <a:rPr lang="pt-BR" dirty="0">
                <a:solidFill>
                  <a:schemeClr val="tx1"/>
                </a:solidFill>
              </a:rPr>
              <a:t>15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ESF em UBS Fluviais</a:t>
            </a:r>
          </a:p>
        </p:txBody>
      </p:sp>
      <p:sp>
        <p:nvSpPr>
          <p:cNvPr id="7" name="Espaço Reservado para Rodapé 3">
            <a:extLst>
              <a:ext uri="{FF2B5EF4-FFF2-40B4-BE49-F238E27FC236}">
                <a16:creationId xmlns:a16="http://schemas.microsoft.com/office/drawing/2014/main" xmlns="" id="{35687824-26F5-48C3-8739-717D3C105EB0}"/>
              </a:ext>
            </a:extLst>
          </p:cNvPr>
          <p:cNvSpPr txBox="1">
            <a:spLocks/>
          </p:cNvSpPr>
          <p:nvPr/>
        </p:nvSpPr>
        <p:spPr>
          <a:xfrm>
            <a:off x="24714" y="6601143"/>
            <a:ext cx="2959768" cy="2074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pt-BR" sz="1200" b="1" dirty="0">
                <a:solidFill>
                  <a:schemeClr val="bg1">
                    <a:lumMod val="65000"/>
                  </a:schemeClr>
                </a:solidFill>
              </a:rPr>
              <a:t>MS/SAPS/DAPES</a:t>
            </a:r>
            <a:r>
              <a:rPr lang="cs-CZ" sz="1200" b="1" dirty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pt-BR" sz="1200" b="1" dirty="0">
                <a:solidFill>
                  <a:schemeClr val="bg1">
                    <a:lumMod val="65000"/>
                  </a:schemeClr>
                </a:solidFill>
              </a:rPr>
              <a:t>08082019</a:t>
            </a:r>
            <a:endParaRPr lang="cs-CZ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192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BF4DB7F4-4250-4C12-9098-3FFA38697643}"/>
              </a:ext>
            </a:extLst>
          </p:cNvPr>
          <p:cNvSpPr txBox="1">
            <a:spLocks/>
          </p:cNvSpPr>
          <p:nvPr/>
        </p:nvSpPr>
        <p:spPr>
          <a:xfrm>
            <a:off x="653268" y="261517"/>
            <a:ext cx="10764375" cy="799550"/>
          </a:xfrm>
          <a:prstGeom prst="rect">
            <a:avLst/>
          </a:prstGeom>
          <a:solidFill>
            <a:srgbClr val="1672AC"/>
          </a:solidFill>
        </p:spPr>
        <p:txBody>
          <a:bodyPr anchor="ctr">
            <a:normAutofit/>
          </a:bodyPr>
          <a:lstStyle>
            <a:lvl1pPr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pt-BR" sz="3000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Atenção Primária à Saúde: Investimento MS</a:t>
            </a:r>
            <a:endParaRPr lang="pt-BR" sz="1000" b="0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9FA56523-082E-4F2A-89BB-BED03B92E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444" y="6139755"/>
            <a:ext cx="4563112" cy="504895"/>
          </a:xfrm>
          <a:prstGeom prst="rect">
            <a:avLst/>
          </a:prstGeom>
        </p:spPr>
      </p:pic>
      <p:sp>
        <p:nvSpPr>
          <p:cNvPr id="7" name="CaixaDeTexto 1">
            <a:extLst>
              <a:ext uri="{FF2B5EF4-FFF2-40B4-BE49-F238E27FC236}">
                <a16:creationId xmlns:a16="http://schemas.microsoft.com/office/drawing/2014/main" xmlns="" id="{75B139C5-47C8-4291-8590-8A9BB88B6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5056" y="1318102"/>
            <a:ext cx="14975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(R$ EM BILHÕES)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5294AACE-8DF1-46E5-BB70-0927CD45D4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3364478"/>
              </p:ext>
            </p:extLst>
          </p:nvPr>
        </p:nvGraphicFramePr>
        <p:xfrm>
          <a:off x="2046943" y="1318102"/>
          <a:ext cx="8098113" cy="4645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eta para a direita 1">
            <a:extLst>
              <a:ext uri="{FF2B5EF4-FFF2-40B4-BE49-F238E27FC236}">
                <a16:creationId xmlns:a16="http://schemas.microsoft.com/office/drawing/2014/main" xmlns="" id="{8ECD43DF-A1CD-4A2D-8B96-391B364D6CE3}"/>
              </a:ext>
            </a:extLst>
          </p:cNvPr>
          <p:cNvSpPr/>
          <p:nvPr/>
        </p:nvSpPr>
        <p:spPr>
          <a:xfrm rot="20551305">
            <a:off x="2803692" y="3800957"/>
            <a:ext cx="6927454" cy="715142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129%</a:t>
            </a:r>
          </a:p>
        </p:txBody>
      </p:sp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xmlns="" id="{4D0EDC13-A969-4142-84DC-99ABDBD5367A}"/>
              </a:ext>
            </a:extLst>
          </p:cNvPr>
          <p:cNvSpPr txBox="1">
            <a:spLocks/>
          </p:cNvSpPr>
          <p:nvPr/>
        </p:nvSpPr>
        <p:spPr>
          <a:xfrm>
            <a:off x="24714" y="6601143"/>
            <a:ext cx="2959768" cy="2074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pt-BR" sz="1200" b="1" dirty="0">
                <a:solidFill>
                  <a:schemeClr val="bg1">
                    <a:lumMod val="65000"/>
                  </a:schemeClr>
                </a:solidFill>
              </a:rPr>
              <a:t>MS/SAPS/DAPES</a:t>
            </a:r>
            <a:r>
              <a:rPr lang="cs-CZ" sz="1200" b="1" dirty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pt-BR" sz="1200" b="1" dirty="0">
                <a:solidFill>
                  <a:schemeClr val="bg1">
                    <a:lumMod val="65000"/>
                  </a:schemeClr>
                </a:solidFill>
              </a:rPr>
              <a:t>08082019</a:t>
            </a:r>
            <a:endParaRPr lang="cs-CZ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696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Agrupar 19">
            <a:extLst>
              <a:ext uri="{FF2B5EF4-FFF2-40B4-BE49-F238E27FC236}">
                <a16:creationId xmlns:a16="http://schemas.microsoft.com/office/drawing/2014/main" xmlns="" id="{A2B64F9F-6DFC-4568-B18C-74008BDE40A6}"/>
              </a:ext>
            </a:extLst>
          </p:cNvPr>
          <p:cNvGrpSpPr/>
          <p:nvPr/>
        </p:nvGrpSpPr>
        <p:grpSpPr>
          <a:xfrm>
            <a:off x="7829939" y="355917"/>
            <a:ext cx="4226011" cy="5978498"/>
            <a:chOff x="7829939" y="355917"/>
            <a:chExt cx="4226011" cy="597849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63D06D4A-2A19-4AAC-9FFA-44D90865391A}"/>
                </a:ext>
              </a:extLst>
            </p:cNvPr>
            <p:cNvSpPr/>
            <p:nvPr/>
          </p:nvSpPr>
          <p:spPr>
            <a:xfrm rot="16200000">
              <a:off x="8612105" y="3266423"/>
              <a:ext cx="3732883" cy="2403102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xmlns="" id="{D3723239-E7BD-46EA-8E87-954D5EE12CC4}"/>
                </a:ext>
              </a:extLst>
            </p:cNvPr>
            <p:cNvSpPr/>
            <p:nvPr/>
          </p:nvSpPr>
          <p:spPr>
            <a:xfrm>
              <a:off x="10187504" y="355917"/>
              <a:ext cx="1680519" cy="1618735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Losango 7">
              <a:extLst>
                <a:ext uri="{FF2B5EF4-FFF2-40B4-BE49-F238E27FC236}">
                  <a16:creationId xmlns:a16="http://schemas.microsoft.com/office/drawing/2014/main" xmlns="" id="{561A8065-983A-4F04-9AC2-C86934FF5C7B}"/>
                </a:ext>
              </a:extLst>
            </p:cNvPr>
            <p:cNvSpPr/>
            <p:nvPr/>
          </p:nvSpPr>
          <p:spPr>
            <a:xfrm>
              <a:off x="7829939" y="573546"/>
              <a:ext cx="4226011" cy="2891483"/>
            </a:xfrm>
            <a:prstGeom prst="diamond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xmlns="" id="{648A9DA0-294C-46D3-8621-AD4B79654869}"/>
                </a:ext>
              </a:extLst>
            </p:cNvPr>
            <p:cNvSpPr/>
            <p:nvPr/>
          </p:nvSpPr>
          <p:spPr>
            <a:xfrm>
              <a:off x="8725593" y="879437"/>
              <a:ext cx="566257" cy="57169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Losango 3">
              <a:extLst>
                <a:ext uri="{FF2B5EF4-FFF2-40B4-BE49-F238E27FC236}">
                  <a16:creationId xmlns:a16="http://schemas.microsoft.com/office/drawing/2014/main" xmlns="" id="{DC7C792D-FD8A-422D-AE8A-2476D97A47DA}"/>
                </a:ext>
              </a:extLst>
            </p:cNvPr>
            <p:cNvSpPr/>
            <p:nvPr/>
          </p:nvSpPr>
          <p:spPr>
            <a:xfrm>
              <a:off x="10054537" y="1963402"/>
              <a:ext cx="1555024" cy="1276260"/>
            </a:xfrm>
            <a:prstGeom prst="diamond">
              <a:avLst/>
            </a:prstGeom>
            <a:solidFill>
              <a:srgbClr val="FAC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xmlns="" id="{87949153-B35E-4D7A-9026-D4B7F892DD7E}"/>
                </a:ext>
              </a:extLst>
            </p:cNvPr>
            <p:cNvSpPr/>
            <p:nvPr/>
          </p:nvSpPr>
          <p:spPr>
            <a:xfrm>
              <a:off x="8994849" y="4145615"/>
              <a:ext cx="1130224" cy="650314"/>
            </a:xfrm>
            <a:prstGeom prst="rect">
              <a:avLst/>
            </a:prstGeom>
            <a:solidFill>
              <a:srgbClr val="346E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52599A05-41FD-44EB-A6BC-A4791057A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598" y="2412370"/>
            <a:ext cx="6243926" cy="21053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2884" tIns="21928" rIns="52884" bIns="21928" anchor="t"/>
          <a:lstStyle/>
          <a:p>
            <a:pPr eaLnBrk="0" hangingPunct="0"/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Maximiliano das Chagas Marques, PhD</a:t>
            </a:r>
          </a:p>
          <a:p>
            <a:pPr eaLnBrk="0" hangingPunct="0"/>
            <a:endParaRPr lang="pt-BR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pt-B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Ministério da Saúde</a:t>
            </a:r>
          </a:p>
          <a:p>
            <a:pPr eaLnBrk="0" hangingPunct="0"/>
            <a:r>
              <a:rPr lang="pt-B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Secretaria de Atenção Primária</a:t>
            </a:r>
          </a:p>
          <a:p>
            <a:pPr eaLnBrk="0" hangingPunct="0"/>
            <a:r>
              <a:rPr lang="pt-B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Departamento de Ações Programáticas Estratégicas à Saúde</a:t>
            </a:r>
          </a:p>
          <a:p>
            <a:pPr eaLnBrk="0" hangingPunct="0"/>
            <a:endParaRPr lang="pt-BR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pt-B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maximiliano.marques@saúde.gov.br</a:t>
            </a:r>
          </a:p>
          <a:p>
            <a:pPr eaLnBrk="0" hangingPunct="0"/>
            <a:r>
              <a:rPr lang="pt-B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Tel.: (61) 3315-9114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33B5CC4F-9B96-47AD-B182-B1C28A728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444" y="6139755"/>
            <a:ext cx="4563112" cy="504895"/>
          </a:xfrm>
          <a:prstGeom prst="rect">
            <a:avLst/>
          </a:prstGeom>
        </p:spPr>
      </p:pic>
      <p:sp>
        <p:nvSpPr>
          <p:cNvPr id="12" name="Espaço Reservado para Rodapé 3">
            <a:extLst>
              <a:ext uri="{FF2B5EF4-FFF2-40B4-BE49-F238E27FC236}">
                <a16:creationId xmlns:a16="http://schemas.microsoft.com/office/drawing/2014/main" xmlns="" id="{04AB61DA-4076-4D7A-A3C3-68566A9EE565}"/>
              </a:ext>
            </a:extLst>
          </p:cNvPr>
          <p:cNvSpPr txBox="1">
            <a:spLocks/>
          </p:cNvSpPr>
          <p:nvPr/>
        </p:nvSpPr>
        <p:spPr>
          <a:xfrm>
            <a:off x="24714" y="6601143"/>
            <a:ext cx="2959768" cy="2074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pt-BR" sz="1200" b="1" dirty="0">
                <a:solidFill>
                  <a:schemeClr val="bg1">
                    <a:lumMod val="65000"/>
                  </a:schemeClr>
                </a:solidFill>
              </a:rPr>
              <a:t>MS/SAPS/DAPES</a:t>
            </a:r>
            <a:r>
              <a:rPr lang="cs-CZ" sz="1200" b="1" dirty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pt-BR" sz="1200" b="1" dirty="0">
                <a:solidFill>
                  <a:schemeClr val="bg1">
                    <a:lumMod val="65000"/>
                  </a:schemeClr>
                </a:solidFill>
              </a:rPr>
              <a:t>08082019</a:t>
            </a:r>
            <a:endParaRPr lang="cs-CZ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28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17529C9-C959-4DFC-B47B-02A1B82A3C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BDD7147D-AEF6-4616-9405-98E72C124478}"/>
              </a:ext>
            </a:extLst>
          </p:cNvPr>
          <p:cNvSpPr txBox="1">
            <a:spLocks/>
          </p:cNvSpPr>
          <p:nvPr/>
        </p:nvSpPr>
        <p:spPr>
          <a:xfrm>
            <a:off x="24714" y="6601143"/>
            <a:ext cx="2959768" cy="2074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pt-BR" sz="1200" b="1" dirty="0">
                <a:solidFill>
                  <a:schemeClr val="bg1">
                    <a:lumMod val="65000"/>
                  </a:schemeClr>
                </a:solidFill>
              </a:rPr>
              <a:t>MS/SAPS/DAPES</a:t>
            </a:r>
            <a:r>
              <a:rPr lang="cs-CZ" sz="1200" b="1" dirty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pt-BR" sz="1200" b="1" dirty="0">
                <a:solidFill>
                  <a:schemeClr val="bg1">
                    <a:lumMod val="65000"/>
                  </a:schemeClr>
                </a:solidFill>
              </a:rPr>
              <a:t>08082019</a:t>
            </a:r>
            <a:endParaRPr lang="cs-CZ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545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BF4DB7F4-4250-4C12-9098-3FFA38697643}"/>
              </a:ext>
            </a:extLst>
          </p:cNvPr>
          <p:cNvSpPr txBox="1">
            <a:spLocks/>
          </p:cNvSpPr>
          <p:nvPr/>
        </p:nvSpPr>
        <p:spPr>
          <a:xfrm>
            <a:off x="653268" y="261517"/>
            <a:ext cx="10764375" cy="799550"/>
          </a:xfrm>
          <a:prstGeom prst="rect">
            <a:avLst/>
          </a:prstGeom>
          <a:solidFill>
            <a:srgbClr val="1672AC"/>
          </a:solidFill>
        </p:spPr>
        <p:txBody>
          <a:bodyPr anchor="ctr">
            <a:normAutofit/>
          </a:bodyPr>
          <a:lstStyle>
            <a:lvl1pPr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pt-BR" sz="3000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Traqueostomia como ação terapêutica: visão geral</a:t>
            </a:r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xmlns="" id="{78F52E08-9C2C-49B6-845F-8F10CDFB8E37}"/>
              </a:ext>
            </a:extLst>
          </p:cNvPr>
          <p:cNvSpPr txBox="1">
            <a:spLocks/>
          </p:cNvSpPr>
          <p:nvPr/>
        </p:nvSpPr>
        <p:spPr bwMode="auto">
          <a:xfrm>
            <a:off x="722520" y="1167266"/>
            <a:ext cx="10695123" cy="48112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6655" tIns="48328" rIns="96655" bIns="48328" numCol="1" anchor="ctr" anchorCtr="0" compatLnSpc="1">
            <a:prstTxWarp prst="textNoShape">
              <a:avLst/>
            </a:prstTxWarp>
            <a:noAutofit/>
          </a:bodyPr>
          <a:lstStyle>
            <a:lvl1pPr marL="355600" indent="-355600" algn="l" defTabSz="1031875" rtl="0" eaLnBrk="0" fontAlgn="base" hangingPunct="0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Font typeface="Arial" pitchFamily="34" charset="0"/>
              <a:buChar char="•"/>
              <a:defRPr sz="20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23900" indent="-368300" algn="l" defTabSz="1031875" rtl="0" eaLnBrk="0" fontAlgn="base" hangingPunct="0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SzPct val="100000"/>
              <a:buFont typeface="Courier New" pitchFamily="49" charset="0"/>
              <a:buChar char="o"/>
              <a:defRPr sz="2000" b="1">
                <a:solidFill>
                  <a:srgbClr val="000000"/>
                </a:solidFill>
                <a:latin typeface="+mn-lt"/>
              </a:defRPr>
            </a:lvl2pPr>
            <a:lvl3pPr marL="1074738" indent="-361950" algn="l" defTabSz="1031875" rtl="0" eaLnBrk="0" fontAlgn="base" hangingPunct="0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000" b="1">
                <a:solidFill>
                  <a:srgbClr val="000000"/>
                </a:solidFill>
                <a:latin typeface="+mn-lt"/>
              </a:defRPr>
            </a:lvl3pPr>
            <a:lvl4pPr marL="1660525" indent="-298450" algn="l" defTabSz="1031875" rtl="0" eaLnBrk="0" fontAlgn="base" hangingPunct="0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SzPct val="100000"/>
              <a:buFont typeface="Wingdings" pitchFamily="2" charset="2"/>
              <a:buNone/>
              <a:defRPr sz="1600" b="1">
                <a:solidFill>
                  <a:srgbClr val="000000"/>
                </a:solidFill>
                <a:latin typeface="+mn-lt"/>
              </a:defRPr>
            </a:lvl4pPr>
            <a:lvl5pPr marL="5368925" indent="-298450" algn="l" defTabSz="1031875" rtl="0" eaLnBrk="0" fontAlgn="base" hangingPunct="0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SzPct val="100000"/>
              <a:buFont typeface="Wingdings" pitchFamily="2" charset="2"/>
              <a:buNone/>
              <a:defRPr sz="1600" b="1">
                <a:solidFill>
                  <a:srgbClr val="000000"/>
                </a:solidFill>
                <a:latin typeface="+mn-lt"/>
              </a:defRPr>
            </a:lvl5pPr>
            <a:lvl6pPr marL="5826125" indent="-298450" algn="l" defTabSz="1031875" rtl="0" eaLnBrk="0" fontAlgn="base" hangingPunct="0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SzPct val="100000"/>
              <a:buChar char="-"/>
              <a:defRPr sz="1600" b="1">
                <a:solidFill>
                  <a:srgbClr val="000000"/>
                </a:solidFill>
                <a:latin typeface="+mn-lt"/>
              </a:defRPr>
            </a:lvl6pPr>
            <a:lvl7pPr marL="6283325" indent="-298450" algn="l" defTabSz="1031875" rtl="0" eaLnBrk="0" fontAlgn="base" hangingPunct="0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SzPct val="100000"/>
              <a:buChar char="-"/>
              <a:defRPr sz="1600" b="1">
                <a:solidFill>
                  <a:srgbClr val="000000"/>
                </a:solidFill>
                <a:latin typeface="+mn-lt"/>
              </a:defRPr>
            </a:lvl7pPr>
            <a:lvl8pPr marL="6740525" indent="-298450" algn="l" defTabSz="1031875" rtl="0" eaLnBrk="0" fontAlgn="base" hangingPunct="0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SzPct val="100000"/>
              <a:buChar char="-"/>
              <a:defRPr sz="1600" b="1">
                <a:solidFill>
                  <a:srgbClr val="000000"/>
                </a:solidFill>
                <a:latin typeface="+mn-lt"/>
              </a:defRPr>
            </a:lvl8pPr>
            <a:lvl9pPr marL="7197725" indent="-298450" algn="l" defTabSz="1031875" rtl="0" eaLnBrk="0" fontAlgn="base" hangingPunct="0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SzPct val="100000"/>
              <a:buChar char="-"/>
              <a:defRPr sz="1600" b="1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pt-BR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Trata-se de </a:t>
            </a:r>
            <a:r>
              <a:rPr lang="pt-BR" b="0" dirty="0">
                <a:solidFill>
                  <a:schemeClr val="tx1"/>
                </a:solidFill>
              </a:rPr>
              <a:t>abertura</a:t>
            </a:r>
            <a:r>
              <a:rPr lang="pt-BR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na parede </a:t>
            </a:r>
            <a:r>
              <a:rPr lang="pt-BR" b="0" dirty="0">
                <a:solidFill>
                  <a:schemeClr val="tx1"/>
                </a:solidFill>
              </a:rPr>
              <a:t>anterior da traqueia </a:t>
            </a:r>
            <a:r>
              <a:rPr lang="pt-BR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por </a:t>
            </a:r>
            <a:r>
              <a:rPr lang="pt-BR" b="0" dirty="0">
                <a:solidFill>
                  <a:schemeClr val="tx1"/>
                </a:solidFill>
              </a:rPr>
              <a:t>processo cirúr</a:t>
            </a:r>
            <a:r>
              <a:rPr lang="pt-BR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gico, de modo a gerar um estoma, com objetivo de </a:t>
            </a:r>
            <a:r>
              <a:rPr lang="pt-BR" b="0" dirty="0">
                <a:solidFill>
                  <a:schemeClr val="tx1"/>
                </a:solidFill>
              </a:rPr>
              <a:t>promoção à ventilação</a:t>
            </a:r>
            <a:r>
              <a:rPr lang="pt-BR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 </a:t>
            </a:r>
            <a:r>
              <a:rPr lang="pt-BR" b="0" dirty="0">
                <a:solidFill>
                  <a:schemeClr val="tx1"/>
                </a:solidFill>
              </a:rPr>
              <a:t>preservação</a:t>
            </a:r>
            <a:r>
              <a:rPr lang="pt-BR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integridade da </a:t>
            </a:r>
            <a:r>
              <a:rPr lang="pt-BR" b="0" dirty="0">
                <a:solidFill>
                  <a:schemeClr val="tx1"/>
                </a:solidFill>
              </a:rPr>
              <a:t>laringe</a:t>
            </a:r>
            <a:r>
              <a:rPr lang="pt-BR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principalmente. </a:t>
            </a:r>
            <a:r>
              <a:rPr lang="pt-BR" sz="1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pt-BR" sz="1000"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Appleby</a:t>
            </a:r>
            <a:r>
              <a:rPr lang="pt-BR" sz="1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2005; Mitchell et al., 2013)</a:t>
            </a:r>
            <a:r>
              <a:rPr lang="pt-BR" sz="24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pt-BR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Frequência de realização em </a:t>
            </a:r>
            <a:r>
              <a:rPr lang="pt-BR" b="0" dirty="0">
                <a:solidFill>
                  <a:schemeClr val="tx1"/>
                </a:solidFill>
              </a:rPr>
              <a:t>elevação</a:t>
            </a:r>
            <a:r>
              <a:rPr lang="pt-BR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no mundo pela introdução </a:t>
            </a:r>
            <a:r>
              <a:rPr lang="pt-BR" b="0" dirty="0">
                <a:solidFill>
                  <a:schemeClr val="tx1"/>
                </a:solidFill>
              </a:rPr>
              <a:t>traqueostomia percutânea</a:t>
            </a:r>
            <a:r>
              <a:rPr lang="pt-BR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supostamente mais </a:t>
            </a:r>
            <a:r>
              <a:rPr lang="pt-BR" b="0" dirty="0">
                <a:solidFill>
                  <a:schemeClr val="tx1"/>
                </a:solidFill>
              </a:rPr>
              <a:t>vantajosa</a:t>
            </a:r>
            <a:r>
              <a:rPr lang="pt-BR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que a </a:t>
            </a:r>
            <a:r>
              <a:rPr lang="pt-BR" b="0" dirty="0">
                <a:solidFill>
                  <a:schemeClr val="tx1"/>
                </a:solidFill>
              </a:rPr>
              <a:t>intubação translaríngea</a:t>
            </a:r>
            <a:r>
              <a:rPr lang="pt-BR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pt-BR" sz="1000" b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(</a:t>
            </a:r>
            <a:r>
              <a:rPr lang="pt-BR" sz="1000" b="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Salcedo</a:t>
            </a:r>
            <a:r>
              <a:rPr lang="pt-BR" sz="1000" b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, 2008)</a:t>
            </a:r>
            <a:r>
              <a:rPr lang="pt-BR" sz="2400" b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;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pt-BR" b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Prevalência de </a:t>
            </a:r>
            <a:r>
              <a:rPr lang="pt-BR" b="0" dirty="0">
                <a:solidFill>
                  <a:schemeClr val="tx1"/>
                </a:solidFill>
              </a:rPr>
              <a:t>morbidades</a:t>
            </a:r>
            <a:r>
              <a:rPr lang="pt-BR" b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 decorrentes da traqueostomia varia entre </a:t>
            </a:r>
            <a:r>
              <a:rPr lang="pt-BR" b="0" dirty="0">
                <a:solidFill>
                  <a:schemeClr val="tx1"/>
                </a:solidFill>
              </a:rPr>
              <a:t>4%</a:t>
            </a:r>
            <a:r>
              <a:rPr lang="pt-BR" b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 e </a:t>
            </a:r>
            <a:r>
              <a:rPr lang="pt-BR" b="0" dirty="0">
                <a:solidFill>
                  <a:schemeClr val="tx1"/>
                </a:solidFill>
              </a:rPr>
              <a:t>10%</a:t>
            </a:r>
            <a:r>
              <a:rPr lang="pt-BR" b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, e a </a:t>
            </a:r>
            <a:r>
              <a:rPr lang="pt-BR" b="0" dirty="0">
                <a:solidFill>
                  <a:schemeClr val="tx1"/>
                </a:solidFill>
              </a:rPr>
              <a:t>mortalidade</a:t>
            </a:r>
            <a:r>
              <a:rPr lang="pt-BR" b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 é inferior a </a:t>
            </a:r>
            <a:r>
              <a:rPr lang="pt-BR" b="0" dirty="0">
                <a:solidFill>
                  <a:schemeClr val="tx1"/>
                </a:solidFill>
              </a:rPr>
              <a:t>1%</a:t>
            </a:r>
            <a:r>
              <a:rPr lang="pt-BR" b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. </a:t>
            </a:r>
            <a:r>
              <a:rPr lang="pt-BR" sz="1000" b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(</a:t>
            </a:r>
            <a:r>
              <a:rPr lang="pt-BR" sz="1000" b="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Ricz</a:t>
            </a:r>
            <a:r>
              <a:rPr lang="pt-BR" sz="1000" b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, Freitas e Mamede, 2011)</a:t>
            </a:r>
            <a:r>
              <a:rPr lang="pt-BR" sz="2400" b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;</a:t>
            </a:r>
            <a:endParaRPr lang="pt-BR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9FA56523-082E-4F2A-89BB-BED03B92E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444" y="6139755"/>
            <a:ext cx="4563112" cy="504895"/>
          </a:xfrm>
          <a:prstGeom prst="rect">
            <a:avLst/>
          </a:prstGeom>
        </p:spPr>
      </p:pic>
      <p:sp>
        <p:nvSpPr>
          <p:cNvPr id="7" name="Espaço Reservado para Rodapé 3">
            <a:extLst>
              <a:ext uri="{FF2B5EF4-FFF2-40B4-BE49-F238E27FC236}">
                <a16:creationId xmlns:a16="http://schemas.microsoft.com/office/drawing/2014/main" xmlns="" id="{6EA19E77-B97D-40E4-BF10-7A032FA28233}"/>
              </a:ext>
            </a:extLst>
          </p:cNvPr>
          <p:cNvSpPr txBox="1">
            <a:spLocks/>
          </p:cNvSpPr>
          <p:nvPr/>
        </p:nvSpPr>
        <p:spPr>
          <a:xfrm>
            <a:off x="24714" y="6601143"/>
            <a:ext cx="2959768" cy="2074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pt-BR" sz="1200" b="1" dirty="0">
                <a:solidFill>
                  <a:schemeClr val="bg1">
                    <a:lumMod val="65000"/>
                  </a:schemeClr>
                </a:solidFill>
              </a:rPr>
              <a:t>MS/SAPS/DAPES</a:t>
            </a:r>
            <a:r>
              <a:rPr lang="cs-CZ" sz="1200" b="1" dirty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pt-BR" sz="1200" b="1" dirty="0">
                <a:solidFill>
                  <a:schemeClr val="bg1">
                    <a:lumMod val="65000"/>
                  </a:schemeClr>
                </a:solidFill>
              </a:rPr>
              <a:t>08082019</a:t>
            </a:r>
            <a:endParaRPr lang="cs-CZ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163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BF4DB7F4-4250-4C12-9098-3FFA38697643}"/>
              </a:ext>
            </a:extLst>
          </p:cNvPr>
          <p:cNvSpPr txBox="1">
            <a:spLocks/>
          </p:cNvSpPr>
          <p:nvPr/>
        </p:nvSpPr>
        <p:spPr>
          <a:xfrm>
            <a:off x="653268" y="261517"/>
            <a:ext cx="10764375" cy="799550"/>
          </a:xfrm>
          <a:prstGeom prst="rect">
            <a:avLst/>
          </a:prstGeom>
          <a:solidFill>
            <a:srgbClr val="1672AC"/>
          </a:solidFill>
        </p:spPr>
        <p:txBody>
          <a:bodyPr anchor="ctr">
            <a:normAutofit/>
          </a:bodyPr>
          <a:lstStyle>
            <a:lvl1pPr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pt-BR" sz="3000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Traqueostomia: prevalência e magnitude no Brasil</a:t>
            </a:r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xmlns="" id="{78F52E08-9C2C-49B6-845F-8F10CDFB8E37}"/>
              </a:ext>
            </a:extLst>
          </p:cNvPr>
          <p:cNvSpPr txBox="1">
            <a:spLocks/>
          </p:cNvSpPr>
          <p:nvPr/>
        </p:nvSpPr>
        <p:spPr bwMode="auto">
          <a:xfrm>
            <a:off x="722520" y="1167266"/>
            <a:ext cx="10695123" cy="48112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6655" tIns="48328" rIns="96655" bIns="48328" numCol="1" anchor="ctr" anchorCtr="0" compatLnSpc="1">
            <a:prstTxWarp prst="textNoShape">
              <a:avLst/>
            </a:prstTxWarp>
            <a:noAutofit/>
          </a:bodyPr>
          <a:lstStyle>
            <a:lvl1pPr marL="355600" indent="-355600" algn="l" defTabSz="1031875" rtl="0" eaLnBrk="0" fontAlgn="base" hangingPunct="0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Font typeface="Arial" pitchFamily="34" charset="0"/>
              <a:buChar char="•"/>
              <a:defRPr sz="20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23900" indent="-368300" algn="l" defTabSz="1031875" rtl="0" eaLnBrk="0" fontAlgn="base" hangingPunct="0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SzPct val="100000"/>
              <a:buFont typeface="Courier New" pitchFamily="49" charset="0"/>
              <a:buChar char="o"/>
              <a:defRPr sz="2000" b="1">
                <a:solidFill>
                  <a:srgbClr val="000000"/>
                </a:solidFill>
                <a:latin typeface="+mn-lt"/>
              </a:defRPr>
            </a:lvl2pPr>
            <a:lvl3pPr marL="1074738" indent="-361950" algn="l" defTabSz="1031875" rtl="0" eaLnBrk="0" fontAlgn="base" hangingPunct="0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000" b="1">
                <a:solidFill>
                  <a:srgbClr val="000000"/>
                </a:solidFill>
                <a:latin typeface="+mn-lt"/>
              </a:defRPr>
            </a:lvl3pPr>
            <a:lvl4pPr marL="1660525" indent="-298450" algn="l" defTabSz="1031875" rtl="0" eaLnBrk="0" fontAlgn="base" hangingPunct="0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SzPct val="100000"/>
              <a:buFont typeface="Wingdings" pitchFamily="2" charset="2"/>
              <a:buNone/>
              <a:defRPr sz="1600" b="1">
                <a:solidFill>
                  <a:srgbClr val="000000"/>
                </a:solidFill>
                <a:latin typeface="+mn-lt"/>
              </a:defRPr>
            </a:lvl4pPr>
            <a:lvl5pPr marL="5368925" indent="-298450" algn="l" defTabSz="1031875" rtl="0" eaLnBrk="0" fontAlgn="base" hangingPunct="0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SzPct val="100000"/>
              <a:buFont typeface="Wingdings" pitchFamily="2" charset="2"/>
              <a:buNone/>
              <a:defRPr sz="1600" b="1">
                <a:solidFill>
                  <a:srgbClr val="000000"/>
                </a:solidFill>
                <a:latin typeface="+mn-lt"/>
              </a:defRPr>
            </a:lvl5pPr>
            <a:lvl6pPr marL="5826125" indent="-298450" algn="l" defTabSz="1031875" rtl="0" eaLnBrk="0" fontAlgn="base" hangingPunct="0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SzPct val="100000"/>
              <a:buChar char="-"/>
              <a:defRPr sz="1600" b="1">
                <a:solidFill>
                  <a:srgbClr val="000000"/>
                </a:solidFill>
                <a:latin typeface="+mn-lt"/>
              </a:defRPr>
            </a:lvl6pPr>
            <a:lvl7pPr marL="6283325" indent="-298450" algn="l" defTabSz="1031875" rtl="0" eaLnBrk="0" fontAlgn="base" hangingPunct="0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SzPct val="100000"/>
              <a:buChar char="-"/>
              <a:defRPr sz="1600" b="1">
                <a:solidFill>
                  <a:srgbClr val="000000"/>
                </a:solidFill>
                <a:latin typeface="+mn-lt"/>
              </a:defRPr>
            </a:lvl7pPr>
            <a:lvl8pPr marL="6740525" indent="-298450" algn="l" defTabSz="1031875" rtl="0" eaLnBrk="0" fontAlgn="base" hangingPunct="0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SzPct val="100000"/>
              <a:buChar char="-"/>
              <a:defRPr sz="1600" b="1">
                <a:solidFill>
                  <a:srgbClr val="000000"/>
                </a:solidFill>
                <a:latin typeface="+mn-lt"/>
              </a:defRPr>
            </a:lvl8pPr>
            <a:lvl9pPr marL="7197725" indent="-298450" algn="l" defTabSz="1031875" rtl="0" eaLnBrk="0" fontAlgn="base" hangingPunct="0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SzPct val="100000"/>
              <a:buChar char="-"/>
              <a:defRPr sz="1600" b="1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pt-BR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Evento que no período entre </a:t>
            </a:r>
            <a:r>
              <a:rPr lang="pt-BR" b="0" dirty="0">
                <a:solidFill>
                  <a:schemeClr val="tx1"/>
                </a:solidFill>
              </a:rPr>
              <a:t>2014 e 2018 </a:t>
            </a:r>
            <a:r>
              <a:rPr lang="pt-BR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realizado em </a:t>
            </a:r>
            <a:r>
              <a:rPr lang="pt-BR" b="0" dirty="0">
                <a:solidFill>
                  <a:schemeClr val="tx1"/>
                </a:solidFill>
              </a:rPr>
              <a:t>0,055%</a:t>
            </a:r>
            <a:r>
              <a:rPr lang="pt-BR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pt-BR" b="0" dirty="0">
                <a:solidFill>
                  <a:schemeClr val="tx1"/>
                </a:solidFill>
              </a:rPr>
              <a:t>total de internações </a:t>
            </a:r>
            <a:r>
              <a:rPr lang="pt-BR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ente crianças do </a:t>
            </a:r>
            <a:r>
              <a:rPr lang="pt-BR" b="0" dirty="0">
                <a:solidFill>
                  <a:schemeClr val="tx1"/>
                </a:solidFill>
              </a:rPr>
              <a:t>nascimento</a:t>
            </a:r>
            <a:r>
              <a:rPr lang="pt-BR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aos </a:t>
            </a:r>
            <a:r>
              <a:rPr lang="pt-BR" b="0" dirty="0">
                <a:solidFill>
                  <a:schemeClr val="tx1"/>
                </a:solidFill>
              </a:rPr>
              <a:t>11 anos de idade</a:t>
            </a:r>
            <a:r>
              <a:rPr lang="pt-BR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pt-BR" sz="1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(DATASUS, 2019)</a:t>
            </a:r>
            <a:r>
              <a:rPr lang="pt-BR" sz="24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pt-BR" b="0" dirty="0">
                <a:solidFill>
                  <a:schemeClr val="tx1"/>
                </a:solidFill>
              </a:rPr>
              <a:t>Média anual </a:t>
            </a:r>
            <a:r>
              <a:rPr lang="pt-BR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 período entre 2014 e 2018 de </a:t>
            </a:r>
            <a:r>
              <a:rPr lang="pt-BR" b="0" dirty="0">
                <a:solidFill>
                  <a:schemeClr val="tx1"/>
                </a:solidFill>
              </a:rPr>
              <a:t>1.641</a:t>
            </a:r>
            <a:r>
              <a:rPr lang="pt-BR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procedimentos de traqueostomia crianças do </a:t>
            </a:r>
            <a:r>
              <a:rPr lang="pt-BR" b="0" dirty="0">
                <a:solidFill>
                  <a:schemeClr val="tx1"/>
                </a:solidFill>
              </a:rPr>
              <a:t>nascimento</a:t>
            </a:r>
            <a:r>
              <a:rPr lang="pt-BR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aos </a:t>
            </a:r>
            <a:r>
              <a:rPr lang="pt-BR" b="0" dirty="0">
                <a:solidFill>
                  <a:schemeClr val="tx1"/>
                </a:solidFill>
              </a:rPr>
              <a:t>11 anos de idade</a:t>
            </a:r>
            <a:r>
              <a:rPr lang="pt-BR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pt-BR" sz="105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(DATASUS, 2019)</a:t>
            </a:r>
            <a:r>
              <a:rPr lang="pt-BR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  <a:endParaRPr lang="pt-BR" sz="2400" b="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pt-BR" b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Razão de </a:t>
            </a:r>
            <a:r>
              <a:rPr lang="pt-BR" b="0" dirty="0">
                <a:solidFill>
                  <a:schemeClr val="tx1"/>
                </a:solidFill>
              </a:rPr>
              <a:t>prevalência de traqueostomia</a:t>
            </a:r>
            <a:r>
              <a:rPr lang="pt-BR" b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 em </a:t>
            </a:r>
            <a:r>
              <a:rPr lang="pt-BR" b="0" dirty="0">
                <a:solidFill>
                  <a:schemeClr val="tx1"/>
                </a:solidFill>
              </a:rPr>
              <a:t>menores de 1 ano </a:t>
            </a:r>
            <a:r>
              <a:rPr lang="pt-BR" b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em 2018 de </a:t>
            </a:r>
            <a:r>
              <a:rPr lang="pt-BR" b="0" dirty="0">
                <a:solidFill>
                  <a:schemeClr val="tx1"/>
                </a:solidFill>
              </a:rPr>
              <a:t>1,35/10.000</a:t>
            </a:r>
            <a:r>
              <a:rPr lang="pt-BR" b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 nascidos vivos, o que significa uma </a:t>
            </a:r>
            <a:r>
              <a:rPr lang="pt-BR" b="0" dirty="0">
                <a:solidFill>
                  <a:schemeClr val="tx1"/>
                </a:solidFill>
              </a:rPr>
              <a:t>prevalência na população geral </a:t>
            </a:r>
            <a:r>
              <a:rPr lang="pt-BR" b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com a mesma idade de </a:t>
            </a:r>
            <a:r>
              <a:rPr lang="pt-BR" b="0" dirty="0">
                <a:solidFill>
                  <a:schemeClr val="tx1"/>
                </a:solidFill>
              </a:rPr>
              <a:t>0,0007%</a:t>
            </a:r>
            <a:r>
              <a:rPr lang="pt-BR" b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. </a:t>
            </a:r>
            <a:r>
              <a:rPr lang="pt-BR" sz="1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(DATASUS, 2019)</a:t>
            </a:r>
            <a:r>
              <a:rPr lang="pt-BR" sz="24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  <a:endParaRPr lang="pt-BR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9FA56523-082E-4F2A-89BB-BED03B92E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444" y="6139755"/>
            <a:ext cx="4563112" cy="504895"/>
          </a:xfrm>
          <a:prstGeom prst="rect">
            <a:avLst/>
          </a:prstGeom>
        </p:spPr>
      </p:pic>
      <p:sp>
        <p:nvSpPr>
          <p:cNvPr id="7" name="Espaço Reservado para Rodapé 3">
            <a:extLst>
              <a:ext uri="{FF2B5EF4-FFF2-40B4-BE49-F238E27FC236}">
                <a16:creationId xmlns:a16="http://schemas.microsoft.com/office/drawing/2014/main" xmlns="" id="{6EA19E77-B97D-40E4-BF10-7A032FA28233}"/>
              </a:ext>
            </a:extLst>
          </p:cNvPr>
          <p:cNvSpPr txBox="1">
            <a:spLocks/>
          </p:cNvSpPr>
          <p:nvPr/>
        </p:nvSpPr>
        <p:spPr>
          <a:xfrm>
            <a:off x="24714" y="6601143"/>
            <a:ext cx="2959768" cy="2074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pt-BR" sz="1200" b="1" dirty="0">
                <a:solidFill>
                  <a:schemeClr val="bg1">
                    <a:lumMod val="65000"/>
                  </a:schemeClr>
                </a:solidFill>
              </a:rPr>
              <a:t>MS/SAPS/DAPES</a:t>
            </a:r>
            <a:r>
              <a:rPr lang="cs-CZ" sz="1200" b="1" dirty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pt-BR" sz="1200" b="1" dirty="0">
                <a:solidFill>
                  <a:schemeClr val="bg1">
                    <a:lumMod val="65000"/>
                  </a:schemeClr>
                </a:solidFill>
              </a:rPr>
              <a:t>08082019</a:t>
            </a:r>
            <a:endParaRPr lang="cs-CZ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607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xmlns="" id="{585B4109-87AD-4D89-9750-3EA910226C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7936429"/>
              </p:ext>
            </p:extLst>
          </p:nvPr>
        </p:nvGraphicFramePr>
        <p:xfrm>
          <a:off x="190831" y="1442163"/>
          <a:ext cx="5351228" cy="4036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EA4CEC85-C7C0-4588-BF22-5B684B8FA773}"/>
              </a:ext>
            </a:extLst>
          </p:cNvPr>
          <p:cNvSpPr txBox="1">
            <a:spLocks/>
          </p:cNvSpPr>
          <p:nvPr/>
        </p:nvSpPr>
        <p:spPr>
          <a:xfrm>
            <a:off x="653268" y="261517"/>
            <a:ext cx="10764375" cy="799550"/>
          </a:xfrm>
          <a:prstGeom prst="rect">
            <a:avLst/>
          </a:prstGeom>
          <a:solidFill>
            <a:srgbClr val="1672AC"/>
          </a:solidFill>
        </p:spPr>
        <p:txBody>
          <a:bodyPr anchor="ctr">
            <a:normAutofit/>
          </a:bodyPr>
          <a:lstStyle>
            <a:lvl1pPr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pt-BR" sz="3000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Traqueostomia: prevalência e magnitude no Brasil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316B36C1-5033-49F1-83C7-59CBBB29CA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9456411"/>
              </p:ext>
            </p:extLst>
          </p:nvPr>
        </p:nvGraphicFramePr>
        <p:xfrm>
          <a:off x="5702409" y="1442162"/>
          <a:ext cx="5985577" cy="4036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A5C85A22-0814-461A-9B5A-917FD14F32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444" y="6139755"/>
            <a:ext cx="4563112" cy="504895"/>
          </a:xfrm>
          <a:prstGeom prst="rect">
            <a:avLst/>
          </a:prstGeom>
        </p:spPr>
      </p:pic>
      <p:sp>
        <p:nvSpPr>
          <p:cNvPr id="7" name="Espaço Reservado para Rodapé 3">
            <a:extLst>
              <a:ext uri="{FF2B5EF4-FFF2-40B4-BE49-F238E27FC236}">
                <a16:creationId xmlns:a16="http://schemas.microsoft.com/office/drawing/2014/main" xmlns="" id="{A637833E-701B-460A-864F-6A2A9A3A7907}"/>
              </a:ext>
            </a:extLst>
          </p:cNvPr>
          <p:cNvSpPr txBox="1">
            <a:spLocks/>
          </p:cNvSpPr>
          <p:nvPr/>
        </p:nvSpPr>
        <p:spPr>
          <a:xfrm>
            <a:off x="24714" y="6601143"/>
            <a:ext cx="2959768" cy="2074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pt-BR" sz="1200" b="1" dirty="0">
                <a:solidFill>
                  <a:schemeClr val="bg1">
                    <a:lumMod val="65000"/>
                  </a:schemeClr>
                </a:solidFill>
              </a:rPr>
              <a:t>MS/SAPS/DAPES</a:t>
            </a:r>
            <a:r>
              <a:rPr lang="cs-CZ" sz="1200" b="1" dirty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pt-BR" sz="1200" b="1" dirty="0">
                <a:solidFill>
                  <a:schemeClr val="bg1">
                    <a:lumMod val="65000"/>
                  </a:schemeClr>
                </a:solidFill>
              </a:rPr>
              <a:t>08082019</a:t>
            </a:r>
            <a:endParaRPr lang="cs-CZ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879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xmlns="" id="{8BEBEC2E-345A-4126-BE6C-102BA008D722}"/>
              </a:ext>
            </a:extLst>
          </p:cNvPr>
          <p:cNvSpPr txBox="1">
            <a:spLocks/>
          </p:cNvSpPr>
          <p:nvPr/>
        </p:nvSpPr>
        <p:spPr>
          <a:xfrm>
            <a:off x="24714" y="6601143"/>
            <a:ext cx="2959768" cy="2074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pt-BR" sz="1200" b="1" dirty="0">
                <a:solidFill>
                  <a:schemeClr val="bg1">
                    <a:lumMod val="65000"/>
                  </a:schemeClr>
                </a:solidFill>
              </a:rPr>
              <a:t>MS/SAPS/DAPES</a:t>
            </a:r>
            <a:r>
              <a:rPr lang="cs-CZ" sz="1200" b="1" dirty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pt-BR" sz="1200" b="1" dirty="0">
                <a:solidFill>
                  <a:schemeClr val="bg1">
                    <a:lumMod val="65000"/>
                  </a:schemeClr>
                </a:solidFill>
              </a:rPr>
              <a:t>08082019</a:t>
            </a:r>
            <a:endParaRPr lang="cs-CZ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74F27F1E-7D33-4CD2-A24E-20084EF8FA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6" y="0"/>
            <a:ext cx="7670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06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B8FE901D-EC41-49BD-93E6-0242FF0F0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02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27F648B1-A5A4-4A40-84C1-72E19715C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3B157B82-128C-454D-99BF-32D91F085C90}"/>
              </a:ext>
            </a:extLst>
          </p:cNvPr>
          <p:cNvSpPr txBox="1">
            <a:spLocks/>
          </p:cNvSpPr>
          <p:nvPr/>
        </p:nvSpPr>
        <p:spPr>
          <a:xfrm>
            <a:off x="24714" y="6601143"/>
            <a:ext cx="10192712" cy="2074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pt-BR" sz="600" b="1" dirty="0">
                <a:solidFill>
                  <a:schemeClr val="bg1">
                    <a:lumMod val="65000"/>
                  </a:schemeClr>
                </a:solidFill>
              </a:rPr>
              <a:t>https://www.google.com/url?sa=i&amp;source=images&amp;cd=&amp;ved=2ahUKEwiAtvrem_PjAhUJIbkGHSYhDyUQjRx6BAgBEAQ&amp;url=https%3A%2F%2Fca.gofundme.com%2Fe2x93-the-rosales-family&amp;psig=AOvVaw3bJkajkjJEWQlNbkzzYmcl&amp;ust=1565351694224228</a:t>
            </a:r>
            <a:endParaRPr lang="cs-CZ" sz="6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270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BF4DB7F4-4250-4C12-9098-3FFA38697643}"/>
              </a:ext>
            </a:extLst>
          </p:cNvPr>
          <p:cNvSpPr txBox="1">
            <a:spLocks/>
          </p:cNvSpPr>
          <p:nvPr/>
        </p:nvSpPr>
        <p:spPr>
          <a:xfrm>
            <a:off x="653268" y="261517"/>
            <a:ext cx="10764375" cy="799550"/>
          </a:xfrm>
          <a:prstGeom prst="rect">
            <a:avLst/>
          </a:prstGeom>
          <a:solidFill>
            <a:srgbClr val="1672AC"/>
          </a:solidFill>
        </p:spPr>
        <p:txBody>
          <a:bodyPr anchor="ctr">
            <a:normAutofit/>
          </a:bodyPr>
          <a:lstStyle>
            <a:lvl1pPr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defTabSz="97631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pt-BR" sz="3000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Política Nacional de Saúde da Criança</a:t>
            </a:r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xmlns="" id="{78F52E08-9C2C-49B6-845F-8F10CDFB8E37}"/>
              </a:ext>
            </a:extLst>
          </p:cNvPr>
          <p:cNvSpPr txBox="1">
            <a:spLocks/>
          </p:cNvSpPr>
          <p:nvPr/>
        </p:nvSpPr>
        <p:spPr bwMode="auto">
          <a:xfrm>
            <a:off x="722520" y="1167266"/>
            <a:ext cx="10695123" cy="48112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6655" tIns="48328" rIns="96655" bIns="48328" numCol="1" anchor="ctr" anchorCtr="0" compatLnSpc="1">
            <a:prstTxWarp prst="textNoShape">
              <a:avLst/>
            </a:prstTxWarp>
            <a:noAutofit/>
          </a:bodyPr>
          <a:lstStyle>
            <a:lvl1pPr marL="355600" indent="-355600" algn="l" defTabSz="1031875" rtl="0" eaLnBrk="0" fontAlgn="base" hangingPunct="0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Font typeface="Arial" pitchFamily="34" charset="0"/>
              <a:buChar char="•"/>
              <a:defRPr sz="20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23900" indent="-368300" algn="l" defTabSz="1031875" rtl="0" eaLnBrk="0" fontAlgn="base" hangingPunct="0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SzPct val="100000"/>
              <a:buFont typeface="Courier New" pitchFamily="49" charset="0"/>
              <a:buChar char="o"/>
              <a:defRPr sz="2000" b="1">
                <a:solidFill>
                  <a:srgbClr val="000000"/>
                </a:solidFill>
                <a:latin typeface="+mn-lt"/>
              </a:defRPr>
            </a:lvl2pPr>
            <a:lvl3pPr marL="1074738" indent="-361950" algn="l" defTabSz="1031875" rtl="0" eaLnBrk="0" fontAlgn="base" hangingPunct="0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000" b="1">
                <a:solidFill>
                  <a:srgbClr val="000000"/>
                </a:solidFill>
                <a:latin typeface="+mn-lt"/>
              </a:defRPr>
            </a:lvl3pPr>
            <a:lvl4pPr marL="1660525" indent="-298450" algn="l" defTabSz="1031875" rtl="0" eaLnBrk="0" fontAlgn="base" hangingPunct="0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SzPct val="100000"/>
              <a:buFont typeface="Wingdings" pitchFamily="2" charset="2"/>
              <a:buNone/>
              <a:defRPr sz="1600" b="1">
                <a:solidFill>
                  <a:srgbClr val="000000"/>
                </a:solidFill>
                <a:latin typeface="+mn-lt"/>
              </a:defRPr>
            </a:lvl4pPr>
            <a:lvl5pPr marL="5368925" indent="-298450" algn="l" defTabSz="1031875" rtl="0" eaLnBrk="0" fontAlgn="base" hangingPunct="0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SzPct val="100000"/>
              <a:buFont typeface="Wingdings" pitchFamily="2" charset="2"/>
              <a:buNone/>
              <a:defRPr sz="1600" b="1">
                <a:solidFill>
                  <a:srgbClr val="000000"/>
                </a:solidFill>
                <a:latin typeface="+mn-lt"/>
              </a:defRPr>
            </a:lvl5pPr>
            <a:lvl6pPr marL="5826125" indent="-298450" algn="l" defTabSz="1031875" rtl="0" eaLnBrk="0" fontAlgn="base" hangingPunct="0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SzPct val="100000"/>
              <a:buChar char="-"/>
              <a:defRPr sz="1600" b="1">
                <a:solidFill>
                  <a:srgbClr val="000000"/>
                </a:solidFill>
                <a:latin typeface="+mn-lt"/>
              </a:defRPr>
            </a:lvl6pPr>
            <a:lvl7pPr marL="6283325" indent="-298450" algn="l" defTabSz="1031875" rtl="0" eaLnBrk="0" fontAlgn="base" hangingPunct="0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SzPct val="100000"/>
              <a:buChar char="-"/>
              <a:defRPr sz="1600" b="1">
                <a:solidFill>
                  <a:srgbClr val="000000"/>
                </a:solidFill>
                <a:latin typeface="+mn-lt"/>
              </a:defRPr>
            </a:lvl7pPr>
            <a:lvl8pPr marL="6740525" indent="-298450" algn="l" defTabSz="1031875" rtl="0" eaLnBrk="0" fontAlgn="base" hangingPunct="0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SzPct val="100000"/>
              <a:buChar char="-"/>
              <a:defRPr sz="1600" b="1">
                <a:solidFill>
                  <a:srgbClr val="000000"/>
                </a:solidFill>
                <a:latin typeface="+mn-lt"/>
              </a:defRPr>
            </a:lvl8pPr>
            <a:lvl9pPr marL="7197725" indent="-298450" algn="l" defTabSz="1031875" rtl="0" eaLnBrk="0" fontAlgn="base" hangingPunct="0">
              <a:lnSpc>
                <a:spcPct val="97000"/>
              </a:lnSpc>
              <a:spcBef>
                <a:spcPct val="39000"/>
              </a:spcBef>
              <a:spcAft>
                <a:spcPct val="0"/>
              </a:spcAft>
              <a:buSzPct val="100000"/>
              <a:buChar char="-"/>
              <a:defRPr sz="1600" b="1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pt-BR" sz="24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Cuidados ao longo do curso de vida, em base comunitária e familiar, coordenado pela Atenção Primária à Saúde;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pt-BR" sz="24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Atenção especial aos portadores de doenças crônicas;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pt-BR" sz="24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Reabilitação de crianças portadores de deficiência, para promoção do desenvolvimento cognitivo, motor e redução da exposição social;	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9FA56523-082E-4F2A-89BB-BED03B92E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444" y="6139755"/>
            <a:ext cx="4563112" cy="504895"/>
          </a:xfrm>
          <a:prstGeom prst="rect">
            <a:avLst/>
          </a:prstGeom>
        </p:spPr>
      </p:pic>
      <p:sp>
        <p:nvSpPr>
          <p:cNvPr id="7" name="Espaço Reservado para Rodapé 3">
            <a:extLst>
              <a:ext uri="{FF2B5EF4-FFF2-40B4-BE49-F238E27FC236}">
                <a16:creationId xmlns:a16="http://schemas.microsoft.com/office/drawing/2014/main" xmlns="" id="{E1CF5115-CA1B-41F1-A10B-E8A10CF10924}"/>
              </a:ext>
            </a:extLst>
          </p:cNvPr>
          <p:cNvSpPr txBox="1">
            <a:spLocks/>
          </p:cNvSpPr>
          <p:nvPr/>
        </p:nvSpPr>
        <p:spPr>
          <a:xfrm>
            <a:off x="24714" y="6601143"/>
            <a:ext cx="2959768" cy="2074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pt-BR" sz="1200" b="1" dirty="0">
                <a:solidFill>
                  <a:schemeClr val="bg1">
                    <a:lumMod val="65000"/>
                  </a:schemeClr>
                </a:solidFill>
              </a:rPr>
              <a:t>MS/SAPS/DAPES</a:t>
            </a:r>
            <a:r>
              <a:rPr lang="cs-CZ" sz="1200" b="1" dirty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pt-BR" sz="1200" b="1" dirty="0">
                <a:solidFill>
                  <a:schemeClr val="bg1">
                    <a:lumMod val="65000"/>
                  </a:schemeClr>
                </a:solidFill>
              </a:rPr>
              <a:t>08082019</a:t>
            </a:r>
            <a:endParaRPr lang="cs-CZ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2791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577</Words>
  <Application>Microsoft Office PowerPoint</Application>
  <PresentationFormat>Widescreen</PresentationFormat>
  <Paragraphs>85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Source Sans Pro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Maximiliano Marques</dc:creator>
  <cp:lastModifiedBy>Gilvan Mendes da Silva</cp:lastModifiedBy>
  <cp:revision>56</cp:revision>
  <dcterms:created xsi:type="dcterms:W3CDTF">2019-05-20T12:27:45Z</dcterms:created>
  <dcterms:modified xsi:type="dcterms:W3CDTF">2019-08-08T13:00:48Z</dcterms:modified>
</cp:coreProperties>
</file>