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6" r:id="rId2"/>
    <p:sldId id="459" r:id="rId3"/>
    <p:sldId id="657" r:id="rId4"/>
    <p:sldId id="658" r:id="rId5"/>
    <p:sldId id="397" r:id="rId6"/>
    <p:sldId id="368" r:id="rId7"/>
    <p:sldId id="358" r:id="rId8"/>
    <p:sldId id="676" r:id="rId9"/>
    <p:sldId id="661" r:id="rId10"/>
    <p:sldId id="396" r:id="rId11"/>
    <p:sldId id="659" r:id="rId12"/>
    <p:sldId id="374" r:id="rId13"/>
    <p:sldId id="675" r:id="rId14"/>
    <p:sldId id="393" r:id="rId15"/>
    <p:sldId id="327" r:id="rId16"/>
  </p:sldIdLst>
  <p:sldSz cx="12192000" cy="6858000"/>
  <p:notesSz cx="6858000" cy="92964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Paz" initials="JP" lastIdx="2" clrIdx="0">
    <p:extLst>
      <p:ext uri="{19B8F6BF-5375-455C-9EA6-DF929625EA0E}">
        <p15:presenceInfo xmlns:p15="http://schemas.microsoft.com/office/powerpoint/2012/main" userId="Jorge Paz" providerId="None"/>
      </p:ext>
    </p:extLst>
  </p:cmAuthor>
  <p:cmAuthor id="2" name="Carla Arévalo" initials="CA" lastIdx="8" clrIdx="1">
    <p:extLst>
      <p:ext uri="{19B8F6BF-5375-455C-9EA6-DF929625EA0E}">
        <p15:presenceInfo xmlns:p15="http://schemas.microsoft.com/office/powerpoint/2012/main" userId="44701e2840c9406d" providerId="Windows Live"/>
      </p:ext>
    </p:extLst>
  </p:cmAuthor>
  <p:cmAuthor id="3" name="Lucia Paiva" initials="LP" lastIdx="4" clrIdx="2">
    <p:extLst>
      <p:ext uri="{19B8F6BF-5375-455C-9EA6-DF929625EA0E}">
        <p15:presenceInfo xmlns:p15="http://schemas.microsoft.com/office/powerpoint/2012/main" userId="S-1-5-21-889838981-920820592-1903951286-10223" providerId="AD"/>
      </p:ext>
    </p:extLst>
  </p:cmAuthor>
  <p:cmAuthor id="4" name="Santiago Varella" initials="SV" lastIdx="3" clrIdx="3">
    <p:extLst>
      <p:ext uri="{19B8F6BF-5375-455C-9EA6-DF929625EA0E}">
        <p15:presenceInfo xmlns:p15="http://schemas.microsoft.com/office/powerpoint/2012/main" userId="S-1-5-21-889838981-920820592-1903951286-8621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M&amp;E_2017-2018\UNICEF_STUDIES\POBREZA_MULTIDIMENCIONAL\REVISOES_FINAIS\Grafico_C&amp;A_Privados_por_Dimensao_pag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2400" dirty="0"/>
              <a:t>Total de crianças e adolescentes privados por dimensão (privações intermediarias e extremas)</a:t>
            </a:r>
          </a:p>
        </c:rich>
      </c:tx>
      <c:layout>
        <c:manualLayout>
          <c:xMode val="edge"/>
          <c:yMode val="edge"/>
          <c:x val="0.16247551170974506"/>
          <c:y val="1.6310778054151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4-45E2-A4BB-ED45F2D5518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FE4-45E2-A4BB-ED45F2D5518E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FE4-45E2-A4BB-ED45F2D5518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FE4-45E2-A4BB-ED45F2D5518E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FE4-45E2-A4BB-ED45F2D5518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FE4-45E2-A4BB-ED45F2D5518E}"/>
              </c:ext>
            </c:extLst>
          </c:dPt>
          <c:dLbls>
            <c:dLbl>
              <c:idx val="0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E4-45E2-A4BB-ED45F2D5518E}"/>
                </c:ext>
              </c:extLst>
            </c:dLbl>
            <c:dLbl>
              <c:idx val="1"/>
              <c:layout>
                <c:manualLayout>
                  <c:x val="-2.6185476815398074E-3"/>
                  <c:y val="2.52919947506561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FE4-45E2-A4BB-ED45F2D5518E}"/>
                </c:ext>
              </c:extLst>
            </c:dLbl>
            <c:dLbl>
              <c:idx val="2"/>
              <c:layout>
                <c:manualLayout>
                  <c:x val="-2.1819772528433945E-3"/>
                  <c:y val="2.62561971420239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FE4-45E2-A4BB-ED45F2D5518E}"/>
                </c:ext>
              </c:extLst>
            </c:dLbl>
            <c:dLbl>
              <c:idx val="3"/>
              <c:layout>
                <c:manualLayout>
                  <c:x val="6.0347769028870372E-3"/>
                  <c:y val="2.91203703703703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FE4-45E2-A4BB-ED45F2D5518E}"/>
                </c:ext>
              </c:extLst>
            </c:dLbl>
            <c:dLbl>
              <c:idx val="4"/>
              <c:layout>
                <c:manualLayout>
                  <c:x val="2.5034995625545786E-3"/>
                  <c:y val="2.8114610673665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FE4-45E2-A4BB-ED45F2D5518E}"/>
                </c:ext>
              </c:extLst>
            </c:dLbl>
            <c:dLbl>
              <c:idx val="5"/>
              <c:layout>
                <c:manualLayout>
                  <c:x val="-5.5096237970253721E-4"/>
                  <c:y val="2.3651574803149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FE4-45E2-A4BB-ED45F2D5518E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Grafico!$B$2:$G$2</c:f>
              <c:strCache>
                <c:ptCount val="6"/>
                <c:pt idx="0">
                  <c:v>Educação </c:v>
                </c:pt>
                <c:pt idx="1">
                  <c:v>Informação </c:v>
                </c:pt>
                <c:pt idx="2">
                  <c:v>Moradia </c:v>
                </c:pt>
                <c:pt idx="3">
                  <c:v>Saneamento</c:v>
                </c:pt>
                <c:pt idx="4">
                  <c:v>Água </c:v>
                </c:pt>
                <c:pt idx="5">
                  <c:v>Trabalho Infantil</c:v>
                </c:pt>
              </c:strCache>
            </c:strRef>
          </c:cat>
          <c:val>
            <c:numRef>
              <c:f>Grafico!$B$3:$G$3</c:f>
              <c:numCache>
                <c:formatCode>#,##0</c:formatCode>
                <c:ptCount val="6"/>
                <c:pt idx="0">
                  <c:v>8789820</c:v>
                </c:pt>
                <c:pt idx="1">
                  <c:v>6821649</c:v>
                </c:pt>
                <c:pt idx="2">
                  <c:v>5889910</c:v>
                </c:pt>
                <c:pt idx="3">
                  <c:v>13329804</c:v>
                </c:pt>
                <c:pt idx="4">
                  <c:v>7647231</c:v>
                </c:pt>
                <c:pt idx="5">
                  <c:v>2529749.4474852001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FE4-45E2-A4BB-ED45F2D551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78798256"/>
        <c:axId val="478795512"/>
      </c:barChart>
      <c:catAx>
        <c:axId val="47879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8795512"/>
        <c:crosses val="autoZero"/>
        <c:auto val="1"/>
        <c:lblAlgn val="ctr"/>
        <c:lblOffset val="100"/>
        <c:noMultiLvlLbl val="0"/>
      </c:catAx>
      <c:valAx>
        <c:axId val="4787955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7879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B921-761A-4840-936C-40DA51E0E613}" type="doc">
      <dgm:prSet loTypeId="urn:microsoft.com/office/officeart/2005/8/layout/default#2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EB8BE8D7-536D-4DA5-8356-105615FBC52D}" type="pres">
      <dgm:prSet presAssocID="{D78CB921-761A-4840-936C-40DA51E0E613}" presName="diagram" presStyleCnt="0">
        <dgm:presLayoutVars>
          <dgm:dir/>
          <dgm:resizeHandles val="exact"/>
        </dgm:presLayoutVars>
      </dgm:prSet>
      <dgm:spPr/>
    </dgm:pt>
  </dgm:ptLst>
  <dgm:cxnLst>
    <dgm:cxn modelId="{A5E3E82F-CEE6-4B09-BD61-11651563522A}" type="presOf" srcId="{D78CB921-761A-4840-936C-40DA51E0E613}" destId="{EB8BE8D7-536D-4DA5-8356-105615FBC52D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4CD1C2-D97F-476E-AC3B-992CE42017EC}" type="doc">
      <dgm:prSet loTypeId="urn:microsoft.com/office/officeart/2005/8/layout/radial3" loCatId="cycle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s-AR"/>
        </a:p>
      </dgm:t>
    </dgm:pt>
    <dgm:pt modelId="{4E836471-28C1-4539-BD38-1847D7AC752D}">
      <dgm:prSet phldrT="[Texto]" custT="1"/>
      <dgm:spPr>
        <a:solidFill>
          <a:schemeClr val="accent1">
            <a:lumMod val="40000"/>
            <a:lumOff val="60000"/>
            <a:alpha val="65000"/>
          </a:schemeClr>
        </a:solidFill>
      </dgm:spPr>
      <dgm:t>
        <a:bodyPr/>
        <a:lstStyle/>
        <a:p>
          <a:r>
            <a:rPr lang="pt-BR" sz="4400" noProof="0" dirty="0"/>
            <a:t>Bem-estar</a:t>
          </a:r>
        </a:p>
      </dgm:t>
    </dgm:pt>
    <dgm:pt modelId="{AE48A01B-51A5-45DE-9EA3-1AC1F996F219}" type="parTrans" cxnId="{AE0990D8-5DC6-41CA-A89E-CF9C653A9469}">
      <dgm:prSet/>
      <dgm:spPr/>
      <dgm:t>
        <a:bodyPr/>
        <a:lstStyle/>
        <a:p>
          <a:endParaRPr lang="es-AR"/>
        </a:p>
      </dgm:t>
    </dgm:pt>
    <dgm:pt modelId="{97E923C6-2B92-4155-A04F-4D5DAE35208C}" type="sibTrans" cxnId="{AE0990D8-5DC6-41CA-A89E-CF9C653A9469}">
      <dgm:prSet/>
      <dgm:spPr/>
      <dgm:t>
        <a:bodyPr/>
        <a:lstStyle/>
        <a:p>
          <a:endParaRPr lang="es-AR"/>
        </a:p>
      </dgm:t>
    </dgm:pt>
    <dgm:pt modelId="{3814F61B-258E-4DB8-9440-7C016914577B}">
      <dgm:prSet phldrT="[Texto]"/>
      <dgm:spPr>
        <a:solidFill>
          <a:schemeClr val="accent1">
            <a:lumMod val="40000"/>
            <a:lumOff val="60000"/>
            <a:alpha val="65000"/>
          </a:schemeClr>
        </a:solidFill>
      </dgm:spPr>
      <dgm:t>
        <a:bodyPr/>
        <a:lstStyle/>
        <a:p>
          <a:r>
            <a:rPr lang="pt-BR" noProof="0" dirty="0"/>
            <a:t>Acesso à informação</a:t>
          </a:r>
        </a:p>
      </dgm:t>
    </dgm:pt>
    <dgm:pt modelId="{7AFD5826-785A-47D8-9895-B695DF1B9F63}" type="parTrans" cxnId="{CBA272AD-073F-4F81-A91B-A0E875E4933B}">
      <dgm:prSet/>
      <dgm:spPr/>
      <dgm:t>
        <a:bodyPr/>
        <a:lstStyle/>
        <a:p>
          <a:endParaRPr lang="es-AR"/>
        </a:p>
      </dgm:t>
    </dgm:pt>
    <dgm:pt modelId="{AC47382A-8037-4369-A86C-216A5237ECE7}" type="sibTrans" cxnId="{CBA272AD-073F-4F81-A91B-A0E875E4933B}">
      <dgm:prSet/>
      <dgm:spPr/>
      <dgm:t>
        <a:bodyPr/>
        <a:lstStyle/>
        <a:p>
          <a:endParaRPr lang="es-AR"/>
        </a:p>
      </dgm:t>
    </dgm:pt>
    <dgm:pt modelId="{12C4B586-D9EC-4B18-9BF5-F659674143B3}">
      <dgm:prSet phldrT="[Texto]"/>
      <dgm:spPr>
        <a:solidFill>
          <a:schemeClr val="accent1">
            <a:lumMod val="40000"/>
            <a:lumOff val="60000"/>
            <a:alpha val="55000"/>
          </a:schemeClr>
        </a:solidFill>
      </dgm:spPr>
      <dgm:t>
        <a:bodyPr/>
        <a:lstStyle/>
        <a:p>
          <a:r>
            <a:rPr lang="pt-BR" noProof="0" dirty="0"/>
            <a:t>Acesso ao saneamento básico</a:t>
          </a:r>
        </a:p>
      </dgm:t>
    </dgm:pt>
    <dgm:pt modelId="{60C67DE2-C0B5-40AA-8C81-A93D8AEE6897}" type="parTrans" cxnId="{1CFB11F0-3F4D-435F-A676-0957FB5323D6}">
      <dgm:prSet/>
      <dgm:spPr/>
      <dgm:t>
        <a:bodyPr/>
        <a:lstStyle/>
        <a:p>
          <a:endParaRPr lang="es-AR"/>
        </a:p>
      </dgm:t>
    </dgm:pt>
    <dgm:pt modelId="{44D1BEFF-8B0A-41F6-8781-12FABFE571EE}" type="sibTrans" cxnId="{1CFB11F0-3F4D-435F-A676-0957FB5323D6}">
      <dgm:prSet/>
      <dgm:spPr/>
      <dgm:t>
        <a:bodyPr/>
        <a:lstStyle/>
        <a:p>
          <a:endParaRPr lang="es-AR"/>
        </a:p>
      </dgm:t>
    </dgm:pt>
    <dgm:pt modelId="{4D13EB56-6D87-48DA-B4DD-0754D9A4D41E}">
      <dgm:prSet phldrT="[Texto]"/>
      <dgm:spPr>
        <a:solidFill>
          <a:schemeClr val="accent1">
            <a:lumMod val="40000"/>
            <a:lumOff val="60000"/>
            <a:alpha val="55000"/>
          </a:schemeClr>
        </a:solidFill>
      </dgm:spPr>
      <dgm:t>
        <a:bodyPr/>
        <a:lstStyle/>
        <a:p>
          <a:r>
            <a:rPr lang="pt-BR" noProof="0" dirty="0"/>
            <a:t>Acesso à proteção</a:t>
          </a:r>
        </a:p>
      </dgm:t>
    </dgm:pt>
    <dgm:pt modelId="{15C231FE-E76D-4311-A5B0-EFC65D4DFC6E}" type="parTrans" cxnId="{04EE03DA-6421-4DB8-A493-A3F90F6CDB61}">
      <dgm:prSet/>
      <dgm:spPr/>
      <dgm:t>
        <a:bodyPr/>
        <a:lstStyle/>
        <a:p>
          <a:endParaRPr lang="es-AR"/>
        </a:p>
      </dgm:t>
    </dgm:pt>
    <dgm:pt modelId="{529048DF-F127-42E4-9808-6FDCB4EEAE6B}" type="sibTrans" cxnId="{04EE03DA-6421-4DB8-A493-A3F90F6CDB61}">
      <dgm:prSet/>
      <dgm:spPr/>
      <dgm:t>
        <a:bodyPr/>
        <a:lstStyle/>
        <a:p>
          <a:endParaRPr lang="es-AR"/>
        </a:p>
      </dgm:t>
    </dgm:pt>
    <dgm:pt modelId="{A96D98F0-0625-44C5-82BA-B9C16D6D2EFF}">
      <dgm:prSet phldrT="[Texto]"/>
      <dgm:spPr>
        <a:solidFill>
          <a:schemeClr val="accent1">
            <a:lumMod val="40000"/>
            <a:lumOff val="60000"/>
            <a:alpha val="55000"/>
          </a:schemeClr>
        </a:solidFill>
      </dgm:spPr>
      <dgm:t>
        <a:bodyPr/>
        <a:lstStyle/>
        <a:p>
          <a:r>
            <a:rPr lang="pt-BR" noProof="0" dirty="0"/>
            <a:t>Acesso à educação de qualidade</a:t>
          </a:r>
        </a:p>
      </dgm:t>
    </dgm:pt>
    <dgm:pt modelId="{13960570-51CD-415D-A952-C236B2DD5791}" type="parTrans" cxnId="{F812DC0B-6302-4884-AADC-EBF3F0ACF8B4}">
      <dgm:prSet/>
      <dgm:spPr/>
      <dgm:t>
        <a:bodyPr/>
        <a:lstStyle/>
        <a:p>
          <a:endParaRPr lang="es-AR"/>
        </a:p>
      </dgm:t>
    </dgm:pt>
    <dgm:pt modelId="{E83D2FC2-3513-4BBB-A620-0B413C1E8745}" type="sibTrans" cxnId="{F812DC0B-6302-4884-AADC-EBF3F0ACF8B4}">
      <dgm:prSet/>
      <dgm:spPr/>
      <dgm:t>
        <a:bodyPr/>
        <a:lstStyle/>
        <a:p>
          <a:endParaRPr lang="es-AR"/>
        </a:p>
      </dgm:t>
    </dgm:pt>
    <dgm:pt modelId="{EB3232BB-335F-4EF7-AFA5-A6B60C4F707E}">
      <dgm:prSet phldrT="[Texto]"/>
      <dgm:spPr>
        <a:solidFill>
          <a:schemeClr val="accent1">
            <a:lumMod val="40000"/>
            <a:lumOff val="60000"/>
            <a:alpha val="65000"/>
          </a:schemeClr>
        </a:solidFill>
      </dgm:spPr>
      <dgm:t>
        <a:bodyPr/>
        <a:lstStyle/>
        <a:p>
          <a:r>
            <a:rPr lang="pt-BR" b="0" noProof="0" dirty="0"/>
            <a:t>Acesso à água de fonte segura</a:t>
          </a:r>
        </a:p>
      </dgm:t>
    </dgm:pt>
    <dgm:pt modelId="{A0C014C7-319F-417B-8130-D9AC9E875FDD}" type="parTrans" cxnId="{78FF77F2-FC08-4700-A5A7-3E317407370B}">
      <dgm:prSet/>
      <dgm:spPr/>
      <dgm:t>
        <a:bodyPr/>
        <a:lstStyle/>
        <a:p>
          <a:endParaRPr lang="es-AR"/>
        </a:p>
      </dgm:t>
    </dgm:pt>
    <dgm:pt modelId="{4E80122E-CAA3-4891-AB5B-5FA0296278A8}" type="sibTrans" cxnId="{78FF77F2-FC08-4700-A5A7-3E317407370B}">
      <dgm:prSet/>
      <dgm:spPr/>
      <dgm:t>
        <a:bodyPr/>
        <a:lstStyle/>
        <a:p>
          <a:endParaRPr lang="es-AR"/>
        </a:p>
      </dgm:t>
    </dgm:pt>
    <dgm:pt modelId="{79C616F6-A717-42C4-8ED1-E8B9C6D3EAC0}">
      <dgm:prSet phldrT="[Texto]"/>
      <dgm:spPr>
        <a:solidFill>
          <a:schemeClr val="accent1">
            <a:lumMod val="40000"/>
            <a:lumOff val="60000"/>
            <a:alpha val="55000"/>
          </a:schemeClr>
        </a:solidFill>
      </dgm:spPr>
      <dgm:t>
        <a:bodyPr/>
        <a:lstStyle/>
        <a:p>
          <a:r>
            <a:rPr lang="pt-BR" noProof="0" dirty="0"/>
            <a:t>Moradia adequada</a:t>
          </a:r>
        </a:p>
      </dgm:t>
    </dgm:pt>
    <dgm:pt modelId="{87D5D64E-7858-4C8A-987D-BFD2D41C9FDD}" type="parTrans" cxnId="{3FD79950-7DE9-4E54-8CA4-05D361E68FC6}">
      <dgm:prSet/>
      <dgm:spPr/>
      <dgm:t>
        <a:bodyPr/>
        <a:lstStyle/>
        <a:p>
          <a:endParaRPr lang="es-AR"/>
        </a:p>
      </dgm:t>
    </dgm:pt>
    <dgm:pt modelId="{1FEBE121-D2F5-402F-89C2-C5CFBA45148C}" type="sibTrans" cxnId="{3FD79950-7DE9-4E54-8CA4-05D361E68FC6}">
      <dgm:prSet/>
      <dgm:spPr/>
      <dgm:t>
        <a:bodyPr/>
        <a:lstStyle/>
        <a:p>
          <a:endParaRPr lang="es-AR"/>
        </a:p>
      </dgm:t>
    </dgm:pt>
    <dgm:pt modelId="{1690F469-0142-46D5-B529-41FAE402BE00}" type="pres">
      <dgm:prSet presAssocID="{744CD1C2-D97F-476E-AC3B-992CE42017EC}" presName="composite" presStyleCnt="0">
        <dgm:presLayoutVars>
          <dgm:chMax val="1"/>
          <dgm:dir/>
          <dgm:resizeHandles val="exact"/>
        </dgm:presLayoutVars>
      </dgm:prSet>
      <dgm:spPr/>
    </dgm:pt>
    <dgm:pt modelId="{4A14EE9A-2FF3-47A7-98FE-4709D9D410EE}" type="pres">
      <dgm:prSet presAssocID="{744CD1C2-D97F-476E-AC3B-992CE42017EC}" presName="radial" presStyleCnt="0">
        <dgm:presLayoutVars>
          <dgm:animLvl val="ctr"/>
        </dgm:presLayoutVars>
      </dgm:prSet>
      <dgm:spPr/>
    </dgm:pt>
    <dgm:pt modelId="{AD581B50-32F7-4F14-8ED2-C78682AF036E}" type="pres">
      <dgm:prSet presAssocID="{4E836471-28C1-4539-BD38-1847D7AC752D}" presName="centerShape" presStyleLbl="vennNode1" presStyleIdx="0" presStyleCnt="7"/>
      <dgm:spPr/>
    </dgm:pt>
    <dgm:pt modelId="{332D1F51-BBB0-4DE2-8348-B9F5FFA55634}" type="pres">
      <dgm:prSet presAssocID="{A96D98F0-0625-44C5-82BA-B9C16D6D2EFF}" presName="node" presStyleLbl="vennNode1" presStyleIdx="1" presStyleCnt="7">
        <dgm:presLayoutVars>
          <dgm:bulletEnabled val="1"/>
        </dgm:presLayoutVars>
      </dgm:prSet>
      <dgm:spPr/>
    </dgm:pt>
    <dgm:pt modelId="{C9356D6A-1CAA-4A3E-BAB5-3310AC828409}" type="pres">
      <dgm:prSet presAssocID="{EB3232BB-335F-4EF7-AFA5-A6B60C4F707E}" presName="node" presStyleLbl="vennNode1" presStyleIdx="2" presStyleCnt="7">
        <dgm:presLayoutVars>
          <dgm:bulletEnabled val="1"/>
        </dgm:presLayoutVars>
      </dgm:prSet>
      <dgm:spPr/>
    </dgm:pt>
    <dgm:pt modelId="{D197A390-177D-4B70-8465-2E59169CF183}" type="pres">
      <dgm:prSet presAssocID="{3814F61B-258E-4DB8-9440-7C016914577B}" presName="node" presStyleLbl="vennNode1" presStyleIdx="3" presStyleCnt="7">
        <dgm:presLayoutVars>
          <dgm:bulletEnabled val="1"/>
        </dgm:presLayoutVars>
      </dgm:prSet>
      <dgm:spPr/>
    </dgm:pt>
    <dgm:pt modelId="{DE09E7F2-8D6D-4CB1-A67B-A5E7110FDA7B}" type="pres">
      <dgm:prSet presAssocID="{12C4B586-D9EC-4B18-9BF5-F659674143B3}" presName="node" presStyleLbl="vennNode1" presStyleIdx="4" presStyleCnt="7" custRadScaleRad="101182" custRadScaleInc="-2639">
        <dgm:presLayoutVars>
          <dgm:bulletEnabled val="1"/>
        </dgm:presLayoutVars>
      </dgm:prSet>
      <dgm:spPr/>
    </dgm:pt>
    <dgm:pt modelId="{CD9FA412-0807-4AC5-A1AF-C8FF25425095}" type="pres">
      <dgm:prSet presAssocID="{79C616F6-A717-42C4-8ED1-E8B9C6D3EAC0}" presName="node" presStyleLbl="vennNode1" presStyleIdx="5" presStyleCnt="7">
        <dgm:presLayoutVars>
          <dgm:bulletEnabled val="1"/>
        </dgm:presLayoutVars>
      </dgm:prSet>
      <dgm:spPr/>
    </dgm:pt>
    <dgm:pt modelId="{82E41D33-4917-4779-9354-17793B0084F8}" type="pres">
      <dgm:prSet presAssocID="{4D13EB56-6D87-48DA-B4DD-0754D9A4D41E}" presName="node" presStyleLbl="vennNode1" presStyleIdx="6" presStyleCnt="7" custRadScaleRad="100783" custRadScaleInc="-428">
        <dgm:presLayoutVars>
          <dgm:bulletEnabled val="1"/>
        </dgm:presLayoutVars>
      </dgm:prSet>
      <dgm:spPr/>
    </dgm:pt>
  </dgm:ptLst>
  <dgm:cxnLst>
    <dgm:cxn modelId="{F812DC0B-6302-4884-AADC-EBF3F0ACF8B4}" srcId="{4E836471-28C1-4539-BD38-1847D7AC752D}" destId="{A96D98F0-0625-44C5-82BA-B9C16D6D2EFF}" srcOrd="0" destOrd="0" parTransId="{13960570-51CD-415D-A952-C236B2DD5791}" sibTransId="{E83D2FC2-3513-4BBB-A620-0B413C1E8745}"/>
    <dgm:cxn modelId="{528D122C-D1EC-403B-85D1-933403639898}" type="presOf" srcId="{3814F61B-258E-4DB8-9440-7C016914577B}" destId="{D197A390-177D-4B70-8465-2E59169CF183}" srcOrd="0" destOrd="0" presId="urn:microsoft.com/office/officeart/2005/8/layout/radial3"/>
    <dgm:cxn modelId="{9A6F1035-7C35-46EF-AF7C-046065D3DB14}" type="presOf" srcId="{744CD1C2-D97F-476E-AC3B-992CE42017EC}" destId="{1690F469-0142-46D5-B529-41FAE402BE00}" srcOrd="0" destOrd="0" presId="urn:microsoft.com/office/officeart/2005/8/layout/radial3"/>
    <dgm:cxn modelId="{38487B5B-8A63-4CD5-9F63-E22D6FBB1DC4}" type="presOf" srcId="{4D13EB56-6D87-48DA-B4DD-0754D9A4D41E}" destId="{82E41D33-4917-4779-9354-17793B0084F8}" srcOrd="0" destOrd="0" presId="urn:microsoft.com/office/officeart/2005/8/layout/radial3"/>
    <dgm:cxn modelId="{3FD79950-7DE9-4E54-8CA4-05D361E68FC6}" srcId="{4E836471-28C1-4539-BD38-1847D7AC752D}" destId="{79C616F6-A717-42C4-8ED1-E8B9C6D3EAC0}" srcOrd="4" destOrd="0" parTransId="{87D5D64E-7858-4C8A-987D-BFD2D41C9FDD}" sibTransId="{1FEBE121-D2F5-402F-89C2-C5CFBA45148C}"/>
    <dgm:cxn modelId="{0B739C74-F885-4282-97EA-BA630DDD9FDF}" type="presOf" srcId="{EB3232BB-335F-4EF7-AFA5-A6B60C4F707E}" destId="{C9356D6A-1CAA-4A3E-BAB5-3310AC828409}" srcOrd="0" destOrd="0" presId="urn:microsoft.com/office/officeart/2005/8/layout/radial3"/>
    <dgm:cxn modelId="{2DB1C87C-15EF-4319-B731-A0E3C28F1BB1}" type="presOf" srcId="{79C616F6-A717-42C4-8ED1-E8B9C6D3EAC0}" destId="{CD9FA412-0807-4AC5-A1AF-C8FF25425095}" srcOrd="0" destOrd="0" presId="urn:microsoft.com/office/officeart/2005/8/layout/radial3"/>
    <dgm:cxn modelId="{6757E78C-502D-4EE5-8805-6333CE57DD06}" type="presOf" srcId="{A96D98F0-0625-44C5-82BA-B9C16D6D2EFF}" destId="{332D1F51-BBB0-4DE2-8348-B9F5FFA55634}" srcOrd="0" destOrd="0" presId="urn:microsoft.com/office/officeart/2005/8/layout/radial3"/>
    <dgm:cxn modelId="{FF8E398F-28FF-49AA-B8C3-32DDBF1059AD}" type="presOf" srcId="{12C4B586-D9EC-4B18-9BF5-F659674143B3}" destId="{DE09E7F2-8D6D-4CB1-A67B-A5E7110FDA7B}" srcOrd="0" destOrd="0" presId="urn:microsoft.com/office/officeart/2005/8/layout/radial3"/>
    <dgm:cxn modelId="{CBA272AD-073F-4F81-A91B-A0E875E4933B}" srcId="{4E836471-28C1-4539-BD38-1847D7AC752D}" destId="{3814F61B-258E-4DB8-9440-7C016914577B}" srcOrd="2" destOrd="0" parTransId="{7AFD5826-785A-47D8-9895-B695DF1B9F63}" sibTransId="{AC47382A-8037-4369-A86C-216A5237ECE7}"/>
    <dgm:cxn modelId="{AE0990D8-5DC6-41CA-A89E-CF9C653A9469}" srcId="{744CD1C2-D97F-476E-AC3B-992CE42017EC}" destId="{4E836471-28C1-4539-BD38-1847D7AC752D}" srcOrd="0" destOrd="0" parTransId="{AE48A01B-51A5-45DE-9EA3-1AC1F996F219}" sibTransId="{97E923C6-2B92-4155-A04F-4D5DAE35208C}"/>
    <dgm:cxn modelId="{04EE03DA-6421-4DB8-A493-A3F90F6CDB61}" srcId="{4E836471-28C1-4539-BD38-1847D7AC752D}" destId="{4D13EB56-6D87-48DA-B4DD-0754D9A4D41E}" srcOrd="5" destOrd="0" parTransId="{15C231FE-E76D-4311-A5B0-EFC65D4DFC6E}" sibTransId="{529048DF-F127-42E4-9808-6FDCB4EEAE6B}"/>
    <dgm:cxn modelId="{1CFB11F0-3F4D-435F-A676-0957FB5323D6}" srcId="{4E836471-28C1-4539-BD38-1847D7AC752D}" destId="{12C4B586-D9EC-4B18-9BF5-F659674143B3}" srcOrd="3" destOrd="0" parTransId="{60C67DE2-C0B5-40AA-8C81-A93D8AEE6897}" sibTransId="{44D1BEFF-8B0A-41F6-8781-12FABFE571EE}"/>
    <dgm:cxn modelId="{C8A730F1-FEF8-4770-980C-EBBE92FB80B4}" type="presOf" srcId="{4E836471-28C1-4539-BD38-1847D7AC752D}" destId="{AD581B50-32F7-4F14-8ED2-C78682AF036E}" srcOrd="0" destOrd="0" presId="urn:microsoft.com/office/officeart/2005/8/layout/radial3"/>
    <dgm:cxn modelId="{78FF77F2-FC08-4700-A5A7-3E317407370B}" srcId="{4E836471-28C1-4539-BD38-1847D7AC752D}" destId="{EB3232BB-335F-4EF7-AFA5-A6B60C4F707E}" srcOrd="1" destOrd="0" parTransId="{A0C014C7-319F-417B-8130-D9AC9E875FDD}" sibTransId="{4E80122E-CAA3-4891-AB5B-5FA0296278A8}"/>
    <dgm:cxn modelId="{DB481C57-F0BC-4DE1-BEE0-A73582519176}" type="presParOf" srcId="{1690F469-0142-46D5-B529-41FAE402BE00}" destId="{4A14EE9A-2FF3-47A7-98FE-4709D9D410EE}" srcOrd="0" destOrd="0" presId="urn:microsoft.com/office/officeart/2005/8/layout/radial3"/>
    <dgm:cxn modelId="{9CF0821C-D0C2-4F62-8107-39B228D142B0}" type="presParOf" srcId="{4A14EE9A-2FF3-47A7-98FE-4709D9D410EE}" destId="{AD581B50-32F7-4F14-8ED2-C78682AF036E}" srcOrd="0" destOrd="0" presId="urn:microsoft.com/office/officeart/2005/8/layout/radial3"/>
    <dgm:cxn modelId="{699F08E4-2596-4C4F-BC6A-98CBDF18BC46}" type="presParOf" srcId="{4A14EE9A-2FF3-47A7-98FE-4709D9D410EE}" destId="{332D1F51-BBB0-4DE2-8348-B9F5FFA55634}" srcOrd="1" destOrd="0" presId="urn:microsoft.com/office/officeart/2005/8/layout/radial3"/>
    <dgm:cxn modelId="{29019C5A-0A98-4E10-B748-93B45A7416DB}" type="presParOf" srcId="{4A14EE9A-2FF3-47A7-98FE-4709D9D410EE}" destId="{C9356D6A-1CAA-4A3E-BAB5-3310AC828409}" srcOrd="2" destOrd="0" presId="urn:microsoft.com/office/officeart/2005/8/layout/radial3"/>
    <dgm:cxn modelId="{C92A4D0C-4B7F-4C6F-A242-14611D1874A4}" type="presParOf" srcId="{4A14EE9A-2FF3-47A7-98FE-4709D9D410EE}" destId="{D197A390-177D-4B70-8465-2E59169CF183}" srcOrd="3" destOrd="0" presId="urn:microsoft.com/office/officeart/2005/8/layout/radial3"/>
    <dgm:cxn modelId="{AF3A7B09-0AB0-4157-89CA-A107AF2EABE7}" type="presParOf" srcId="{4A14EE9A-2FF3-47A7-98FE-4709D9D410EE}" destId="{DE09E7F2-8D6D-4CB1-A67B-A5E7110FDA7B}" srcOrd="4" destOrd="0" presId="urn:microsoft.com/office/officeart/2005/8/layout/radial3"/>
    <dgm:cxn modelId="{73CDBBB2-F1A3-4E66-8813-337F1C03C6F9}" type="presParOf" srcId="{4A14EE9A-2FF3-47A7-98FE-4709D9D410EE}" destId="{CD9FA412-0807-4AC5-A1AF-C8FF25425095}" srcOrd="5" destOrd="0" presId="urn:microsoft.com/office/officeart/2005/8/layout/radial3"/>
    <dgm:cxn modelId="{EAFDBCE3-9052-4F67-A96A-AFB6C7834379}" type="presParOf" srcId="{4A14EE9A-2FF3-47A7-98FE-4709D9D410EE}" destId="{82E41D33-4917-4779-9354-17793B0084F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4CD1C2-D97F-476E-AC3B-992CE42017EC}" type="doc">
      <dgm:prSet loTypeId="urn:microsoft.com/office/officeart/2005/8/layout/radial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AR"/>
        </a:p>
      </dgm:t>
    </dgm:pt>
    <dgm:pt modelId="{4E836471-28C1-4539-BD38-1847D7AC752D}">
      <dgm:prSet phldrT="[Texto]" custT="1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sz="4400" noProof="0" dirty="0"/>
            <a:t>Privação</a:t>
          </a:r>
        </a:p>
      </dgm:t>
    </dgm:pt>
    <dgm:pt modelId="{97E923C6-2B92-4155-A04F-4D5DAE35208C}" type="sibTrans" cxnId="{AE0990D8-5DC6-41CA-A89E-CF9C653A9469}">
      <dgm:prSet/>
      <dgm:spPr/>
      <dgm:t>
        <a:bodyPr/>
        <a:lstStyle/>
        <a:p>
          <a:endParaRPr lang="es-AR"/>
        </a:p>
      </dgm:t>
    </dgm:pt>
    <dgm:pt modelId="{AE48A01B-51A5-45DE-9EA3-1AC1F996F219}" type="parTrans" cxnId="{AE0990D8-5DC6-41CA-A89E-CF9C653A9469}">
      <dgm:prSet/>
      <dgm:spPr/>
      <dgm:t>
        <a:bodyPr/>
        <a:lstStyle/>
        <a:p>
          <a:endParaRPr lang="es-AR"/>
        </a:p>
      </dgm:t>
    </dgm:pt>
    <dgm:pt modelId="{A96D98F0-0625-44C5-82BA-B9C16D6D2EFF}">
      <dgm:prSet phldrT="[Tex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noProof="0" dirty="0"/>
            <a:t>Fora da escola ou atraso</a:t>
          </a:r>
        </a:p>
      </dgm:t>
    </dgm:pt>
    <dgm:pt modelId="{E83D2FC2-3513-4BBB-A620-0B413C1E8745}" type="sibTrans" cxnId="{F812DC0B-6302-4884-AADC-EBF3F0ACF8B4}">
      <dgm:prSet/>
      <dgm:spPr/>
      <dgm:t>
        <a:bodyPr/>
        <a:lstStyle/>
        <a:p>
          <a:endParaRPr lang="es-AR"/>
        </a:p>
      </dgm:t>
    </dgm:pt>
    <dgm:pt modelId="{13960570-51CD-415D-A952-C236B2DD5791}" type="parTrans" cxnId="{F812DC0B-6302-4884-AADC-EBF3F0ACF8B4}">
      <dgm:prSet/>
      <dgm:spPr/>
      <dgm:t>
        <a:bodyPr/>
        <a:lstStyle/>
        <a:p>
          <a:endParaRPr lang="es-AR"/>
        </a:p>
      </dgm:t>
    </dgm:pt>
    <dgm:pt modelId="{EB3232BB-335F-4EF7-AFA5-A6B60C4F707E}">
      <dgm:prSet phldrT="[Tex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noProof="0" dirty="0"/>
            <a:t>Sem acesso à água</a:t>
          </a:r>
        </a:p>
      </dgm:t>
    </dgm:pt>
    <dgm:pt modelId="{4E80122E-CAA3-4891-AB5B-5FA0296278A8}" type="sibTrans" cxnId="{78FF77F2-FC08-4700-A5A7-3E317407370B}">
      <dgm:prSet/>
      <dgm:spPr/>
      <dgm:t>
        <a:bodyPr/>
        <a:lstStyle/>
        <a:p>
          <a:endParaRPr lang="es-AR"/>
        </a:p>
      </dgm:t>
    </dgm:pt>
    <dgm:pt modelId="{A0C014C7-319F-417B-8130-D9AC9E875FDD}" type="parTrans" cxnId="{78FF77F2-FC08-4700-A5A7-3E317407370B}">
      <dgm:prSet/>
      <dgm:spPr/>
      <dgm:t>
        <a:bodyPr/>
        <a:lstStyle/>
        <a:p>
          <a:endParaRPr lang="es-AR"/>
        </a:p>
      </dgm:t>
    </dgm:pt>
    <dgm:pt modelId="{3814F61B-258E-4DB8-9440-7C016914577B}">
      <dgm:prSet phldrT="[Tex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noProof="0" dirty="0"/>
            <a:t>Sem acesso à informação</a:t>
          </a:r>
        </a:p>
      </dgm:t>
    </dgm:pt>
    <dgm:pt modelId="{AC47382A-8037-4369-A86C-216A5237ECE7}" type="sibTrans" cxnId="{CBA272AD-073F-4F81-A91B-A0E875E4933B}">
      <dgm:prSet/>
      <dgm:spPr/>
      <dgm:t>
        <a:bodyPr/>
        <a:lstStyle/>
        <a:p>
          <a:endParaRPr lang="es-AR"/>
        </a:p>
      </dgm:t>
    </dgm:pt>
    <dgm:pt modelId="{7AFD5826-785A-47D8-9895-B695DF1B9F63}" type="parTrans" cxnId="{CBA272AD-073F-4F81-A91B-A0E875E4933B}">
      <dgm:prSet/>
      <dgm:spPr/>
      <dgm:t>
        <a:bodyPr/>
        <a:lstStyle/>
        <a:p>
          <a:endParaRPr lang="es-AR"/>
        </a:p>
      </dgm:t>
    </dgm:pt>
    <dgm:pt modelId="{12C4B586-D9EC-4B18-9BF5-F659674143B3}">
      <dgm:prSet phldrT="[Tex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noProof="0" dirty="0"/>
            <a:t>Sem saneamento básico</a:t>
          </a:r>
        </a:p>
      </dgm:t>
    </dgm:pt>
    <dgm:pt modelId="{44D1BEFF-8B0A-41F6-8781-12FABFE571EE}" type="sibTrans" cxnId="{1CFB11F0-3F4D-435F-A676-0957FB5323D6}">
      <dgm:prSet/>
      <dgm:spPr/>
      <dgm:t>
        <a:bodyPr/>
        <a:lstStyle/>
        <a:p>
          <a:endParaRPr lang="es-AR"/>
        </a:p>
      </dgm:t>
    </dgm:pt>
    <dgm:pt modelId="{60C67DE2-C0B5-40AA-8C81-A93D8AEE6897}" type="parTrans" cxnId="{1CFB11F0-3F4D-435F-A676-0957FB5323D6}">
      <dgm:prSet/>
      <dgm:spPr/>
      <dgm:t>
        <a:bodyPr/>
        <a:lstStyle/>
        <a:p>
          <a:endParaRPr lang="es-AR"/>
        </a:p>
      </dgm:t>
    </dgm:pt>
    <dgm:pt modelId="{79C616F6-A717-42C4-8ED1-E8B9C6D3EAC0}">
      <dgm:prSet phldrT="[Tex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noProof="0" dirty="0"/>
            <a:t>Moradia inadequada</a:t>
          </a:r>
        </a:p>
      </dgm:t>
    </dgm:pt>
    <dgm:pt modelId="{1FEBE121-D2F5-402F-89C2-C5CFBA45148C}" type="sibTrans" cxnId="{3FD79950-7DE9-4E54-8CA4-05D361E68FC6}">
      <dgm:prSet/>
      <dgm:spPr/>
      <dgm:t>
        <a:bodyPr/>
        <a:lstStyle/>
        <a:p>
          <a:endParaRPr lang="es-AR"/>
        </a:p>
      </dgm:t>
    </dgm:pt>
    <dgm:pt modelId="{87D5D64E-7858-4C8A-987D-BFD2D41C9FDD}" type="parTrans" cxnId="{3FD79950-7DE9-4E54-8CA4-05D361E68FC6}">
      <dgm:prSet/>
      <dgm:spPr/>
      <dgm:t>
        <a:bodyPr/>
        <a:lstStyle/>
        <a:p>
          <a:endParaRPr lang="es-AR"/>
        </a:p>
      </dgm:t>
    </dgm:pt>
    <dgm:pt modelId="{4D13EB56-6D87-48DA-B4DD-0754D9A4D41E}">
      <dgm:prSet phldrT="[Texto]"/>
      <dgm:spPr>
        <a:solidFill>
          <a:schemeClr val="bg1">
            <a:lumMod val="75000"/>
            <a:alpha val="50000"/>
          </a:schemeClr>
        </a:solidFill>
      </dgm:spPr>
      <dgm:t>
        <a:bodyPr/>
        <a:lstStyle/>
        <a:p>
          <a:r>
            <a:rPr lang="pt-BR" noProof="0" dirty="0"/>
            <a:t>Sem proteção</a:t>
          </a:r>
        </a:p>
      </dgm:t>
    </dgm:pt>
    <dgm:pt modelId="{529048DF-F127-42E4-9808-6FDCB4EEAE6B}" type="sibTrans" cxnId="{04EE03DA-6421-4DB8-A493-A3F90F6CDB61}">
      <dgm:prSet/>
      <dgm:spPr/>
      <dgm:t>
        <a:bodyPr/>
        <a:lstStyle/>
        <a:p>
          <a:endParaRPr lang="es-AR"/>
        </a:p>
      </dgm:t>
    </dgm:pt>
    <dgm:pt modelId="{15C231FE-E76D-4311-A5B0-EFC65D4DFC6E}" type="parTrans" cxnId="{04EE03DA-6421-4DB8-A493-A3F90F6CDB61}">
      <dgm:prSet/>
      <dgm:spPr/>
      <dgm:t>
        <a:bodyPr/>
        <a:lstStyle/>
        <a:p>
          <a:endParaRPr lang="es-AR"/>
        </a:p>
      </dgm:t>
    </dgm:pt>
    <dgm:pt modelId="{1690F469-0142-46D5-B529-41FAE402BE00}" type="pres">
      <dgm:prSet presAssocID="{744CD1C2-D97F-476E-AC3B-992CE42017EC}" presName="composite" presStyleCnt="0">
        <dgm:presLayoutVars>
          <dgm:chMax val="1"/>
          <dgm:dir/>
          <dgm:resizeHandles val="exact"/>
        </dgm:presLayoutVars>
      </dgm:prSet>
      <dgm:spPr/>
    </dgm:pt>
    <dgm:pt modelId="{4A14EE9A-2FF3-47A7-98FE-4709D9D410EE}" type="pres">
      <dgm:prSet presAssocID="{744CD1C2-D97F-476E-AC3B-992CE42017EC}" presName="radial" presStyleCnt="0">
        <dgm:presLayoutVars>
          <dgm:animLvl val="ctr"/>
        </dgm:presLayoutVars>
      </dgm:prSet>
      <dgm:spPr/>
    </dgm:pt>
    <dgm:pt modelId="{AD581B50-32F7-4F14-8ED2-C78682AF036E}" type="pres">
      <dgm:prSet presAssocID="{4E836471-28C1-4539-BD38-1847D7AC752D}" presName="centerShape" presStyleLbl="vennNode1" presStyleIdx="0" presStyleCnt="7"/>
      <dgm:spPr/>
    </dgm:pt>
    <dgm:pt modelId="{332D1F51-BBB0-4DE2-8348-B9F5FFA55634}" type="pres">
      <dgm:prSet presAssocID="{A96D98F0-0625-44C5-82BA-B9C16D6D2EFF}" presName="node" presStyleLbl="vennNode1" presStyleIdx="1" presStyleCnt="7">
        <dgm:presLayoutVars>
          <dgm:bulletEnabled val="1"/>
        </dgm:presLayoutVars>
      </dgm:prSet>
      <dgm:spPr/>
    </dgm:pt>
    <dgm:pt modelId="{C9356D6A-1CAA-4A3E-BAB5-3310AC828409}" type="pres">
      <dgm:prSet presAssocID="{EB3232BB-335F-4EF7-AFA5-A6B60C4F707E}" presName="node" presStyleLbl="vennNode1" presStyleIdx="2" presStyleCnt="7">
        <dgm:presLayoutVars>
          <dgm:bulletEnabled val="1"/>
        </dgm:presLayoutVars>
      </dgm:prSet>
      <dgm:spPr/>
    </dgm:pt>
    <dgm:pt modelId="{D197A390-177D-4B70-8465-2E59169CF183}" type="pres">
      <dgm:prSet presAssocID="{3814F61B-258E-4DB8-9440-7C016914577B}" presName="node" presStyleLbl="vennNode1" presStyleIdx="3" presStyleCnt="7">
        <dgm:presLayoutVars>
          <dgm:bulletEnabled val="1"/>
        </dgm:presLayoutVars>
      </dgm:prSet>
      <dgm:spPr/>
    </dgm:pt>
    <dgm:pt modelId="{DE09E7F2-8D6D-4CB1-A67B-A5E7110FDA7B}" type="pres">
      <dgm:prSet presAssocID="{12C4B586-D9EC-4B18-9BF5-F659674143B3}" presName="node" presStyleLbl="vennNode1" presStyleIdx="4" presStyleCnt="7" custRadScaleRad="101182" custRadScaleInc="-2639">
        <dgm:presLayoutVars>
          <dgm:bulletEnabled val="1"/>
        </dgm:presLayoutVars>
      </dgm:prSet>
      <dgm:spPr/>
    </dgm:pt>
    <dgm:pt modelId="{CD9FA412-0807-4AC5-A1AF-C8FF25425095}" type="pres">
      <dgm:prSet presAssocID="{79C616F6-A717-42C4-8ED1-E8B9C6D3EAC0}" presName="node" presStyleLbl="vennNode1" presStyleIdx="5" presStyleCnt="7">
        <dgm:presLayoutVars>
          <dgm:bulletEnabled val="1"/>
        </dgm:presLayoutVars>
      </dgm:prSet>
      <dgm:spPr/>
    </dgm:pt>
    <dgm:pt modelId="{82E41D33-4917-4779-9354-17793B0084F8}" type="pres">
      <dgm:prSet presAssocID="{4D13EB56-6D87-48DA-B4DD-0754D9A4D41E}" presName="node" presStyleLbl="vennNode1" presStyleIdx="6" presStyleCnt="7" custRadScaleRad="100783" custRadScaleInc="-428">
        <dgm:presLayoutVars>
          <dgm:bulletEnabled val="1"/>
        </dgm:presLayoutVars>
      </dgm:prSet>
      <dgm:spPr/>
    </dgm:pt>
  </dgm:ptLst>
  <dgm:cxnLst>
    <dgm:cxn modelId="{F812DC0B-6302-4884-AADC-EBF3F0ACF8B4}" srcId="{4E836471-28C1-4539-BD38-1847D7AC752D}" destId="{A96D98F0-0625-44C5-82BA-B9C16D6D2EFF}" srcOrd="0" destOrd="0" parTransId="{13960570-51CD-415D-A952-C236B2DD5791}" sibTransId="{E83D2FC2-3513-4BBB-A620-0B413C1E8745}"/>
    <dgm:cxn modelId="{528D122C-D1EC-403B-85D1-933403639898}" type="presOf" srcId="{3814F61B-258E-4DB8-9440-7C016914577B}" destId="{D197A390-177D-4B70-8465-2E59169CF183}" srcOrd="0" destOrd="0" presId="urn:microsoft.com/office/officeart/2005/8/layout/radial3"/>
    <dgm:cxn modelId="{9A6F1035-7C35-46EF-AF7C-046065D3DB14}" type="presOf" srcId="{744CD1C2-D97F-476E-AC3B-992CE42017EC}" destId="{1690F469-0142-46D5-B529-41FAE402BE00}" srcOrd="0" destOrd="0" presId="urn:microsoft.com/office/officeart/2005/8/layout/radial3"/>
    <dgm:cxn modelId="{38487B5B-8A63-4CD5-9F63-E22D6FBB1DC4}" type="presOf" srcId="{4D13EB56-6D87-48DA-B4DD-0754D9A4D41E}" destId="{82E41D33-4917-4779-9354-17793B0084F8}" srcOrd="0" destOrd="0" presId="urn:microsoft.com/office/officeart/2005/8/layout/radial3"/>
    <dgm:cxn modelId="{3FD79950-7DE9-4E54-8CA4-05D361E68FC6}" srcId="{4E836471-28C1-4539-BD38-1847D7AC752D}" destId="{79C616F6-A717-42C4-8ED1-E8B9C6D3EAC0}" srcOrd="4" destOrd="0" parTransId="{87D5D64E-7858-4C8A-987D-BFD2D41C9FDD}" sibTransId="{1FEBE121-D2F5-402F-89C2-C5CFBA45148C}"/>
    <dgm:cxn modelId="{0B739C74-F885-4282-97EA-BA630DDD9FDF}" type="presOf" srcId="{EB3232BB-335F-4EF7-AFA5-A6B60C4F707E}" destId="{C9356D6A-1CAA-4A3E-BAB5-3310AC828409}" srcOrd="0" destOrd="0" presId="urn:microsoft.com/office/officeart/2005/8/layout/radial3"/>
    <dgm:cxn modelId="{2DB1C87C-15EF-4319-B731-A0E3C28F1BB1}" type="presOf" srcId="{79C616F6-A717-42C4-8ED1-E8B9C6D3EAC0}" destId="{CD9FA412-0807-4AC5-A1AF-C8FF25425095}" srcOrd="0" destOrd="0" presId="urn:microsoft.com/office/officeart/2005/8/layout/radial3"/>
    <dgm:cxn modelId="{6757E78C-502D-4EE5-8805-6333CE57DD06}" type="presOf" srcId="{A96D98F0-0625-44C5-82BA-B9C16D6D2EFF}" destId="{332D1F51-BBB0-4DE2-8348-B9F5FFA55634}" srcOrd="0" destOrd="0" presId="urn:microsoft.com/office/officeart/2005/8/layout/radial3"/>
    <dgm:cxn modelId="{FF8E398F-28FF-49AA-B8C3-32DDBF1059AD}" type="presOf" srcId="{12C4B586-D9EC-4B18-9BF5-F659674143B3}" destId="{DE09E7F2-8D6D-4CB1-A67B-A5E7110FDA7B}" srcOrd="0" destOrd="0" presId="urn:microsoft.com/office/officeart/2005/8/layout/radial3"/>
    <dgm:cxn modelId="{CBA272AD-073F-4F81-A91B-A0E875E4933B}" srcId="{4E836471-28C1-4539-BD38-1847D7AC752D}" destId="{3814F61B-258E-4DB8-9440-7C016914577B}" srcOrd="2" destOrd="0" parTransId="{7AFD5826-785A-47D8-9895-B695DF1B9F63}" sibTransId="{AC47382A-8037-4369-A86C-216A5237ECE7}"/>
    <dgm:cxn modelId="{AE0990D8-5DC6-41CA-A89E-CF9C653A9469}" srcId="{744CD1C2-D97F-476E-AC3B-992CE42017EC}" destId="{4E836471-28C1-4539-BD38-1847D7AC752D}" srcOrd="0" destOrd="0" parTransId="{AE48A01B-51A5-45DE-9EA3-1AC1F996F219}" sibTransId="{97E923C6-2B92-4155-A04F-4D5DAE35208C}"/>
    <dgm:cxn modelId="{04EE03DA-6421-4DB8-A493-A3F90F6CDB61}" srcId="{4E836471-28C1-4539-BD38-1847D7AC752D}" destId="{4D13EB56-6D87-48DA-B4DD-0754D9A4D41E}" srcOrd="5" destOrd="0" parTransId="{15C231FE-E76D-4311-A5B0-EFC65D4DFC6E}" sibTransId="{529048DF-F127-42E4-9808-6FDCB4EEAE6B}"/>
    <dgm:cxn modelId="{1CFB11F0-3F4D-435F-A676-0957FB5323D6}" srcId="{4E836471-28C1-4539-BD38-1847D7AC752D}" destId="{12C4B586-D9EC-4B18-9BF5-F659674143B3}" srcOrd="3" destOrd="0" parTransId="{60C67DE2-C0B5-40AA-8C81-A93D8AEE6897}" sibTransId="{44D1BEFF-8B0A-41F6-8781-12FABFE571EE}"/>
    <dgm:cxn modelId="{C8A730F1-FEF8-4770-980C-EBBE92FB80B4}" type="presOf" srcId="{4E836471-28C1-4539-BD38-1847D7AC752D}" destId="{AD581B50-32F7-4F14-8ED2-C78682AF036E}" srcOrd="0" destOrd="0" presId="urn:microsoft.com/office/officeart/2005/8/layout/radial3"/>
    <dgm:cxn modelId="{78FF77F2-FC08-4700-A5A7-3E317407370B}" srcId="{4E836471-28C1-4539-BD38-1847D7AC752D}" destId="{EB3232BB-335F-4EF7-AFA5-A6B60C4F707E}" srcOrd="1" destOrd="0" parTransId="{A0C014C7-319F-417B-8130-D9AC9E875FDD}" sibTransId="{4E80122E-CAA3-4891-AB5B-5FA0296278A8}"/>
    <dgm:cxn modelId="{DB481C57-F0BC-4DE1-BEE0-A73582519176}" type="presParOf" srcId="{1690F469-0142-46D5-B529-41FAE402BE00}" destId="{4A14EE9A-2FF3-47A7-98FE-4709D9D410EE}" srcOrd="0" destOrd="0" presId="urn:microsoft.com/office/officeart/2005/8/layout/radial3"/>
    <dgm:cxn modelId="{9CF0821C-D0C2-4F62-8107-39B228D142B0}" type="presParOf" srcId="{4A14EE9A-2FF3-47A7-98FE-4709D9D410EE}" destId="{AD581B50-32F7-4F14-8ED2-C78682AF036E}" srcOrd="0" destOrd="0" presId="urn:microsoft.com/office/officeart/2005/8/layout/radial3"/>
    <dgm:cxn modelId="{699F08E4-2596-4C4F-BC6A-98CBDF18BC46}" type="presParOf" srcId="{4A14EE9A-2FF3-47A7-98FE-4709D9D410EE}" destId="{332D1F51-BBB0-4DE2-8348-B9F5FFA55634}" srcOrd="1" destOrd="0" presId="urn:microsoft.com/office/officeart/2005/8/layout/radial3"/>
    <dgm:cxn modelId="{29019C5A-0A98-4E10-B748-93B45A7416DB}" type="presParOf" srcId="{4A14EE9A-2FF3-47A7-98FE-4709D9D410EE}" destId="{C9356D6A-1CAA-4A3E-BAB5-3310AC828409}" srcOrd="2" destOrd="0" presId="urn:microsoft.com/office/officeart/2005/8/layout/radial3"/>
    <dgm:cxn modelId="{C92A4D0C-4B7F-4C6F-A242-14611D1874A4}" type="presParOf" srcId="{4A14EE9A-2FF3-47A7-98FE-4709D9D410EE}" destId="{D197A390-177D-4B70-8465-2E59169CF183}" srcOrd="3" destOrd="0" presId="urn:microsoft.com/office/officeart/2005/8/layout/radial3"/>
    <dgm:cxn modelId="{AF3A7B09-0AB0-4157-89CA-A107AF2EABE7}" type="presParOf" srcId="{4A14EE9A-2FF3-47A7-98FE-4709D9D410EE}" destId="{DE09E7F2-8D6D-4CB1-A67B-A5E7110FDA7B}" srcOrd="4" destOrd="0" presId="urn:microsoft.com/office/officeart/2005/8/layout/radial3"/>
    <dgm:cxn modelId="{73CDBBB2-F1A3-4E66-8813-337F1C03C6F9}" type="presParOf" srcId="{4A14EE9A-2FF3-47A7-98FE-4709D9D410EE}" destId="{CD9FA412-0807-4AC5-A1AF-C8FF25425095}" srcOrd="5" destOrd="0" presId="urn:microsoft.com/office/officeart/2005/8/layout/radial3"/>
    <dgm:cxn modelId="{EAFDBCE3-9052-4F67-A96A-AFB6C7834379}" type="presParOf" srcId="{4A14EE9A-2FF3-47A7-98FE-4709D9D410EE}" destId="{82E41D33-4917-4779-9354-17793B0084F8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1B50-32F7-4F14-8ED2-C78682AF036E}">
      <dsp:nvSpPr>
        <dsp:cNvPr id="0" name=""/>
        <dsp:cNvSpPr/>
      </dsp:nvSpPr>
      <dsp:spPr>
        <a:xfrm>
          <a:off x="3469730" y="1334370"/>
          <a:ext cx="3324222" cy="3324222"/>
        </a:xfrm>
        <a:prstGeom prst="ellipse">
          <a:avLst/>
        </a:prstGeom>
        <a:solidFill>
          <a:schemeClr val="accent1">
            <a:lumMod val="40000"/>
            <a:lumOff val="60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noProof="0" dirty="0"/>
            <a:t>Bem-estar</a:t>
          </a:r>
        </a:p>
      </dsp:txBody>
      <dsp:txXfrm>
        <a:off x="3956551" y="1821191"/>
        <a:ext cx="2350580" cy="2350580"/>
      </dsp:txXfrm>
    </dsp:sp>
    <dsp:sp modelId="{332D1F51-BBB0-4DE2-8348-B9F5FFA55634}">
      <dsp:nvSpPr>
        <dsp:cNvPr id="0" name=""/>
        <dsp:cNvSpPr/>
      </dsp:nvSpPr>
      <dsp:spPr>
        <a:xfrm>
          <a:off x="4300785" y="593"/>
          <a:ext cx="1662111" cy="1662111"/>
        </a:xfrm>
        <a:prstGeom prst="ellipse">
          <a:avLst/>
        </a:prstGeom>
        <a:solidFill>
          <a:schemeClr val="accent1">
            <a:lumMod val="40000"/>
            <a:lumOff val="60000"/>
            <a:alpha val="5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Acesso à educação de qualidade</a:t>
          </a:r>
        </a:p>
      </dsp:txBody>
      <dsp:txXfrm>
        <a:off x="4544196" y="244004"/>
        <a:ext cx="1175289" cy="1175289"/>
      </dsp:txXfrm>
    </dsp:sp>
    <dsp:sp modelId="{C9356D6A-1CAA-4A3E-BAB5-3310AC828409}">
      <dsp:nvSpPr>
        <dsp:cNvPr id="0" name=""/>
        <dsp:cNvSpPr/>
      </dsp:nvSpPr>
      <dsp:spPr>
        <a:xfrm>
          <a:off x="6175586" y="1083009"/>
          <a:ext cx="1662111" cy="1662111"/>
        </a:xfrm>
        <a:prstGeom prst="ellipse">
          <a:avLst/>
        </a:prstGeom>
        <a:solidFill>
          <a:schemeClr val="accent1">
            <a:lumMod val="40000"/>
            <a:lumOff val="60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0" kern="1200" noProof="0" dirty="0"/>
            <a:t>Acesso à água de fonte segura</a:t>
          </a:r>
        </a:p>
      </dsp:txBody>
      <dsp:txXfrm>
        <a:off x="6418997" y="1326420"/>
        <a:ext cx="1175289" cy="1175289"/>
      </dsp:txXfrm>
    </dsp:sp>
    <dsp:sp modelId="{D197A390-177D-4B70-8465-2E59169CF183}">
      <dsp:nvSpPr>
        <dsp:cNvPr id="0" name=""/>
        <dsp:cNvSpPr/>
      </dsp:nvSpPr>
      <dsp:spPr>
        <a:xfrm>
          <a:off x="6175586" y="3247842"/>
          <a:ext cx="1662111" cy="1662111"/>
        </a:xfrm>
        <a:prstGeom prst="ellipse">
          <a:avLst/>
        </a:prstGeom>
        <a:solidFill>
          <a:schemeClr val="accent1">
            <a:lumMod val="40000"/>
            <a:lumOff val="60000"/>
            <a:alpha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Acesso à informação</a:t>
          </a:r>
        </a:p>
      </dsp:txBody>
      <dsp:txXfrm>
        <a:off x="6418997" y="3491253"/>
        <a:ext cx="1175289" cy="1175289"/>
      </dsp:txXfrm>
    </dsp:sp>
    <dsp:sp modelId="{DE09E7F2-8D6D-4CB1-A67B-A5E7110FDA7B}">
      <dsp:nvSpPr>
        <dsp:cNvPr id="0" name=""/>
        <dsp:cNvSpPr/>
      </dsp:nvSpPr>
      <dsp:spPr>
        <a:xfrm>
          <a:off x="4361311" y="4330852"/>
          <a:ext cx="1662111" cy="1662111"/>
        </a:xfrm>
        <a:prstGeom prst="ellipse">
          <a:avLst/>
        </a:prstGeom>
        <a:solidFill>
          <a:schemeClr val="accent1">
            <a:lumMod val="40000"/>
            <a:lumOff val="60000"/>
            <a:alpha val="5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Acesso ao saneamento básico</a:t>
          </a:r>
        </a:p>
      </dsp:txBody>
      <dsp:txXfrm>
        <a:off x="4604722" y="4574263"/>
        <a:ext cx="1175289" cy="1175289"/>
      </dsp:txXfrm>
    </dsp:sp>
    <dsp:sp modelId="{CD9FA412-0807-4AC5-A1AF-C8FF25425095}">
      <dsp:nvSpPr>
        <dsp:cNvPr id="0" name=""/>
        <dsp:cNvSpPr/>
      </dsp:nvSpPr>
      <dsp:spPr>
        <a:xfrm>
          <a:off x="2425985" y="3247842"/>
          <a:ext cx="1662111" cy="1662111"/>
        </a:xfrm>
        <a:prstGeom prst="ellipse">
          <a:avLst/>
        </a:prstGeom>
        <a:solidFill>
          <a:schemeClr val="accent1">
            <a:lumMod val="40000"/>
            <a:lumOff val="60000"/>
            <a:alpha val="5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Moradia adequada</a:t>
          </a:r>
        </a:p>
      </dsp:txBody>
      <dsp:txXfrm>
        <a:off x="2669396" y="3491253"/>
        <a:ext cx="1175289" cy="1175289"/>
      </dsp:txXfrm>
    </dsp:sp>
    <dsp:sp modelId="{82E41D33-4917-4779-9354-17793B0084F8}">
      <dsp:nvSpPr>
        <dsp:cNvPr id="0" name=""/>
        <dsp:cNvSpPr/>
      </dsp:nvSpPr>
      <dsp:spPr>
        <a:xfrm>
          <a:off x="2406435" y="1083014"/>
          <a:ext cx="1662111" cy="1662111"/>
        </a:xfrm>
        <a:prstGeom prst="ellipse">
          <a:avLst/>
        </a:prstGeom>
        <a:solidFill>
          <a:schemeClr val="accent1">
            <a:lumMod val="40000"/>
            <a:lumOff val="60000"/>
            <a:alpha val="5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noProof="0" dirty="0"/>
            <a:t>Acesso à proteção</a:t>
          </a:r>
        </a:p>
      </dsp:txBody>
      <dsp:txXfrm>
        <a:off x="2649846" y="1326425"/>
        <a:ext cx="1175289" cy="11752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581B50-32F7-4F14-8ED2-C78682AF036E}">
      <dsp:nvSpPr>
        <dsp:cNvPr id="0" name=""/>
        <dsp:cNvSpPr/>
      </dsp:nvSpPr>
      <dsp:spPr>
        <a:xfrm>
          <a:off x="3775922" y="1374768"/>
          <a:ext cx="3424861" cy="3424861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400" kern="1200" noProof="0" dirty="0"/>
            <a:t>Privação</a:t>
          </a:r>
        </a:p>
      </dsp:txBody>
      <dsp:txXfrm>
        <a:off x="4277481" y="1876327"/>
        <a:ext cx="2421743" cy="2421743"/>
      </dsp:txXfrm>
    </dsp:sp>
    <dsp:sp modelId="{332D1F51-BBB0-4DE2-8348-B9F5FFA55634}">
      <dsp:nvSpPr>
        <dsp:cNvPr id="0" name=""/>
        <dsp:cNvSpPr/>
      </dsp:nvSpPr>
      <dsp:spPr>
        <a:xfrm>
          <a:off x="4632138" y="611"/>
          <a:ext cx="1712430" cy="171243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Fora da escola ou atraso</a:t>
          </a:r>
        </a:p>
      </dsp:txBody>
      <dsp:txXfrm>
        <a:off x="4882918" y="251391"/>
        <a:ext cx="1210870" cy="1210870"/>
      </dsp:txXfrm>
    </dsp:sp>
    <dsp:sp modelId="{C9356D6A-1CAA-4A3E-BAB5-3310AC828409}">
      <dsp:nvSpPr>
        <dsp:cNvPr id="0" name=""/>
        <dsp:cNvSpPr/>
      </dsp:nvSpPr>
      <dsp:spPr>
        <a:xfrm>
          <a:off x="6563697" y="1115797"/>
          <a:ext cx="1712430" cy="171243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Sem acesso à água</a:t>
          </a:r>
        </a:p>
      </dsp:txBody>
      <dsp:txXfrm>
        <a:off x="6814477" y="1366577"/>
        <a:ext cx="1210870" cy="1210870"/>
      </dsp:txXfrm>
    </dsp:sp>
    <dsp:sp modelId="{D197A390-177D-4B70-8465-2E59169CF183}">
      <dsp:nvSpPr>
        <dsp:cNvPr id="0" name=""/>
        <dsp:cNvSpPr/>
      </dsp:nvSpPr>
      <dsp:spPr>
        <a:xfrm>
          <a:off x="6563697" y="3346169"/>
          <a:ext cx="1712430" cy="171243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Sem acesso à informação</a:t>
          </a:r>
        </a:p>
      </dsp:txBody>
      <dsp:txXfrm>
        <a:off x="6814477" y="3596949"/>
        <a:ext cx="1210870" cy="1210870"/>
      </dsp:txXfrm>
    </dsp:sp>
    <dsp:sp modelId="{DE09E7F2-8D6D-4CB1-A67B-A5E7110FDA7B}">
      <dsp:nvSpPr>
        <dsp:cNvPr id="0" name=""/>
        <dsp:cNvSpPr/>
      </dsp:nvSpPr>
      <dsp:spPr>
        <a:xfrm>
          <a:off x="4694496" y="4461967"/>
          <a:ext cx="1712430" cy="171243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Sem saneamento básico</a:t>
          </a:r>
        </a:p>
      </dsp:txBody>
      <dsp:txXfrm>
        <a:off x="4945276" y="4712747"/>
        <a:ext cx="1210870" cy="1210870"/>
      </dsp:txXfrm>
    </dsp:sp>
    <dsp:sp modelId="{CD9FA412-0807-4AC5-A1AF-C8FF25425095}">
      <dsp:nvSpPr>
        <dsp:cNvPr id="0" name=""/>
        <dsp:cNvSpPr/>
      </dsp:nvSpPr>
      <dsp:spPr>
        <a:xfrm>
          <a:off x="2700579" y="3346169"/>
          <a:ext cx="1712430" cy="171243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Moradia inadequada</a:t>
          </a:r>
        </a:p>
      </dsp:txBody>
      <dsp:txXfrm>
        <a:off x="2951359" y="3596949"/>
        <a:ext cx="1210870" cy="1210870"/>
      </dsp:txXfrm>
    </dsp:sp>
    <dsp:sp modelId="{82E41D33-4917-4779-9354-17793B0084F8}">
      <dsp:nvSpPr>
        <dsp:cNvPr id="0" name=""/>
        <dsp:cNvSpPr/>
      </dsp:nvSpPr>
      <dsp:spPr>
        <a:xfrm>
          <a:off x="2680437" y="1115801"/>
          <a:ext cx="1712430" cy="1712430"/>
        </a:xfrm>
        <a:prstGeom prst="ellipse">
          <a:avLst/>
        </a:prstGeom>
        <a:solidFill>
          <a:schemeClr val="bg1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noProof="0" dirty="0"/>
            <a:t>Sem proteção</a:t>
          </a:r>
        </a:p>
      </dsp:txBody>
      <dsp:txXfrm>
        <a:off x="2931217" y="1366581"/>
        <a:ext cx="1210870" cy="121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49FAD-3B6E-45AF-AEF5-77A1BD30A4CB}" type="datetimeFigureOut">
              <a:rPr lang="pt-BR" smtClean="0"/>
              <a:t>24/09/2019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432E04-741F-4DF4-8449-7E7F91082E4C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76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9CD19-FEAF-48CD-866A-08049712B773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8468F-4585-479D-9AF9-EE566F017B3F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3492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234F5335-60C0-4040-869A-13D48B9FDC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1238" y="525463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0CB3F313-D8A8-4824-82C3-BC8CA0E58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9C7B0-8A41-46A8-B7FC-C20C785561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ctr" defTabSz="82153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2BA71-C34A-49BD-8B68-D82E0B1274FE}" type="slidenum"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+mn-ea"/>
                <a:cs typeface="Arial"/>
                <a:sym typeface="Helvetica Neue"/>
              </a:rPr>
              <a:pPr marL="0" marR="0" lvl="0" indent="0" algn="ctr" defTabSz="821531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+mn-ea"/>
              <a:cs typeface="Arial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0709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bg1"/>
                </a:solidFill>
              </a:rPr>
              <a:t>- Contexto do pós 2ª Guerra Mundial – foco em situações de emergência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bg1"/>
                </a:solidFill>
              </a:rPr>
              <a:t>- Zelar pelos direitos (...) ajudando as crianças a satisfazerem suas necessidades básicas e a expandir suas oportunidades de pleno desenvolvimento.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>
                <a:solidFill>
                  <a:schemeClr val="bg1"/>
                </a:solidFill>
              </a:rPr>
              <a:t>- O UNICEF orienta sua conduta a partir do texto da Convenção sobre os Direitos da Criança</a:t>
            </a:r>
            <a:endParaRPr lang="pt-BR" sz="1050" dirty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CAF43-BF6D-F445-AD1D-55E239AEDED1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0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B313-5705-4C46-AF51-913DBA4791B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16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7666B-307A-416E-8353-E896CE1E7F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D17FE8-3A3E-4F43-95F8-705ECB68E5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E3096-BF17-4E38-A2FA-04E7522E3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116ACA-E902-4F6F-9538-2F4B2A4D0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EF0277-A41D-48EB-B5E9-6BFFC804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7978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475621-6D77-481E-BF0E-6E9D7327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0E019AD-B73F-4CF9-87D5-9407FE614B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79CB77-7BB4-46B2-868E-9FD191F4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B918BE-1D54-411B-8621-3628FA0B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47813B-6203-4F6C-A279-64E2EA38E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320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146E13-13B4-4892-BD52-9008C7D7B3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8D0DDE-7354-48BA-9C2F-DA5FE0A1C1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B72406-BBCC-4956-A730-BDD1E51E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6862F-0488-4A1E-8393-8134777CC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C93C37-08C0-4824-A5DC-54DACB78C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53746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— Color — Left copy 5">
    <p:bg>
      <p:bgPr>
        <a:solidFill>
          <a:srgbClr val="1DA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E5671610-3F96-4617-80DD-05B9C9BCE9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46418" y="6216652"/>
            <a:ext cx="300567" cy="323849"/>
          </a:xfrm>
          <a:prstGeom prst="rect">
            <a:avLst/>
          </a:prstGeom>
          <a:ln w="3175"/>
        </p:spPr>
        <p:txBody>
          <a:bodyPr anchor="b"/>
          <a:lstStyle>
            <a:lvl1pPr algn="r" defTabSz="619095">
              <a:lnSpc>
                <a:spcPct val="110000"/>
              </a:lnSpc>
              <a:defRPr sz="1100" b="1" spc="-23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/>
            </a:pPr>
            <a:fld id="{03E54D95-26AD-4868-99DC-C3FC4B49141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56062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BD5F1-5AEB-4A2D-A9AF-755677C27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A545DC-81AE-40BB-A716-E05C0E8E0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F50E9-B493-443E-A9EC-6D8257DA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FE3DDE-965D-48F0-B404-DB90BA6BB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2B8797-7CE3-4613-B495-B88000DE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816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9B964-A9F1-4D89-9029-15A6ABD7B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A4AD30-9CC5-431A-AD4D-CB35F0D788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089D982-01E1-4155-A13E-3F1D7343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F2EE0-09D2-4A19-857C-4D6177CAA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11DFB9-94E7-4E63-8372-9DE192B24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434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24A0F-1BA7-4ABC-A86C-73F54D7D5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82C310-07CC-4FDD-8049-45DBE05EB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9BB2F16-06CF-43EC-A3C7-C32845ACB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131E2EA-9424-427C-9517-4347FF6EC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28C87D-8D32-43A7-8A66-6507C072C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230CDB-205F-4C92-98D4-5F69006B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727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8C68-0BF9-4BC4-9697-788214AFE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C0747C7-7B94-46DE-8491-CF5E9BD00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AB1D145-79F7-4031-8187-8782682E8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A8AC1E7-3D4D-468D-97AD-5FB9AA75D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C4369E3-25B7-43B1-B8F9-CF6C30473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3BB3888-9895-47C7-BD7A-492A9560B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1CFACD2-FDF4-4852-9925-EF7F47718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051ACA5-1313-41D4-AFE0-AC3CCBBCB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2465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41E38-F930-4344-825C-40F6D1E7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421787-ABF9-41A9-B6CB-09ED25C6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1E9F8C-DE77-474D-9B25-8FE5F0F63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4B1598-FC63-45D5-9E7D-DDD65F3B6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68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C19DF9A-E188-47CF-8AD0-716F6B017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6AC0868-915F-4958-AB96-A44EFCCFD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4B1468-FD76-46D0-933F-8A9DC52B2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264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520CCD-415A-40C7-846E-055F5850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DC53E3-6118-4012-AF1A-2A94958C7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F3BFEE-1639-4BB3-87DA-259690C93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4173BFA-52CF-4761-9F59-6B96853D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03B5E1-1875-45FF-8711-C764BA74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89A9A8-9A99-4180-BC81-DA3AB4763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601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708ED0-8E5E-4B8F-9202-055DB037E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EDA592-ABCB-4677-879E-21FD3CDC5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74BB2EE-8DCC-4B99-B8FF-1F4C1D7C5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14EC2B-8364-4828-B4C3-55C2F9195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886D3F-DA01-400F-B459-79B5E1589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85E64E-26DF-4406-B15E-8509F2F7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5384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388D1E5-47D2-4C43-83C7-E13EB706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699C1C-B833-4DE9-B80F-4A0F8FDE9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00BF90-9708-45A8-91E7-274A45AAA4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86D86-295C-4F26-8205-1BE7CF72FC48}" type="datetimeFigureOut">
              <a:rPr lang="es-AR" smtClean="0"/>
              <a:t>24/9/2019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784467-9788-4CCE-B9E9-69FF48B9D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236479-0F1D-4238-8509-B79864B03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83EC6-5B27-4D64-9E0C-034672671512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71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4">
            <a:extLst>
              <a:ext uri="{FF2B5EF4-FFF2-40B4-BE49-F238E27FC236}">
                <a16:creationId xmlns:a16="http://schemas.microsoft.com/office/drawing/2014/main" id="{BA228F5A-D219-4222-AAD6-BC5B836D1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>
            <a:extLst>
              <a:ext uri="{FF2B5EF4-FFF2-40B4-BE49-F238E27FC236}">
                <a16:creationId xmlns:a16="http://schemas.microsoft.com/office/drawing/2014/main" id="{E2DCC46F-ECE1-4DDC-9A57-702831814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7" y="2442634"/>
            <a:ext cx="12192000" cy="167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10631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7"/>
          <p:cNvSpPr/>
          <p:nvPr/>
        </p:nvSpPr>
        <p:spPr>
          <a:xfrm>
            <a:off x="433161" y="2040159"/>
            <a:ext cx="4049939" cy="3796476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2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pPr algn="ctr"/>
            <a:r>
              <a:rPr lang="es-AR" sz="32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endParaRPr lang="en-US" sz="32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9" name="Elipse 7"/>
          <p:cNvSpPr/>
          <p:nvPr/>
        </p:nvSpPr>
        <p:spPr>
          <a:xfrm>
            <a:off x="600663" y="3097973"/>
            <a:ext cx="3725371" cy="27129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32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pPr algn="ctr"/>
            <a:r>
              <a:rPr lang="es-AR" sz="3200" b="1" dirty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endParaRPr lang="en-US" sz="32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3200" b="1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Elipse 7"/>
          <p:cNvSpPr/>
          <p:nvPr/>
        </p:nvSpPr>
        <p:spPr>
          <a:xfrm>
            <a:off x="7295212" y="2116359"/>
            <a:ext cx="3689164" cy="333353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2000" b="1" dirty="0">
                <a:solidFill>
                  <a:schemeClr val="accent6">
                    <a:lumMod val="50000"/>
                  </a:schemeClr>
                </a:solidFill>
              </a:rPr>
              <a:t>                  </a:t>
            </a:r>
          </a:p>
          <a:p>
            <a:pPr algn="ctr"/>
            <a:r>
              <a:rPr lang="es-AR" sz="2000" b="1" dirty="0">
                <a:solidFill>
                  <a:schemeClr val="accent6">
                    <a:lumMod val="50000"/>
                  </a:schemeClr>
                </a:solidFill>
              </a:rPr>
              <a:t>                    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Elipse 8"/>
          <p:cNvSpPr/>
          <p:nvPr/>
        </p:nvSpPr>
        <p:spPr>
          <a:xfrm>
            <a:off x="6163023" y="2456658"/>
            <a:ext cx="2934198" cy="2808039"/>
          </a:xfrm>
          <a:prstGeom prst="ellipse">
            <a:avLst/>
          </a:prstGeom>
          <a:solidFill>
            <a:schemeClr val="accent1">
              <a:lumMod val="20000"/>
              <a:lumOff val="80000"/>
              <a:alpha val="56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8" name="CuadroTexto 9"/>
          <p:cNvSpPr txBox="1"/>
          <p:nvPr/>
        </p:nvSpPr>
        <p:spPr>
          <a:xfrm>
            <a:off x="7678571" y="3754091"/>
            <a:ext cx="10743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b="1" dirty="0"/>
              <a:t>23,1%</a:t>
            </a:r>
          </a:p>
          <a:p>
            <a:r>
              <a:rPr lang="es-AR" sz="1400" b="1" dirty="0"/>
              <a:t>12 </a:t>
            </a:r>
            <a:r>
              <a:rPr lang="es-AR" sz="1400" b="1" dirty="0" err="1"/>
              <a:t>milhões</a:t>
            </a:r>
            <a:endParaRPr lang="en-US" sz="1400" b="1" dirty="0"/>
          </a:p>
        </p:txBody>
      </p:sp>
      <p:sp>
        <p:nvSpPr>
          <p:cNvPr id="10" name="CuadroTexto 13"/>
          <p:cNvSpPr txBox="1"/>
          <p:nvPr/>
        </p:nvSpPr>
        <p:spPr>
          <a:xfrm>
            <a:off x="5157791" y="2889030"/>
            <a:ext cx="217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Privações monetárias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CuadroTexto 15"/>
          <p:cNvSpPr txBox="1"/>
          <p:nvPr/>
        </p:nvSpPr>
        <p:spPr>
          <a:xfrm>
            <a:off x="8777776" y="2929230"/>
            <a:ext cx="2431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Privações não monetárias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0"/>
          <p:cNvSpPr txBox="1"/>
          <p:nvPr/>
        </p:nvSpPr>
        <p:spPr>
          <a:xfrm>
            <a:off x="9534719" y="3758990"/>
            <a:ext cx="111636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b="1" dirty="0">
                <a:solidFill>
                  <a:schemeClr val="accent1">
                    <a:lumMod val="50000"/>
                  </a:schemeClr>
                </a:solidFill>
              </a:rPr>
              <a:t>26,6%</a:t>
            </a:r>
          </a:p>
          <a:p>
            <a:r>
              <a:rPr lang="es-AR" sz="1400" b="1" dirty="0">
                <a:solidFill>
                  <a:schemeClr val="accent1">
                    <a:lumMod val="50000"/>
                  </a:schemeClr>
                </a:solidFill>
              </a:rPr>
              <a:t>14 </a:t>
            </a:r>
            <a:r>
              <a:rPr lang="es-AR" sz="1400" b="1" dirty="0" err="1">
                <a:solidFill>
                  <a:schemeClr val="accent1">
                    <a:lumMod val="50000"/>
                  </a:schemeClr>
                </a:solidFill>
              </a:rPr>
              <a:t>milhões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6268908" y="3754091"/>
            <a:ext cx="99999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500" b="1" dirty="0">
                <a:solidFill>
                  <a:schemeClr val="accent1">
                    <a:lumMod val="50000"/>
                  </a:schemeClr>
                </a:solidFill>
              </a:rPr>
              <a:t>11,2%</a:t>
            </a:r>
          </a:p>
          <a:p>
            <a:r>
              <a:rPr lang="es-AR" sz="1400" b="1" dirty="0">
                <a:solidFill>
                  <a:schemeClr val="accent1">
                    <a:lumMod val="50000"/>
                  </a:schemeClr>
                </a:solidFill>
              </a:rPr>
              <a:t>6 </a:t>
            </a:r>
            <a:r>
              <a:rPr lang="es-AR" sz="1400" b="1" dirty="0" err="1">
                <a:solidFill>
                  <a:schemeClr val="accent1">
                    <a:lumMod val="50000"/>
                  </a:schemeClr>
                </a:solidFill>
              </a:rPr>
              <a:t>milhões</a:t>
            </a:r>
            <a:r>
              <a:rPr lang="es-AR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t-B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CuadroTexto 15"/>
          <p:cNvSpPr txBox="1"/>
          <p:nvPr/>
        </p:nvSpPr>
        <p:spPr>
          <a:xfrm>
            <a:off x="1171717" y="4577672"/>
            <a:ext cx="25473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Com privações</a:t>
            </a: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60,9%</a:t>
            </a:r>
          </a:p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(32 </a:t>
            </a:r>
            <a:r>
              <a:rPr lang="en-US" sz="1400" b="1" dirty="0" err="1">
                <a:solidFill>
                  <a:schemeClr val="bg1">
                    <a:lumMod val="50000"/>
                  </a:schemeClr>
                </a:solidFill>
              </a:rPr>
              <a:t>milhões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sp>
        <p:nvSpPr>
          <p:cNvPr id="20" name="CuadroTexto 15"/>
          <p:cNvSpPr txBox="1"/>
          <p:nvPr/>
        </p:nvSpPr>
        <p:spPr>
          <a:xfrm>
            <a:off x="1306198" y="2261952"/>
            <a:ext cx="25473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Sem privações</a:t>
            </a:r>
          </a:p>
          <a:p>
            <a:pPr algn="ctr"/>
            <a:r>
              <a:rPr lang="pt-BR" sz="2000" b="1" dirty="0">
                <a:solidFill>
                  <a:schemeClr val="bg1">
                    <a:lumMod val="50000"/>
                  </a:schemeClr>
                </a:solidFill>
              </a:rPr>
              <a:t>39,1%</a:t>
            </a:r>
            <a:endParaRPr 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63924" y="2332113"/>
            <a:ext cx="1656677" cy="64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26"/>
          <p:cNvSpPr/>
          <p:nvPr/>
        </p:nvSpPr>
        <p:spPr>
          <a:xfrm>
            <a:off x="5265721" y="2140456"/>
            <a:ext cx="45719" cy="193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ctangle 27"/>
          <p:cNvSpPr/>
          <p:nvPr/>
        </p:nvSpPr>
        <p:spPr>
          <a:xfrm>
            <a:off x="6868446" y="2153002"/>
            <a:ext cx="45719" cy="193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TextBox 50"/>
          <p:cNvSpPr txBox="1"/>
          <p:nvPr/>
        </p:nvSpPr>
        <p:spPr>
          <a:xfrm>
            <a:off x="7795916" y="5597998"/>
            <a:ext cx="2517292" cy="11849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b="1"/>
            </a:lvl1pPr>
          </a:lstStyle>
          <a:p>
            <a:pPr algn="ctr"/>
            <a:r>
              <a:rPr lang="en-US" dirty="0"/>
              <a:t>Com </a:t>
            </a:r>
            <a:r>
              <a:rPr lang="en-US" dirty="0" err="1"/>
              <a:t>privações</a:t>
            </a:r>
            <a:r>
              <a:rPr lang="en-US" dirty="0"/>
              <a:t> m</a:t>
            </a:r>
            <a:r>
              <a:rPr lang="pt-BR" dirty="0" err="1"/>
              <a:t>últiplas</a:t>
            </a:r>
            <a:endParaRPr lang="pt-BR" dirty="0"/>
          </a:p>
          <a:p>
            <a:pPr algn="ctr"/>
            <a:r>
              <a:rPr lang="en-US" sz="1400" b="0" dirty="0"/>
              <a:t>(1 </a:t>
            </a:r>
            <a:r>
              <a:rPr lang="en-US" sz="1400" b="0" dirty="0" err="1"/>
              <a:t>ou</a:t>
            </a:r>
            <a:r>
              <a:rPr lang="en-US" sz="1400" b="0" dirty="0"/>
              <a:t> + </a:t>
            </a:r>
            <a:r>
              <a:rPr lang="en-US" sz="1400" b="0" dirty="0" err="1"/>
              <a:t>direitos</a:t>
            </a:r>
            <a:r>
              <a:rPr lang="en-US" sz="1400" b="0" dirty="0"/>
              <a:t> </a:t>
            </a:r>
            <a:r>
              <a:rPr lang="en-US" sz="1400" b="0" dirty="0" err="1"/>
              <a:t>violados</a:t>
            </a:r>
            <a:r>
              <a:rPr lang="en-US" sz="1400" b="0" dirty="0"/>
              <a:t>)</a:t>
            </a:r>
          </a:p>
          <a:p>
            <a:pPr algn="ctr"/>
            <a:r>
              <a:rPr lang="en-US" sz="2500" dirty="0"/>
              <a:t>49,7% </a:t>
            </a:r>
          </a:p>
          <a:p>
            <a:pPr algn="ctr"/>
            <a:r>
              <a:rPr lang="en-US" sz="1400" dirty="0"/>
              <a:t>26 </a:t>
            </a:r>
            <a:r>
              <a:rPr lang="en-US" sz="1400" dirty="0" err="1"/>
              <a:t>milhões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8159982" y="5418312"/>
            <a:ext cx="1668118" cy="193638"/>
            <a:chOff x="7874232" y="5732637"/>
            <a:chExt cx="1668118" cy="193638"/>
          </a:xfrm>
        </p:grpSpPr>
        <p:sp>
          <p:nvSpPr>
            <p:cNvPr id="50" name="Rectangle 49"/>
            <p:cNvSpPr/>
            <p:nvPr/>
          </p:nvSpPr>
          <p:spPr>
            <a:xfrm>
              <a:off x="7878042" y="5859254"/>
              <a:ext cx="1656677" cy="6454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874232" y="5732637"/>
              <a:ext cx="45719" cy="193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9496631" y="5732637"/>
              <a:ext cx="45719" cy="19363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E845BD7-DDEC-480F-ADA4-980053D87C52}"/>
              </a:ext>
            </a:extLst>
          </p:cNvPr>
          <p:cNvSpPr/>
          <p:nvPr/>
        </p:nvSpPr>
        <p:spPr>
          <a:xfrm>
            <a:off x="-3738" y="-1934"/>
            <a:ext cx="12195738" cy="114398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4000" b="1" dirty="0" err="1"/>
              <a:t>População</a:t>
            </a:r>
            <a:r>
              <a:rPr lang="es-AR" sz="4000" b="1" dirty="0"/>
              <a:t> de </a:t>
            </a:r>
            <a:r>
              <a:rPr lang="es-AR" sz="4000" b="1" dirty="0" err="1"/>
              <a:t>crianças</a:t>
            </a:r>
            <a:r>
              <a:rPr lang="es-AR" sz="4000" b="1" dirty="0"/>
              <a:t> e adolescentes – </a:t>
            </a:r>
          </a:p>
          <a:p>
            <a:pPr algn="ctr"/>
            <a:r>
              <a:rPr lang="es-AR" sz="4000" b="1" dirty="0" err="1"/>
              <a:t>Com</a:t>
            </a:r>
            <a:r>
              <a:rPr lang="es-AR" sz="4000" b="1" dirty="0"/>
              <a:t> e </a:t>
            </a:r>
            <a:r>
              <a:rPr lang="es-AR" sz="4000" b="1" dirty="0" err="1"/>
              <a:t>sem</a:t>
            </a:r>
            <a:r>
              <a:rPr lang="es-AR" sz="4000" b="1" dirty="0"/>
              <a:t> </a:t>
            </a:r>
            <a:r>
              <a:rPr lang="es-AR" sz="4000" b="1" dirty="0" err="1"/>
              <a:t>privações</a:t>
            </a:r>
            <a:r>
              <a:rPr lang="es-AR" sz="4000" b="1" dirty="0"/>
              <a:t> no Brasil</a:t>
            </a:r>
            <a:endParaRPr lang="en-US" sz="4000" b="1" dirty="0"/>
          </a:p>
        </p:txBody>
      </p:sp>
      <p:pic>
        <p:nvPicPr>
          <p:cNvPr id="23" name="Picture 4" descr="Resultado de imagem para unicef para cada crianÃ§a">
            <a:extLst>
              <a:ext uri="{FF2B5EF4-FFF2-40B4-BE49-F238E27FC236}">
                <a16:creationId xmlns:a16="http://schemas.microsoft.com/office/drawing/2014/main" id="{0851CE9F-EAA0-4F81-8872-9811DEF73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201" y="6009191"/>
            <a:ext cx="1373012" cy="7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13">
            <a:extLst>
              <a:ext uri="{FF2B5EF4-FFF2-40B4-BE49-F238E27FC236}">
                <a16:creationId xmlns:a16="http://schemas.microsoft.com/office/drawing/2014/main" id="{3B5CFBC8-0AEA-4BBD-8EFB-977E9659C599}"/>
              </a:ext>
            </a:extLst>
          </p:cNvPr>
          <p:cNvSpPr txBox="1"/>
          <p:nvPr/>
        </p:nvSpPr>
        <p:spPr>
          <a:xfrm>
            <a:off x="6541876" y="3040526"/>
            <a:ext cx="2176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Ambas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2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/>
      <p:bldP spid="12" grpId="0"/>
      <p:bldP spid="16" grpId="0"/>
      <p:bldP spid="17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C74ECF-9D3A-45D3-BE33-A5FB2587DECF}"/>
              </a:ext>
            </a:extLst>
          </p:cNvPr>
          <p:cNvSpPr/>
          <p:nvPr/>
        </p:nvSpPr>
        <p:spPr>
          <a:xfrm>
            <a:off x="0" y="0"/>
            <a:ext cx="12192000" cy="9370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200" dirty="0" err="1"/>
              <a:t>Fen</a:t>
            </a:r>
            <a:r>
              <a:rPr lang="en-US" sz="3200" dirty="0"/>
              <a:t>ô</a:t>
            </a:r>
            <a:r>
              <a:rPr lang="pt-BR" sz="3200" dirty="0"/>
              <a:t>menos diferentes - Privações monetárias e </a:t>
            </a:r>
          </a:p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200" dirty="0"/>
              <a:t>não-monetárias</a:t>
            </a:r>
            <a:endParaRPr lang="pt-BR" sz="32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4" descr="Resultado de imagem para unicef para cada crianÃ§a">
            <a:extLst>
              <a:ext uri="{FF2B5EF4-FFF2-40B4-BE49-F238E27FC236}">
                <a16:creationId xmlns:a16="http://schemas.microsoft.com/office/drawing/2014/main" id="{13275F4E-FBC1-4798-92F7-6347B088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95" y="5896873"/>
            <a:ext cx="1373012" cy="7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50FFFE1E-41F3-47DE-A6EB-7E5CC8F36051}"/>
              </a:ext>
            </a:extLst>
          </p:cNvPr>
          <p:cNvSpPr txBox="1"/>
          <p:nvPr/>
        </p:nvSpPr>
        <p:spPr>
          <a:xfrm>
            <a:off x="2154279" y="1053794"/>
            <a:ext cx="788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Crianças e adolescentes </a:t>
            </a:r>
            <a:r>
              <a:rPr lang="pt-BR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 privações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(%)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2">
            <a:extLst>
              <a:ext uri="{FF2B5EF4-FFF2-40B4-BE49-F238E27FC236}">
                <a16:creationId xmlns:a16="http://schemas.microsoft.com/office/drawing/2014/main" id="{19725FE6-3A75-416C-A5EC-A6D9F7D327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395237"/>
              </p:ext>
            </p:extLst>
          </p:nvPr>
        </p:nvGraphicFramePr>
        <p:xfrm>
          <a:off x="2145375" y="1570666"/>
          <a:ext cx="7984587" cy="178761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531198">
                  <a:extLst>
                    <a:ext uri="{9D8B030D-6E8A-4147-A177-3AD203B41FA5}">
                      <a16:colId xmlns:a16="http://schemas.microsoft.com/office/drawing/2014/main" val="3934772206"/>
                    </a:ext>
                  </a:extLst>
                </a:gridCol>
                <a:gridCol w="874970">
                  <a:extLst>
                    <a:ext uri="{9D8B030D-6E8A-4147-A177-3AD203B41FA5}">
                      <a16:colId xmlns:a16="http://schemas.microsoft.com/office/drawing/2014/main" val="1797169398"/>
                    </a:ext>
                  </a:extLst>
                </a:gridCol>
                <a:gridCol w="874970">
                  <a:extLst>
                    <a:ext uri="{9D8B030D-6E8A-4147-A177-3AD203B41FA5}">
                      <a16:colId xmlns:a16="http://schemas.microsoft.com/office/drawing/2014/main" val="409479098"/>
                    </a:ext>
                  </a:extLst>
                </a:gridCol>
                <a:gridCol w="874970">
                  <a:extLst>
                    <a:ext uri="{9D8B030D-6E8A-4147-A177-3AD203B41FA5}">
                      <a16:colId xmlns:a16="http://schemas.microsoft.com/office/drawing/2014/main" val="1793400475"/>
                    </a:ext>
                  </a:extLst>
                </a:gridCol>
                <a:gridCol w="874970">
                  <a:extLst>
                    <a:ext uri="{9D8B030D-6E8A-4147-A177-3AD203B41FA5}">
                      <a16:colId xmlns:a16="http://schemas.microsoft.com/office/drawing/2014/main" val="1865000071"/>
                    </a:ext>
                  </a:extLst>
                </a:gridCol>
                <a:gridCol w="874970">
                  <a:extLst>
                    <a:ext uri="{9D8B030D-6E8A-4147-A177-3AD203B41FA5}">
                      <a16:colId xmlns:a16="http://schemas.microsoft.com/office/drawing/2014/main" val="2397675900"/>
                    </a:ext>
                  </a:extLst>
                </a:gridCol>
                <a:gridCol w="874970">
                  <a:extLst>
                    <a:ext uri="{9D8B030D-6E8A-4147-A177-3AD203B41FA5}">
                      <a16:colId xmlns:a16="http://schemas.microsoft.com/office/drawing/2014/main" val="4091244995"/>
                    </a:ext>
                  </a:extLst>
                </a:gridCol>
                <a:gridCol w="1203569">
                  <a:extLst>
                    <a:ext uri="{9D8B030D-6E8A-4147-A177-3AD203B41FA5}">
                      <a16:colId xmlns:a16="http://schemas.microsoft.com/office/drawing/2014/main" val="285339323"/>
                    </a:ext>
                  </a:extLst>
                </a:gridCol>
              </a:tblGrid>
              <a:tr h="663209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Tipo de privação</a:t>
                      </a:r>
                    </a:p>
                  </a:txBody>
                  <a:tcPr marL="9525" marR="9525" marT="9525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2005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2007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2009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2011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2013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2015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noProof="0" dirty="0">
                          <a:effectLst/>
                        </a:rPr>
                        <a:t>Mudança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5610650"/>
                  </a:ext>
                </a:extLst>
              </a:tr>
              <a:tr h="5622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noProof="0" dirty="0">
                          <a:effectLst/>
                        </a:rPr>
                        <a:t>Monetária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55%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48%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42%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37%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32%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34%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-21</a:t>
                      </a:r>
                      <a:endParaRPr lang="pt-BR" sz="1800" b="0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1364248"/>
                  </a:ext>
                </a:extLst>
              </a:tr>
              <a:tr h="5622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noProof="0" dirty="0">
                          <a:effectLst/>
                        </a:rPr>
                        <a:t>Não monetária</a:t>
                      </a:r>
                      <a:endParaRPr lang="pt-BR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65%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62%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60%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56%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57%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effectLst/>
                        </a:rPr>
                        <a:t>50%</a:t>
                      </a:r>
                      <a:endParaRPr lang="pt-BR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noProof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-15</a:t>
                      </a:r>
                      <a:endParaRPr lang="pt-BR" sz="1800" b="0" i="0" u="none" strike="noStrike" noProof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8528684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D9A210A0-E6E6-4774-81DF-2FC555CEF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169" y="3675110"/>
            <a:ext cx="6041660" cy="303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61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317152"/>
              </p:ext>
            </p:extLst>
          </p:nvPr>
        </p:nvGraphicFramePr>
        <p:xfrm>
          <a:off x="414348" y="890752"/>
          <a:ext cx="11457085" cy="54469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9">
            <a:extLst>
              <a:ext uri="{FF2B5EF4-FFF2-40B4-BE49-F238E27FC236}">
                <a16:creationId xmlns:a16="http://schemas.microsoft.com/office/drawing/2014/main" id="{7244E458-3549-4830-9564-B7F30F7F6E57}"/>
              </a:ext>
            </a:extLst>
          </p:cNvPr>
          <p:cNvSpPr txBox="1"/>
          <p:nvPr/>
        </p:nvSpPr>
        <p:spPr>
          <a:xfrm>
            <a:off x="414348" y="6551253"/>
            <a:ext cx="38300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00" dirty="0"/>
              <a:t>Fonte: </a:t>
            </a:r>
            <a:r>
              <a:rPr lang="es-AR" sz="1300" dirty="0" err="1"/>
              <a:t>Elaboração</a:t>
            </a:r>
            <a:r>
              <a:rPr lang="es-AR" sz="1300" dirty="0"/>
              <a:t> </a:t>
            </a:r>
            <a:r>
              <a:rPr lang="es-AR" sz="1300" dirty="0" err="1"/>
              <a:t>própria</a:t>
            </a:r>
            <a:r>
              <a:rPr lang="es-AR" sz="1300" dirty="0"/>
              <a:t> </a:t>
            </a:r>
            <a:r>
              <a:rPr lang="es-AR" sz="1300" dirty="0" err="1"/>
              <a:t>com</a:t>
            </a:r>
            <a:r>
              <a:rPr lang="es-AR" sz="1300" dirty="0"/>
              <a:t> dados da PNAD, IBGE. </a:t>
            </a:r>
            <a:endParaRPr lang="en-US" sz="1300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51895F5-F089-4E66-B171-9C990D578BF4}"/>
              </a:ext>
            </a:extLst>
          </p:cNvPr>
          <p:cNvSpPr/>
          <p:nvPr/>
        </p:nvSpPr>
        <p:spPr>
          <a:xfrm>
            <a:off x="0" y="14359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Decomposição em dimensões</a:t>
            </a:r>
          </a:p>
        </p:txBody>
      </p:sp>
    </p:spTree>
    <p:extLst>
      <p:ext uri="{BB962C8B-B14F-4D97-AF65-F5344CB8AC3E}">
        <p14:creationId xmlns:p14="http://schemas.microsoft.com/office/powerpoint/2010/main" val="1666517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C74ECF-9D3A-45D3-BE33-A5FB2587DECF}"/>
              </a:ext>
            </a:extLst>
          </p:cNvPr>
          <p:cNvSpPr/>
          <p:nvPr/>
        </p:nvSpPr>
        <p:spPr>
          <a:xfrm>
            <a:off x="0" y="-3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Resultados</a:t>
            </a:r>
          </a:p>
        </p:txBody>
      </p:sp>
      <p:pic>
        <p:nvPicPr>
          <p:cNvPr id="9" name="Picture 4" descr="Resultado de imagem para unicef para cada crianÃ§a">
            <a:extLst>
              <a:ext uri="{FF2B5EF4-FFF2-40B4-BE49-F238E27FC236}">
                <a16:creationId xmlns:a16="http://schemas.microsoft.com/office/drawing/2014/main" id="{13275F4E-FBC1-4798-92F7-6347B088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95" y="5896873"/>
            <a:ext cx="1373012" cy="7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9B8616-3100-4DE5-ADE0-970907016FC0}"/>
              </a:ext>
            </a:extLst>
          </p:cNvPr>
          <p:cNvSpPr txBox="1"/>
          <p:nvPr/>
        </p:nvSpPr>
        <p:spPr>
          <a:xfrm>
            <a:off x="377505" y="6082018"/>
            <a:ext cx="8909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Avenir Book"/>
              </a:rPr>
              <a:t>Fonte: </a:t>
            </a:r>
            <a:r>
              <a:rPr lang="pt-BR" sz="1200" i="1" dirty="0">
                <a:solidFill>
                  <a:schemeClr val="bg2">
                    <a:lumMod val="25000"/>
                  </a:schemeClr>
                </a:solidFill>
                <a:latin typeface="Avenir Book"/>
              </a:rPr>
              <a:t>Bem-estar e privações múltiplas na infância e na adolescência no Brasil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  <a:latin typeface="Avenir Book"/>
              </a:rPr>
              <a:t>, UNICEF (2018)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9A5D9A-A2BF-4E43-9ADF-04AA2450D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91" y="938748"/>
            <a:ext cx="11735817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93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1">
            <a:extLst>
              <a:ext uri="{FF2B5EF4-FFF2-40B4-BE49-F238E27FC236}">
                <a16:creationId xmlns:a16="http://schemas.microsoft.com/office/drawing/2014/main" id="{9952906D-5DA2-45FC-A06A-01A7A4223395}"/>
              </a:ext>
            </a:extLst>
          </p:cNvPr>
          <p:cNvSpPr/>
          <p:nvPr/>
        </p:nvSpPr>
        <p:spPr>
          <a:xfrm>
            <a:off x="0" y="14359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Decomposição de privações por área metropolitana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D8A4C1-3CF0-404D-8FEB-4A925DCD7C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681" y="814309"/>
            <a:ext cx="9547893" cy="565743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44E458-3549-4830-9564-B7F30F7F6E57}"/>
              </a:ext>
            </a:extLst>
          </p:cNvPr>
          <p:cNvSpPr txBox="1"/>
          <p:nvPr/>
        </p:nvSpPr>
        <p:spPr>
          <a:xfrm>
            <a:off x="414348" y="6551253"/>
            <a:ext cx="38300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00" dirty="0"/>
              <a:t>Fonte: </a:t>
            </a:r>
            <a:r>
              <a:rPr lang="es-AR" sz="1300" dirty="0" err="1"/>
              <a:t>Elaboração</a:t>
            </a:r>
            <a:r>
              <a:rPr lang="es-AR" sz="1300" dirty="0"/>
              <a:t> </a:t>
            </a:r>
            <a:r>
              <a:rPr lang="es-AR" sz="1300" dirty="0" err="1"/>
              <a:t>própria</a:t>
            </a:r>
            <a:r>
              <a:rPr lang="es-AR" sz="1300" dirty="0"/>
              <a:t> </a:t>
            </a:r>
            <a:r>
              <a:rPr lang="es-AR" sz="1300" dirty="0" err="1"/>
              <a:t>com</a:t>
            </a:r>
            <a:r>
              <a:rPr lang="es-AR" sz="1300" dirty="0"/>
              <a:t> dados da PNAD, IBGE.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131714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95CB8C57-B458-464E-BEA9-5493A9BC1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2150"/>
            <a:ext cx="65" cy="2128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-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es-A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51574D2-44CC-46CF-A6CC-0E3C6B15C4C3}"/>
              </a:ext>
            </a:extLst>
          </p:cNvPr>
          <p:cNvSpPr txBox="1"/>
          <p:nvPr/>
        </p:nvSpPr>
        <p:spPr>
          <a:xfrm>
            <a:off x="1775791" y="6397379"/>
            <a:ext cx="383008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300" dirty="0"/>
              <a:t>Fonte: </a:t>
            </a:r>
            <a:r>
              <a:rPr lang="es-AR" sz="1300" dirty="0" err="1"/>
              <a:t>Elaboração</a:t>
            </a:r>
            <a:r>
              <a:rPr lang="es-AR" sz="1300" dirty="0"/>
              <a:t> </a:t>
            </a:r>
            <a:r>
              <a:rPr lang="es-AR" sz="1300" dirty="0" err="1"/>
              <a:t>própria</a:t>
            </a:r>
            <a:r>
              <a:rPr lang="es-AR" sz="1300" dirty="0"/>
              <a:t> </a:t>
            </a:r>
            <a:r>
              <a:rPr lang="es-AR" sz="1300" dirty="0" err="1"/>
              <a:t>com</a:t>
            </a:r>
            <a:r>
              <a:rPr lang="es-AR" sz="1300" dirty="0"/>
              <a:t> dados da PNAD, IBGE. </a:t>
            </a:r>
            <a:endParaRPr lang="en-US" sz="1300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9B7A80A-0761-4386-BB80-A9CB74E7A83B}"/>
              </a:ext>
            </a:extLst>
          </p:cNvPr>
          <p:cNvSpPr/>
          <p:nvPr/>
        </p:nvSpPr>
        <p:spPr>
          <a:xfrm>
            <a:off x="0" y="14359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Decomposição em dimensões - </a:t>
            </a:r>
            <a:r>
              <a:rPr lang="pt-BR" sz="3600" b="1" dirty="0" err="1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UFs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6F0331-CC90-4D0C-8748-C9748C5C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5382" y="795202"/>
            <a:ext cx="4304146" cy="55289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CE9E82-A832-46DF-BF00-C7793E530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6729" y="828181"/>
            <a:ext cx="4252800" cy="54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5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93E695-904C-8C4E-9277-A1AA031BA7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1642365" y="1355553"/>
            <a:ext cx="890726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bg1"/>
                </a:solidFill>
              </a:rPr>
              <a:t>Bem-Estar e Privações Múltiplas</a:t>
            </a:r>
          </a:p>
          <a:p>
            <a:pPr algn="ctr"/>
            <a:r>
              <a:rPr lang="pt-BR" sz="4000" b="1" dirty="0">
                <a:solidFill>
                  <a:schemeClr val="bg1"/>
                </a:solidFill>
              </a:rPr>
              <a:t>na Infância e na Adolescência </a:t>
            </a:r>
            <a:r>
              <a:rPr lang="en-US" sz="4000" b="1" dirty="0">
                <a:solidFill>
                  <a:schemeClr val="bg1"/>
                </a:solidFill>
              </a:rPr>
              <a:t>no Brasil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Comissão</a:t>
            </a:r>
            <a:r>
              <a:rPr lang="en-US" sz="3200" b="1" dirty="0">
                <a:solidFill>
                  <a:schemeClr val="bg1"/>
                </a:solidFill>
              </a:rPr>
              <a:t> de </a:t>
            </a:r>
            <a:r>
              <a:rPr lang="en-US" sz="3200" b="1" dirty="0" err="1">
                <a:solidFill>
                  <a:schemeClr val="bg1"/>
                </a:solidFill>
              </a:rPr>
              <a:t>Seguridade</a:t>
            </a:r>
            <a:r>
              <a:rPr lang="en-US" sz="3200" b="1" dirty="0">
                <a:solidFill>
                  <a:schemeClr val="bg1"/>
                </a:solidFill>
              </a:rPr>
              <a:t> Social e </a:t>
            </a:r>
            <a:r>
              <a:rPr lang="en-US" sz="3200" b="1" dirty="0" err="1">
                <a:solidFill>
                  <a:schemeClr val="bg1"/>
                </a:solidFill>
              </a:rPr>
              <a:t>Família</a:t>
            </a:r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Brasília, 25 de </a:t>
            </a:r>
            <a:r>
              <a:rPr lang="en-US" sz="3200" dirty="0" err="1">
                <a:solidFill>
                  <a:schemeClr val="bg1"/>
                </a:solidFill>
              </a:rPr>
              <a:t>setembro</a:t>
            </a:r>
            <a:r>
              <a:rPr lang="en-US" sz="3200" dirty="0">
                <a:solidFill>
                  <a:schemeClr val="bg1"/>
                </a:solidFill>
              </a:rPr>
              <a:t> de 2019</a:t>
            </a:r>
          </a:p>
          <a:p>
            <a:pPr algn="ctr"/>
            <a:endParaRPr lang="pt-BR" sz="4000" b="1" dirty="0">
              <a:solidFill>
                <a:schemeClr val="bg1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65E992C-81DA-4C91-8289-A8FF60740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757" y="4982075"/>
            <a:ext cx="3172883" cy="1953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370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C74ECF-9D3A-45D3-BE33-A5FB2587DECF}"/>
              </a:ext>
            </a:extLst>
          </p:cNvPr>
          <p:cNvSpPr/>
          <p:nvPr/>
        </p:nvSpPr>
        <p:spPr>
          <a:xfrm>
            <a:off x="0" y="-3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Objetivos do estudo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20544-1E21-4021-AC84-658F93399BCC}"/>
              </a:ext>
            </a:extLst>
          </p:cNvPr>
          <p:cNvSpPr/>
          <p:nvPr/>
        </p:nvSpPr>
        <p:spPr>
          <a:xfrm>
            <a:off x="528506" y="1308683"/>
            <a:ext cx="113586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b="1" dirty="0"/>
              <a:t>Estimar o nível das privações</a:t>
            </a:r>
            <a:r>
              <a:rPr lang="pt-BR" sz="2800" dirty="0"/>
              <a:t> experimentadas por meninos, meninas e adolescentes no Brasil, focando em elementos que vão </a:t>
            </a:r>
            <a:r>
              <a:rPr lang="pt-BR" sz="2800" b="1" dirty="0"/>
              <a:t>além da pobreza monetária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Conhecer a  </a:t>
            </a:r>
            <a:r>
              <a:rPr lang="pt-BR" sz="2800" b="1" dirty="0"/>
              <a:t>estrutura e a composição </a:t>
            </a:r>
            <a:r>
              <a:rPr lang="pt-BR" sz="2800" dirty="0"/>
              <a:t>das privações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/>
              <a:t>Obter conclusões que possam </a:t>
            </a:r>
            <a:r>
              <a:rPr lang="pt-BR" sz="2800" b="1" dirty="0"/>
              <a:t>orientar as políticas públicas </a:t>
            </a:r>
            <a:r>
              <a:rPr lang="pt-BR" sz="2800" dirty="0"/>
              <a:t>para a infância e a adolescência</a:t>
            </a:r>
            <a:endParaRPr lang="pt-BR" sz="2000" dirty="0"/>
          </a:p>
        </p:txBody>
      </p:sp>
      <p:pic>
        <p:nvPicPr>
          <p:cNvPr id="9" name="Picture 4" descr="Resultado de imagem para unicef para cada crianÃ§a">
            <a:extLst>
              <a:ext uri="{FF2B5EF4-FFF2-40B4-BE49-F238E27FC236}">
                <a16:creationId xmlns:a16="http://schemas.microsoft.com/office/drawing/2014/main" id="{13275F4E-FBC1-4798-92F7-6347B088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95" y="5896873"/>
            <a:ext cx="1373012" cy="7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9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0C74ECF-9D3A-45D3-BE33-A5FB2587DECF}"/>
              </a:ext>
            </a:extLst>
          </p:cNvPr>
          <p:cNvSpPr/>
          <p:nvPr/>
        </p:nvSpPr>
        <p:spPr>
          <a:xfrm>
            <a:off x="0" y="-3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-44450" algn="ctr">
              <a:buClr>
                <a:srgbClr val="00B0F0"/>
              </a:buClr>
              <a:buSzPct val="25000"/>
            </a:pPr>
            <a:r>
              <a:rPr lang="es-AR" sz="3200" dirty="0"/>
              <a:t>ODS 1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F20544-1E21-4021-AC84-658F93399BCC}"/>
              </a:ext>
            </a:extLst>
          </p:cNvPr>
          <p:cNvSpPr/>
          <p:nvPr/>
        </p:nvSpPr>
        <p:spPr>
          <a:xfrm>
            <a:off x="318048" y="1030394"/>
            <a:ext cx="1121133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/>
              <a:t>Até 2030</a:t>
            </a:r>
          </a:p>
          <a:p>
            <a:endParaRPr lang="pt-BR" sz="1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Erradicar a pobreza extrema </a:t>
            </a:r>
            <a:r>
              <a:rPr lang="pt-BR" sz="2400" dirty="0"/>
              <a:t>para todas as pessoas no mundo, atualmente medida por </a:t>
            </a:r>
            <a:r>
              <a:rPr lang="pt-BR" sz="2400" u="sng" dirty="0"/>
              <a:t>renda per capita</a:t>
            </a:r>
            <a:r>
              <a:rPr lang="pt-BR" sz="2400" dirty="0"/>
              <a:t> inferior a 1,25 dólares dos Estados Unidos por dia.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/>
              <a:t>Reduzir ao menos pela metade </a:t>
            </a:r>
            <a:r>
              <a:rPr lang="pt-BR" sz="2400" dirty="0"/>
              <a:t>a proporção de homens, mulheres e </a:t>
            </a:r>
            <a:r>
              <a:rPr lang="pt-BR" sz="2400" b="1" dirty="0"/>
              <a:t>crianças </a:t>
            </a:r>
            <a:r>
              <a:rPr lang="pt-BR" sz="2400" dirty="0"/>
              <a:t>de todas as idades que vivem na </a:t>
            </a:r>
            <a:r>
              <a:rPr lang="pt-BR" sz="2400" b="1" dirty="0"/>
              <a:t>pobreza </a:t>
            </a:r>
            <a:r>
              <a:rPr lang="pt-BR" sz="2400" b="1" u="sng" dirty="0"/>
              <a:t>em todas as suas formas </a:t>
            </a:r>
            <a:r>
              <a:rPr lang="pt-BR" sz="2400" dirty="0"/>
              <a:t>de acordo com as </a:t>
            </a:r>
            <a:r>
              <a:rPr lang="pt-BR" sz="2400" b="1" dirty="0"/>
              <a:t>definições nacionais</a:t>
            </a:r>
            <a:r>
              <a:rPr lang="pt-BR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Assegurar que todos os homens e mulheres, principalmente os pobres e os vulneráveis, tenham os mesmos </a:t>
            </a:r>
            <a:r>
              <a:rPr lang="pt-BR" sz="2400" b="1" dirty="0"/>
              <a:t>direitos aos recursos econômicos</a:t>
            </a:r>
            <a:r>
              <a:rPr lang="pt-BR" sz="2400" dirty="0"/>
              <a:t>, bem como </a:t>
            </a:r>
            <a:r>
              <a:rPr lang="pt-BR" sz="2400" b="1" dirty="0"/>
              <a:t>acesso aos serviços básicos</a:t>
            </a:r>
            <a:r>
              <a:rPr lang="pt-BR" sz="2400" dirty="0"/>
              <a:t>, à propriedade e ao controle das terras e outros bens, à herança, aos recursos naturais, a novas tecnologias apropriadas e aos serviços financeiros, inclusive ao microfinanciamento.</a:t>
            </a:r>
          </a:p>
        </p:txBody>
      </p:sp>
      <p:pic>
        <p:nvPicPr>
          <p:cNvPr id="9" name="Picture 4" descr="Resultado de imagem para unicef para cada crianÃ§a">
            <a:extLst>
              <a:ext uri="{FF2B5EF4-FFF2-40B4-BE49-F238E27FC236}">
                <a16:creationId xmlns:a16="http://schemas.microsoft.com/office/drawing/2014/main" id="{13275F4E-FBC1-4798-92F7-6347B0880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95" y="5896873"/>
            <a:ext cx="1373012" cy="7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48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802347808"/>
              </p:ext>
            </p:extLst>
          </p:nvPr>
        </p:nvGraphicFramePr>
        <p:xfrm>
          <a:off x="397181" y="3771350"/>
          <a:ext cx="11112285" cy="291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8162296" y="2057910"/>
            <a:ext cx="3258273" cy="156966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0000">
                <a:schemeClr val="accent5"/>
              </a:gs>
              <a:gs pos="100000">
                <a:schemeClr val="accent1">
                  <a:lumMod val="50000"/>
                </a:schemeClr>
              </a:gs>
            </a:gsLst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Estatuto da Crianca e do Adolescente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519914" y="1498922"/>
            <a:ext cx="3032568" cy="147732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000" b="1" dirty="0">
                <a:solidFill>
                  <a:schemeClr val="bg1"/>
                </a:solidFill>
              </a:rPr>
              <a:t>Convenção sobre os Direitos da Criança</a:t>
            </a:r>
            <a:endParaRPr lang="pt-BR" sz="3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817146" y="1498922"/>
            <a:ext cx="3224348" cy="22467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2800" b="1" dirty="0">
                <a:latin typeface="Calibri" panose="020F0502020204030204" pitchFamily="34" charset="0"/>
              </a:rPr>
              <a:t>Convenção sobre a Erradicação de Todas as Formas de Discriminação contra a Mulher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4375230" y="3223549"/>
            <a:ext cx="3430939" cy="1015663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/>
            <a:r>
              <a:rPr lang="en-US" sz="3000" b="1" dirty="0" err="1"/>
              <a:t>Constitui</a:t>
            </a:r>
            <a:r>
              <a:rPr lang="pt-BR" sz="3000" b="1" dirty="0"/>
              <a:t>ção Federal</a:t>
            </a:r>
          </a:p>
          <a:p>
            <a:pPr lvl="0" algn="ctr"/>
            <a:r>
              <a:rPr lang="pt-BR" sz="3000" b="1" dirty="0"/>
              <a:t>Do Brasil</a:t>
            </a:r>
            <a:endParaRPr lang="en-US" sz="3000" b="1" dirty="0"/>
          </a:p>
        </p:txBody>
      </p:sp>
      <p:sp>
        <p:nvSpPr>
          <p:cNvPr id="10" name="Retângulo 9"/>
          <p:cNvSpPr/>
          <p:nvPr/>
        </p:nvSpPr>
        <p:spPr>
          <a:xfrm>
            <a:off x="4490033" y="4757139"/>
            <a:ext cx="3270792" cy="160314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/>
            <a:r>
              <a:rPr lang="pt-BR" sz="2800" b="1" dirty="0">
                <a:solidFill>
                  <a:schemeClr val="bg2"/>
                </a:solidFill>
              </a:rPr>
              <a:t>Objetivos de Desenvolvimento Sustentável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817146" y="4080076"/>
            <a:ext cx="3355527" cy="2099358"/>
            <a:chOff x="6162870" y="1955224"/>
            <a:chExt cx="4724068" cy="3255380"/>
          </a:xfrm>
        </p:grpSpPr>
        <p:sp>
          <p:nvSpPr>
            <p:cNvPr id="13" name="Retângulo 12"/>
            <p:cNvSpPr/>
            <p:nvPr/>
          </p:nvSpPr>
          <p:spPr>
            <a:xfrm>
              <a:off x="6162870" y="1955224"/>
              <a:ext cx="4724068" cy="325538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368424"/>
                <a:satOff val="-16105"/>
                <a:lumOff val="43961"/>
                <a:alphaOff val="0"/>
              </a:schemeClr>
            </a:fillRef>
            <a:effectRef idx="0">
              <a:schemeClr val="accent6">
                <a:shade val="50000"/>
                <a:hueOff val="368424"/>
                <a:satOff val="-16105"/>
                <a:lumOff val="439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ângulo 13"/>
            <p:cNvSpPr/>
            <p:nvPr/>
          </p:nvSpPr>
          <p:spPr>
            <a:xfrm>
              <a:off x="6162870" y="1955224"/>
              <a:ext cx="4724068" cy="32553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200" b="1" kern="1200" noProof="0" dirty="0">
                  <a:latin typeface="+mj-lt"/>
                </a:rPr>
                <a:t>Convenção sobre os Direitos das Pessoas com Deficiência</a:t>
              </a:r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8150722" y="4391091"/>
            <a:ext cx="3269847" cy="1477328"/>
          </a:xfrm>
          <a:prstGeom prst="rect">
            <a:avLst/>
          </a:prstGeom>
          <a:gradFill>
            <a:gsLst>
              <a:gs pos="5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pt-BR" sz="3000" b="1" dirty="0">
                <a:solidFill>
                  <a:schemeClr val="tx2"/>
                </a:solidFill>
              </a:rPr>
              <a:t>Acordo de Cooperação Brasil-UNICEF</a:t>
            </a:r>
            <a:endParaRPr lang="pt-BR" sz="30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B4A0B2-1C33-48C9-AFDF-2D7C63413622}"/>
              </a:ext>
            </a:extLst>
          </p:cNvPr>
          <p:cNvSpPr/>
          <p:nvPr/>
        </p:nvSpPr>
        <p:spPr>
          <a:xfrm>
            <a:off x="-3738" y="-1934"/>
            <a:ext cx="12195738" cy="7791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Marcos</a:t>
            </a:r>
            <a:r>
              <a:rPr lang="pt-BR" sz="4400" dirty="0"/>
              <a:t> </a:t>
            </a:r>
            <a:r>
              <a:rPr lang="pt-BR" sz="4400" b="1" dirty="0"/>
              <a:t>de</a:t>
            </a:r>
            <a:r>
              <a:rPr lang="pt-BR" sz="4400" dirty="0"/>
              <a:t> </a:t>
            </a:r>
            <a:r>
              <a:rPr lang="pt-BR" sz="4400" b="1" dirty="0"/>
              <a:t>referência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95826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002274839"/>
              </p:ext>
            </p:extLst>
          </p:nvPr>
        </p:nvGraphicFramePr>
        <p:xfrm>
          <a:off x="-1788440" y="447968"/>
          <a:ext cx="10263683" cy="59929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7 Diagrama"/>
          <p:cNvGraphicFramePr/>
          <p:nvPr>
            <p:extLst>
              <p:ext uri="{D42A27DB-BD31-4B8C-83A1-F6EECF244321}">
                <p14:modId xmlns:p14="http://schemas.microsoft.com/office/powerpoint/2010/main" val="3475678335"/>
              </p:ext>
            </p:extLst>
          </p:nvPr>
        </p:nvGraphicFramePr>
        <p:xfrm>
          <a:off x="3663343" y="430950"/>
          <a:ext cx="10976707" cy="617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761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Graphic spid="6" grpId="0">
        <p:bldAsOne/>
      </p:bldGraphic>
      <p:bldGraphic spid="6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559135"/>
              </p:ext>
            </p:extLst>
          </p:nvPr>
        </p:nvGraphicFramePr>
        <p:xfrm>
          <a:off x="544244" y="4153476"/>
          <a:ext cx="11083651" cy="212376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28888">
                  <a:extLst>
                    <a:ext uri="{9D8B030D-6E8A-4147-A177-3AD203B41FA5}">
                      <a16:colId xmlns:a16="http://schemas.microsoft.com/office/drawing/2014/main" val="1993255639"/>
                    </a:ext>
                  </a:extLst>
                </a:gridCol>
                <a:gridCol w="3082515">
                  <a:extLst>
                    <a:ext uri="{9D8B030D-6E8A-4147-A177-3AD203B41FA5}">
                      <a16:colId xmlns:a16="http://schemas.microsoft.com/office/drawing/2014/main" val="1946325313"/>
                    </a:ext>
                  </a:extLst>
                </a:gridCol>
                <a:gridCol w="3136124">
                  <a:extLst>
                    <a:ext uri="{9D8B030D-6E8A-4147-A177-3AD203B41FA5}">
                      <a16:colId xmlns:a16="http://schemas.microsoft.com/office/drawing/2014/main" val="2608459870"/>
                    </a:ext>
                  </a:extLst>
                </a:gridCol>
                <a:gridCol w="3136124">
                  <a:extLst>
                    <a:ext uri="{9D8B030D-6E8A-4147-A177-3AD203B41FA5}">
                      <a16:colId xmlns:a16="http://schemas.microsoft.com/office/drawing/2014/main" val="2644508265"/>
                    </a:ext>
                  </a:extLst>
                </a:gridCol>
              </a:tblGrid>
              <a:tr h="24034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Dimensão</a:t>
                      </a:r>
                      <a:endParaRPr lang="pt-BR" sz="24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Sem privação</a:t>
                      </a:r>
                      <a:endParaRPr lang="pt-BR" sz="24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Privação intermediaria</a:t>
                      </a:r>
                      <a:endParaRPr lang="pt-BR" sz="24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Privação extrema</a:t>
                      </a:r>
                      <a:endParaRPr lang="pt-BR" sz="24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302138"/>
                  </a:ext>
                </a:extLst>
              </a:tr>
              <a:tr h="17162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b="1" u="none" strike="noStrike" noProof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Educação</a:t>
                      </a:r>
                      <a:endParaRPr lang="pt-BR" sz="2400" b="1" i="0" u="none" strike="noStrike" noProof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noProof="0" dirty="0">
                          <a:effectLst/>
                        </a:rPr>
                        <a:t>Criança em idade escolar que frequenta escola sem atraso e sabe ler</a:t>
                      </a:r>
                      <a:r>
                        <a:rPr lang="pt-BR" sz="2400" u="none" strike="noStrike" baseline="0" noProof="0" dirty="0">
                          <a:effectLst/>
                        </a:rPr>
                        <a:t> </a:t>
                      </a:r>
                      <a:r>
                        <a:rPr lang="pt-BR" sz="2400" u="none" strike="noStrike" noProof="0" dirty="0">
                          <a:effectLst/>
                        </a:rPr>
                        <a:t>e escrever.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noProof="0" dirty="0">
                          <a:effectLst/>
                        </a:rPr>
                        <a:t>Criança entre 9 e 17 anos que frequenta escola, mas com atraso.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noProof="0" dirty="0">
                          <a:effectLst/>
                        </a:rPr>
                        <a:t>Criança entre 4 e 17 anos que não frequenta um estabelecimento educacional.</a:t>
                      </a:r>
                      <a:endParaRPr lang="pt-BR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07" marR="7207" marT="7207" marB="3459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91350513"/>
                  </a:ext>
                </a:extLst>
              </a:tr>
            </a:tbl>
          </a:graphicData>
        </a:graphic>
      </p:graphicFrame>
      <p:pic>
        <p:nvPicPr>
          <p:cNvPr id="12" name="Marcador de contenido 3">
            <a:extLst>
              <a:ext uri="{FF2B5EF4-FFF2-40B4-BE49-F238E27FC236}">
                <a16:creationId xmlns:a16="http://schemas.microsoft.com/office/drawing/2014/main" id="{61CFF1D4-0793-4176-81E7-A46BD4399A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51" t="51142" r="30049" b="29188"/>
          <a:stretch/>
        </p:blipFill>
        <p:spPr>
          <a:xfrm>
            <a:off x="2584470" y="2360871"/>
            <a:ext cx="6474469" cy="146197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117E8849-0053-4CAC-BD66-A650422C3713}"/>
              </a:ext>
            </a:extLst>
          </p:cNvPr>
          <p:cNvSpPr txBox="1"/>
          <p:nvPr/>
        </p:nvSpPr>
        <p:spPr>
          <a:xfrm>
            <a:off x="4109483" y="1960761"/>
            <a:ext cx="612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leve</a:t>
            </a:r>
            <a:endParaRPr lang="es-AR" sz="20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72F1415-055D-48A8-8538-C632EEDE1DF9}"/>
              </a:ext>
            </a:extLst>
          </p:cNvPr>
          <p:cNvSpPr txBox="1"/>
          <p:nvPr/>
        </p:nvSpPr>
        <p:spPr>
          <a:xfrm>
            <a:off x="5295300" y="1960761"/>
            <a:ext cx="160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intermediária</a:t>
            </a:r>
            <a:endParaRPr lang="es-AR" sz="20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E3A8697-4904-4598-822B-ED4E340B1D99}"/>
              </a:ext>
            </a:extLst>
          </p:cNvPr>
          <p:cNvSpPr txBox="1"/>
          <p:nvPr/>
        </p:nvSpPr>
        <p:spPr>
          <a:xfrm>
            <a:off x="7173431" y="1960761"/>
            <a:ext cx="861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/>
              <a:t>severa</a:t>
            </a:r>
            <a:endParaRPr lang="es-AR" sz="2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AF782FF-602D-429D-AC92-3CFFB7D95BA0}"/>
              </a:ext>
            </a:extLst>
          </p:cNvPr>
          <p:cNvSpPr txBox="1"/>
          <p:nvPr/>
        </p:nvSpPr>
        <p:spPr>
          <a:xfrm>
            <a:off x="1130595" y="2756431"/>
            <a:ext cx="1578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Sem</a:t>
            </a:r>
            <a:r>
              <a:rPr lang="es-MX" sz="2000" dirty="0"/>
              <a:t> </a:t>
            </a:r>
            <a:r>
              <a:rPr lang="es-MX" sz="2000" dirty="0" err="1"/>
              <a:t>privação</a:t>
            </a:r>
            <a:endParaRPr lang="es-MX" sz="20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D214A3C-CD5A-4C91-92B2-21D9F4B88031}"/>
              </a:ext>
            </a:extLst>
          </p:cNvPr>
          <p:cNvSpPr txBox="1"/>
          <p:nvPr/>
        </p:nvSpPr>
        <p:spPr>
          <a:xfrm>
            <a:off x="9058939" y="2756431"/>
            <a:ext cx="2062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/>
              <a:t>Privação</a:t>
            </a:r>
            <a:r>
              <a:rPr lang="es-MX" sz="2000" dirty="0"/>
              <a:t> extrema</a:t>
            </a:r>
            <a:endParaRPr lang="es-A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90BECF-58CB-432B-A5EF-5C775BDB7947}"/>
              </a:ext>
            </a:extLst>
          </p:cNvPr>
          <p:cNvSpPr/>
          <p:nvPr/>
        </p:nvSpPr>
        <p:spPr>
          <a:xfrm>
            <a:off x="0" y="-3"/>
            <a:ext cx="12192000" cy="78084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/>
              <a:t>Conceito de “privado”</a:t>
            </a:r>
          </a:p>
        </p:txBody>
      </p:sp>
    </p:spTree>
    <p:extLst>
      <p:ext uri="{BB962C8B-B14F-4D97-AF65-F5344CB8AC3E}">
        <p14:creationId xmlns:p14="http://schemas.microsoft.com/office/powerpoint/2010/main" val="2818914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B080DE-AE2E-4A03-852C-8E3AEC431C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4304" y="643466"/>
            <a:ext cx="81033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67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12C00F-3112-4BDD-A11D-82EFF43C0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06" b="87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A103481-1FB7-4D8B-9EF8-3A9F33D918F3}"/>
              </a:ext>
            </a:extLst>
          </p:cNvPr>
          <p:cNvSpPr txBox="1"/>
          <p:nvPr/>
        </p:nvSpPr>
        <p:spPr>
          <a:xfrm>
            <a:off x="843140" y="874132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pt-BR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Resultado de imagem para unicef para cada crianÃ§a">
            <a:extLst>
              <a:ext uri="{FF2B5EF4-FFF2-40B4-BE49-F238E27FC236}">
                <a16:creationId xmlns:a16="http://schemas.microsoft.com/office/drawing/2014/main" id="{65CD2D05-C63D-4F4F-9907-28B345BEE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9395" y="5896873"/>
            <a:ext cx="1373012" cy="7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5719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615</Words>
  <Application>Microsoft Office PowerPoint</Application>
  <PresentationFormat>Widescreen</PresentationFormat>
  <Paragraphs>132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Helvetica</vt:lpstr>
      <vt:lpstr>Helvetica Neue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Chopitea</dc:creator>
  <cp:lastModifiedBy>Liliana Chopitea</cp:lastModifiedBy>
  <cp:revision>4</cp:revision>
  <dcterms:created xsi:type="dcterms:W3CDTF">2019-09-24T20:29:47Z</dcterms:created>
  <dcterms:modified xsi:type="dcterms:W3CDTF">2019-09-24T20:51:30Z</dcterms:modified>
</cp:coreProperties>
</file>