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3" r:id="rId2"/>
    <p:sldId id="521" r:id="rId3"/>
    <p:sldId id="522" r:id="rId4"/>
    <p:sldId id="523" r:id="rId5"/>
    <p:sldId id="524" r:id="rId6"/>
    <p:sldId id="513" r:id="rId7"/>
    <p:sldId id="514" r:id="rId8"/>
    <p:sldId id="518" r:id="rId9"/>
    <p:sldId id="519" r:id="rId10"/>
    <p:sldId id="520" r:id="rId11"/>
    <p:sldId id="498" r:id="rId12"/>
    <p:sldId id="501" r:id="rId13"/>
    <p:sldId id="503" r:id="rId14"/>
    <p:sldId id="526" r:id="rId15"/>
    <p:sldId id="527" r:id="rId16"/>
    <p:sldId id="528" r:id="rId17"/>
    <p:sldId id="525" r:id="rId18"/>
    <p:sldId id="529" r:id="rId19"/>
    <p:sldId id="530" r:id="rId20"/>
    <p:sldId id="534" r:id="rId21"/>
    <p:sldId id="532" r:id="rId22"/>
    <p:sldId id="533" r:id="rId23"/>
    <p:sldId id="535" r:id="rId24"/>
    <p:sldId id="537" r:id="rId25"/>
    <p:sldId id="536" r:id="rId26"/>
    <p:sldId id="531" r:id="rId27"/>
    <p:sldId id="481" r:id="rId28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D85A5"/>
    <a:srgbClr val="D3CE73"/>
    <a:srgbClr val="D2BE74"/>
    <a:srgbClr val="B69C3C"/>
    <a:srgbClr val="000066"/>
    <a:srgbClr val="E5FBFA"/>
    <a:srgbClr val="0307BD"/>
    <a:srgbClr val="A8C808"/>
    <a:srgbClr val="E2D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5501" autoAdjust="0"/>
  </p:normalViewPr>
  <p:slideViewPr>
    <p:cSldViewPr>
      <p:cViewPr>
        <p:scale>
          <a:sx n="90" d="100"/>
          <a:sy n="90" d="100"/>
        </p:scale>
        <p:origin x="-224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8EAC6-E198-4155-9AF2-F983C408473B}" type="datetimeFigureOut">
              <a:rPr lang="pt-BR" smtClean="0"/>
              <a:pPr/>
              <a:t>13/08/2019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8858-50B6-4568-AFFB-0BC2B90F2A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543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CDB85-9216-479D-8813-FA500D23E354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1DBC2-417D-4023-A7D3-5A6493EB3BB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5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ACD03-01AC-4F9C-9F41-A74F110A62BF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B697-0F85-4370-B64A-17CAFCFC8FB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D0E6-7EF5-4620-883D-50D6E6B9CC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B697-0F85-4370-B64A-17CAFCFC8FB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D0E6-7EF5-4620-883D-50D6E6B9CC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B697-0F85-4370-B64A-17CAFCFC8FB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D0E6-7EF5-4620-883D-50D6E6B9CC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B697-0F85-4370-B64A-17CAFCFC8FB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D0E6-7EF5-4620-883D-50D6E6B9CC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B697-0F85-4370-B64A-17CAFCFC8FB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D0E6-7EF5-4620-883D-50D6E6B9CC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B697-0F85-4370-B64A-17CAFCFC8FB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D0E6-7EF5-4620-883D-50D6E6B9CC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B697-0F85-4370-B64A-17CAFCFC8FB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D0E6-7EF5-4620-883D-50D6E6B9CC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B697-0F85-4370-B64A-17CAFCFC8FB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D0E6-7EF5-4620-883D-50D6E6B9CC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B697-0F85-4370-B64A-17CAFCFC8FB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D0E6-7EF5-4620-883D-50D6E6B9CC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B697-0F85-4370-B64A-17CAFCFC8FB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D0E6-7EF5-4620-883D-50D6E6B9CC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B697-0F85-4370-B64A-17CAFCFC8FB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FD0E6-7EF5-4620-883D-50D6E6B9CC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B697-0F85-4370-B64A-17CAFCFC8FB3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D0E6-7EF5-4620-883D-50D6E6B9CC7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mto.org.br/index.php?option=com_content&amp;view=article&amp;id=21802:-crise-no-sus-brasil-tem-mais-de-900-mil-cirurgias-eletivas-represadas&amp;catid=3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012160" y="630932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AMB-Logo-Vec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88640"/>
            <a:ext cx="3203848" cy="1231479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807056" y="1772816"/>
            <a:ext cx="7308304" cy="2952328"/>
          </a:xfrm>
        </p:spPr>
        <p:txBody>
          <a:bodyPr>
            <a:no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O que é a CBHPM</a:t>
            </a:r>
            <a:endParaRPr lang="pt-BR" sz="6600" b="1" i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91943" y="5445224"/>
            <a:ext cx="340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Brasília - agosto de 2019</a:t>
            </a:r>
            <a:endParaRPr lang="pt-BR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24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770572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2627784" cy="882352"/>
          </a:xfrm>
        </p:spPr>
        <p:txBody>
          <a:bodyPr/>
          <a:lstStyle/>
          <a:p>
            <a:r>
              <a:rPr lang="pt-BR" altLang="pt-BR" b="1" dirty="0" smtClean="0">
                <a:solidFill>
                  <a:srgbClr val="0070C0"/>
                </a:solidFill>
              </a:rPr>
              <a:t>Exemplo 3</a:t>
            </a:r>
          </a:p>
        </p:txBody>
      </p:sp>
    </p:spTree>
    <p:extLst>
      <p:ext uri="{BB962C8B-B14F-4D97-AF65-F5344CB8AC3E}">
        <p14:creationId xmlns:p14="http://schemas.microsoft.com/office/powerpoint/2010/main" val="23380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altLang="pt-BR" sz="3600" b="1" dirty="0" smtClean="0">
                <a:solidFill>
                  <a:srgbClr val="0070C0"/>
                </a:solidFill>
              </a:rPr>
              <a:t>Exemplo 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3817" y="1268760"/>
            <a:ext cx="813018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76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825"/>
            <a:ext cx="8748712" cy="410445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pt-BR" dirty="0" smtClean="0"/>
              <a:t>	Os </a:t>
            </a:r>
            <a:r>
              <a:rPr lang="pt-BR" dirty="0" smtClean="0">
                <a:effectLst/>
              </a:rPr>
              <a:t>procedimentos médicos estão agrupados em 14 portes e três subportes (A, B e C), conforme sua complexidade seguindo uma hierarquização vertical e horizontal. </a:t>
            </a:r>
          </a:p>
          <a:p>
            <a:pPr>
              <a:buFont typeface="Wingdings" pitchFamily="2" charset="2"/>
              <a:buNone/>
            </a:pPr>
            <a:r>
              <a:rPr lang="pt-BR" dirty="0" smtClean="0"/>
              <a:t>	Por este princípio os procedimentos que têm o mesmo porte são equivalentes em termos de complexidade de ato médico e têm a mesma valoração.</a:t>
            </a:r>
            <a:endParaRPr lang="pt-BR" dirty="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pt-BR" dirty="0"/>
          </a:p>
          <a:p>
            <a:pPr>
              <a:buFont typeface="Wingdings" pitchFamily="2" charset="2"/>
              <a:buNone/>
            </a:pPr>
            <a:endParaRPr lang="pt-BR" dirty="0" smtClean="0"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solidFill>
                  <a:srgbClr val="000099"/>
                </a:solidFill>
              </a:rPr>
              <a:t>PORTE DE PROCEDIMENTOS CBHPM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784"/>
            <a:ext cx="8748712" cy="48482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pt-BR" sz="2800" dirty="0" smtClean="0"/>
              <a:t>    E</a:t>
            </a:r>
            <a:r>
              <a:rPr lang="pt-BR" sz="2800" dirty="0" smtClean="0">
                <a:effectLst/>
              </a:rPr>
              <a:t>stabeleceu-se a </a:t>
            </a:r>
            <a:r>
              <a:rPr lang="pt-BR" sz="2800" b="1" dirty="0" smtClean="0">
                <a:effectLst/>
              </a:rPr>
              <a:t>unidade de custo operacional (UCO)</a:t>
            </a:r>
            <a:r>
              <a:rPr lang="pt-BR" sz="2800" dirty="0" smtClean="0">
                <a:effectLst/>
              </a:rPr>
              <a:t>, que incorpora depreciação de equipamentos, manutenção, mobiliário, imóvel, aluguéis, folha de pagamento e outras despesas comprovadamente associadas aos procedimentos médicos. Este custo foi calculado para os procedimentos de SADT de cada Especialidade. Custos operacionais referentes a acessórios e descartáveis serão ajustados diretamente e de comum acordo entre as partes.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600" b="1" dirty="0" smtClean="0">
                <a:solidFill>
                  <a:srgbClr val="000099"/>
                </a:solidFill>
              </a:rPr>
              <a:t>CUSTO OPERACIONAL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Sistemática de pontuação utilizada para inclusão e revisão de procedimentos - critérios</a:t>
            </a:r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2" y="2204864"/>
            <a:ext cx="83153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667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Composição dos pontos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9" y="1700808"/>
            <a:ext cx="838918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 da pontuação em portes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801680"/>
            <a:ext cx="7761485" cy="478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34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Exemplos de hierarquização vertical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ARTICULAÇÃO ESCÁPULO-UMERAL E CINTURA ESCAPULAR 3.07.17.00-0</a:t>
            </a:r>
            <a:endParaRPr lang="pt-BR" dirty="0" smtClean="0"/>
          </a:p>
          <a:p>
            <a:r>
              <a:rPr lang="pt-BR" dirty="0"/>
              <a:t>3.07.17.26-4 Fratura da cabeça (apenas para “</a:t>
            </a:r>
            <a:r>
              <a:rPr lang="pt-BR" dirty="0" err="1"/>
              <a:t>head</a:t>
            </a:r>
            <a:r>
              <a:rPr lang="pt-BR" dirty="0"/>
              <a:t> </a:t>
            </a:r>
            <a:r>
              <a:rPr lang="pt-BR" dirty="0" err="1"/>
              <a:t>split</a:t>
            </a:r>
            <a:r>
              <a:rPr lang="pt-BR" dirty="0"/>
              <a:t>”) </a:t>
            </a:r>
            <a:r>
              <a:rPr lang="pt-BR" dirty="0" smtClean="0"/>
              <a:t> Porte 11C </a:t>
            </a:r>
            <a:r>
              <a:rPr lang="pt-BR" dirty="0"/>
              <a:t>– 2 </a:t>
            </a:r>
            <a:r>
              <a:rPr lang="pt-BR" dirty="0" smtClean="0"/>
              <a:t>5</a:t>
            </a:r>
          </a:p>
          <a:p>
            <a:r>
              <a:rPr lang="pt-BR" dirty="0" smtClean="0"/>
              <a:t>3.07.17.27-2 </a:t>
            </a:r>
            <a:r>
              <a:rPr lang="pt-BR" dirty="0"/>
              <a:t>Fratura e/ou fratura luxação em 3 partes </a:t>
            </a:r>
            <a:r>
              <a:rPr lang="pt-BR" dirty="0" smtClean="0"/>
              <a:t>            Porte 11A </a:t>
            </a:r>
            <a:r>
              <a:rPr lang="pt-BR" dirty="0"/>
              <a:t>– 2 5 </a:t>
            </a:r>
            <a:endParaRPr lang="pt-BR" dirty="0" smtClean="0"/>
          </a:p>
          <a:p>
            <a:r>
              <a:rPr lang="pt-BR" dirty="0" smtClean="0"/>
              <a:t>3.07.17.28-0 </a:t>
            </a:r>
            <a:r>
              <a:rPr lang="pt-BR" dirty="0"/>
              <a:t>Fratura e/ou fratura luxação em 4 partes </a:t>
            </a:r>
            <a:r>
              <a:rPr lang="pt-BR" dirty="0" smtClean="0"/>
              <a:t>            Porte 11A </a:t>
            </a:r>
            <a:r>
              <a:rPr lang="pt-BR" dirty="0"/>
              <a:t>– 2 5 </a:t>
            </a:r>
            <a:endParaRPr lang="pt-BR" dirty="0" smtClean="0"/>
          </a:p>
          <a:p>
            <a:r>
              <a:rPr lang="pt-BR" dirty="0"/>
              <a:t>3.07.17.10-8 Fraturas e/ou fratura luxação em 2 partes (colo anatômico, colo cirúrgico ou tubérculos) </a:t>
            </a:r>
            <a:r>
              <a:rPr lang="pt-BR" dirty="0" smtClean="0"/>
              <a:t>   Porte 10C </a:t>
            </a:r>
            <a:r>
              <a:rPr lang="pt-BR" dirty="0"/>
              <a:t>– 2 5</a:t>
            </a:r>
          </a:p>
        </p:txBody>
      </p:sp>
    </p:spTree>
    <p:extLst>
      <p:ext uri="{BB962C8B-B14F-4D97-AF65-F5344CB8AC3E}">
        <p14:creationId xmlns:p14="http://schemas.microsoft.com/office/powerpoint/2010/main" val="1662995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Exemplos de hierarquização horizontal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r>
              <a:rPr lang="pt-BR" dirty="0" smtClean="0"/>
              <a:t>3.07.17.26-4 </a:t>
            </a:r>
            <a:r>
              <a:rPr lang="pt-BR" dirty="0"/>
              <a:t>Fratura da cabeça (apenas para “</a:t>
            </a:r>
            <a:r>
              <a:rPr lang="pt-BR" dirty="0" err="1"/>
              <a:t>head</a:t>
            </a:r>
            <a:r>
              <a:rPr lang="pt-BR" dirty="0"/>
              <a:t> </a:t>
            </a:r>
            <a:r>
              <a:rPr lang="pt-BR" dirty="0" err="1"/>
              <a:t>split</a:t>
            </a:r>
            <a:r>
              <a:rPr lang="pt-BR" dirty="0" smtClean="0"/>
              <a:t>”) (ombro)                  Porte 11C </a:t>
            </a:r>
            <a:r>
              <a:rPr lang="pt-BR" dirty="0"/>
              <a:t>– 2 </a:t>
            </a:r>
            <a:r>
              <a:rPr lang="pt-BR" dirty="0" smtClean="0"/>
              <a:t>5</a:t>
            </a:r>
          </a:p>
          <a:p>
            <a:r>
              <a:rPr lang="pt-BR" dirty="0"/>
              <a:t>3.07.18.13-9 </a:t>
            </a:r>
            <a:r>
              <a:rPr lang="pt-BR" dirty="0" err="1"/>
              <a:t>Sequestrectomia</a:t>
            </a:r>
            <a:r>
              <a:rPr lang="pt-BR" dirty="0"/>
              <a:t> ao nível do úmero                  </a:t>
            </a:r>
            <a:r>
              <a:rPr lang="pt-BR" dirty="0" smtClean="0"/>
              <a:t>                           Porte </a:t>
            </a:r>
            <a:r>
              <a:rPr lang="pt-BR" dirty="0"/>
              <a:t>11C – 2 5</a:t>
            </a:r>
          </a:p>
          <a:p>
            <a:r>
              <a:rPr lang="pt-BR" dirty="0" smtClean="0"/>
              <a:t>3.07.19.18-6 </a:t>
            </a:r>
            <a:r>
              <a:rPr lang="pt-BR" dirty="0"/>
              <a:t>Fixação externa definitiva rígida, </a:t>
            </a:r>
            <a:r>
              <a:rPr lang="pt-BR" dirty="0" smtClean="0"/>
              <a:t>com </a:t>
            </a:r>
            <a:r>
              <a:rPr lang="pt-BR" dirty="0"/>
              <a:t>fixador </a:t>
            </a:r>
            <a:r>
              <a:rPr lang="pt-BR" dirty="0" smtClean="0"/>
              <a:t>externo (cotovelo)  Porte 11C </a:t>
            </a:r>
            <a:r>
              <a:rPr lang="pt-BR" dirty="0"/>
              <a:t>– 2 5 </a:t>
            </a:r>
            <a:endParaRPr lang="pt-BR" dirty="0" smtClean="0"/>
          </a:p>
          <a:p>
            <a:r>
              <a:rPr lang="pt-BR" dirty="0"/>
              <a:t>3.07.24.19-8 Luxação congênita de quadril (redução cirúrgica e </a:t>
            </a:r>
            <a:r>
              <a:rPr lang="pt-BR" dirty="0" err="1"/>
              <a:t>osteotomia</a:t>
            </a:r>
            <a:r>
              <a:rPr lang="pt-BR" dirty="0"/>
              <a:t>) – tratamento cirúrgico </a:t>
            </a:r>
            <a:r>
              <a:rPr lang="pt-BR" dirty="0" smtClean="0"/>
              <a:t>                                         Porte 11C </a:t>
            </a:r>
            <a:r>
              <a:rPr lang="pt-BR" dirty="0"/>
              <a:t>– 2 5 </a:t>
            </a:r>
          </a:p>
        </p:txBody>
      </p:sp>
    </p:spTree>
    <p:extLst>
      <p:ext uri="{BB962C8B-B14F-4D97-AF65-F5344CB8AC3E}">
        <p14:creationId xmlns:p14="http://schemas.microsoft.com/office/powerpoint/2010/main" val="4058460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Exemplos de hierarquização horizontal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3.02.06.13-8 </a:t>
            </a:r>
            <a:r>
              <a:rPr lang="pt-BR" dirty="0" err="1"/>
              <a:t>Laringectomia</a:t>
            </a:r>
            <a:r>
              <a:rPr lang="pt-BR" dirty="0"/>
              <a:t> total </a:t>
            </a:r>
            <a:r>
              <a:rPr lang="pt-BR" dirty="0" smtClean="0"/>
              <a:t>              11C </a:t>
            </a:r>
            <a:r>
              <a:rPr lang="pt-BR" dirty="0"/>
              <a:t>– 2 </a:t>
            </a:r>
            <a:r>
              <a:rPr lang="pt-BR" dirty="0" smtClean="0"/>
              <a:t>5</a:t>
            </a:r>
          </a:p>
          <a:p>
            <a:r>
              <a:rPr lang="pt-BR" dirty="0"/>
              <a:t>3.04.03.06-5 </a:t>
            </a:r>
            <a:r>
              <a:rPr lang="pt-BR" dirty="0" err="1"/>
              <a:t>Glomus</a:t>
            </a:r>
            <a:r>
              <a:rPr lang="pt-BR" dirty="0"/>
              <a:t> jugular – ressecção 11C – 2 </a:t>
            </a:r>
            <a:r>
              <a:rPr lang="pt-BR" dirty="0" smtClean="0"/>
              <a:t>5</a:t>
            </a:r>
          </a:p>
          <a:p>
            <a:r>
              <a:rPr lang="pt-BR" dirty="0"/>
              <a:t>3.04.04.04-5 Enxerto total do nervo facial </a:t>
            </a:r>
            <a:r>
              <a:rPr lang="pt-BR" dirty="0" err="1"/>
              <a:t>intratemporal</a:t>
            </a:r>
            <a:r>
              <a:rPr lang="pt-BR" dirty="0"/>
              <a:t> </a:t>
            </a:r>
            <a:r>
              <a:rPr lang="pt-BR" dirty="0" smtClean="0"/>
              <a:t>                                                11C </a:t>
            </a:r>
            <a:r>
              <a:rPr lang="pt-BR" dirty="0"/>
              <a:t>– 2 </a:t>
            </a:r>
            <a:r>
              <a:rPr lang="pt-BR" dirty="0" smtClean="0"/>
              <a:t>5</a:t>
            </a:r>
          </a:p>
          <a:p>
            <a:r>
              <a:rPr lang="pt-BR" dirty="0" smtClean="0"/>
              <a:t>3.07.29.40-8 </a:t>
            </a:r>
            <a:r>
              <a:rPr lang="pt-BR" dirty="0"/>
              <a:t>Tratamento cirúrgico das fraturas dos calcâneo </a:t>
            </a:r>
            <a:r>
              <a:rPr lang="pt-BR" dirty="0" smtClean="0"/>
              <a:t>                                                         11C </a:t>
            </a:r>
            <a:r>
              <a:rPr lang="pt-BR" dirty="0"/>
              <a:t>– 2 5</a:t>
            </a:r>
          </a:p>
          <a:p>
            <a:r>
              <a:rPr lang="pt-BR" dirty="0" smtClean="0"/>
              <a:t>3.09.18.07-3 </a:t>
            </a:r>
            <a:r>
              <a:rPr lang="pt-BR" dirty="0"/>
              <a:t>Ablação percutânea por cateter para tratamento de arritmias cardíacas por energia de radiofrequência </a:t>
            </a:r>
            <a:r>
              <a:rPr lang="pt-BR" dirty="0" smtClean="0"/>
              <a:t>                                             11C </a:t>
            </a:r>
            <a:r>
              <a:rPr lang="pt-BR" dirty="0"/>
              <a:t>– 2 5 </a:t>
            </a:r>
          </a:p>
        </p:txBody>
      </p:sp>
    </p:spTree>
    <p:extLst>
      <p:ext uri="{BB962C8B-B14F-4D97-AF65-F5344CB8AC3E}">
        <p14:creationId xmlns:p14="http://schemas.microsoft.com/office/powerpoint/2010/main" val="429217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onorari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78" y="2082627"/>
            <a:ext cx="25908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Lis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62" y="2082627"/>
            <a:ext cx="25781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510074" y="858492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altLang="pt-BR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de Honorários Médicos</a:t>
            </a:r>
            <a:endParaRPr lang="pt-BR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805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pt-PT" dirty="0"/>
              <a:t>Porte 11C R$ 2.286,02</a:t>
            </a:r>
            <a:r>
              <a:rPr lang="pt-BR" dirty="0"/>
              <a:t/>
            </a:r>
            <a:br>
              <a:rPr lang="pt-BR" dirty="0"/>
            </a:br>
            <a:r>
              <a:rPr lang="pt-PT" dirty="0"/>
              <a:t>2 auxiliares</a:t>
            </a:r>
            <a:r>
              <a:rPr lang="pt-BR" dirty="0"/>
              <a:t/>
            </a:r>
            <a:br>
              <a:rPr lang="pt-BR" dirty="0"/>
            </a:br>
            <a:r>
              <a:rPr lang="pt-PT" dirty="0"/>
              <a:t>Porte Anestésico 5 =  7C = R$ 1.043,81         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65544" y="4797152"/>
            <a:ext cx="7262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>
                <a:hlinkClick r:id="rId2"/>
              </a:rPr>
              <a:t>http://www.crmto.org.br/index.php?option=com_content&amp;view=article&amp;id=21802:-crise-no-sus-brasil-tem-mais-de-900-mil-cirurgias-eletivas-represadas&amp;catid=3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09689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19611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10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" y="980728"/>
            <a:ext cx="883707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5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0117"/>
            <a:ext cx="8568952" cy="548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422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8919"/>
            <a:ext cx="851951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500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5581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27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3396"/>
            <a:ext cx="5184576" cy="574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65304"/>
            <a:ext cx="11906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1381556"/>
            <a:ext cx="22491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Valoração dos Portes</a:t>
            </a:r>
          </a:p>
          <a:p>
            <a:pPr algn="r"/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Vigência outubro 2018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766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475656" y="3356992"/>
            <a:ext cx="6656784" cy="1498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CBHPM AMB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cbhpm@amb.org.br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19672" y="1340768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</a:t>
            </a:r>
            <a:endParaRPr lang="pt-BR" sz="48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2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25" y="1497965"/>
            <a:ext cx="2600392" cy="3594966"/>
          </a:xfrm>
          <a:prstGeom prst="rect">
            <a:avLst/>
          </a:prstGeom>
        </p:spPr>
      </p:pic>
      <p:pic>
        <p:nvPicPr>
          <p:cNvPr id="4" name="Picture 3" descr="capa CBHPM_3_EDIC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1" y="1484290"/>
            <a:ext cx="2600392" cy="359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pa_5a ediçao pequena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786" y="1497966"/>
            <a:ext cx="2600393" cy="357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82681" y="5114376"/>
            <a:ext cx="260039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CBHPM 3ª Edição (2004)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3.963 procedimentos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351925" y="5119816"/>
            <a:ext cx="260039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CBHPM 4ª Edição (2005)</a:t>
            </a:r>
            <a:br>
              <a:rPr lang="pt-BR" sz="1600" b="1" dirty="0" smtClean="0"/>
            </a:br>
            <a:r>
              <a:rPr lang="pt-BR" sz="1600" dirty="0" smtClean="0"/>
              <a:t>4.025 procedimentos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395787" y="5078948"/>
            <a:ext cx="2600392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CBHPM 5ª Edição (2008)</a:t>
            </a:r>
            <a:br>
              <a:rPr lang="pt-BR" sz="1600" b="1" dirty="0" smtClean="0"/>
            </a:br>
            <a:r>
              <a:rPr lang="pt-BR" sz="1600" dirty="0" smtClean="0"/>
              <a:t>4.152 procedimentos</a:t>
            </a:r>
            <a:endParaRPr lang="pt-BR" sz="1600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-36022" y="260648"/>
            <a:ext cx="3387947" cy="57606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2B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CBHPM</a:t>
            </a:r>
            <a:endParaRPr lang="pt-BR" b="1" dirty="0">
              <a:solidFill>
                <a:srgbClr val="002B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4" y="1550892"/>
            <a:ext cx="2254902" cy="3027910"/>
          </a:xfrm>
          <a:prstGeom prst="rect">
            <a:avLst/>
          </a:prstGeom>
        </p:spPr>
      </p:pic>
      <p:pic>
        <p:nvPicPr>
          <p:cNvPr id="4" name="Picture 6" descr="https://encrypted-tbn2.gstatic.com/images?q=tbn:ANd9GcR38Mk7RDZ_szNTcmKxKZSuSe9QyBKfqqZtGd_CcnoPIKi4HGG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50" y="1550892"/>
            <a:ext cx="2326910" cy="30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1556007"/>
            <a:ext cx="2183925" cy="302749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60914" y="4560372"/>
            <a:ext cx="225490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CBHPM 2010</a:t>
            </a:r>
            <a:br>
              <a:rPr lang="pt-BR" sz="1600" b="1" dirty="0" smtClean="0">
                <a:solidFill>
                  <a:schemeClr val="bg1"/>
                </a:solidFill>
              </a:rPr>
            </a:br>
            <a:r>
              <a:rPr lang="pt-BR" sz="1600" dirty="0" smtClean="0">
                <a:solidFill>
                  <a:schemeClr val="bg1"/>
                </a:solidFill>
              </a:rPr>
              <a:t>4.289 procedimentos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85250" y="4596842"/>
            <a:ext cx="232691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CBHPM 2012</a:t>
            </a:r>
            <a:br>
              <a:rPr lang="pt-BR" sz="1600" b="1" dirty="0" smtClean="0">
                <a:solidFill>
                  <a:schemeClr val="bg1"/>
                </a:solidFill>
              </a:rPr>
            </a:br>
            <a:r>
              <a:rPr lang="pt-BR" sz="1600" dirty="0" smtClean="0">
                <a:solidFill>
                  <a:schemeClr val="bg1"/>
                </a:solidFill>
              </a:rPr>
              <a:t>4.349 procedimentos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65453" y="4583498"/>
            <a:ext cx="2183925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CBHPM 2014</a:t>
            </a:r>
            <a:br>
              <a:rPr lang="pt-BR" sz="1600" b="1" dirty="0" smtClean="0">
                <a:solidFill>
                  <a:schemeClr val="bg1"/>
                </a:solidFill>
              </a:rPr>
            </a:br>
            <a:r>
              <a:rPr lang="pt-BR" sz="1600" dirty="0" smtClean="0">
                <a:solidFill>
                  <a:schemeClr val="bg1"/>
                </a:solidFill>
              </a:rPr>
              <a:t>4.528 procedimentos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-36022" y="260648"/>
            <a:ext cx="3387947" cy="57606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2B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CBHPM</a:t>
            </a:r>
            <a:endParaRPr lang="pt-BR" b="1" dirty="0">
              <a:solidFill>
                <a:srgbClr val="002B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pa CBHPM 2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760"/>
            <a:ext cx="334645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6" y="871345"/>
            <a:ext cx="3738184" cy="48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917973" y="603906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40152" y="585333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449124" y="6239123"/>
            <a:ext cx="2326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/>
              <a:t>4.752 procedimentos</a:t>
            </a:r>
            <a:endParaRPr lang="pt-BR" sz="16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36022" y="260648"/>
            <a:ext cx="3387947" cy="57606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solidFill>
                  <a:srgbClr val="002B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CBHPM</a:t>
            </a:r>
            <a:endParaRPr lang="pt-BR" b="1" dirty="0">
              <a:solidFill>
                <a:srgbClr val="002B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3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76400"/>
            <a:ext cx="8424862" cy="47244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pt-BR" altLang="pt-BR" sz="4000" dirty="0" smtClean="0">
                <a:solidFill>
                  <a:srgbClr val="0070C0"/>
                </a:solidFill>
              </a:rPr>
              <a:t>Classificação Brasileira Hierarquizada de Procedimentos Médicos CBHPM é o ordenamento dos métodos e procedimentos existentes tanto no campo terapêutico quanto diagnóstico, estabelecendo portes de acordo com a complexidade, tecnologia e técnicas envolvidas em cada ato.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2340" y="908721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CBHPM o que é?</a:t>
            </a:r>
            <a:endParaRPr lang="pt-B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7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1600200"/>
            <a:ext cx="762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2"/>
                </a:solidFill>
                <a:latin typeface="Arial Narrow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Narrow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Narrow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Monotype Sorts" pitchFamily="2" charset="2"/>
              <a:defRPr sz="2800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Monotype Sorts" pitchFamily="2" charset="2"/>
              <a:defRPr sz="2800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Monotype Sorts" pitchFamily="2" charset="2"/>
              <a:defRPr sz="2800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Monotype Sorts" pitchFamily="2" charset="2"/>
              <a:defRPr sz="28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lvl="1"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pt-BR" altLang="pt-BR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55576" y="1916832"/>
            <a:ext cx="73152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2"/>
                </a:solidFill>
                <a:latin typeface="Arial Narrow" pitchFamily="34" charset="0"/>
              </a:defRPr>
            </a:lvl1pPr>
            <a:lvl2pPr>
              <a:defRPr sz="2800">
                <a:solidFill>
                  <a:schemeClr val="tx2"/>
                </a:solidFill>
                <a:latin typeface="Arial Narrow" pitchFamily="34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Narrow" pitchFamily="34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Narrow" pitchFamily="34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Monotype Sorts" pitchFamily="2" charset="2"/>
              <a:defRPr sz="2800">
                <a:solidFill>
                  <a:schemeClr val="tx2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Monotype Sorts" pitchFamily="2" charset="2"/>
              <a:defRPr sz="2800">
                <a:solidFill>
                  <a:schemeClr val="tx2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Monotype Sorts" pitchFamily="2" charset="2"/>
              <a:defRPr sz="2800">
                <a:solidFill>
                  <a:schemeClr val="tx2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Monotype Sorts" pitchFamily="2" charset="2"/>
              <a:defRPr sz="2800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lvl="1"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0070C0"/>
                </a:solidFill>
                <a:latin typeface="+mn-lt"/>
              </a:rPr>
              <a:t>                       </a:t>
            </a:r>
            <a:r>
              <a:rPr lang="pt-BR" altLang="pt-BR" sz="2600" b="1" u="sng" dirty="0">
                <a:solidFill>
                  <a:srgbClr val="0070C0"/>
                </a:solidFill>
                <a:latin typeface="+mn-lt"/>
              </a:rPr>
              <a:t>C.GG.PP.SS-D</a:t>
            </a:r>
            <a:endParaRPr lang="pt-BR" altLang="pt-BR" sz="2400" b="1" dirty="0">
              <a:solidFill>
                <a:srgbClr val="0070C0"/>
              </a:solidFill>
              <a:latin typeface="+mn-lt"/>
            </a:endParaRPr>
          </a:p>
          <a:p>
            <a:pPr lvl="1"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0070C0"/>
                </a:solidFill>
                <a:latin typeface="+mn-lt"/>
              </a:rPr>
              <a:t>  C =</a:t>
            </a:r>
            <a:r>
              <a:rPr lang="pt-BR" altLang="pt-BR" sz="2400" dirty="0">
                <a:solidFill>
                  <a:srgbClr val="0070C0"/>
                </a:solidFill>
                <a:latin typeface="+mn-lt"/>
              </a:rPr>
              <a:t> Capítulo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0070C0"/>
                </a:solidFill>
                <a:latin typeface="+mn-lt"/>
              </a:rPr>
              <a:t>  GG =</a:t>
            </a:r>
            <a:r>
              <a:rPr lang="pt-BR" altLang="pt-BR" sz="2400" dirty="0">
                <a:solidFill>
                  <a:srgbClr val="0070C0"/>
                </a:solidFill>
                <a:latin typeface="+mn-lt"/>
              </a:rPr>
              <a:t> Grupo (macro região anatômica)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0070C0"/>
                </a:solidFill>
                <a:latin typeface="+mn-lt"/>
              </a:rPr>
              <a:t>  PP =</a:t>
            </a:r>
            <a:r>
              <a:rPr lang="pt-BR" altLang="pt-BR" sz="2400" dirty="0">
                <a:solidFill>
                  <a:srgbClr val="0070C0"/>
                </a:solidFill>
                <a:latin typeface="+mn-lt"/>
              </a:rPr>
              <a:t> Sub grupo (micro região anatômica)</a:t>
            </a:r>
          </a:p>
          <a:p>
            <a:pPr lvl="1"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0070C0"/>
                </a:solidFill>
                <a:latin typeface="+mn-lt"/>
              </a:rPr>
              <a:t>  SS =</a:t>
            </a:r>
            <a:r>
              <a:rPr lang="pt-BR" altLang="pt-BR" sz="2400" dirty="0">
                <a:solidFill>
                  <a:srgbClr val="0070C0"/>
                </a:solidFill>
                <a:latin typeface="+mn-lt"/>
              </a:rPr>
              <a:t> Serviço (nomenclatura do procedimento)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>
                <a:solidFill>
                  <a:srgbClr val="0070C0"/>
                </a:solidFill>
                <a:latin typeface="+mn-lt"/>
              </a:rPr>
              <a:t>        D =</a:t>
            </a:r>
            <a:r>
              <a:rPr lang="pt-BR" altLang="pt-BR" sz="2400" dirty="0">
                <a:solidFill>
                  <a:srgbClr val="0070C0"/>
                </a:solidFill>
                <a:latin typeface="+mn-lt"/>
              </a:rPr>
              <a:t> Dígito verificador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pt-BR" altLang="pt-BR" sz="2400" dirty="0">
              <a:solidFill>
                <a:srgbClr val="0070C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 dirty="0">
                <a:solidFill>
                  <a:srgbClr val="0070C0"/>
                </a:solidFill>
                <a:latin typeface="+mn-lt"/>
              </a:rPr>
              <a:t>SÃO 4 CAPÍTULOS AO TODO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 dirty="0">
                <a:solidFill>
                  <a:srgbClr val="0070C0"/>
                </a:solidFill>
                <a:latin typeface="+mn-lt"/>
              </a:rPr>
              <a:t>CAPÍTULO 3 SEGUE REGIÃO ANATÔMICA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2400" dirty="0">
                <a:solidFill>
                  <a:srgbClr val="0070C0"/>
                </a:solidFill>
                <a:latin typeface="+mn-lt"/>
              </a:rPr>
              <a:t>CAPÍTULO 4 POR ESPECIALIDADE/TIPO DE DIAGNOSE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86978" y="1052736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CBHPM</a:t>
            </a:r>
            <a:endParaRPr lang="pt-B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760" y="1196752"/>
            <a:ext cx="8214903" cy="53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2627784" cy="882352"/>
          </a:xfrm>
        </p:spPr>
        <p:txBody>
          <a:bodyPr/>
          <a:lstStyle/>
          <a:p>
            <a:r>
              <a:rPr lang="pt-BR" altLang="pt-BR" b="1" dirty="0" smtClean="0">
                <a:solidFill>
                  <a:srgbClr val="0070C0"/>
                </a:solidFill>
              </a:rPr>
              <a:t>Exemplo 1</a:t>
            </a:r>
          </a:p>
        </p:txBody>
      </p:sp>
    </p:spTree>
    <p:extLst>
      <p:ext uri="{BB962C8B-B14F-4D97-AF65-F5344CB8AC3E}">
        <p14:creationId xmlns:p14="http://schemas.microsoft.com/office/powerpoint/2010/main" val="36249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412776"/>
            <a:ext cx="77438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2627784" cy="882352"/>
          </a:xfrm>
        </p:spPr>
        <p:txBody>
          <a:bodyPr/>
          <a:lstStyle/>
          <a:p>
            <a:r>
              <a:rPr lang="pt-BR" altLang="pt-BR" b="1" dirty="0" smtClean="0">
                <a:solidFill>
                  <a:srgbClr val="0070C0"/>
                </a:solidFill>
              </a:rPr>
              <a:t>Exemplo 2</a:t>
            </a:r>
          </a:p>
        </p:txBody>
      </p:sp>
    </p:spTree>
    <p:extLst>
      <p:ext uri="{BB962C8B-B14F-4D97-AF65-F5344CB8AC3E}">
        <p14:creationId xmlns:p14="http://schemas.microsoft.com/office/powerpoint/2010/main" val="23390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6020</TotalTime>
  <Words>472</Words>
  <Application>Microsoft Office PowerPoint</Application>
  <PresentationFormat>Apresentação na tela (4:3)</PresentationFormat>
  <Paragraphs>66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O que é a CBHPM</vt:lpstr>
      <vt:lpstr>Apresentação do PowerPoint</vt:lpstr>
      <vt:lpstr>CBHPM</vt:lpstr>
      <vt:lpstr>CBHPM</vt:lpstr>
      <vt:lpstr>Apresentação do PowerPoint</vt:lpstr>
      <vt:lpstr>Apresentação do PowerPoint</vt:lpstr>
      <vt:lpstr>Apresentação do PowerPoint</vt:lpstr>
      <vt:lpstr>Exemplo 1</vt:lpstr>
      <vt:lpstr>Exemplo 2</vt:lpstr>
      <vt:lpstr>Exemplo 3</vt:lpstr>
      <vt:lpstr>Exemplo 4</vt:lpstr>
      <vt:lpstr>PORTE DE PROCEDIMENTOS CBHPM </vt:lpstr>
      <vt:lpstr>CUSTO OPERACIONAL </vt:lpstr>
      <vt:lpstr>Sistemática de pontuação utilizada para inclusão e revisão de procedimentos - critérios</vt:lpstr>
      <vt:lpstr>Composição dos pontos</vt:lpstr>
      <vt:lpstr>Resultado da pontuação em portes</vt:lpstr>
      <vt:lpstr>Exemplos de hierarquização vertical</vt:lpstr>
      <vt:lpstr>Exemplos de hierarquização horizontal</vt:lpstr>
      <vt:lpstr>Exemplos de hierarquização horizontal</vt:lpstr>
      <vt:lpstr>Porte 11C R$ 2.286,02 2 auxiliares Porte Anestésico 5 =  7C = R$ 1.043,81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CBHPM</dc:title>
  <dc:creator>Alda</dc:creator>
  <cp:lastModifiedBy>Usuário do Windows</cp:lastModifiedBy>
  <cp:revision>313</cp:revision>
  <cp:lastPrinted>2017-06-05T13:38:14Z</cp:lastPrinted>
  <dcterms:created xsi:type="dcterms:W3CDTF">2012-12-09T13:26:00Z</dcterms:created>
  <dcterms:modified xsi:type="dcterms:W3CDTF">2019-08-13T12:30:51Z</dcterms:modified>
</cp:coreProperties>
</file>