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1"/>
  </p:notesMasterIdLst>
  <p:handoutMasterIdLst>
    <p:handoutMasterId r:id="rId32"/>
  </p:handoutMasterIdLst>
  <p:sldIdLst>
    <p:sldId id="441" r:id="rId2"/>
    <p:sldId id="424" r:id="rId3"/>
    <p:sldId id="425" r:id="rId4"/>
    <p:sldId id="443" r:id="rId5"/>
    <p:sldId id="444" r:id="rId6"/>
    <p:sldId id="428" r:id="rId7"/>
    <p:sldId id="429" r:id="rId8"/>
    <p:sldId id="430" r:id="rId9"/>
    <p:sldId id="431" r:id="rId10"/>
    <p:sldId id="439" r:id="rId11"/>
    <p:sldId id="438" r:id="rId12"/>
    <p:sldId id="432" r:id="rId13"/>
    <p:sldId id="433" r:id="rId14"/>
    <p:sldId id="411" r:id="rId15"/>
    <p:sldId id="412" r:id="rId16"/>
    <p:sldId id="414" r:id="rId17"/>
    <p:sldId id="413" r:id="rId18"/>
    <p:sldId id="422" r:id="rId19"/>
    <p:sldId id="423" r:id="rId20"/>
    <p:sldId id="417" r:id="rId21"/>
    <p:sldId id="397" r:id="rId22"/>
    <p:sldId id="418" r:id="rId23"/>
    <p:sldId id="440" r:id="rId24"/>
    <p:sldId id="434" r:id="rId25"/>
    <p:sldId id="445" r:id="rId26"/>
    <p:sldId id="446" r:id="rId27"/>
    <p:sldId id="447" r:id="rId28"/>
    <p:sldId id="442" r:id="rId29"/>
    <p:sldId id="426" r:id="rId3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F5C"/>
    <a:srgbClr val="CC0099"/>
    <a:srgbClr val="CC0000"/>
    <a:srgbClr val="0BF543"/>
    <a:srgbClr val="06F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103B1-3829-4807-BD88-75D22037F122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1CFE1-7A55-48AA-8300-B8059ABCF1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43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E22C0-4D8C-4351-A9B0-C2451799E42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7E70C-D7E0-4ED3-9164-115A5007C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72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805EDF-4D3C-4390-9CC5-1B0513EE5A83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3191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31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50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766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535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86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07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1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298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213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72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2550" y="631825"/>
            <a:ext cx="421322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91886" y="4000957"/>
            <a:ext cx="5535088" cy="379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714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8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19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2550" y="631825"/>
            <a:ext cx="421322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91886" y="4000957"/>
            <a:ext cx="5535088" cy="379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18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30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09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445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17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59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91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786742"/>
            <a:ext cx="7772400" cy="104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3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6C1D652-BA5E-4281-8EEE-938C18D84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48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3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6C1D652-BA5E-4281-8EEE-938C18D84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08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3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6C1D652-BA5E-4281-8EEE-938C18D84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56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F6C5-92B2-4899-BBA1-49C40AE5410C}" type="datetimeFigureOut">
              <a:rPr lang="pt-BR"/>
              <a:pPr>
                <a:defRPr/>
              </a:pPr>
              <a:t>13/08/2019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60A2-1D0F-4BE4-B762-4B554BACA7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483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3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6C1D652-BA5E-4281-8EEE-938C18D84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3236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4" r:id="rId2"/>
    <p:sldLayoutId id="2147483705" r:id="rId3"/>
    <p:sldLayoutId id="2147483706" r:id="rId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://sigtap.datasus.gov.b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hyperlink" Target="http://sigtap.datasus.gov.b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hyperlink" Target="http://sigtap.datasus.gov.b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://sigtap.datasus.gov.b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igtap.datasus.gov.br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sigtap.datasus.gov.br/" TargetMode="Externa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hyperlink" Target="http://sigtap.datasus.gov.b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hyperlink" Target="https://wiki.saude.gov.br/sigta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iki.saude.gov.br/sigtap" TargetMode="External"/><Relationship Id="rId4" Type="http://schemas.openxmlformats.org/officeDocument/2006/relationships/hyperlink" Target="http://sigtap.datasus.gov.b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203325" y="3008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pt-BR" b="1" u="sng"/>
          </a:p>
        </p:txBody>
      </p:sp>
      <p:sp>
        <p:nvSpPr>
          <p:cNvPr id="8195" name="Retângulo 1"/>
          <p:cNvSpPr>
            <a:spLocks noChangeArrowheads="1"/>
          </p:cNvSpPr>
          <p:nvPr/>
        </p:nvSpPr>
        <p:spPr bwMode="auto">
          <a:xfrm>
            <a:off x="1042988" y="3192463"/>
            <a:ext cx="72009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 smtClean="0">
                <a:solidFill>
                  <a:srgbClr val="244061"/>
                </a:solidFill>
              </a:rPr>
              <a:t>“Atualização e modernização</a:t>
            </a:r>
          </a:p>
          <a:p>
            <a:pPr algn="ctr"/>
            <a:r>
              <a:rPr lang="pt-BR" altLang="pt-BR" sz="2800" b="1" dirty="0" smtClean="0">
                <a:solidFill>
                  <a:srgbClr val="244061"/>
                </a:solidFill>
              </a:rPr>
              <a:t>da Tabela SUS”</a:t>
            </a:r>
            <a:endParaRPr lang="pt-BR" altLang="pt-BR" sz="2800" b="1" dirty="0">
              <a:solidFill>
                <a:srgbClr val="244061"/>
              </a:solidFill>
            </a:endParaRPr>
          </a:p>
          <a:p>
            <a:pPr algn="ctr"/>
            <a:endParaRPr lang="pt-BR" altLang="pt-BR" sz="1600" b="1" dirty="0">
              <a:solidFill>
                <a:srgbClr val="244061"/>
              </a:solidFill>
            </a:endParaRPr>
          </a:p>
          <a:p>
            <a:pPr algn="ctr"/>
            <a:r>
              <a:rPr lang="pt-BR" altLang="pt-BR" b="1" dirty="0">
                <a:solidFill>
                  <a:srgbClr val="244061"/>
                </a:solidFill>
              </a:rPr>
              <a:t>Maria Inez Pordeus Gadelha</a:t>
            </a:r>
          </a:p>
          <a:p>
            <a:pPr algn="ctr"/>
            <a:endParaRPr lang="pt-BR" altLang="pt-BR" b="1" dirty="0">
              <a:solidFill>
                <a:srgbClr val="244061"/>
              </a:solidFill>
            </a:endParaRPr>
          </a:p>
          <a:p>
            <a:pPr algn="ctr"/>
            <a:r>
              <a:rPr lang="pt-BR" altLang="pt-BR" b="1" dirty="0">
                <a:solidFill>
                  <a:srgbClr val="244061"/>
                </a:solidFill>
              </a:rPr>
              <a:t>Brasília - </a:t>
            </a:r>
            <a:r>
              <a:rPr lang="pt-BR" altLang="pt-BR" b="1" dirty="0" smtClean="0">
                <a:solidFill>
                  <a:srgbClr val="244061"/>
                </a:solidFill>
              </a:rPr>
              <a:t>DF</a:t>
            </a:r>
          </a:p>
          <a:p>
            <a:pPr algn="ctr"/>
            <a:r>
              <a:rPr lang="pt-BR" altLang="pt-BR" b="1" dirty="0">
                <a:solidFill>
                  <a:srgbClr val="244061"/>
                </a:solidFill>
              </a:rPr>
              <a:t>1</a:t>
            </a:r>
            <a:r>
              <a:rPr lang="pt-BR" altLang="pt-BR" b="1" dirty="0" smtClean="0">
                <a:solidFill>
                  <a:srgbClr val="244061"/>
                </a:solidFill>
              </a:rPr>
              <a:t>3 </a:t>
            </a:r>
            <a:r>
              <a:rPr lang="pt-BR" altLang="pt-BR" b="1" dirty="0">
                <a:solidFill>
                  <a:srgbClr val="244061"/>
                </a:solidFill>
              </a:rPr>
              <a:t>de </a:t>
            </a:r>
            <a:r>
              <a:rPr lang="pt-BR" altLang="pt-BR" b="1" dirty="0" smtClean="0">
                <a:solidFill>
                  <a:srgbClr val="244061"/>
                </a:solidFill>
              </a:rPr>
              <a:t>agosto de 2019</a:t>
            </a:r>
            <a:endParaRPr lang="pt-BR" altLang="pt-BR" b="1" dirty="0">
              <a:solidFill>
                <a:srgbClr val="244061"/>
              </a:solidFill>
            </a:endParaRPr>
          </a:p>
        </p:txBody>
      </p:sp>
      <p:sp>
        <p:nvSpPr>
          <p:cNvPr id="8196" name="CaixaDeTexto 2"/>
          <p:cNvSpPr txBox="1">
            <a:spLocks noChangeArrowheads="1"/>
          </p:cNvSpPr>
          <p:nvPr/>
        </p:nvSpPr>
        <p:spPr bwMode="auto">
          <a:xfrm>
            <a:off x="2916238" y="2276475"/>
            <a:ext cx="386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b="1">
                <a:solidFill>
                  <a:srgbClr val="990000"/>
                </a:solidFill>
              </a:rPr>
              <a:t>AUDIÊNCIA PÚBLICA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42988" y="752475"/>
            <a:ext cx="56102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MINISTÉRIO DA SAÚDE</a:t>
            </a:r>
            <a:b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SECRETARIA DE ATENÇÃO À SAÚDE – SAS</a:t>
            </a:r>
          </a:p>
        </p:txBody>
      </p:sp>
      <p:pic>
        <p:nvPicPr>
          <p:cNvPr id="7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05488"/>
            <a:ext cx="21478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4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24935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3200" b="1" dirty="0" smtClean="0">
                <a:solidFill>
                  <a:srgbClr val="1C405D"/>
                </a:solidFill>
              </a:rPr>
              <a:t>5- Tabela de Procedimentos - Estrutura</a:t>
            </a:r>
            <a:endParaRPr sz="32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490028" y="672478"/>
            <a:ext cx="8803200" cy="5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</a:t>
            </a:r>
            <a:endParaRPr lang="pt-BR" sz="2400" dirty="0">
              <a:solidFill>
                <a:srgbClr val="1C405D"/>
              </a:solidFill>
            </a:endParaRPr>
          </a:p>
          <a:p>
            <a:pPr algn="just"/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9708" y="632784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252525"/>
                </a:solidFill>
                <a:latin typeface="Arial" panose="020B0604020202020204" pitchFamily="34" charset="0"/>
              </a:rPr>
              <a:t>Exemplo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08" y="1109410"/>
            <a:ext cx="8486775" cy="5467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80396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24935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3200" b="1" dirty="0" smtClean="0">
                <a:solidFill>
                  <a:srgbClr val="1C405D"/>
                </a:solidFill>
              </a:rPr>
              <a:t>5- Tabela de Procedimentos - Estrutura</a:t>
            </a:r>
            <a:endParaRPr sz="32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552259" y="640535"/>
            <a:ext cx="8803200" cy="5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</a:t>
            </a:r>
            <a:endParaRPr lang="pt-BR" sz="2400" dirty="0">
              <a:solidFill>
                <a:srgbClr val="1C405D"/>
              </a:solidFill>
            </a:endParaRPr>
          </a:p>
          <a:p>
            <a:pPr algn="just"/>
            <a:endParaRPr lang="pt-BR" sz="2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2" y="1475715"/>
            <a:ext cx="8615956" cy="42125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189708" y="632784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252525"/>
                </a:solidFill>
                <a:latin typeface="Arial" panose="020B0604020202020204" pitchFamily="34" charset="0"/>
              </a:rPr>
              <a:t>Exemplo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2050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24935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3200" b="1" dirty="0" smtClean="0">
                <a:solidFill>
                  <a:srgbClr val="1C405D"/>
                </a:solidFill>
              </a:rPr>
              <a:t>5- Tabela de Procedimentos - Estrutura</a:t>
            </a:r>
            <a:endParaRPr sz="32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08549"/>
              </p:ext>
            </p:extLst>
          </p:nvPr>
        </p:nvGraphicFramePr>
        <p:xfrm>
          <a:off x="131152" y="914510"/>
          <a:ext cx="8875814" cy="50794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87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10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000" u="none" strike="noStrike" dirty="0" smtClean="0">
                          <a:effectLst/>
                        </a:rPr>
                        <a:t>Grupo - 04 - Procedimentos Cirúrgicos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000" u="none" strike="noStrike" dirty="0" err="1" smtClean="0">
                          <a:effectLst/>
                        </a:rPr>
                        <a:t>Sub-Grupo</a:t>
                      </a:r>
                      <a:r>
                        <a:rPr lang="pt-BR" sz="2000" u="none" strike="noStrike" dirty="0" smtClean="0">
                          <a:effectLst/>
                        </a:rPr>
                        <a:t> - </a:t>
                      </a:r>
                      <a:r>
                        <a:rPr lang="pt-BR" sz="2000" u="none" strike="noStrike" cap="none" dirty="0" smtClean="0">
                          <a:effectLst/>
                          <a:sym typeface="Arial"/>
                        </a:rPr>
                        <a:t>08 – Cirurgia do Sistema Osteomuscular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000" u="none" strike="noStrike" cap="none" dirty="0" smtClean="0">
                          <a:effectLst/>
                          <a:sym typeface="Arial"/>
                        </a:rPr>
                        <a:t>Forma de Organização 01</a:t>
                      </a:r>
                      <a:r>
                        <a:rPr lang="pt-BR" sz="2000" u="none" strike="noStrike" cap="none" baseline="0" dirty="0" smtClean="0">
                          <a:effectLst/>
                          <a:sym typeface="Arial"/>
                        </a:rPr>
                        <a:t> – Cintura Escapular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2000" b="1" i="0" u="none" strike="noStrike" cap="none" dirty="0" smtClean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04.08.01.001-0 - ARTRODESE DE GRANDES ARTICULAÇÕES ESCAPULO-TORÁCICAS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4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04.08.01.002-9 - ARTRODESE DE GRANDES ARTICULAÇÕES ESCAPULO-UMERAIS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4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04.08.01.003-7 - ARTROPLASTIA ESCAPULO-UMERAL (NÃO CONVENCIONAL)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9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04.08.01.004-5 - ARTROPLASTIA ESCAPULO-UMERAL PARCIAL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04.08.01.005-3 - ARTROPLASTIA ESCAPULO-UMERAL TOTAL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47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04.08.01.006-1 - ARTROPLASTIA ESCAPULO-UMERAL TOTAL - REVISÃO / RECONSTRUÇÃO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81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04.08.01.007-0 - DESARTICULACAO DA ARTICULACAO ESCAPULO-UMERAL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04.08.01.008-8 - DESARTICULACAO INTERESCAPULO-TORÁCICA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735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04.08.01.009-6 - ESCAPULOPEXIA C/ OU S/ OSTEOTOMIA DA ESCAPULA / RESSECÇÃO BARRA OMO-CERVICAL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04.08.01.010-0 - OSTECTOMIA DA CLAVÍCULA OU DA ESCÁPULA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8187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24935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3200" b="1" dirty="0" smtClean="0">
                <a:solidFill>
                  <a:srgbClr val="1C405D"/>
                </a:solidFill>
              </a:rPr>
              <a:t>Tabela de Procedimentos - Estrutura</a:t>
            </a:r>
            <a:endParaRPr sz="32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827966"/>
              </p:ext>
            </p:extLst>
          </p:nvPr>
        </p:nvGraphicFramePr>
        <p:xfrm>
          <a:off x="220282" y="806259"/>
          <a:ext cx="8824129" cy="944880"/>
        </p:xfrm>
        <a:graphic>
          <a:graphicData uri="http://schemas.openxmlformats.org/drawingml/2006/table">
            <a:tbl>
              <a:tblPr/>
              <a:tblGrid>
                <a:gridCol w="882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28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04</a:t>
                      </a:r>
                      <a:r>
                        <a:rPr lang="pt-BR" sz="2800" b="1" dirty="0" smtClean="0">
                          <a:solidFill>
                            <a:srgbClr val="005AAA"/>
                          </a:solidFill>
                          <a:effectLst/>
                        </a:rPr>
                        <a:t>.</a:t>
                      </a:r>
                      <a:r>
                        <a:rPr lang="pt-BR" sz="2800" b="1" u="sng" dirty="0" smtClean="0">
                          <a:solidFill>
                            <a:srgbClr val="51AF5C"/>
                          </a:solidFill>
                          <a:effectLst/>
                        </a:rPr>
                        <a:t>08</a:t>
                      </a:r>
                      <a:r>
                        <a:rPr lang="pt-BR" sz="2800" b="1" dirty="0" smtClean="0">
                          <a:solidFill>
                            <a:srgbClr val="005AAA"/>
                          </a:solidFill>
                          <a:effectLst/>
                        </a:rPr>
                        <a:t>.</a:t>
                      </a:r>
                      <a:r>
                        <a:rPr lang="pt-BR" sz="2800" b="1" u="sng" dirty="0" smtClean="0">
                          <a:solidFill>
                            <a:srgbClr val="00B0F0"/>
                          </a:solidFill>
                          <a:effectLst/>
                        </a:rPr>
                        <a:t>05</a:t>
                      </a:r>
                      <a:r>
                        <a:rPr lang="pt-BR" sz="2800" b="1" dirty="0" smtClean="0">
                          <a:solidFill>
                            <a:srgbClr val="005AAA"/>
                          </a:solidFill>
                          <a:effectLst/>
                        </a:rPr>
                        <a:t>.</a:t>
                      </a:r>
                      <a:r>
                        <a:rPr lang="pt-BR" sz="2800" b="1" u="sng" dirty="0" smtClean="0">
                          <a:solidFill>
                            <a:srgbClr val="0070C0"/>
                          </a:solidFill>
                          <a:effectLst/>
                        </a:rPr>
                        <a:t>006</a:t>
                      </a:r>
                      <a:r>
                        <a:rPr lang="pt-BR" sz="2800" b="1" dirty="0" smtClean="0">
                          <a:solidFill>
                            <a:srgbClr val="005AAA"/>
                          </a:solidFill>
                          <a:effectLst/>
                        </a:rPr>
                        <a:t>-</a:t>
                      </a:r>
                      <a:r>
                        <a:rPr lang="pt-BR" sz="2800" b="1" u="sng" dirty="0" smtClean="0">
                          <a:solidFill>
                            <a:srgbClr val="CC0099"/>
                          </a:solidFill>
                          <a:effectLst/>
                        </a:rPr>
                        <a:t>3</a:t>
                      </a:r>
                      <a:r>
                        <a:rPr lang="pt-BR" sz="2800" b="1" dirty="0" smtClean="0">
                          <a:solidFill>
                            <a:srgbClr val="005AAA"/>
                          </a:solidFill>
                          <a:effectLst/>
                        </a:rPr>
                        <a:t>  </a:t>
                      </a:r>
                      <a:r>
                        <a:rPr lang="pt-BR" sz="2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r>
                        <a:rPr lang="pt-BR" sz="2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ARTROPLASTIA TOTAL PRIMÁRIA        </a:t>
                      </a:r>
                    </a:p>
                    <a:p>
                      <a:r>
                        <a:rPr lang="pt-BR" sz="28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                                               DO JOELHO</a:t>
                      </a:r>
                      <a:endParaRPr lang="pt-BR" sz="2800" b="1" dirty="0">
                        <a:solidFill>
                          <a:srgbClr val="005AAA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36324" y="2045895"/>
            <a:ext cx="5758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</a:rPr>
              <a:t>GRUPO 04  Procedimentos Cirúrgicos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36324" y="2886904"/>
            <a:ext cx="779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00B050"/>
                </a:solidFill>
              </a:rPr>
              <a:t>SUBGRUPO 08  Cirurgia do Sistema Osteomuscular</a:t>
            </a:r>
            <a:endParaRPr lang="pt-BR" sz="2400" b="1" u="sng" dirty="0">
              <a:solidFill>
                <a:srgbClr val="00B05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00112" y="3727913"/>
            <a:ext cx="7850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00B0F0"/>
                </a:solidFill>
              </a:rPr>
              <a:t>FORMA DE ORGANIZAÇÃO 05  Membros Inferiores</a:t>
            </a:r>
            <a:endParaRPr lang="pt-BR" sz="2400" b="1" u="sng" dirty="0">
              <a:solidFill>
                <a:srgbClr val="00B0F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36324" y="4453109"/>
            <a:ext cx="441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0070C0"/>
                </a:solidFill>
              </a:rPr>
              <a:t>NUMERAÇÃO SEQUENCIAL</a:t>
            </a:r>
            <a:endParaRPr lang="pt-BR" sz="2400" b="1" u="sng" dirty="0">
              <a:solidFill>
                <a:srgbClr val="0070C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00248" y="5254855"/>
            <a:ext cx="344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CC0099"/>
                </a:solidFill>
              </a:rPr>
              <a:t>DÍGITO VERIFICADOR</a:t>
            </a:r>
            <a:endParaRPr lang="pt-BR" sz="2400" b="1" u="sng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418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4153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SIGTAP – Portal    </a:t>
            </a:r>
            <a:r>
              <a:rPr lang="en" sz="2800" b="1" dirty="0" smtClean="0">
                <a:solidFill>
                  <a:srgbClr val="1C405D"/>
                </a:solidFill>
                <a:sym typeface="Arial"/>
                <a:hlinkClick r:id="rId4"/>
              </a:rPr>
              <a:t>http://sigtap.datasus.gov.br</a:t>
            </a: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  </a:t>
            </a:r>
            <a:endParaRPr sz="28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-33049" y="300378"/>
            <a:ext cx="8803200" cy="60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</a:t>
            </a:r>
            <a:endParaRPr lang="pt-BR" sz="2400" dirty="0">
              <a:solidFill>
                <a:srgbClr val="1C405D"/>
              </a:solidFill>
            </a:endParaRPr>
          </a:p>
          <a:p>
            <a:pPr algn="just"/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89291" y="1012778"/>
            <a:ext cx="8759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91" y="790985"/>
            <a:ext cx="8730171" cy="55385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Seta para a esquerda 6"/>
          <p:cNvSpPr/>
          <p:nvPr/>
        </p:nvSpPr>
        <p:spPr>
          <a:xfrm>
            <a:off x="5877030" y="1904171"/>
            <a:ext cx="716973" cy="49876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8751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4153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SIGTAP – Portal    </a:t>
            </a:r>
            <a:r>
              <a:rPr lang="en" sz="2800" b="1" dirty="0" smtClean="0">
                <a:solidFill>
                  <a:srgbClr val="1C405D"/>
                </a:solidFill>
                <a:sym typeface="Arial"/>
                <a:hlinkClick r:id="rId4"/>
              </a:rPr>
              <a:t>http://sigtap.datasus.gov.br</a:t>
            </a: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  </a:t>
            </a:r>
            <a:endParaRPr sz="28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-33049" y="300378"/>
            <a:ext cx="8803200" cy="60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</a:t>
            </a:r>
            <a:endParaRPr lang="pt-BR" sz="2400" dirty="0">
              <a:solidFill>
                <a:srgbClr val="1C405D"/>
              </a:solidFill>
            </a:endParaRPr>
          </a:p>
          <a:p>
            <a:pPr algn="just"/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89291" y="1012778"/>
            <a:ext cx="8759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16" y="664121"/>
            <a:ext cx="8716601" cy="5740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58081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4153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SIGTAP – Portal    </a:t>
            </a:r>
            <a:r>
              <a:rPr lang="en" sz="2800" b="1" dirty="0" smtClean="0">
                <a:solidFill>
                  <a:srgbClr val="1C405D"/>
                </a:solidFill>
                <a:sym typeface="Arial"/>
                <a:hlinkClick r:id="rId4"/>
              </a:rPr>
              <a:t>http://sigtap.datasus.gov.br</a:t>
            </a: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  </a:t>
            </a:r>
            <a:endParaRPr sz="28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-33049" y="300378"/>
            <a:ext cx="8803200" cy="60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</a:t>
            </a:r>
            <a:endParaRPr lang="pt-BR" sz="2400" dirty="0">
              <a:solidFill>
                <a:srgbClr val="1C405D"/>
              </a:solidFill>
            </a:endParaRPr>
          </a:p>
          <a:p>
            <a:pPr algn="just"/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89291" y="1012778"/>
            <a:ext cx="8759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2118" y="665061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Exemplo: pesquisar o procedimento 0408050063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01" y="1079701"/>
            <a:ext cx="8206246" cy="56736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24606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4153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SIGTAP – Portal    </a:t>
            </a:r>
            <a:r>
              <a:rPr lang="en" sz="2800" b="1" dirty="0" smtClean="0">
                <a:solidFill>
                  <a:srgbClr val="1C405D"/>
                </a:solidFill>
                <a:sym typeface="Arial"/>
                <a:hlinkClick r:id="rId4"/>
              </a:rPr>
              <a:t>http://sigtap.datasus.gov.br</a:t>
            </a: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  </a:t>
            </a:r>
            <a:endParaRPr sz="28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-33049" y="300378"/>
            <a:ext cx="8803200" cy="60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</a:t>
            </a:r>
            <a:endParaRPr lang="pt-BR" sz="2400" dirty="0">
              <a:solidFill>
                <a:srgbClr val="1C405D"/>
              </a:solidFill>
            </a:endParaRPr>
          </a:p>
          <a:p>
            <a:pPr algn="just"/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89291" y="1012778"/>
            <a:ext cx="8759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85" y="655966"/>
            <a:ext cx="8849239" cy="60979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51759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85" y="655966"/>
            <a:ext cx="8849239" cy="60979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4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4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4153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SIGTAP – Portal    </a:t>
            </a:r>
            <a:r>
              <a:rPr lang="en" sz="2800" b="1" dirty="0" smtClean="0">
                <a:solidFill>
                  <a:srgbClr val="1C405D"/>
                </a:solidFill>
                <a:sym typeface="Arial"/>
                <a:hlinkClick r:id="rId5"/>
              </a:rPr>
              <a:t>http://sigtap.datasus.gov.br</a:t>
            </a: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  </a:t>
            </a:r>
            <a:endParaRPr sz="28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-33049" y="300378"/>
            <a:ext cx="8803200" cy="60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</a:t>
            </a:r>
            <a:endParaRPr lang="pt-BR" sz="2400" dirty="0">
              <a:solidFill>
                <a:srgbClr val="1C405D"/>
              </a:solidFill>
            </a:endParaRPr>
          </a:p>
          <a:p>
            <a:pPr algn="just"/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89291" y="1012778"/>
            <a:ext cx="8759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0" name="Chave direita 9"/>
          <p:cNvSpPr/>
          <p:nvPr/>
        </p:nvSpPr>
        <p:spPr>
          <a:xfrm>
            <a:off x="3670456" y="1519786"/>
            <a:ext cx="145473" cy="47798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783437" y="15669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351431" y="20450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2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08836" y="24108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833149" y="26047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4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626984" y="27830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5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038525" y="32042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6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992177" y="34826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7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Chave direita 17"/>
          <p:cNvSpPr/>
          <p:nvPr/>
        </p:nvSpPr>
        <p:spPr>
          <a:xfrm>
            <a:off x="2506905" y="4051044"/>
            <a:ext cx="102894" cy="25570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616480" y="39427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9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011420" y="37505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8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30085" y="43612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3" name="Chave direita 22"/>
          <p:cNvSpPr/>
          <p:nvPr/>
        </p:nvSpPr>
        <p:spPr>
          <a:xfrm>
            <a:off x="4266772" y="4766086"/>
            <a:ext cx="145473" cy="47798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406399" y="480313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777817" y="59379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12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760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4153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SIGTAP – Portal    </a:t>
            </a:r>
            <a:r>
              <a:rPr lang="en" sz="2800" b="1" dirty="0" smtClean="0">
                <a:solidFill>
                  <a:srgbClr val="1C405D"/>
                </a:solidFill>
                <a:sym typeface="Arial"/>
                <a:hlinkClick r:id="rId4"/>
              </a:rPr>
              <a:t>http://sigtap.datasus.gov.br</a:t>
            </a: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  </a:t>
            </a:r>
            <a:endParaRPr sz="28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-33049" y="300378"/>
            <a:ext cx="8803200" cy="60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</a:t>
            </a:r>
            <a:endParaRPr lang="pt-BR" sz="2400" dirty="0">
              <a:solidFill>
                <a:srgbClr val="1C405D"/>
              </a:solidFill>
            </a:endParaRPr>
          </a:p>
          <a:p>
            <a:pPr algn="just"/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89291" y="1012778"/>
            <a:ext cx="8759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39" y="688520"/>
            <a:ext cx="8849239" cy="58379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66" y="5232903"/>
            <a:ext cx="8844761" cy="15119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90" y="5245940"/>
            <a:ext cx="8933779" cy="15489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66" y="5245941"/>
            <a:ext cx="8942703" cy="150704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66" y="5245940"/>
            <a:ext cx="8942703" cy="15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936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203325" y="3008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pt-BR" sz="1800" u="sng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812925" y="95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pt-BR" sz="180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6013" y="1268413"/>
            <a:ext cx="7086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150000"/>
              </a:spcBef>
              <a:spcAft>
                <a:spcPct val="150000"/>
              </a:spcAft>
              <a:defRPr/>
            </a:pPr>
            <a:r>
              <a:rPr lang="pt-BR" sz="3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CONFLITO DE INTERESSES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116013" y="2565400"/>
            <a:ext cx="71278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pt-BR" altLang="pt-BR" sz="2800" dirty="0">
                <a:sym typeface="Wingdings 3" panose="05040102010807070707" pitchFamily="18" charset="2"/>
              </a:rPr>
              <a:t>	</a:t>
            </a:r>
            <a:r>
              <a:rPr lang="pt-BR" altLang="pt-BR" sz="3600" dirty="0">
                <a:solidFill>
                  <a:srgbClr val="000000"/>
                </a:solidFill>
                <a:sym typeface="Wingdings 3" panose="05040102010807070707" pitchFamily="18" charset="2"/>
              </a:rPr>
              <a:t>Declaro-me sem conflito de interesses de qualquer tipo ou natureza.</a:t>
            </a:r>
            <a:endParaRPr lang="pt-BR" altLang="pt-BR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4153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SIGTAP – Portal    </a:t>
            </a:r>
            <a:r>
              <a:rPr lang="en" sz="2800" b="1" dirty="0" smtClean="0">
                <a:solidFill>
                  <a:srgbClr val="1C405D"/>
                </a:solidFill>
                <a:sym typeface="Arial"/>
                <a:hlinkClick r:id="rId4"/>
              </a:rPr>
              <a:t>http://sigtap.datasus.gov.br</a:t>
            </a:r>
            <a:r>
              <a:rPr lang="en" sz="2800" b="1" dirty="0" smtClean="0">
                <a:solidFill>
                  <a:srgbClr val="1C405D"/>
                </a:solidFill>
                <a:sym typeface="Arial"/>
              </a:rPr>
              <a:t>  </a:t>
            </a:r>
            <a:endParaRPr sz="28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-33049" y="300378"/>
            <a:ext cx="8803200" cy="60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</a:t>
            </a:r>
            <a:endParaRPr lang="pt-BR" sz="2400" dirty="0">
              <a:solidFill>
                <a:srgbClr val="1C405D"/>
              </a:solidFill>
            </a:endParaRPr>
          </a:p>
          <a:p>
            <a:pPr algn="just"/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89291" y="1012778"/>
            <a:ext cx="8759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85" y="655966"/>
            <a:ext cx="8849239" cy="60979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Seta para a direita 4"/>
          <p:cNvSpPr/>
          <p:nvPr/>
        </p:nvSpPr>
        <p:spPr>
          <a:xfrm rot="2424721">
            <a:off x="39525" y="1842637"/>
            <a:ext cx="623454" cy="332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132" y="501946"/>
            <a:ext cx="3321586" cy="6134130"/>
          </a:xfrm>
          <a:prstGeom prst="rect">
            <a:avLst/>
          </a:prstGeom>
        </p:spPr>
      </p:pic>
      <p:sp>
        <p:nvSpPr>
          <p:cNvPr id="6" name="Seta para a esquerda 5"/>
          <p:cNvSpPr/>
          <p:nvPr/>
        </p:nvSpPr>
        <p:spPr>
          <a:xfrm>
            <a:off x="3375905" y="2054156"/>
            <a:ext cx="602673" cy="4052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5752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140" y="0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3200" b="1" dirty="0" smtClean="0">
                <a:solidFill>
                  <a:srgbClr val="1C405D"/>
                </a:solidFill>
              </a:rPr>
              <a:t>SIGTAP – Compatibilidades:</a:t>
            </a:r>
            <a:endParaRPr sz="32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56"/>
          <p:cNvSpPr txBox="1"/>
          <p:nvPr/>
        </p:nvSpPr>
        <p:spPr>
          <a:xfrm>
            <a:off x="-86086" y="463979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endParaRPr sz="32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61" y="623756"/>
            <a:ext cx="8224706" cy="60758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340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4153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3200" b="1" dirty="0" smtClean="0">
                <a:solidFill>
                  <a:srgbClr val="1C405D"/>
                </a:solidFill>
              </a:rPr>
              <a:t>SIGTAP Wiki  </a:t>
            </a:r>
            <a:r>
              <a:rPr lang="pt-BR" sz="2800" b="1" dirty="0">
                <a:sym typeface="Arial"/>
                <a:hlinkClick r:id="rId4"/>
              </a:rPr>
              <a:t>https://</a:t>
            </a:r>
            <a:r>
              <a:rPr lang="pt-BR" sz="2800" b="1" dirty="0" smtClean="0">
                <a:sym typeface="Arial"/>
                <a:hlinkClick r:id="rId4"/>
              </a:rPr>
              <a:t>wiki.saude.gov.br/sigtap</a:t>
            </a:r>
            <a:r>
              <a:rPr lang="pt-BR" sz="2800" b="1" dirty="0" smtClean="0">
                <a:sym typeface="Arial"/>
              </a:rPr>
              <a:t> </a:t>
            </a:r>
            <a:endParaRPr lang="pt-BR" sz="2800" b="1" dirty="0">
              <a:sym typeface="Arial"/>
            </a:endParaRPr>
          </a:p>
          <a:p>
            <a:pPr>
              <a:buClr>
                <a:srgbClr val="1C405D"/>
              </a:buClr>
            </a:pPr>
            <a:endParaRPr sz="32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42" y="957265"/>
            <a:ext cx="8769926" cy="503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7110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4153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pt-BR" sz="3200" b="1" dirty="0" smtClean="0">
                <a:solidFill>
                  <a:srgbClr val="1C405D"/>
                </a:solidFill>
              </a:rPr>
              <a:t>Algumas Portarias</a:t>
            </a:r>
            <a:endParaRPr lang="pt-BR" sz="2800" b="1" dirty="0">
              <a:sym typeface="Arial"/>
            </a:endParaRPr>
          </a:p>
          <a:p>
            <a:pPr>
              <a:buClr>
                <a:srgbClr val="1C405D"/>
              </a:buClr>
            </a:pPr>
            <a:endParaRPr sz="32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2" y="2498803"/>
            <a:ext cx="7496175" cy="15525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" y="843717"/>
            <a:ext cx="7981950" cy="14287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37" y="4439121"/>
            <a:ext cx="76390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136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3024" y="341376"/>
            <a:ext cx="7936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OS VALORES NO SIGTAP SÃO OS FEDERAIS!</a:t>
            </a:r>
          </a:p>
          <a:p>
            <a:endParaRPr lang="pt-BR" b="1" dirty="0">
              <a:solidFill>
                <a:srgbClr val="C00000"/>
              </a:solidFill>
            </a:endParaRPr>
          </a:p>
          <a:p>
            <a:r>
              <a:rPr lang="pt-BR" b="1" dirty="0" smtClean="0">
                <a:solidFill>
                  <a:srgbClr val="C00000"/>
                </a:solidFill>
              </a:rPr>
              <a:t>VALOR DE PROCEDIMENTO </a:t>
            </a:r>
            <a:r>
              <a:rPr lang="pt-BR" b="1" i="1" dirty="0" smtClean="0">
                <a:solidFill>
                  <a:srgbClr val="C00000"/>
                </a:solidFill>
              </a:rPr>
              <a:t>VERSUS</a:t>
            </a:r>
            <a:r>
              <a:rPr lang="pt-BR" b="1" dirty="0" smtClean="0">
                <a:solidFill>
                  <a:srgbClr val="C00000"/>
                </a:solidFill>
              </a:rPr>
              <a:t> VALOR DE AIH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Procedimento principal</a:t>
            </a:r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Procedimento especial</a:t>
            </a:r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Procedimentos sequenciais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C00000"/>
                </a:solidFill>
              </a:rPr>
              <a:t>PROCEDIMENTO </a:t>
            </a:r>
            <a:r>
              <a:rPr lang="pt-BR" b="1" i="1" dirty="0" smtClean="0">
                <a:solidFill>
                  <a:srgbClr val="C00000"/>
                </a:solidFill>
              </a:rPr>
              <a:t>VERSUS</a:t>
            </a:r>
            <a:r>
              <a:rPr lang="pt-BR" b="1" dirty="0" smtClean="0">
                <a:solidFill>
                  <a:srgbClr val="C00000"/>
                </a:solidFill>
              </a:rPr>
              <a:t> ATENDIMENTO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 AIH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C00000"/>
                </a:solidFill>
              </a:rPr>
              <a:t>PROCEDIMENTOS </a:t>
            </a:r>
            <a:r>
              <a:rPr lang="pt-BR" b="1" i="1" dirty="0">
                <a:solidFill>
                  <a:srgbClr val="C00000"/>
                </a:solidFill>
              </a:rPr>
              <a:t>VERSUS</a:t>
            </a:r>
            <a:r>
              <a:rPr lang="pt-BR" b="1" dirty="0">
                <a:solidFill>
                  <a:srgbClr val="C00000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</a:rPr>
              <a:t>PACIENTE</a:t>
            </a:r>
            <a:endParaRPr lang="pt-BR" b="1" dirty="0">
              <a:solidFill>
                <a:srgbClr val="C00000"/>
              </a:solidFill>
            </a:endParaRPr>
          </a:p>
          <a:p>
            <a:endParaRPr lang="pt-BR" dirty="0" smtClean="0"/>
          </a:p>
          <a:p>
            <a:pPr algn="just"/>
            <a:r>
              <a:rPr lang="pt-BR" b="1" dirty="0"/>
              <a:t>P</a:t>
            </a:r>
            <a:r>
              <a:rPr lang="pt-BR" b="1" dirty="0" smtClean="0"/>
              <a:t>or que o argumento de menores custos totais por paciente à </a:t>
            </a:r>
            <a:r>
              <a:rPr lang="pt-BR" b="1" dirty="0" err="1" smtClean="0"/>
              <a:t>incorporaçao</a:t>
            </a:r>
            <a:r>
              <a:rPr lang="pt-BR" b="1" dirty="0" smtClean="0"/>
              <a:t> de um procedimento mais oneroso não se aplica </a:t>
            </a:r>
            <a:r>
              <a:rPr lang="pt-BR" b="1" i="1" dirty="0" smtClean="0"/>
              <a:t>ipsis </a:t>
            </a:r>
            <a:r>
              <a:rPr lang="pt-BR" b="1" i="1" dirty="0" err="1" smtClean="0"/>
              <a:t>literis</a:t>
            </a:r>
            <a:r>
              <a:rPr lang="pt-BR" b="1" dirty="0" smtClean="0"/>
              <a:t> ao SUS?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PROCESSO DINÂMICO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De janeiro de 2017 a maio de 2019, foram incluídos 141 procedimentos e excluídos 46.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543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75" y="476672"/>
            <a:ext cx="824214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84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3528" y="548680"/>
          <a:ext cx="8568952" cy="5234958"/>
        </p:xfrm>
        <a:graphic>
          <a:graphicData uri="http://schemas.openxmlformats.org/drawingml/2006/table">
            <a:tbl>
              <a:tblPr/>
              <a:tblGrid>
                <a:gridCol w="3241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Procedimento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AIH_aprovadas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Valor_total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Valor Médio da AIH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Valor na Tabela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Diferença %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0310010039 PARTO NORMAL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1.003.501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R$ 558.866.764,41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R$ 556,92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R$ 443,40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25,60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0411010034 PARTO CESARIANO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681.841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R$ 492.429.852,74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R$ 722,21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R$ 545,73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32,34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1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0303140151 TRATAMENTO DE PNEUMONIAS OU INFLUENZA (GRIPE)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633.409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R$ 648.369.436,37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R$ 1.023,62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R$ 582,42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75,75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0303010037 TRATAMENTO DE OUTRAS DOENÇAS BACTERIANAS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291.264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R$ 838.235.755,02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R$ 2.877,92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R$ 865,91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232,36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0303100044 TRATAMENTO DE INTERCORRENCIAS CLINICAS NA GRAVIDEZ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215.869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R$ 38.988.507,88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R$ 180,61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R$ 109,24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65,33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1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0303010061 TRATAMENTO DE DOENÇAS INFECCIOSAS E INTESTINAIS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208.326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R$ 77.150.956,95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R$ 370,34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R$ 324,90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13,99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1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0303060212 TRATAMENTO DE INSUFICIENCIA CARDIACA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204.323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R$ 312.797.557,95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R$ 1.530,90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R$ 699,46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118,87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0303140046 TRATAMENTO DAS DOENCAS CRONICAS DAS VIAS AEREAS INFERIORES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194.571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R$ 149.471.819,94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R$ 768,21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R$ 479,19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60,31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85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0301060088 DIAGNOSTICO E/OU ATENDIMENTO DE URGENCIA EM CLINICA MEDICA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194.233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R$ 21.360.468,33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R$ 109,97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R$ 44,22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148,70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8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0303040149 TRATAMENTO DE ACIDENTE VASCULAR CEREBRAL - AVC (ISQUEMICO OU HEMORRAGICO AGUDO)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193.771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R$ 265.990.108,98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R$ 1.372,70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R$ 463,21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196,35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0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3.821.108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3.403.661.229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R$ 890,75</a:t>
                      </a: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3" marR="5373" marT="5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3" marR="5373" marT="53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11560" y="602128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Total </a:t>
            </a:r>
            <a:r>
              <a:rPr lang="pt-BR" dirty="0" smtClean="0"/>
              <a:t>Geral de </a:t>
            </a:r>
            <a:r>
              <a:rPr lang="pt-BR" dirty="0"/>
              <a:t>AIH em 2018</a:t>
            </a:r>
            <a:r>
              <a:rPr lang="pt-BR" dirty="0" smtClean="0"/>
              <a:t>          11.994.929   R</a:t>
            </a:r>
            <a:r>
              <a:rPr lang="pt-BR" dirty="0"/>
              <a:t>$ </a:t>
            </a:r>
            <a:r>
              <a:rPr lang="pt-BR" dirty="0" smtClean="0"/>
              <a:t>15.104.111.805,97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512" y="44624"/>
          <a:ext cx="6336704" cy="624453"/>
        </p:xfrm>
        <a:graphic>
          <a:graphicData uri="http://schemas.openxmlformats.org/drawingml/2006/table">
            <a:tbl>
              <a:tblPr/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Procedimentos hospitalares do SUS - por local de internação - Brasil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AIH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aprovadasValor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total por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Procedimento Período 2018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9512" y="6525344"/>
            <a:ext cx="370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Tabnet</a:t>
            </a:r>
            <a:r>
              <a:rPr lang="pt-BR" dirty="0" smtClean="0"/>
              <a:t> </a:t>
            </a:r>
            <a:r>
              <a:rPr lang="pt-BR" dirty="0" err="1" smtClean="0"/>
              <a:t>Datasus</a:t>
            </a:r>
            <a:r>
              <a:rPr lang="pt-BR" dirty="0" smtClean="0"/>
              <a:t> Banco SIH/SUS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80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623731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Total </a:t>
            </a:r>
            <a:r>
              <a:rPr lang="pt-BR" dirty="0" smtClean="0"/>
              <a:t>Geral de </a:t>
            </a:r>
            <a:r>
              <a:rPr lang="pt-BR" dirty="0"/>
              <a:t>AIH em 2018</a:t>
            </a:r>
            <a:r>
              <a:rPr lang="pt-BR" dirty="0" smtClean="0"/>
              <a:t>          11.994.929   R</a:t>
            </a:r>
            <a:r>
              <a:rPr lang="pt-BR" dirty="0"/>
              <a:t>$ </a:t>
            </a:r>
            <a:r>
              <a:rPr lang="pt-BR" dirty="0" smtClean="0"/>
              <a:t>15.104.111.805,97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512" y="44624"/>
          <a:ext cx="6336704" cy="624453"/>
        </p:xfrm>
        <a:graphic>
          <a:graphicData uri="http://schemas.openxmlformats.org/drawingml/2006/table">
            <a:tbl>
              <a:tblPr/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Procedimentos hospitalares do SUS - por local de internação - Brasil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AIH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aprovadasValor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total por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Procedimento  Complexidade Alta  Período 2018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9512" y="6525344"/>
            <a:ext cx="370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Tabnet</a:t>
            </a:r>
            <a:r>
              <a:rPr lang="pt-BR" dirty="0" smtClean="0"/>
              <a:t> </a:t>
            </a:r>
            <a:r>
              <a:rPr lang="pt-BR" dirty="0" err="1" smtClean="0"/>
              <a:t>Datasus</a:t>
            </a:r>
            <a:r>
              <a:rPr lang="pt-BR" dirty="0" smtClean="0"/>
              <a:t> Banco SIH/SUS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51520" y="620687"/>
          <a:ext cx="8568952" cy="5659065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85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Procedimento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AIH_aprovadas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Valor_total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Valor Médio da AIH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Valor na Tabela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Diferença %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0304080020 INTERNAÇÃO P/ QUIMIOTERAPIA DE ADMINISTRAÇÃO CONTÍNUA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58.887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R$ 72.541.709,90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R$ 1.231,88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R$ 1.100,00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11,99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0405050372 FACOEMULSIFICACAO C/ IMPLANTE DE LENTE INTRA-OCULAR DOBRAVEL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50.052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R$ 43.693.640,55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R$ 872,96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R$ 771,60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0406030030 ANGIOPLASTIA CORONARIANA C/ IMPLANTE DE STENT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47.934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R$ 264.194.956,34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R$ 5.511,64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R$ 1.575,72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249,79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0406030022 ANGIOPLASTIA CORONARIANA C/ IMPLANTE DE DOIS STENTS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27.131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R$ 217.288.259,63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R$ 8.008,86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R$ 1.575,72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408,27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0506020045 TRATAMENTO DE INTERCORRÊNCIA PÓS-TRANSPLANTE DE ÓRGÃOS / CÉLULAS-TRONCO HEMATOPOÉTICAS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26.368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R$ 57.448.505,14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R$ 2.178,72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R$135,00 por dia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0406010935 REVASCULARIZACAO MIOCARDICA C/ USO DE EXTRACORPOREA (C/ 2 OU MAIS ENXERTOS)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16.977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R$ 229.011.615,84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R$ 13.489,52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R$ 6.956,37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0304080039 INTERNAÇÃO P/ QUIMIOTERAPIA DE LEUCEMIAS AGUDAS / CRÔNICAS AGUDIZADAS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15.200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R$ 66.925.492,85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R$ 4.402,99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R$562,60 por dia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0406010650 IMPLANTE DE MARCAPASSO DE CAMARA DUPLA TRANSVENOSO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13.522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R$ 120.574.188,73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R$ 8.916,89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R$ 1.023,72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771,03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9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0406020078 IMPLANTAÇÃO DE CATETER DE LONGA PERMANÊNCIA SEMI OU TOTALMENTE IMPLANTAVEL (PROCEDIMENTO PRINCIPAL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13.024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R$ 8.183.739,25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R$ 628,36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R$ 428,64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46,59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0416080030 EXCISAO E SUTURA COM PLASTICA EM Z NA PELE EM ONCOLOGIA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12.902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R$ 6.684.089,63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R$ 518,07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R$ 396,18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30,77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281.997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1.086.546.198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R$ 3.853,04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5" marR="4895" marT="48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3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42988" y="423863"/>
            <a:ext cx="69977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FONTES DE FINANCIAMENTO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27088" y="1125538"/>
            <a:ext cx="83169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  <a:defRPr/>
            </a:pPr>
            <a:r>
              <a:rPr lang="pt-BR" altLang="pt-BR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Ressarcimento por produção (tabela)      Incentivos    Incrementos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None/>
              <a:defRPr/>
            </a:pPr>
            <a:endParaRPr lang="pt-BR" altLang="pt-BR" sz="16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  <a:defRPr/>
            </a:pPr>
            <a:r>
              <a:rPr lang="pt-BR" altLang="pt-BR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Orçamentos públicos (unidades próprias – municipais/estaduais/federais)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None/>
              <a:defRPr/>
            </a:pPr>
            <a:endParaRPr lang="pt-BR" altLang="pt-BR" sz="16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  <a:defRPr/>
            </a:pPr>
            <a:r>
              <a:rPr lang="pt-BR" altLang="pt-BR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Investimentos (convênios) </a:t>
            </a:r>
          </a:p>
          <a:p>
            <a:pPr marL="0" indent="0"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defRPr/>
            </a:pPr>
            <a:endParaRPr lang="pt-BR" altLang="pt-BR" sz="16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  <a:defRPr/>
            </a:pPr>
            <a:r>
              <a:rPr lang="pt-BR" altLang="pt-BR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Emendas parlamentares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Tx/>
              <a:buNone/>
              <a:defRPr/>
            </a:pPr>
            <a:endParaRPr lang="pt-BR" altLang="pt-BR" sz="16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  <a:defRPr/>
            </a:pPr>
            <a:r>
              <a:rPr lang="pt-BR" altLang="pt-BR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Beneficência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None/>
              <a:defRPr/>
            </a:pPr>
            <a:endParaRPr lang="pt-BR" altLang="pt-BR" sz="16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  <a:defRPr/>
            </a:pPr>
            <a:r>
              <a:rPr lang="pt-BR" altLang="pt-BR" sz="1600" b="1" dirty="0" smtClean="0">
                <a:latin typeface="Arial" panose="020B0604020202020204" pitchFamily="34" charset="0"/>
              </a:rPr>
              <a:t> </a:t>
            </a:r>
            <a:r>
              <a:rPr lang="pt-BR" altLang="pt-BR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Filantropia (inclusive pelo </a:t>
            </a:r>
            <a:r>
              <a:rPr lang="pt-BR" altLang="pt-BR" sz="1600" b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Proadi</a:t>
            </a:r>
            <a:r>
              <a:rPr lang="pt-BR" altLang="pt-BR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Tx/>
              <a:buNone/>
              <a:defRPr/>
            </a:pPr>
            <a:endParaRPr lang="pt-BR" altLang="pt-BR" sz="1600" b="1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  <a:defRPr/>
            </a:pPr>
            <a:r>
              <a:rPr lang="pt-BR" altLang="pt-BR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Captação social (inclusive pelo </a:t>
            </a:r>
            <a:r>
              <a:rPr lang="pt-BR" altLang="pt-BR" sz="1600" b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Pronon</a:t>
            </a:r>
            <a:r>
              <a:rPr lang="pt-BR" altLang="pt-BR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Tx/>
              <a:buNone/>
              <a:defRPr/>
            </a:pPr>
            <a:endParaRPr lang="pt-BR" altLang="pt-BR" sz="1600" b="1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  <a:defRPr/>
            </a:pPr>
            <a:r>
              <a:rPr lang="pt-BR" altLang="pt-BR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Trabalho voluntário</a:t>
            </a:r>
          </a:p>
        </p:txBody>
      </p:sp>
      <p:sp>
        <p:nvSpPr>
          <p:cNvPr id="11268" name="Retângulo 1"/>
          <p:cNvSpPr>
            <a:spLocks noChangeArrowheads="1"/>
          </p:cNvSpPr>
          <p:nvPr/>
        </p:nvSpPr>
        <p:spPr bwMode="auto">
          <a:xfrm>
            <a:off x="5364163" y="3141663"/>
            <a:ext cx="3529012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</a:pPr>
            <a:r>
              <a:rPr lang="pt-BR" altLang="pt-BR" sz="1600" b="1">
                <a:solidFill>
                  <a:srgbClr val="C00000"/>
                </a:solidFill>
                <a:latin typeface="Arial" panose="020B0604020202020204" pitchFamily="34" charset="0"/>
              </a:rPr>
              <a:t> Dupla porta (SUS e não SUS)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Tx/>
              <a:buNone/>
            </a:pPr>
            <a:endParaRPr lang="pt-BR" altLang="pt-BR" sz="16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</a:pPr>
            <a:r>
              <a:rPr lang="pt-BR" altLang="pt-BR" sz="1600" b="1">
                <a:solidFill>
                  <a:srgbClr val="C00000"/>
                </a:solidFill>
                <a:latin typeface="Arial" panose="020B0604020202020204" pitchFamily="34" charset="0"/>
              </a:rPr>
              <a:t> Isenção de Imposto de Renda      (planos e seguros de saúde)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None/>
            </a:pPr>
            <a:endParaRPr lang="pt-BR" altLang="pt-BR" sz="16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 typeface="Monotype Sorts"/>
              <a:buChar char="n"/>
            </a:pPr>
            <a:r>
              <a:rPr lang="pt-BR" altLang="pt-BR" sz="1600" b="1">
                <a:solidFill>
                  <a:srgbClr val="C00000"/>
                </a:solidFill>
                <a:latin typeface="Arial" panose="020B0604020202020204" pitchFamily="34" charset="0"/>
              </a:rPr>
              <a:t> Judicialização </a:t>
            </a:r>
            <a:endParaRPr lang="pt-BR" altLang="pt-BR" sz="1600" b="1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Tx/>
              <a:buNone/>
            </a:pPr>
            <a:r>
              <a:rPr lang="pt-BR" altLang="pt-BR" sz="1600" b="1" u="sng">
                <a:solidFill>
                  <a:srgbClr val="0070C0"/>
                </a:solidFill>
                <a:latin typeface="Arial" panose="020B0604020202020204" pitchFamily="34" charset="0"/>
              </a:rPr>
              <a:t>O antes</a:t>
            </a:r>
            <a:r>
              <a:rPr lang="pt-BR" altLang="pt-BR" sz="1600" b="1">
                <a:solidFill>
                  <a:srgbClr val="0070C0"/>
                </a:solidFill>
                <a:latin typeface="Arial" panose="020B0604020202020204" pitchFamily="34" charset="0"/>
              </a:rPr>
              <a:t>: Evidências?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Tx/>
              <a:buNone/>
            </a:pPr>
            <a:r>
              <a:rPr lang="pt-BR" altLang="pt-BR" sz="1600" b="1" u="sng">
                <a:solidFill>
                  <a:srgbClr val="0070C0"/>
                </a:solidFill>
                <a:latin typeface="Arial" panose="020B0604020202020204" pitchFamily="34" charset="0"/>
              </a:rPr>
              <a:t>O durante</a:t>
            </a:r>
            <a:r>
              <a:rPr lang="pt-BR" altLang="pt-BR" sz="1600" b="1">
                <a:solidFill>
                  <a:srgbClr val="0070C0"/>
                </a:solidFill>
                <a:latin typeface="Arial" panose="020B0604020202020204" pitchFamily="34" charset="0"/>
              </a:rPr>
              <a:t>: Registros?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SzPct val="75000"/>
              <a:buFontTx/>
              <a:buNone/>
            </a:pPr>
            <a:r>
              <a:rPr lang="pt-BR" altLang="pt-BR" sz="1600" b="1" u="sng">
                <a:solidFill>
                  <a:srgbClr val="0070C0"/>
                </a:solidFill>
                <a:latin typeface="Arial" panose="020B0604020202020204" pitchFamily="34" charset="0"/>
              </a:rPr>
              <a:t>O depois</a:t>
            </a:r>
            <a:r>
              <a:rPr lang="pt-BR" altLang="pt-BR" sz="1600" b="1">
                <a:solidFill>
                  <a:srgbClr val="0070C0"/>
                </a:solidFill>
                <a:latin typeface="Arial" panose="020B0604020202020204" pitchFamily="34" charset="0"/>
              </a:rPr>
              <a:t>: Resultados?</a:t>
            </a:r>
            <a:endParaRPr lang="pt-BR" altLang="pt-BR" sz="14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2484438" y="2420938"/>
            <a:ext cx="444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OBRIGADA!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maria.gadelha@saude.gov.br</a:t>
            </a:r>
          </a:p>
        </p:txBody>
      </p:sp>
      <p:pic>
        <p:nvPicPr>
          <p:cNvPr id="3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05488"/>
            <a:ext cx="21478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6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24891" y="1258300"/>
            <a:ext cx="6005945" cy="3157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996"/>
            <a:ext cx="9144000" cy="33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9"/>
          <p:cNvPicPr preferRelativeResize="0"/>
          <p:nvPr/>
        </p:nvPicPr>
        <p:blipFill rotWithShape="1">
          <a:blip r:embed="rId3" cstate="print">
            <a:alphaModFix amt="21000"/>
          </a:blip>
          <a:srcRect/>
          <a:stretch/>
        </p:blipFill>
        <p:spPr>
          <a:xfrm>
            <a:off x="1147593" y="6526425"/>
            <a:ext cx="68601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9"/>
          <p:cNvCxnSpPr/>
          <p:nvPr/>
        </p:nvCxnSpPr>
        <p:spPr>
          <a:xfrm>
            <a:off x="1143000" y="6518268"/>
            <a:ext cx="686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29"/>
          <p:cNvCxnSpPr/>
          <p:nvPr/>
        </p:nvCxnSpPr>
        <p:spPr>
          <a:xfrm>
            <a:off x="1144245" y="600840"/>
            <a:ext cx="685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0" name="Google Shape;160;p29"/>
          <p:cNvPicPr preferRelativeResize="0"/>
          <p:nvPr/>
        </p:nvPicPr>
        <p:blipFill rotWithShape="1">
          <a:blip r:embed="rId3" cstate="print">
            <a:alphaModFix amt="21000"/>
          </a:blip>
          <a:srcRect/>
          <a:stretch/>
        </p:blipFill>
        <p:spPr>
          <a:xfrm>
            <a:off x="1139744" y="-1"/>
            <a:ext cx="68601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/>
        </p:nvSpPr>
        <p:spPr>
          <a:xfrm>
            <a:off x="1122679" y="24935"/>
            <a:ext cx="687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Histórico</a:t>
            </a:r>
            <a:r>
              <a:rPr lang="pt-BR" sz="3200" b="1" i="0" u="none" strike="noStrike" cap="none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3200" b="1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pt-BR" sz="3200" b="1" i="0" u="none" strike="noStrike" cap="none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egistro no SUS</a:t>
            </a:r>
            <a:endParaRPr sz="3200" b="1" i="0" u="none" strike="noStrike" cap="none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1268215" y="803009"/>
            <a:ext cx="6602400" cy="5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3" cstate="print">
            <a:alphaModFix amt="21000"/>
          </a:blip>
          <a:srcRect/>
          <a:stretch/>
        </p:blipFill>
        <p:spPr>
          <a:xfrm>
            <a:off x="3125841" y="7062725"/>
            <a:ext cx="6860100" cy="3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413885" y="673040"/>
            <a:ext cx="770162" cy="9790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1835696" y="3356992"/>
            <a:ext cx="18469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Informações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Ambulatoriais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5455439" y="3442865"/>
            <a:ext cx="18469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Sistema de Informações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Hospitalares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595020" y="832607"/>
            <a:ext cx="1206032" cy="1204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5787737" y="636096"/>
            <a:ext cx="8342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HOSPITAL</a:t>
            </a:r>
            <a:endParaRPr sz="1800" b="1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5868144" y="4365104"/>
            <a:ext cx="1138353" cy="83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2267744" y="4221088"/>
            <a:ext cx="1049484" cy="9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1535656" y="688101"/>
            <a:ext cx="61079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3551615" y="784843"/>
            <a:ext cx="614294" cy="81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6969947" y="784846"/>
            <a:ext cx="894592" cy="111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4630540" y="715709"/>
            <a:ext cx="910289" cy="121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 rotWithShape="1">
          <a:blip r:embed="rId12" cstate="print">
            <a:alphaModFix/>
          </a:blip>
          <a:srcRect/>
          <a:stretch/>
        </p:blipFill>
        <p:spPr>
          <a:xfrm>
            <a:off x="1306329" y="1789333"/>
            <a:ext cx="946291" cy="69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 rotWithShape="1">
          <a:blip r:embed="rId13" cstate="print">
            <a:alphaModFix/>
          </a:blip>
          <a:srcRect/>
          <a:stretch/>
        </p:blipFill>
        <p:spPr>
          <a:xfrm>
            <a:off x="5855987" y="2241789"/>
            <a:ext cx="899583" cy="53387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/>
          <p:nvPr/>
        </p:nvSpPr>
        <p:spPr>
          <a:xfrm>
            <a:off x="1504016" y="5318604"/>
            <a:ext cx="2851960" cy="1134732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Tabela de Procedimentos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SIA/SUS</a:t>
            </a:r>
            <a:endParaRPr sz="2400" b="1" i="1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29"/>
          <p:cNvCxnSpPr>
            <a:stCxn id="162" idx="0"/>
          </p:cNvCxnSpPr>
          <p:nvPr/>
        </p:nvCxnSpPr>
        <p:spPr>
          <a:xfrm>
            <a:off x="4569415" y="803009"/>
            <a:ext cx="6975" cy="51405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29"/>
          <p:cNvSpPr/>
          <p:nvPr/>
        </p:nvSpPr>
        <p:spPr>
          <a:xfrm>
            <a:off x="5031730" y="5346307"/>
            <a:ext cx="2924646" cy="117903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Tabela de Procedimentos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SIH/SUS</a:t>
            </a:r>
            <a:endParaRPr sz="2400" b="1" i="1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14" cstate="print">
            <a:alphaModFix/>
          </a:blip>
          <a:srcRect/>
          <a:stretch/>
        </p:blipFill>
        <p:spPr>
          <a:xfrm>
            <a:off x="3777508" y="1822653"/>
            <a:ext cx="441617" cy="84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 rotWithShape="1">
          <a:blip r:embed="rId15" cstate="print">
            <a:alphaModFix/>
          </a:blip>
          <a:srcRect/>
          <a:stretch/>
        </p:blipFill>
        <p:spPr>
          <a:xfrm>
            <a:off x="5006785" y="2114236"/>
            <a:ext cx="762422" cy="873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16" cstate="print">
            <a:alphaModFix/>
          </a:blip>
          <a:srcRect/>
          <a:stretch/>
        </p:blipFill>
        <p:spPr>
          <a:xfrm>
            <a:off x="1961961" y="2518777"/>
            <a:ext cx="700061" cy="46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 rotWithShape="1">
          <a:blip r:embed="rId17" cstate="print">
            <a:alphaModFix/>
          </a:blip>
          <a:srcRect/>
          <a:stretch/>
        </p:blipFill>
        <p:spPr>
          <a:xfrm>
            <a:off x="3090760" y="2607660"/>
            <a:ext cx="480885" cy="51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 rotWithShape="1">
          <a:blip r:embed="rId18" cstate="print">
            <a:alphaModFix/>
          </a:blip>
          <a:srcRect/>
          <a:stretch/>
        </p:blipFill>
        <p:spPr>
          <a:xfrm>
            <a:off x="2690315" y="1715373"/>
            <a:ext cx="790945" cy="70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 rotWithShape="1">
          <a:blip r:embed="rId16" cstate="print">
            <a:alphaModFix/>
          </a:blip>
          <a:srcRect/>
          <a:stretch/>
        </p:blipFill>
        <p:spPr>
          <a:xfrm>
            <a:off x="6055509" y="2958258"/>
            <a:ext cx="700061" cy="46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 rotWithShape="1">
          <a:blip r:embed="rId17" cstate="print">
            <a:alphaModFix/>
          </a:blip>
          <a:srcRect/>
          <a:stretch/>
        </p:blipFill>
        <p:spPr>
          <a:xfrm>
            <a:off x="7205076" y="2896364"/>
            <a:ext cx="480885" cy="51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 rotWithShape="1">
          <a:blip r:embed="rId18" cstate="print">
            <a:alphaModFix/>
          </a:blip>
          <a:srcRect/>
          <a:stretch/>
        </p:blipFill>
        <p:spPr>
          <a:xfrm>
            <a:off x="7020272" y="2060848"/>
            <a:ext cx="790945" cy="701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8100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0"/>
          <p:cNvPicPr preferRelativeResize="0"/>
          <p:nvPr/>
        </p:nvPicPr>
        <p:blipFill rotWithShape="1">
          <a:blip r:embed="rId3" cstate="print">
            <a:alphaModFix amt="21000"/>
          </a:blip>
          <a:srcRect/>
          <a:stretch/>
        </p:blipFill>
        <p:spPr>
          <a:xfrm>
            <a:off x="1147593" y="6418889"/>
            <a:ext cx="6860100" cy="4264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30"/>
          <p:cNvCxnSpPr/>
          <p:nvPr/>
        </p:nvCxnSpPr>
        <p:spPr>
          <a:xfrm>
            <a:off x="1149269" y="6406189"/>
            <a:ext cx="686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p30"/>
          <p:cNvCxnSpPr/>
          <p:nvPr/>
        </p:nvCxnSpPr>
        <p:spPr>
          <a:xfrm>
            <a:off x="1144245" y="600840"/>
            <a:ext cx="685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5" name="Google Shape;195;p30"/>
          <p:cNvPicPr preferRelativeResize="0"/>
          <p:nvPr/>
        </p:nvPicPr>
        <p:blipFill rotWithShape="1">
          <a:blip r:embed="rId3" cstate="print">
            <a:alphaModFix amt="21000"/>
          </a:blip>
          <a:srcRect/>
          <a:stretch/>
        </p:blipFill>
        <p:spPr>
          <a:xfrm>
            <a:off x="1139744" y="-1"/>
            <a:ext cx="68601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/>
        </p:nvSpPr>
        <p:spPr>
          <a:xfrm>
            <a:off x="1096254" y="0"/>
            <a:ext cx="687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1C405D"/>
                </a:solidFill>
                <a:latin typeface="Calibri"/>
                <a:ea typeface="Calibri"/>
                <a:cs typeface="Calibri"/>
                <a:sym typeface="Calibri"/>
              </a:rPr>
              <a:t>Histórico: linha do tempo </a:t>
            </a:r>
            <a:endParaRPr sz="3200" b="1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1259632" y="1412776"/>
            <a:ext cx="7046738" cy="4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1C4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98;p30"/>
          <p:cNvGrpSpPr/>
          <p:nvPr/>
        </p:nvGrpSpPr>
        <p:grpSpPr>
          <a:xfrm>
            <a:off x="1268588" y="1532124"/>
            <a:ext cx="6907151" cy="3786952"/>
            <a:chOff x="-74869" y="1006594"/>
            <a:chExt cx="8628821" cy="3513890"/>
          </a:xfrm>
        </p:grpSpPr>
        <p:sp>
          <p:nvSpPr>
            <p:cNvPr id="199" name="Google Shape;199;p30"/>
            <p:cNvSpPr/>
            <p:nvPr/>
          </p:nvSpPr>
          <p:spPr>
            <a:xfrm>
              <a:off x="0" y="1356145"/>
              <a:ext cx="8553952" cy="1808194"/>
            </a:xfrm>
            <a:prstGeom prst="notched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18900000" scaled="1"/>
            </a:gradFill>
            <a:ln>
              <a:solidFill>
                <a:srgbClr val="000000">
                  <a:alpha val="30196"/>
                </a:srgb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1001">
              <a:schemeClr val="dk1"/>
            </a:fillRef>
            <a:effectRef idx="0">
              <a:scrgbClr r="0" g="0" b="0"/>
            </a:effectRef>
            <a:fontRef idx="major"/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15518" y="2712290"/>
              <a:ext cx="2480980" cy="1808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/>
            <p:cNvSpPr txBox="1"/>
            <p:nvPr/>
          </p:nvSpPr>
          <p:spPr>
            <a:xfrm>
              <a:off x="-74869" y="3063791"/>
              <a:ext cx="2481000" cy="11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Tabela SIA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Tabela SIH</a:t>
              </a: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464514" y="1773329"/>
              <a:ext cx="1071474" cy="938961"/>
            </a:xfrm>
            <a:prstGeom prst="ellipse">
              <a:avLst/>
            </a:prstGeom>
            <a:solidFill>
              <a:srgbClr val="C4AC6A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2951014" y="2712290"/>
              <a:ext cx="2480980" cy="1808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/>
            <p:cNvSpPr txBox="1"/>
            <p:nvPr/>
          </p:nvSpPr>
          <p:spPr>
            <a:xfrm>
              <a:off x="2951014" y="2712290"/>
              <a:ext cx="2480980" cy="1808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2929256" y="1006594"/>
              <a:ext cx="2480980" cy="700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/>
            <p:cNvSpPr txBox="1"/>
            <p:nvPr/>
          </p:nvSpPr>
          <p:spPr>
            <a:xfrm>
              <a:off x="2929256" y="1006594"/>
              <a:ext cx="2480980" cy="700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 smtClean="0">
                  <a:solidFill>
                    <a:srgbClr val="1C405D"/>
                  </a:solidFill>
                  <a:latin typeface="Calibri"/>
                  <a:ea typeface="Calibri"/>
                  <a:cs typeface="Calibri"/>
                  <a:sym typeface="Calibri"/>
                </a:rPr>
                <a:t>PORTARIAS GM/MS </a:t>
              </a:r>
              <a:r>
                <a:rPr lang="pt-BR" sz="2000" b="1" dirty="0">
                  <a:solidFill>
                    <a:srgbClr val="1C405D"/>
                  </a:solidFill>
                  <a:latin typeface="Calibri"/>
                  <a:ea typeface="Calibri"/>
                  <a:cs typeface="Calibri"/>
                  <a:sym typeface="Calibri"/>
                </a:rPr>
                <a:t>321/2007 e 2848/2007 </a:t>
              </a:r>
              <a:endParaRPr sz="2000" b="1" dirty="0"/>
            </a:p>
          </p:txBody>
        </p:sp>
      </p:grpSp>
      <p:sp>
        <p:nvSpPr>
          <p:cNvPr id="209" name="Google Shape;209;p30"/>
          <p:cNvSpPr/>
          <p:nvPr/>
        </p:nvSpPr>
        <p:spPr>
          <a:xfrm>
            <a:off x="4425974" y="2358441"/>
            <a:ext cx="775262" cy="1035340"/>
          </a:xfrm>
          <a:prstGeom prst="ellipse">
            <a:avLst/>
          </a:prstGeom>
          <a:solidFill>
            <a:srgbClr val="C4AC6A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0"/>
          <p:cNvSpPr/>
          <p:nvPr/>
        </p:nvSpPr>
        <p:spPr>
          <a:xfrm>
            <a:off x="2504601" y="2562758"/>
            <a:ext cx="221092" cy="487176"/>
          </a:xfrm>
          <a:prstGeom prst="ellipse">
            <a:avLst/>
          </a:prstGeom>
          <a:solidFill>
            <a:srgbClr val="C4AC6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0"/>
          <p:cNvSpPr/>
          <p:nvPr/>
        </p:nvSpPr>
        <p:spPr>
          <a:xfrm>
            <a:off x="2724135" y="2562758"/>
            <a:ext cx="221092" cy="487176"/>
          </a:xfrm>
          <a:prstGeom prst="ellipse">
            <a:avLst/>
          </a:prstGeom>
          <a:solidFill>
            <a:srgbClr val="C4AC6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0"/>
          <p:cNvSpPr/>
          <p:nvPr/>
        </p:nvSpPr>
        <p:spPr>
          <a:xfrm>
            <a:off x="2923646" y="2562758"/>
            <a:ext cx="221092" cy="487176"/>
          </a:xfrm>
          <a:prstGeom prst="ellipse">
            <a:avLst/>
          </a:prstGeom>
          <a:solidFill>
            <a:srgbClr val="C4AC6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0"/>
          <p:cNvSpPr/>
          <p:nvPr/>
        </p:nvSpPr>
        <p:spPr>
          <a:xfrm>
            <a:off x="3111324" y="2562757"/>
            <a:ext cx="221092" cy="487176"/>
          </a:xfrm>
          <a:prstGeom prst="ellipse">
            <a:avLst/>
          </a:prstGeom>
          <a:solidFill>
            <a:srgbClr val="C4AC6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3330858" y="2562757"/>
            <a:ext cx="221092" cy="487176"/>
          </a:xfrm>
          <a:prstGeom prst="ellipse">
            <a:avLst/>
          </a:prstGeom>
          <a:solidFill>
            <a:srgbClr val="C4AC6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0"/>
          <p:cNvSpPr/>
          <p:nvPr/>
        </p:nvSpPr>
        <p:spPr>
          <a:xfrm>
            <a:off x="3530369" y="2562757"/>
            <a:ext cx="221092" cy="487176"/>
          </a:xfrm>
          <a:prstGeom prst="ellipse">
            <a:avLst/>
          </a:prstGeom>
          <a:solidFill>
            <a:srgbClr val="C4AC6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3756915" y="2560154"/>
            <a:ext cx="221092" cy="487176"/>
          </a:xfrm>
          <a:prstGeom prst="ellipse">
            <a:avLst/>
          </a:prstGeom>
          <a:solidFill>
            <a:srgbClr val="C4AC6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3976449" y="2560154"/>
            <a:ext cx="221092" cy="487176"/>
          </a:xfrm>
          <a:prstGeom prst="ellipse">
            <a:avLst/>
          </a:prstGeom>
          <a:solidFill>
            <a:srgbClr val="C4AC6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0"/>
          <p:cNvSpPr txBox="1"/>
          <p:nvPr/>
        </p:nvSpPr>
        <p:spPr>
          <a:xfrm>
            <a:off x="1619672" y="2601764"/>
            <a:ext cx="1061182" cy="49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1990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4380102" y="2610851"/>
            <a:ext cx="911978" cy="49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2008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5112920" y="1641497"/>
            <a:ext cx="1483453" cy="755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779912" y="4221088"/>
            <a:ext cx="2797254" cy="153365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/>
        </p:nvSpPr>
        <p:spPr>
          <a:xfrm>
            <a:off x="4139952" y="3501008"/>
            <a:ext cx="2459531" cy="357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/>
              <a:t>Tabela Unificada </a:t>
            </a:r>
            <a:endParaRPr sz="2800" b="1" dirty="0"/>
          </a:p>
        </p:txBody>
      </p:sp>
      <p:sp>
        <p:nvSpPr>
          <p:cNvPr id="39" name="Google Shape;217;p30"/>
          <p:cNvSpPr/>
          <p:nvPr/>
        </p:nvSpPr>
        <p:spPr>
          <a:xfrm>
            <a:off x="4200969" y="2565595"/>
            <a:ext cx="221092" cy="487176"/>
          </a:xfrm>
          <a:prstGeom prst="ellipse">
            <a:avLst/>
          </a:prstGeom>
          <a:solidFill>
            <a:srgbClr val="C4AC6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1659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24935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3200" b="1" dirty="0" smtClean="0">
                <a:solidFill>
                  <a:srgbClr val="1C405D"/>
                </a:solidFill>
              </a:rPr>
              <a:t>Base Legal</a:t>
            </a:r>
            <a:endParaRPr sz="32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597408" y="612276"/>
            <a:ext cx="7985760" cy="5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C00000"/>
                </a:solidFill>
              </a:rPr>
              <a:t>Portaria GM/MS 321/2007 </a:t>
            </a:r>
            <a:r>
              <a:rPr lang="pt-BR" sz="2000" dirty="0">
                <a:solidFill>
                  <a:srgbClr val="C00000"/>
                </a:solidFill>
              </a:rPr>
              <a:t>- Institui a  Tabela de </a:t>
            </a:r>
            <a:r>
              <a:rPr lang="pt-BR" sz="2000" dirty="0" smtClean="0">
                <a:solidFill>
                  <a:srgbClr val="C00000"/>
                </a:solidFill>
              </a:rPr>
              <a:t>Procedimentos, </a:t>
            </a:r>
            <a:r>
              <a:rPr lang="pt-BR" sz="2000" dirty="0">
                <a:solidFill>
                  <a:srgbClr val="C00000"/>
                </a:solidFill>
              </a:rPr>
              <a:t>Medicamentos, Órteses/Próteses e Materiais Especiais – OPM do Sistema Único de Saúde – SUS.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B050"/>
                </a:solidFill>
              </a:rPr>
              <a:t>Portaria </a:t>
            </a:r>
            <a:r>
              <a:rPr lang="pt-BR" sz="2000" dirty="0">
                <a:solidFill>
                  <a:srgbClr val="00B050"/>
                </a:solidFill>
              </a:rPr>
              <a:t>de Consolidação nº 1, de 28 de setembro de 2017, que dispõe sobre a consolidação das normas sobre os direitos e deveres dos usuários da saúde, a organização e o funcionamento do Sistema Único de Saúde – Seção VII Da Tabela de Procedimentos, Medicamentos, Órteses/Próteses e Materiais Especiais - OPM do Sistema Único de Saúde SUS – Art. 324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1C405D"/>
                </a:solidFill>
              </a:rPr>
              <a:t>Portaria GM/MS 1.541/2007 </a:t>
            </a:r>
            <a:r>
              <a:rPr lang="pt-BR" sz="2000" dirty="0">
                <a:solidFill>
                  <a:srgbClr val="1C405D"/>
                </a:solidFill>
              </a:rPr>
              <a:t>– Prorroga a Implantação da Tabela de Procedimentos, Medicamentos, </a:t>
            </a:r>
            <a:r>
              <a:rPr lang="pt-BR" sz="2000" dirty="0" smtClean="0">
                <a:solidFill>
                  <a:srgbClr val="1C405D"/>
                </a:solidFill>
              </a:rPr>
              <a:t>Órteses/Próteses </a:t>
            </a:r>
            <a:r>
              <a:rPr lang="pt-BR" sz="2000" dirty="0">
                <a:solidFill>
                  <a:srgbClr val="1C405D"/>
                </a:solidFill>
              </a:rPr>
              <a:t>e Materiais Especiais (OPM) do Sistema Único de </a:t>
            </a:r>
            <a:r>
              <a:rPr lang="pt-BR" sz="2000" dirty="0" smtClean="0">
                <a:solidFill>
                  <a:srgbClr val="1C405D"/>
                </a:solidFill>
              </a:rPr>
              <a:t>Saúde </a:t>
            </a:r>
            <a:r>
              <a:rPr lang="pt-BR" sz="2000" dirty="0">
                <a:solidFill>
                  <a:srgbClr val="1C405D"/>
                </a:solidFill>
              </a:rPr>
              <a:t>– SUS para janeiro de 2008.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1C405D"/>
                </a:solidFill>
              </a:rPr>
              <a:t>Portaria GM/MS 2.848/2007 </a:t>
            </a:r>
            <a:r>
              <a:rPr lang="pt-BR" sz="2000" dirty="0">
                <a:solidFill>
                  <a:srgbClr val="1C405D"/>
                </a:solidFill>
              </a:rPr>
              <a:t>– </a:t>
            </a:r>
            <a:r>
              <a:rPr lang="pt-BR" sz="2000" dirty="0" smtClean="0">
                <a:solidFill>
                  <a:srgbClr val="1C405D"/>
                </a:solidFill>
              </a:rPr>
              <a:t>Pública </a:t>
            </a:r>
            <a:r>
              <a:rPr lang="pt-BR" sz="2000" dirty="0">
                <a:solidFill>
                  <a:srgbClr val="1C405D"/>
                </a:solidFill>
              </a:rPr>
              <a:t>a Tabela de </a:t>
            </a:r>
            <a:r>
              <a:rPr lang="pt-BR" sz="2000" dirty="0" smtClean="0">
                <a:solidFill>
                  <a:srgbClr val="1C405D"/>
                </a:solidFill>
              </a:rPr>
              <a:t>Procedimentos, </a:t>
            </a:r>
            <a:r>
              <a:rPr lang="pt-BR" sz="2000" dirty="0">
                <a:solidFill>
                  <a:srgbClr val="1C405D"/>
                </a:solidFill>
              </a:rPr>
              <a:t>Medicamentos, </a:t>
            </a:r>
            <a:r>
              <a:rPr lang="pt-BR" sz="2000" dirty="0" smtClean="0">
                <a:solidFill>
                  <a:srgbClr val="1C405D"/>
                </a:solidFill>
              </a:rPr>
              <a:t>Órteses/Próteses </a:t>
            </a:r>
            <a:r>
              <a:rPr lang="pt-BR" sz="2000" dirty="0">
                <a:solidFill>
                  <a:srgbClr val="1C405D"/>
                </a:solidFill>
              </a:rPr>
              <a:t>e Materiais Especiais (OPM) do Sistema Único de </a:t>
            </a:r>
            <a:r>
              <a:rPr lang="pt-BR" sz="2000" dirty="0" smtClean="0">
                <a:solidFill>
                  <a:srgbClr val="1C405D"/>
                </a:solidFill>
              </a:rPr>
              <a:t>Saúde </a:t>
            </a:r>
            <a:r>
              <a:rPr lang="pt-BR" sz="2000" dirty="0">
                <a:solidFill>
                  <a:srgbClr val="1C405D"/>
                </a:solidFill>
              </a:rPr>
              <a:t>– SUS</a:t>
            </a:r>
            <a:r>
              <a:rPr lang="pt-BR" sz="2000" dirty="0" smtClean="0">
                <a:solidFill>
                  <a:srgbClr val="1C405D"/>
                </a:solidFill>
              </a:rPr>
              <a:t>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680489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24935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3200" b="1" dirty="0" smtClean="0">
                <a:solidFill>
                  <a:srgbClr val="1C405D"/>
                </a:solidFill>
              </a:rPr>
              <a:t>Objetivos</a:t>
            </a:r>
            <a:endParaRPr sz="32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597408" y="612276"/>
            <a:ext cx="7876032" cy="5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O </a:t>
            </a:r>
            <a:r>
              <a:rPr lang="pt-BR" sz="2400" dirty="0"/>
              <a:t>SIGTAP  é uma ferramenta que permite o acompanhamento sistemático, inclusive com série histórica, das alterações realizadas em cada </a:t>
            </a:r>
            <a:r>
              <a:rPr lang="pt-BR" sz="2400" dirty="0" smtClean="0"/>
              <a:t>competência, detalhando </a:t>
            </a:r>
            <a:r>
              <a:rPr lang="pt-BR" sz="2400" dirty="0"/>
              <a:t>os atributos dos </a:t>
            </a:r>
            <a:r>
              <a:rPr lang="pt-BR" sz="2400" dirty="0" smtClean="0"/>
              <a:t>procedimentos, </a:t>
            </a:r>
            <a:r>
              <a:rPr lang="pt-BR" sz="2400" dirty="0"/>
              <a:t>compatibilidades e relacionamentos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Disponível em </a:t>
            </a: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http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://sigtap.datasus.gov.br</a:t>
            </a:r>
            <a:endParaRPr lang="pt-BR" sz="2400" dirty="0">
              <a:solidFill>
                <a:srgbClr val="00B05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rgbClr val="1C405D"/>
              </a:solidFill>
            </a:endParaRPr>
          </a:p>
          <a:p>
            <a:pPr algn="just"/>
            <a:r>
              <a:rPr lang="pt-BR" sz="2400" dirty="0"/>
              <a:t>Documentação em </a:t>
            </a: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https://wiki.saude.gov.br/sigtap</a:t>
            </a:r>
            <a:endParaRPr lang="pt-B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260028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24935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en" sz="3200" b="1" dirty="0" smtClean="0">
                <a:solidFill>
                  <a:srgbClr val="1C405D"/>
                </a:solidFill>
              </a:rPr>
              <a:t>Estrutura Tabela de Procedimentos do SUS</a:t>
            </a:r>
            <a:endParaRPr sz="32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177924" y="612276"/>
            <a:ext cx="8803200" cy="5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</a:t>
            </a:r>
            <a:endParaRPr lang="pt-BR" sz="2400" dirty="0">
              <a:solidFill>
                <a:srgbClr val="1C405D"/>
              </a:solidFill>
            </a:endParaRPr>
          </a:p>
          <a:p>
            <a:pPr algn="just"/>
            <a:endParaRPr lang="pt-BR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4" y="1362662"/>
            <a:ext cx="8823003" cy="377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3073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6124" y="6526425"/>
            <a:ext cx="9146800" cy="3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>
            <a:off x="0" y="6518268"/>
            <a:ext cx="91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Shape 54"/>
          <p:cNvCxnSpPr/>
          <p:nvPr/>
        </p:nvCxnSpPr>
        <p:spPr>
          <a:xfrm>
            <a:off x="1660" y="600840"/>
            <a:ext cx="91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Shape 55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4341" y="-1"/>
            <a:ext cx="9146800" cy="6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27095" y="24935"/>
            <a:ext cx="916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1C405D"/>
              </a:buClr>
            </a:pPr>
            <a:r>
              <a:rPr lang="pt-BR" sz="3200" b="1" dirty="0">
                <a:solidFill>
                  <a:srgbClr val="1C405D"/>
                </a:solidFill>
              </a:rPr>
              <a:t>Estrutura Tabela de Procedimentos do SUS</a:t>
            </a:r>
            <a:endParaRPr lang="pt-BR" sz="3200" b="1" dirty="0">
              <a:solidFill>
                <a:srgbClr val="1C405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167459" y="640535"/>
            <a:ext cx="8803200" cy="5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just"/>
            <a:r>
              <a:rPr lang="pt-BR" sz="2400" dirty="0" smtClean="0"/>
              <a:t>	</a:t>
            </a:r>
            <a:endParaRPr lang="pt-BR" sz="2400" dirty="0">
              <a:solidFill>
                <a:srgbClr val="1C405D"/>
              </a:solidFill>
            </a:endParaRPr>
          </a:p>
          <a:p>
            <a:pPr algn="just"/>
            <a:endParaRPr lang="pt-B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037" y="1394182"/>
            <a:ext cx="6180244" cy="38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38648" y="33363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8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69101" y="33599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59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93490" y="335784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385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265612" y="33685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4.615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139" y="61925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Abril/2019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110420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Escritório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B3D9F8E-EEEA-4325-BB41-4035FAABB19C}" vid="{9F714488-562A-4675-ACD2-514108715CB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3514</TotalTime>
  <Words>1123</Words>
  <Application>Microsoft Office PowerPoint</Application>
  <PresentationFormat>Apresentação na tela (4:3)</PresentationFormat>
  <Paragraphs>301</Paragraphs>
  <Slides>29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Monotype Sorts</vt:lpstr>
      <vt:lpstr>Noto Sans Symbols</vt:lpstr>
      <vt:lpstr>Times New Roman</vt:lpstr>
      <vt:lpstr>Wingdings</vt:lpstr>
      <vt:lpstr>Wingdings 3</vt:lpstr>
      <vt:lpstr>Tema1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SIGTAP</dc:title>
  <dc:creator>Tereza Filomena Lourenso Faillace</dc:creator>
  <cp:lastModifiedBy>Maria Inez Pordeus Gadelha</cp:lastModifiedBy>
  <cp:revision>248</cp:revision>
  <cp:lastPrinted>2019-04-22T18:54:34Z</cp:lastPrinted>
  <dcterms:created xsi:type="dcterms:W3CDTF">2017-01-02T17:18:24Z</dcterms:created>
  <dcterms:modified xsi:type="dcterms:W3CDTF">2019-08-13T11:58:23Z</dcterms:modified>
</cp:coreProperties>
</file>