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9" r:id="rId2"/>
    <p:sldId id="955" r:id="rId3"/>
    <p:sldId id="956" r:id="rId4"/>
    <p:sldId id="954" r:id="rId5"/>
    <p:sldId id="302" r:id="rId6"/>
    <p:sldId id="951" r:id="rId7"/>
    <p:sldId id="950" r:id="rId8"/>
    <p:sldId id="963" r:id="rId9"/>
    <p:sldId id="948" r:id="rId10"/>
    <p:sldId id="949" r:id="rId11"/>
    <p:sldId id="952" r:id="rId12"/>
    <p:sldId id="965" r:id="rId13"/>
    <p:sldId id="303" r:id="rId14"/>
    <p:sldId id="941" r:id="rId15"/>
    <p:sldId id="942" r:id="rId16"/>
    <p:sldId id="959" r:id="rId17"/>
    <p:sldId id="961" r:id="rId18"/>
    <p:sldId id="962" r:id="rId19"/>
    <p:sldId id="943" r:id="rId20"/>
    <p:sldId id="944" r:id="rId21"/>
    <p:sldId id="957" r:id="rId22"/>
    <p:sldId id="294" r:id="rId2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5523B-5461-43B3-A04F-636E614A1277}" type="datetimeFigureOut">
              <a:rPr lang="pt-BR" smtClean="0"/>
              <a:t>24/10/2019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BAA72-3090-4596-9C64-69FB7E75CB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7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889F-0775-4104-9E77-D7A0806F235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48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889F-0775-4104-9E77-D7A0806F235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79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889F-0775-4104-9E77-D7A0806F235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48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889F-0775-4104-9E77-D7A0806F235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02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889F-0775-4104-9E77-D7A0806F235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40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889F-0775-4104-9E77-D7A0806F235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42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889F-0775-4104-9E77-D7A0806F235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31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889F-0775-4104-9E77-D7A0806F235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00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889F-0775-4104-9E77-D7A0806F235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14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889F-0775-4104-9E77-D7A0806F235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1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7220-35C4-41FB-BB89-57A039AC0C3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A5-2BD0-4045-A46A-62CB1E57516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6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7220-35C4-41FB-BB89-57A039AC0C3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A5-2BD0-4045-A46A-62CB1E57516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7220-35C4-41FB-BB89-57A039AC0C3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A5-2BD0-4045-A46A-62CB1E57516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8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7220-35C4-41FB-BB89-57A039AC0C3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A5-2BD0-4045-A46A-62CB1E57516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3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7220-35C4-41FB-BB89-57A039AC0C3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A5-2BD0-4045-A46A-62CB1E57516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7220-35C4-41FB-BB89-57A039AC0C3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A5-2BD0-4045-A46A-62CB1E57516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7220-35C4-41FB-BB89-57A039AC0C3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A5-2BD0-4045-A46A-62CB1E57516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4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7220-35C4-41FB-BB89-57A039AC0C3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A5-2BD0-4045-A46A-62CB1E57516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7220-35C4-41FB-BB89-57A039AC0C3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A5-2BD0-4045-A46A-62CB1E57516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0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7220-35C4-41FB-BB89-57A039AC0C3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A5-2BD0-4045-A46A-62CB1E57516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8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7220-35C4-41FB-BB89-57A039AC0C3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A5-2BD0-4045-A46A-62CB1E57516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9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7220-35C4-41FB-BB89-57A039AC0C3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0CA5-2BD0-4045-A46A-62CB1E57516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2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ude.gov.br/saude-de-a-z/vacinacao/calendario-vacinacao" TargetMode="External"/><Relationship Id="rId5" Type="http://schemas.openxmlformats.org/officeDocument/2006/relationships/image" Target="../media/image5.png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ni.datasus.gov.b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arquivos2.saude.gov.br/images/pdf/2019/outubro/04/BE-multitematico-n28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arquivos2.saude.gov.br/images/pdf/2019/outubro/04/BE-multitematico-n28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s://portalarquivos2.saude.gov.br/images/pdf/2019/outubro/04/BE-multitematico-n28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Planilha_do_Microsoft_Excel1.xlsx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arquivos2.saude.gov.br/images/pdf/2019/outubro/04/BE-multitematico-n28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portalarquivos2.saude.gov.br/images/pdf/2019/outubro/04/BE-multitematico-n28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ho.org/bra/index.php?option=com_joomlabook&amp;view=topic&amp;id=25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ho.org/bra/index.php?option=com_joomlabook&amp;view=topic&amp;id=25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ho.org/bra/index.php?option=com_joomlabook&amp;view=topic&amp;id=25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ude.gov.br/saude-de-a-z/vacinacao/calendario-vacinacao" TargetMode="External"/><Relationship Id="rId5" Type="http://schemas.openxmlformats.org/officeDocument/2006/relationships/image" Target="../media/image5.png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ude.gov.br/saude-de-a-z/vacinacao/calendario-vacinacao" TargetMode="External"/><Relationship Id="rId5" Type="http://schemas.openxmlformats.org/officeDocument/2006/relationships/image" Target="../media/image5.png"/><Relationship Id="rId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1" y="495300"/>
            <a:ext cx="3548297" cy="89329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46590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Sarampo no Brasil em 2019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916188" y="3792355"/>
            <a:ext cx="5420498" cy="5086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Gulnar Azevedo e Silva</a:t>
            </a:r>
          </a:p>
          <a:p>
            <a:pPr marL="0" indent="0">
              <a:buNone/>
            </a:pP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Instituto de Medicina Social - UERJ</a:t>
            </a:r>
          </a:p>
          <a:p>
            <a:pPr marL="0" indent="0">
              <a:buNone/>
            </a:pPr>
            <a:endParaRPr lang="pt-BR" sz="2400" b="1" dirty="0"/>
          </a:p>
        </p:txBody>
      </p:sp>
      <p:sp>
        <p:nvSpPr>
          <p:cNvPr id="11" name="Espaço Reservado para Conteúdo 5"/>
          <p:cNvSpPr txBox="1">
            <a:spLocks/>
          </p:cNvSpPr>
          <p:nvPr/>
        </p:nvSpPr>
        <p:spPr>
          <a:xfrm>
            <a:off x="2876550" y="6302279"/>
            <a:ext cx="4525656" cy="384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Brasília, 24 de outubro de 2019</a:t>
            </a:r>
          </a:p>
        </p:txBody>
      </p:sp>
    </p:spTree>
    <p:extLst>
      <p:ext uri="{BB962C8B-B14F-4D97-AF65-F5344CB8AC3E}">
        <p14:creationId xmlns:p14="http://schemas.microsoft.com/office/powerpoint/2010/main" val="14283657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2" name="Slide Number Placeholder 1">
            <a:extLst>
              <a:ext uri="{FF2B5EF4-FFF2-40B4-BE49-F238E27FC236}">
                <a16:creationId xmlns:a16="http://schemas.microsoft.com/office/drawing/2014/main" xmlns="" id="{485095EB-D7CA-4BB0-86A8-F5234F28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0263" y="5645944"/>
            <a:ext cx="35837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fld id="{1BF9E03C-6DD4-466A-B68E-210DF742EF36}" type="slidenum">
              <a:rPr lang="en-US" altLang="pt-BR" sz="9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10</a:t>
            </a:fld>
            <a:endParaRPr lang="en-US" altLang="pt-BR" sz="900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" name="Zoom de Slide 2">
                <a:extLst>
                  <a:ext uri="{FF2B5EF4-FFF2-40B4-BE49-F238E27FC236}">
                    <a16:creationId xmlns:a16="http://schemas.microsoft.com/office/drawing/2014/main" id="{60322943-A8CD-4181-BA80-FAA22CC04F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056206" y="2894975"/>
              <a:ext cx="2286000" cy="1714500"/>
            </p:xfrm>
            <a:graphic>
              <a:graphicData uri="http://schemas.microsoft.com/office/powerpoint/2016/slidezoom">
                <pslz:sldZm>
                  <pslz:sldZmObj sldId="943" cId="1338230267">
                    <pslz:zmPr id="{43F6A739-7AF8-43A5-913D-A47C55449A1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Zoom de Slide 2">
                <a:hlinkClick r:id="rId4" action="ppaction://hlinksldjump"/>
                <a:extLst>
                  <a:ext uri="{FF2B5EF4-FFF2-40B4-BE49-F238E27FC236}">
                    <a16:creationId xmlns="" xmlns:a16="http://schemas.microsoft.com/office/drawing/2014/main" xmlns:pslz="http://schemas.microsoft.com/office/powerpoint/2016/slidezoom" id="{60322943-A8CD-4181-BA80-FAA22CC04F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056206" y="289497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FDB76C-8F56-4A5B-A764-B2A65E49B6B6}"/>
              </a:ext>
            </a:extLst>
          </p:cNvPr>
          <p:cNvSpPr/>
          <p:nvPr/>
        </p:nvSpPr>
        <p:spPr>
          <a:xfrm>
            <a:off x="3232446" y="6197600"/>
            <a:ext cx="5708353" cy="597096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1A2A39"/>
                </a:solidFill>
                <a:latin typeface="open_sansbold"/>
              </a:rPr>
              <a:t>Ministério da Saúde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>
                <a:hlinkClick r:id="rId6"/>
              </a:rPr>
              <a:t>http://www.saude.gov.br/saude-de-a-z/vacinacao/calendario-vacinacao</a:t>
            </a:r>
            <a:endParaRPr lang="en-US" sz="14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BBFF84B-3667-4A8C-8417-D5E94C956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164" y="1132114"/>
            <a:ext cx="6641293" cy="497019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B2216E8-5BE6-4F05-9613-41D2BC376943}"/>
              </a:ext>
            </a:extLst>
          </p:cNvPr>
          <p:cNvSpPr/>
          <p:nvPr/>
        </p:nvSpPr>
        <p:spPr>
          <a:xfrm>
            <a:off x="1140631" y="210847"/>
            <a:ext cx="5710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4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Calendário Nacional de Vacinação</a:t>
            </a:r>
          </a:p>
        </p:txBody>
      </p:sp>
    </p:spTree>
    <p:extLst>
      <p:ext uri="{BB962C8B-B14F-4D97-AF65-F5344CB8AC3E}">
        <p14:creationId xmlns:p14="http://schemas.microsoft.com/office/powerpoint/2010/main" val="203265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2" name="Slide Number Placeholder 1">
            <a:extLst>
              <a:ext uri="{FF2B5EF4-FFF2-40B4-BE49-F238E27FC236}">
                <a16:creationId xmlns:a16="http://schemas.microsoft.com/office/drawing/2014/main" xmlns="" id="{485095EB-D7CA-4BB0-86A8-F5234F28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0263" y="5645944"/>
            <a:ext cx="35837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fld id="{1BF9E03C-6DD4-466A-B68E-210DF742EF36}" type="slidenum">
              <a:rPr lang="en-US" altLang="pt-BR" sz="9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11</a:t>
            </a:fld>
            <a:endParaRPr lang="en-US" altLang="pt-BR" sz="900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8A273B1-A05F-4F76-AC1B-6B8A7FEF8E06}"/>
              </a:ext>
            </a:extLst>
          </p:cNvPr>
          <p:cNvSpPr/>
          <p:nvPr/>
        </p:nvSpPr>
        <p:spPr>
          <a:xfrm>
            <a:off x="723900" y="247649"/>
            <a:ext cx="529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C1C1C"/>
                </a:solidFill>
                <a:latin typeface="Open Sans"/>
              </a:rPr>
              <a:t>Coberturas vacinais, PNI, Brasil, 2012 a 2016</a:t>
            </a:r>
            <a:endParaRPr lang="pt-BR" dirty="0"/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xmlns="" id="{1158C18C-2F06-417E-96B2-B35DC22FACFF}"/>
              </a:ext>
            </a:extLst>
          </p:cNvPr>
          <p:cNvSpPr txBox="1">
            <a:spLocks/>
          </p:cNvSpPr>
          <p:nvPr/>
        </p:nvSpPr>
        <p:spPr>
          <a:xfrm>
            <a:off x="5849888" y="6378478"/>
            <a:ext cx="3628768" cy="50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http://pni.datasus.gov.br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4851E49-D949-4F3D-B537-A93D671E3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06" y="701655"/>
            <a:ext cx="8712144" cy="57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2" name="Slide Number Placeholder 1">
            <a:extLst>
              <a:ext uri="{FF2B5EF4-FFF2-40B4-BE49-F238E27FC236}">
                <a16:creationId xmlns:a16="http://schemas.microsoft.com/office/drawing/2014/main" xmlns="" id="{485095EB-D7CA-4BB0-86A8-F5234F28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0263" y="5645944"/>
            <a:ext cx="35837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fld id="{1BF9E03C-6DD4-466A-B68E-210DF742EF36}" type="slidenum">
              <a:rPr lang="en-US" altLang="pt-BR" sz="9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12</a:t>
            </a:fld>
            <a:endParaRPr lang="en-US" altLang="pt-BR" sz="900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" name="Zoom de Slide 2">
                <a:extLst>
                  <a:ext uri="{FF2B5EF4-FFF2-40B4-BE49-F238E27FC236}">
                    <a16:creationId xmlns:a16="http://schemas.microsoft.com/office/drawing/2014/main" id="{60322943-A8CD-4181-BA80-FAA22CC04F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056206" y="2894975"/>
              <a:ext cx="2286000" cy="1714500"/>
            </p:xfrm>
            <a:graphic>
              <a:graphicData uri="http://schemas.microsoft.com/office/powerpoint/2016/slidezoom">
                <pslz:sldZm>
                  <pslz:sldZmObj sldId="943" cId="1338230267">
                    <pslz:zmPr id="{43F6A739-7AF8-43A5-913D-A47C55449A1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Zoom de Slide 2">
                <a:hlinkClick r:id="rId4" action="ppaction://hlinksldjump"/>
                <a:extLst>
                  <a:ext uri="{FF2B5EF4-FFF2-40B4-BE49-F238E27FC236}">
                    <a16:creationId xmlns="" xmlns:a16="http://schemas.microsoft.com/office/drawing/2014/main" xmlns:pslz="http://schemas.microsoft.com/office/powerpoint/2016/slidezoom" id="{60322943-A8CD-4181-BA80-FAA22CC04F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056206" y="289497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16FA671-529B-45EB-BD25-D322A5E920EF}"/>
              </a:ext>
            </a:extLst>
          </p:cNvPr>
          <p:cNvSpPr/>
          <p:nvPr/>
        </p:nvSpPr>
        <p:spPr>
          <a:xfrm>
            <a:off x="1140631" y="210847"/>
            <a:ext cx="5710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4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Hipóteses para a queda de cobertura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C738B1C-6884-47A6-976C-063A38537965}"/>
              </a:ext>
            </a:extLst>
          </p:cNvPr>
          <p:cNvSpPr/>
          <p:nvPr/>
        </p:nvSpPr>
        <p:spPr>
          <a:xfrm>
            <a:off x="176332" y="943818"/>
            <a:ext cx="901880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0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Informação online</a:t>
            </a:r>
          </a:p>
          <a:p>
            <a:pPr fontAlgn="base"/>
            <a:r>
              <a:rPr lang="pt-BR" sz="20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. Dificuldades de registro e na transmissão de dados</a:t>
            </a:r>
          </a:p>
          <a:p>
            <a:pPr fontAlgn="base"/>
            <a:r>
              <a:rPr lang="pt-BR" sz="20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. Estimativa de denominadores</a:t>
            </a:r>
          </a:p>
          <a:p>
            <a:pPr fontAlgn="base"/>
            <a:endParaRPr lang="pt-BR" sz="2000" b="1" dirty="0">
              <a:solidFill>
                <a:srgbClr val="1A2A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BR" sz="20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Barreiras de acesso</a:t>
            </a:r>
          </a:p>
          <a:p>
            <a:pPr fontAlgn="base"/>
            <a:r>
              <a:rPr lang="pt-BR" sz="20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. Horário de funcionamento</a:t>
            </a:r>
          </a:p>
          <a:p>
            <a:pPr fontAlgn="base"/>
            <a:r>
              <a:rPr lang="pt-BR" sz="20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. Distância</a:t>
            </a:r>
          </a:p>
          <a:p>
            <a:pPr fontAlgn="base"/>
            <a:endParaRPr lang="pt-BR" sz="2000" b="1" dirty="0">
              <a:solidFill>
                <a:srgbClr val="1A2A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BR" sz="20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Dificuldades dos serviços de saúde</a:t>
            </a:r>
          </a:p>
          <a:p>
            <a:pPr fontAlgn="base"/>
            <a:r>
              <a:rPr lang="pt-BR" sz="20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. Alta rotatividade de aplicadores</a:t>
            </a:r>
          </a:p>
          <a:p>
            <a:pPr fontAlgn="base"/>
            <a:r>
              <a:rPr lang="pt-BR" sz="20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. Horário limitado por escassez de pessoal</a:t>
            </a:r>
          </a:p>
          <a:p>
            <a:pPr fontAlgn="base"/>
            <a:r>
              <a:rPr lang="pt-BR" sz="20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. Dupla atividade de aplicadores</a:t>
            </a:r>
          </a:p>
          <a:p>
            <a:pPr fontAlgn="base"/>
            <a:r>
              <a:rPr lang="pt-BR" sz="20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. Falta de treinamento de vacinadores</a:t>
            </a:r>
          </a:p>
          <a:p>
            <a:pPr fontAlgn="base"/>
            <a:r>
              <a:rPr lang="pt-BR" sz="20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. Capacidade de análise dos dados limitada</a:t>
            </a:r>
          </a:p>
          <a:p>
            <a:pPr fontAlgn="base"/>
            <a:r>
              <a:rPr lang="pt-BR" sz="20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. Estratégias de comunicação inadequada</a:t>
            </a:r>
          </a:p>
          <a:p>
            <a:pPr fontAlgn="base"/>
            <a:endParaRPr lang="pt-BR" sz="2000" b="1" dirty="0">
              <a:solidFill>
                <a:srgbClr val="1A2A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pt-BR" sz="2400" b="1" dirty="0">
              <a:solidFill>
                <a:srgbClr val="1A2A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pt-BR" sz="2400" b="1" dirty="0">
              <a:solidFill>
                <a:srgbClr val="1A2A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pt-BR" sz="2400" b="1" dirty="0">
              <a:solidFill>
                <a:srgbClr val="1A2A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8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2" name="Slide Number Placeholder 1">
            <a:extLst>
              <a:ext uri="{FF2B5EF4-FFF2-40B4-BE49-F238E27FC236}">
                <a16:creationId xmlns:a16="http://schemas.microsoft.com/office/drawing/2014/main" xmlns="" id="{485095EB-D7CA-4BB0-86A8-F5234F28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0263" y="5645944"/>
            <a:ext cx="35837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fld id="{1BF9E03C-6DD4-466A-B68E-210DF742EF36}" type="slidenum">
              <a:rPr lang="en-US" altLang="pt-BR" sz="9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13</a:t>
            </a:fld>
            <a:endParaRPr lang="en-US" altLang="pt-BR" sz="900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4A1E777-722C-486F-9D0F-03BF26D51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8" y="872455"/>
            <a:ext cx="8553157" cy="521885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B75D8D36-B987-4F75-B8FE-81AB67D3EAD4}"/>
              </a:ext>
            </a:extLst>
          </p:cNvPr>
          <p:cNvSpPr/>
          <p:nvPr/>
        </p:nvSpPr>
        <p:spPr>
          <a:xfrm>
            <a:off x="1505247" y="6359073"/>
            <a:ext cx="7554350" cy="435623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Boletim epidemiológico. Secretaria de Vigilância em Saude. Ministerio  da Saúde. V. 50,  outubro de 2019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>
                <a:hlinkClick r:id="rId4"/>
              </a:rPr>
              <a:t>https://portalarquivos2.saude.gov.br/images/pdf/2019/outubro/04/BE-multitematico-n28.pdf</a:t>
            </a:r>
            <a:endParaRPr lang="en-US" sz="14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1F9BF554-0E30-4E78-A85D-A7803A81CE06}"/>
              </a:ext>
            </a:extLst>
          </p:cNvPr>
          <p:cNvSpPr/>
          <p:nvPr/>
        </p:nvSpPr>
        <p:spPr>
          <a:xfrm>
            <a:off x="-170519" y="266701"/>
            <a:ext cx="9230115" cy="672413"/>
          </a:xfrm>
          <a:prstGeom prst="rect">
            <a:avLst/>
          </a:prstGeom>
        </p:spPr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Situação epidemiológica do sarampo no Brasil em 2019</a:t>
            </a:r>
            <a:endParaRPr lang="en-US" sz="28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F9BF554-0E30-4E78-A85D-A7803A81CE06}"/>
              </a:ext>
            </a:extLst>
          </p:cNvPr>
          <p:cNvSpPr/>
          <p:nvPr/>
        </p:nvSpPr>
        <p:spPr>
          <a:xfrm>
            <a:off x="-170519" y="266701"/>
            <a:ext cx="9230115" cy="672413"/>
          </a:xfrm>
          <a:prstGeom prst="rect">
            <a:avLst/>
          </a:prstGeom>
        </p:spPr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Situação epidemiológica do sarampo no Brasil em 2019</a:t>
            </a:r>
            <a:endParaRPr lang="en-US" sz="28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4EB8FCD9-626F-4AF5-ABC8-B68CA0239536}"/>
              </a:ext>
            </a:extLst>
          </p:cNvPr>
          <p:cNvSpPr/>
          <p:nvPr/>
        </p:nvSpPr>
        <p:spPr>
          <a:xfrm>
            <a:off x="247903" y="1235680"/>
            <a:ext cx="8739578" cy="5642919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Confirmados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7.972 casos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6.498 (81,4%) por critério laboratorial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1.483 (18,6%) por critério clínico epidemiológico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Casos confirmados: 18,5% &lt; 1a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	      12,2% 15-19 a	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                                           30,7%  20-29 a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                                           13,0%  30-39 a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0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 Incidência específica:     106,1/ 100.000  em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&lt; 1a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	    </a:t>
            </a:r>
            <a:r>
              <a:rPr lang="pt-BR" sz="2000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   14,2/ 100.000  entre 20-29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                                          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Hospitalizações 15,3% dos casos (35,6% em &lt;1a)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13 óbitos (6 em &lt;1a)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93E84F7B-B952-4249-B012-1A45CBEC0C8B}"/>
              </a:ext>
            </a:extLst>
          </p:cNvPr>
          <p:cNvSpPr/>
          <p:nvPr/>
        </p:nvSpPr>
        <p:spPr>
          <a:xfrm>
            <a:off x="1505247" y="6359073"/>
            <a:ext cx="7554350" cy="435623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Boletim epidemiológico. Secretaria de Vigilância em Saude. Ministerio  da Saúde. V. 50,  outubro de 2019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>
                <a:hlinkClick r:id="rId2"/>
              </a:rPr>
              <a:t>https://portalarquivos2.saude.gov.br/images/pdf/2019/outubro/04/BE-multitematico-n28.pdf</a:t>
            </a:r>
            <a:endParaRPr lang="en-US" sz="14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2" name="Slide Number Placeholder 1">
            <a:extLst>
              <a:ext uri="{FF2B5EF4-FFF2-40B4-BE49-F238E27FC236}">
                <a16:creationId xmlns:a16="http://schemas.microsoft.com/office/drawing/2014/main" xmlns="" id="{485095EB-D7CA-4BB0-86A8-F5234F28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0263" y="5645944"/>
            <a:ext cx="35837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fld id="{1BF9E03C-6DD4-466A-B68E-210DF742EF36}" type="slidenum">
              <a:rPr lang="en-US" altLang="pt-BR" sz="9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15</a:t>
            </a:fld>
            <a:endParaRPr lang="en-US" altLang="pt-BR" sz="900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078201F3-2164-42A8-AE75-247F8AB8E8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424805"/>
              </p:ext>
            </p:extLst>
          </p:nvPr>
        </p:nvGraphicFramePr>
        <p:xfrm>
          <a:off x="745588" y="290504"/>
          <a:ext cx="7554350" cy="6045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Worksheet" r:id="rId5" imgW="5172037" imgH="4200354" progId="Excel.Sheet.12">
                  <p:embed/>
                </p:oleObj>
              </mc:Choice>
              <mc:Fallback>
                <p:oleObj name="Worksheet" r:id="rId5" imgW="5172037" imgH="4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588" y="290504"/>
                        <a:ext cx="7554350" cy="6045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4EAEC05-69E8-4BD1-9E47-8AA0B0121D9F}"/>
              </a:ext>
            </a:extLst>
          </p:cNvPr>
          <p:cNvSpPr/>
          <p:nvPr/>
        </p:nvSpPr>
        <p:spPr>
          <a:xfrm>
            <a:off x="1505247" y="6359073"/>
            <a:ext cx="7554350" cy="435623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Boletim epidemiológico. Secretaria de Vigilância em Saude. Ministerio  da Saúde. V. 50,  outubro de 2019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>
                <a:hlinkClick r:id="rId7"/>
              </a:rPr>
              <a:t>https://portalarquivos2.saude.gov.br/images/pdf/2019/outubro/04/BE-multitematico-n28.pdf</a:t>
            </a:r>
            <a:endParaRPr lang="en-US" sz="14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F9BF554-0E30-4E78-A85D-A7803A81CE06}"/>
              </a:ext>
            </a:extLst>
          </p:cNvPr>
          <p:cNvSpPr/>
          <p:nvPr/>
        </p:nvSpPr>
        <p:spPr>
          <a:xfrm>
            <a:off x="24718" y="85465"/>
            <a:ext cx="9257304" cy="710054"/>
          </a:xfrm>
          <a:prstGeom prst="rect">
            <a:avLst/>
          </a:prstGeom>
        </p:spPr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Situação epidemiológica do sarampo em São Paulo, 2019</a:t>
            </a:r>
            <a:endParaRPr lang="en-US" sz="28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93E84F7B-B952-4249-B012-1A45CBEC0C8B}"/>
              </a:ext>
            </a:extLst>
          </p:cNvPr>
          <p:cNvSpPr/>
          <p:nvPr/>
        </p:nvSpPr>
        <p:spPr>
          <a:xfrm>
            <a:off x="1505247" y="6359073"/>
            <a:ext cx="7554350" cy="435623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/>
              <a:t>BOLETIM EPIDEMIOLÓGICOVOL I N° 11 ANO 2019</a:t>
            </a:r>
            <a:r>
              <a:rPr lang="pt-BR" sz="1400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 CVE. Governo do Estado de São Paulo.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8281" y="976755"/>
            <a:ext cx="8765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Casos notificados de sarampo (confirmados por laboratório, por critério clínico-epidemiológico, descartados e em investigação) segundo Semana Epidemiológica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6" y="1643062"/>
            <a:ext cx="8122508" cy="45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F9BF554-0E30-4E78-A85D-A7803A81CE06}"/>
              </a:ext>
            </a:extLst>
          </p:cNvPr>
          <p:cNvSpPr/>
          <p:nvPr/>
        </p:nvSpPr>
        <p:spPr>
          <a:xfrm>
            <a:off x="-46949" y="44277"/>
            <a:ext cx="9230115" cy="713604"/>
          </a:xfrm>
          <a:prstGeom prst="rect">
            <a:avLst/>
          </a:prstGeom>
        </p:spPr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Situação epidemiológica do sarampo em São Paulo, 2019</a:t>
            </a:r>
            <a:endParaRPr lang="en-US" sz="28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93E84F7B-B952-4249-B012-1A45CBEC0C8B}"/>
              </a:ext>
            </a:extLst>
          </p:cNvPr>
          <p:cNvSpPr/>
          <p:nvPr/>
        </p:nvSpPr>
        <p:spPr>
          <a:xfrm>
            <a:off x="1505247" y="6376086"/>
            <a:ext cx="7554350" cy="418610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/>
              <a:t>BOLETIM EPIDEMIOLÓGICOVOL I N° 11 ANO 2019</a:t>
            </a:r>
            <a:r>
              <a:rPr lang="pt-BR" sz="1400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 CVE. Governo do Estado de São Paulo.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8281" y="976755"/>
            <a:ext cx="8765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Taxa de incidência (100 mil habitantes-ano) e o número de casos confirmados de sarampo por sexo e faixa etária, Semanas Epidemiológicas 01 a 41, 2019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51" y="1647825"/>
            <a:ext cx="7232821" cy="47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0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995362"/>
            <a:ext cx="6010275" cy="4867275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93E84F7B-B952-4249-B012-1A45CBEC0C8B}"/>
              </a:ext>
            </a:extLst>
          </p:cNvPr>
          <p:cNvSpPr/>
          <p:nvPr/>
        </p:nvSpPr>
        <p:spPr>
          <a:xfrm>
            <a:off x="1505247" y="6376086"/>
            <a:ext cx="7554350" cy="418610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/>
              <a:t>BOLETIM EPIDEMIOLÓGICOVOL I N° 11 ANO 2019</a:t>
            </a:r>
            <a:r>
              <a:rPr lang="pt-BR" sz="1400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 CVE. Governo do Estado de São Paulo.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F9BF554-0E30-4E78-A85D-A7803A81CE06}"/>
              </a:ext>
            </a:extLst>
          </p:cNvPr>
          <p:cNvSpPr/>
          <p:nvPr/>
        </p:nvSpPr>
        <p:spPr>
          <a:xfrm>
            <a:off x="-46949" y="44277"/>
            <a:ext cx="9230115" cy="713604"/>
          </a:xfrm>
          <a:prstGeom prst="rect">
            <a:avLst/>
          </a:prstGeom>
        </p:spPr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Situação epidemiológica do sarampo em São Paulo, 2019</a:t>
            </a:r>
            <a:endParaRPr lang="en-US" sz="28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E84F7B-B952-4249-B012-1A45CBEC0C8B}"/>
              </a:ext>
            </a:extLst>
          </p:cNvPr>
          <p:cNvSpPr/>
          <p:nvPr/>
        </p:nvSpPr>
        <p:spPr>
          <a:xfrm>
            <a:off x="2621477" y="5935362"/>
            <a:ext cx="6497811" cy="418610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/>
              <a:t>442 municípios com casos suspeitos e 207 com casos confirmados</a:t>
            </a:r>
            <a:endParaRPr lang="pt-BR" sz="14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2" name="Slide Number Placeholder 1">
            <a:extLst>
              <a:ext uri="{FF2B5EF4-FFF2-40B4-BE49-F238E27FC236}">
                <a16:creationId xmlns:a16="http://schemas.microsoft.com/office/drawing/2014/main" xmlns="" id="{485095EB-D7CA-4BB0-86A8-F5234F28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0263" y="5645944"/>
            <a:ext cx="35837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fld id="{1BF9E03C-6DD4-466A-B68E-210DF742EF36}" type="slidenum">
              <a:rPr lang="en-US" altLang="pt-BR" sz="9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19</a:t>
            </a:fld>
            <a:endParaRPr lang="en-US" altLang="pt-BR" sz="900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B9BECBA-27C5-4708-AE83-10EAF9B865FD}"/>
              </a:ext>
            </a:extLst>
          </p:cNvPr>
          <p:cNvSpPr/>
          <p:nvPr/>
        </p:nvSpPr>
        <p:spPr>
          <a:xfrm>
            <a:off x="420914" y="49327"/>
            <a:ext cx="831668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Informações sobre vacinação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Estratégias de vacinação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Ministério da Saúde tem atuado ativamente junto aos estados e municípios no enfrentamento do surto de sarampo. O bloqueio vacinal seletivo deve ser realizado em até 72 horas em todos os contatos do caso suspeito durante a investigação. </a:t>
            </a:r>
          </a:p>
          <a:p>
            <a:endParaRPr lang="pt-BR" dirty="0"/>
          </a:p>
          <a:p>
            <a:r>
              <a:rPr lang="pt-BR" b="1" i="1" dirty="0"/>
              <a:t>Para a interrupção da transmissão do vírus do sarampo, redução das internações e óbitos, a vacinação deve ser priorizada e adotada na seguinte ordem: </a:t>
            </a:r>
          </a:p>
          <a:p>
            <a:pPr marL="342900" indent="-342900">
              <a:buAutoNum type="arabicPeriod"/>
            </a:pPr>
            <a:r>
              <a:rPr lang="pt-BR" dirty="0"/>
              <a:t>Instituir dose zero para crianças de seis meses a 11 meses e 29 dias;</a:t>
            </a:r>
          </a:p>
          <a:p>
            <a:pPr marL="342900" indent="-342900">
              <a:buAutoNum type="arabicPeriod"/>
            </a:pPr>
            <a:r>
              <a:rPr lang="pt-BR" dirty="0"/>
              <a:t>Vacinar com a primeira dose aos 12 meses de idade, de acordo com o Calendário Nacional de Vacinação; </a:t>
            </a:r>
          </a:p>
          <a:p>
            <a:pPr marL="342900" indent="-342900">
              <a:buAutoNum type="arabicPeriod"/>
            </a:pPr>
            <a:r>
              <a:rPr lang="pt-BR" dirty="0"/>
              <a:t>Vacinar com a segunda dose aos 15 meses de idade, de acordo com o Calendário Nacional de Vacinação;</a:t>
            </a:r>
          </a:p>
          <a:p>
            <a:pPr marL="342900" indent="-342900">
              <a:buAutoNum type="arabicPeriod"/>
            </a:pPr>
            <a:r>
              <a:rPr lang="pt-BR" dirty="0"/>
              <a:t>Vacinar menores de 5 anos (4 anos, 11 meses e 29 dias) não vacinados ou com o esquema vacinal incompleto; </a:t>
            </a:r>
          </a:p>
          <a:p>
            <a:pPr marL="342900" indent="-342900">
              <a:buAutoNum type="arabicPeriod"/>
            </a:pPr>
            <a:r>
              <a:rPr lang="pt-BR" dirty="0"/>
              <a:t>Vacinar todos os trabalhadores da saúde, não vacinados ou com o esquema vacinal incompleto, de qualquer idade que atuam no atendimento direto de pacientes com suspeita de infecções respiratórias; </a:t>
            </a:r>
          </a:p>
          <a:p>
            <a:pPr marL="342900" indent="-342900">
              <a:buAutoNum type="arabicPeriod"/>
            </a:pPr>
            <a:r>
              <a:rPr lang="pt-BR" dirty="0"/>
              <a:t>Vacinar indivíduos de 5 a 29 anos não vacinados;</a:t>
            </a:r>
          </a:p>
          <a:p>
            <a:pPr marL="342900" indent="-342900">
              <a:buAutoNum type="arabicPeriod"/>
            </a:pPr>
            <a:r>
              <a:rPr lang="pt-BR" dirty="0"/>
              <a:t>Vacinar indivíduos de 5 a 29 anos com esquema vacinal incompleto; 8. Vacinar indivíduos de 30 a 49 anos não vacinados.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FDB76C-8F56-4A5B-A764-B2A65E49B6B6}"/>
              </a:ext>
            </a:extLst>
          </p:cNvPr>
          <p:cNvSpPr/>
          <p:nvPr/>
        </p:nvSpPr>
        <p:spPr>
          <a:xfrm>
            <a:off x="1505247" y="6359073"/>
            <a:ext cx="7554350" cy="435623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Boletim epidemiológico. Secretaria de Vigilância em Saude. Ministerio  da Saúde. V. 50,  outubro de 2019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>
                <a:hlinkClick r:id="rId3"/>
              </a:rPr>
              <a:t>https://portalarquivos2.saude.gov.br/images/pdf/2019/outubro/04/BE-multitematico-n28.pdf</a:t>
            </a:r>
            <a:endParaRPr lang="en-US" sz="14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F9BF554-0E30-4E78-A85D-A7803A81CE06}"/>
              </a:ext>
            </a:extLst>
          </p:cNvPr>
          <p:cNvSpPr/>
          <p:nvPr/>
        </p:nvSpPr>
        <p:spPr>
          <a:xfrm>
            <a:off x="575073" y="163831"/>
            <a:ext cx="6318096" cy="502170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700" b="1" spc="-113" noProof="1">
                <a:latin typeface="Source Sans Pro" panose="020B050303040302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Sarampo no Brasil</a:t>
            </a:r>
            <a:endParaRPr lang="en-US" sz="2700" spc="-113" noProof="1">
              <a:latin typeface="Source Sans Pro" panose="020B0503030403020204" pitchFamily="34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BA2A175-418D-4D2F-AEBD-172DE913A854}"/>
              </a:ext>
            </a:extLst>
          </p:cNvPr>
          <p:cNvSpPr/>
          <p:nvPr/>
        </p:nvSpPr>
        <p:spPr>
          <a:xfrm>
            <a:off x="247650" y="1028343"/>
            <a:ext cx="87439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Doença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infecciosa aguda, transmissível e extremamente contagiosa</a:t>
            </a:r>
            <a:endParaRPr lang="pt-BR" sz="24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Em 2016: Brasil recebeu o certificado da Organização Pan-americana da Saúde (Opas) como país livre do sarampo</a:t>
            </a: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2018 dois surtos: Roraima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216 casos confirmados)</a:t>
            </a: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Amazonas (444 casos confirmados)</a:t>
            </a:r>
          </a:p>
          <a:p>
            <a:endParaRPr lang="pt-BR" sz="24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Única forma de prevenção: vacina</a:t>
            </a:r>
          </a:p>
          <a:p>
            <a:endParaRPr lang="pt-BR" sz="24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Baixa cobertura vacinal: principal causa para a doença ter retornado ao país</a:t>
            </a:r>
          </a:p>
          <a:p>
            <a:endParaRPr lang="pt-BR" sz="24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meta de vacinação contra o sarampo: 95% (2017: cobertura= 84,9% na primeira dose e 71,5% na segunda)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2" name="Slide Number Placeholder 1">
            <a:extLst>
              <a:ext uri="{FF2B5EF4-FFF2-40B4-BE49-F238E27FC236}">
                <a16:creationId xmlns:a16="http://schemas.microsoft.com/office/drawing/2014/main" xmlns="" id="{485095EB-D7CA-4BB0-86A8-F5234F28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0263" y="5645944"/>
            <a:ext cx="35837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fld id="{1BF9E03C-6DD4-466A-B68E-210DF742EF36}" type="slidenum">
              <a:rPr lang="en-US" altLang="pt-BR" sz="9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</a:t>
            </a:fld>
            <a:endParaRPr lang="en-US" altLang="pt-BR" sz="900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" name="Zoom de Slide 2">
                <a:extLst>
                  <a:ext uri="{FF2B5EF4-FFF2-40B4-BE49-F238E27FC236}">
                    <a16:creationId xmlns:a16="http://schemas.microsoft.com/office/drawing/2014/main" id="{60322943-A8CD-4181-BA80-FAA22CC04F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056206" y="2894975"/>
              <a:ext cx="2286000" cy="1714500"/>
            </p:xfrm>
            <a:graphic>
              <a:graphicData uri="http://schemas.microsoft.com/office/powerpoint/2016/slidezoom">
                <pslz:sldZm>
                  <pslz:sldZmObj sldId="943" cId="1338230267">
                    <pslz:zmPr id="{43F6A739-7AF8-43A5-913D-A47C55449A1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Zoom de Slide 2">
                <a:hlinkClick r:id="rId4" action="ppaction://hlinksldjump"/>
                <a:extLst>
                  <a:ext uri="{FF2B5EF4-FFF2-40B4-BE49-F238E27FC236}">
                    <a16:creationId xmlns="" xmlns:a16="http://schemas.microsoft.com/office/drawing/2014/main" xmlns:pslz="http://schemas.microsoft.com/office/powerpoint/2016/slidezoom" id="{60322943-A8CD-4181-BA80-FAA22CC04F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056206" y="289497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B9BECBA-27C5-4708-AE83-10EAF9B865FD}"/>
              </a:ext>
            </a:extLst>
          </p:cNvPr>
          <p:cNvSpPr/>
          <p:nvPr/>
        </p:nvSpPr>
        <p:spPr>
          <a:xfrm>
            <a:off x="-7257" y="308767"/>
            <a:ext cx="8737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Campanha de vacinação contra o sarampo</a:t>
            </a: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Ministério da Saúde, juntamente com as Secretarias Estaduais e Municipais de Saúde, realizará em 2019, a Campanha Nacional de Vacinação contra o Sarampo. Esta Campanha é uma estratégia para interromper a circulação do vírus do sarampo no País e será realizada de forma seletiva, ocorrendo em duas etapas: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D231129-67A5-471C-90E6-53A8B81BA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80" y="2781551"/>
            <a:ext cx="8042562" cy="3727967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75AF2C7-47F7-4226-8914-6A6384B6A6FB}"/>
              </a:ext>
            </a:extLst>
          </p:cNvPr>
          <p:cNvSpPr/>
          <p:nvPr/>
        </p:nvSpPr>
        <p:spPr>
          <a:xfrm>
            <a:off x="1505247" y="6359073"/>
            <a:ext cx="7554350" cy="435623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Boletim epidemiológico. Secretaria de Vigilância em Saude. Ministerio  da Saúde. V. 50,  outubro de 2019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>
                <a:hlinkClick r:id="rId7"/>
              </a:rPr>
              <a:t>https://portalarquivos2.saude.gov.br/images/pdf/2019/outubro/04/BE-multitematico-n28.pdf</a:t>
            </a:r>
            <a:endParaRPr lang="en-US" sz="14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2" name="Slide Number Placeholder 1">
            <a:extLst>
              <a:ext uri="{FF2B5EF4-FFF2-40B4-BE49-F238E27FC236}">
                <a16:creationId xmlns:a16="http://schemas.microsoft.com/office/drawing/2014/main" xmlns="" id="{485095EB-D7CA-4BB0-86A8-F5234F28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0263" y="5645944"/>
            <a:ext cx="35837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fld id="{1BF9E03C-6DD4-466A-B68E-210DF742EF36}" type="slidenum">
              <a:rPr lang="en-US" altLang="pt-BR" sz="9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21</a:t>
            </a:fld>
            <a:endParaRPr lang="en-US" altLang="pt-BR" sz="900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B9BECBA-27C5-4708-AE83-10EAF9B865FD}"/>
              </a:ext>
            </a:extLst>
          </p:cNvPr>
          <p:cNvSpPr/>
          <p:nvPr/>
        </p:nvSpPr>
        <p:spPr>
          <a:xfrm>
            <a:off x="413657" y="308767"/>
            <a:ext cx="817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Desafios para o controle do sarampo no Brasil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5BB642E-FC5B-4BA7-9AB7-D1BCB86186F6}"/>
              </a:ext>
            </a:extLst>
          </p:cNvPr>
          <p:cNvSpPr/>
          <p:nvPr/>
        </p:nvSpPr>
        <p:spPr>
          <a:xfrm>
            <a:off x="552450" y="2861467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- expandir horário de atendimento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- facilitar o acesso população adulta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855E4C8-C6A3-4186-A684-B011BE44E515}"/>
              </a:ext>
            </a:extLst>
          </p:cNvPr>
          <p:cNvSpPr/>
          <p:nvPr/>
        </p:nvSpPr>
        <p:spPr>
          <a:xfrm>
            <a:off x="273503" y="4054979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Vigilância sanitária (controle de portos e aeroportos)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F1CE92A-C312-4820-B959-739F6A0A867C}"/>
              </a:ext>
            </a:extLst>
          </p:cNvPr>
          <p:cNvSpPr/>
          <p:nvPr/>
        </p:nvSpPr>
        <p:spPr>
          <a:xfrm>
            <a:off x="381000" y="248046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Garantir acesso e qualidade na atenção primária em saúde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B681AB9-B221-41B3-8169-6985FD44C770}"/>
              </a:ext>
            </a:extLst>
          </p:cNvPr>
          <p:cNvSpPr/>
          <p:nvPr/>
        </p:nvSpPr>
        <p:spPr>
          <a:xfrm>
            <a:off x="476250" y="1089817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Construir estratégias de comunicação e conscientização: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- atingir indivíduos suscetíveis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- aumentar a cobertura da população-alvo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BD4A6D41-D7A4-46FD-990E-0FEE20D46D5E}"/>
              </a:ext>
            </a:extLst>
          </p:cNvPr>
          <p:cNvSpPr/>
          <p:nvPr/>
        </p:nvSpPr>
        <p:spPr>
          <a:xfrm>
            <a:off x="211018" y="4924832"/>
            <a:ext cx="903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Realização de inquéritos vacinais para estimar a cobertura real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09057B9B-F93B-49FC-BEA5-72EE5CB93EBC}"/>
              </a:ext>
            </a:extLst>
          </p:cNvPr>
          <p:cNvSpPr/>
          <p:nvPr/>
        </p:nvSpPr>
        <p:spPr>
          <a:xfrm>
            <a:off x="166472" y="5541467"/>
            <a:ext cx="9031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Realização de estudos qualitativos para entender os motivos da não vacinação</a:t>
            </a:r>
          </a:p>
        </p:txBody>
      </p:sp>
    </p:spTree>
    <p:extLst>
      <p:ext uri="{BB962C8B-B14F-4D97-AF65-F5344CB8AC3E}">
        <p14:creationId xmlns:p14="http://schemas.microsoft.com/office/powerpoint/2010/main" val="289343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C5EA07A7-C858-4DA5-AFE5-4B1C53853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27921"/>
            <a:ext cx="6858000" cy="2229729"/>
          </a:xfrm>
        </p:spPr>
        <p:txBody>
          <a:bodyPr>
            <a:normAutofit fontScale="32500" lnSpcReduction="20000"/>
          </a:bodyPr>
          <a:lstStyle/>
          <a:p>
            <a:endParaRPr lang="pt-BR" dirty="0"/>
          </a:p>
          <a:p>
            <a:r>
              <a:rPr lang="pt-BR" sz="1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</a:p>
          <a:p>
            <a:endParaRPr lang="pt-BR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abrasco@abrasco.org.br</a:t>
            </a:r>
          </a:p>
          <a:p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www.abrasco.org.br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8EA3B02-4A5F-4345-94CE-35A314277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11" y="5372100"/>
            <a:ext cx="3548297" cy="8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9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F9BF554-0E30-4E78-A85D-A7803A81CE06}"/>
              </a:ext>
            </a:extLst>
          </p:cNvPr>
          <p:cNvSpPr/>
          <p:nvPr/>
        </p:nvSpPr>
        <p:spPr>
          <a:xfrm>
            <a:off x="575073" y="163831"/>
            <a:ext cx="6318096" cy="502170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700" b="1" spc="-113" noProof="1">
                <a:latin typeface="Source Sans Pro" panose="020B050303040302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Sarampo no Brasil</a:t>
            </a:r>
            <a:endParaRPr lang="en-US" sz="2700" spc="-113" noProof="1">
              <a:latin typeface="Source Sans Pro" panose="020B0503030403020204" pitchFamily="34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A8D5A236-DF5A-4BF9-A7FA-E45D855F27DC}"/>
              </a:ext>
            </a:extLst>
          </p:cNvPr>
          <p:cNvSpPr/>
          <p:nvPr/>
        </p:nvSpPr>
        <p:spPr>
          <a:xfrm>
            <a:off x="5528073" y="6393181"/>
            <a:ext cx="3746346" cy="502170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ABRASCO. Nota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21/8/2018</a:t>
            </a:r>
            <a:endParaRPr lang="en-US" b="1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61669C2-4913-4A31-9517-F60A88180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836"/>
            <a:ext cx="9144000" cy="53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F9BF554-0E30-4E78-A85D-A7803A81CE06}"/>
              </a:ext>
            </a:extLst>
          </p:cNvPr>
          <p:cNvSpPr/>
          <p:nvPr/>
        </p:nvSpPr>
        <p:spPr>
          <a:xfrm>
            <a:off x="575073" y="163831"/>
            <a:ext cx="6318096" cy="502170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700" b="1" spc="-113" noProof="1">
                <a:latin typeface="Source Sans Pro" panose="020B050303040302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Razões para baixa cobertura vacinal</a:t>
            </a:r>
            <a:endParaRPr lang="en-US" sz="2700" spc="-113" noProof="1">
              <a:latin typeface="Source Sans Pro" panose="020B0503030403020204" pitchFamily="34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BA2A175-418D-4D2F-AEBD-172DE913A854}"/>
              </a:ext>
            </a:extLst>
          </p:cNvPr>
          <p:cNvSpPr/>
          <p:nvPr/>
        </p:nvSpPr>
        <p:spPr>
          <a:xfrm>
            <a:off x="247650" y="1028343"/>
            <a:ext cx="8743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“Além de ser motivo de orgulho nacional, o PNI é considerado um dos maiores e mais efetivos programas públicos de vacinação do mundo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305732D-514E-44EE-B1A4-2EACABA01BDF}"/>
              </a:ext>
            </a:extLst>
          </p:cNvPr>
          <p:cNvSpPr/>
          <p:nvPr/>
        </p:nvSpPr>
        <p:spPr>
          <a:xfrm>
            <a:off x="283964" y="2037016"/>
            <a:ext cx="87439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1F2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razões para redução das coberturas vacinais no país são complexas</a:t>
            </a:r>
          </a:p>
          <a:p>
            <a:r>
              <a:rPr lang="pt-BR" sz="2000" dirty="0">
                <a:solidFill>
                  <a:srgbClr val="1F2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Muitos fatores envolvidos, dentre eles: o contexto de fragilidade política e econômica; a falsa sensação de segurança em relação às doenças; o crescente movimento </a:t>
            </a:r>
            <a:r>
              <a:rPr lang="pt-BR" sz="2000" dirty="0" err="1">
                <a:solidFill>
                  <a:srgbClr val="1F2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anti-vacinas</a:t>
            </a:r>
            <a:r>
              <a:rPr lang="pt-BR" sz="2000" dirty="0">
                <a:solidFill>
                  <a:srgbClr val="1F2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divulgação de informações falsas; e questões operacionais dos serviços de saúde.</a:t>
            </a:r>
          </a:p>
          <a:p>
            <a:endParaRPr lang="pt-BR" sz="2000" dirty="0">
              <a:solidFill>
                <a:srgbClr val="1F21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rgbClr val="1F2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“a crise de financiamento e a piora dos serviços do SUS” — agravadas com a Emenda Constitucional 95, aprovada em 2016 — foram determinantes na limitação do acesso à vacinação. </a:t>
            </a:r>
          </a:p>
          <a:p>
            <a:endParaRPr lang="pt-BR" sz="2000" dirty="0">
              <a:solidFill>
                <a:srgbClr val="1F21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rgbClr val="1F2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“A falta e alta rotatividade de profissionais, a estagnação das equipes de Estratégia Saúde da Família, más condições de trabalho que dificultam ações de vigilância, como a busca ativa e investigação epidemiológica, e o desabastecimento de vacinas na rede pública”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A8D5A236-DF5A-4BF9-A7FA-E45D855F27DC}"/>
              </a:ext>
            </a:extLst>
          </p:cNvPr>
          <p:cNvSpPr/>
          <p:nvPr/>
        </p:nvSpPr>
        <p:spPr>
          <a:xfrm>
            <a:off x="5528073" y="6393181"/>
            <a:ext cx="3746346" cy="502170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spc="-113" noProof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ABRASCO. Nota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21/8/2018</a:t>
            </a:r>
            <a:endParaRPr lang="en-US" b="1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F9BF554-0E30-4E78-A85D-A7803A81CE06}"/>
              </a:ext>
            </a:extLst>
          </p:cNvPr>
          <p:cNvSpPr/>
          <p:nvPr/>
        </p:nvSpPr>
        <p:spPr>
          <a:xfrm>
            <a:off x="575073" y="182881"/>
            <a:ext cx="6318096" cy="502170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700" b="1" spc="-113" noProof="1">
                <a:latin typeface="Source Sans Pro" panose="020B050303040302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Sarampo no mundo </a:t>
            </a:r>
            <a:endParaRPr lang="en-US" sz="2700" spc="-113" noProof="1">
              <a:latin typeface="Source Sans Pro" panose="020B0503030403020204" pitchFamily="34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301EFD8-1E3B-41D4-B39B-EF7EE8894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5" y="872197"/>
            <a:ext cx="8173329" cy="530352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43DA79B7-95CD-4ACD-ACA7-DD7D09443A9B}"/>
              </a:ext>
            </a:extLst>
          </p:cNvPr>
          <p:cNvSpPr/>
          <p:nvPr/>
        </p:nvSpPr>
        <p:spPr>
          <a:xfrm>
            <a:off x="171451" y="6508015"/>
            <a:ext cx="8972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OPAS, 2019.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https://www.paho.org/bra/index.php?option=com_joomlabook&amp;view=topic&amp;id=255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F9BF554-0E30-4E78-A85D-A7803A81CE06}"/>
              </a:ext>
            </a:extLst>
          </p:cNvPr>
          <p:cNvSpPr/>
          <p:nvPr/>
        </p:nvSpPr>
        <p:spPr>
          <a:xfrm>
            <a:off x="575073" y="11431"/>
            <a:ext cx="6318096" cy="502170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700" b="1" spc="-113" noProof="1">
                <a:latin typeface="Source Sans Pro" panose="020B050303040302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Sarampo no mundo </a:t>
            </a:r>
            <a:endParaRPr lang="en-US" sz="2700" spc="-113" noProof="1">
              <a:latin typeface="Source Sans Pro" panose="020B0503030403020204" pitchFamily="34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CA700A2-0484-4A5F-8F97-5E34748E4309}"/>
              </a:ext>
            </a:extLst>
          </p:cNvPr>
          <p:cNvSpPr/>
          <p:nvPr/>
        </p:nvSpPr>
        <p:spPr>
          <a:xfrm>
            <a:off x="171450" y="421839"/>
            <a:ext cx="897255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Os surtos se espalham rapidamente pelo mundo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Relatórios preliminares fornecidos à OMS: situação ocorre após sucessivos aumentos anuais desde 2016, indicando um crescimento preocupante e contínuo da carga global do sarampo.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2019: República Democrática do Congo, Madagascar e Ucrânia foram os países que notificaram o maior número de casos.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- queda em Madagascar nos últimos meses: campanhas nacionais de 	vacinação de emergência contra o sarampo, destacando a eficácia 	da 	vacinação para acabar com os surtos e proteger a saúde.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Grandes surtos em curso: Angola, Camarões, Chade, Cazaquistão, Nigéria, Filipinas, Sudão do Sul, Sudão e Tailândia.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Maiores surtos: países que têm atualmente ou tiveram no passado baixa cobertura vacinal contra o sarampo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Surtos prolongados: países com altas taxas nacionais de vacinação - desigualdades na cobertura de vacinas entre comunidades, áreas geográficas e faixas etárias. </a:t>
            </a:r>
            <a:endParaRPr lang="pt-BR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F89165B-86CD-4A2C-932C-E6ED2360F4E6}"/>
              </a:ext>
            </a:extLst>
          </p:cNvPr>
          <p:cNvSpPr/>
          <p:nvPr/>
        </p:nvSpPr>
        <p:spPr>
          <a:xfrm>
            <a:off x="171451" y="6508015"/>
            <a:ext cx="8972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OPAS, 2019.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https://www.paho.org/bra/index.php?option=com_joomlabook&amp;view=topic&amp;id=255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F9BF554-0E30-4E78-A85D-A7803A81CE06}"/>
              </a:ext>
            </a:extLst>
          </p:cNvPr>
          <p:cNvSpPr/>
          <p:nvPr/>
        </p:nvSpPr>
        <p:spPr>
          <a:xfrm>
            <a:off x="575073" y="0"/>
            <a:ext cx="8217235" cy="1322363"/>
          </a:xfrm>
          <a:prstGeom prst="rect">
            <a:avLst/>
          </a:prstGeom>
        </p:spPr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00" spc="-113" noProof="1">
              <a:latin typeface="Source Sans Pro" panose="020B0503030403020204" pitchFamily="34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4" name="Espaço Reservado para Conteúdo 5">
            <a:extLst>
              <a:ext uri="{FF2B5EF4-FFF2-40B4-BE49-F238E27FC236}">
                <a16:creationId xmlns:a16="http://schemas.microsoft.com/office/drawing/2014/main" xmlns="" id="{5483AE46-A4FF-4F2C-992F-E491ACF38FE3}"/>
              </a:ext>
            </a:extLst>
          </p:cNvPr>
          <p:cNvSpPr txBox="1">
            <a:spLocks/>
          </p:cNvSpPr>
          <p:nvPr/>
        </p:nvSpPr>
        <p:spPr>
          <a:xfrm>
            <a:off x="190501" y="1028699"/>
            <a:ext cx="8743949" cy="5217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8800" b="1" dirty="0">
                <a:latin typeface="Arial" panose="020B0604020202020204" pitchFamily="34" charset="0"/>
                <a:cs typeface="Arial" panose="020B0604020202020204" pitchFamily="34" charset="0"/>
              </a:rPr>
              <a:t>Região das américas registraram mais de 6 mil casos em 2019</a:t>
            </a:r>
          </a:p>
          <a:p>
            <a:pPr marL="0" indent="0">
              <a:buFont typeface="Arial" pitchFamily="34" charset="0"/>
              <a:buNone/>
            </a:pPr>
            <a:endParaRPr lang="pt-BR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Casos notificados </a:t>
            </a:r>
            <a:r>
              <a:rPr lang="pt-BR" altLang="pt-BR" sz="8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14 países entre 01/01 a 25/01 2019</a:t>
            </a:r>
          </a:p>
          <a:p>
            <a:pPr marL="0" indent="0">
              <a:buNone/>
            </a:pPr>
            <a:r>
              <a:rPr lang="pt-BR" altLang="pt-BR" sz="8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Brasil (4.476*), Estados Unidos (1.241) e Venezuela (449).</a:t>
            </a:r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t-B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Casos reportados também: </a:t>
            </a:r>
          </a:p>
          <a:p>
            <a:pPr marL="0" indent="0">
              <a:buNone/>
            </a:pPr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Argentina (12), Bahamas (1), Canadá (111), Chile (8), Colômbia (203), Costa Rica (10), Cuba (1), Curaçao (1), México (17), Peru (2) e Uruguai (9). </a:t>
            </a:r>
          </a:p>
          <a:p>
            <a:pPr marL="0" indent="0">
              <a:buNone/>
            </a:pPr>
            <a:endParaRPr lang="pt-B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Em 7 de agosto 2019: 2.927 casos confirmados</a:t>
            </a:r>
          </a:p>
          <a:p>
            <a:pPr marL="0" indent="0">
              <a:buNone/>
            </a:pPr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Em 18 de junho 2019: 1.722 </a:t>
            </a:r>
          </a:p>
          <a:p>
            <a:pPr marL="0" indent="0">
              <a:buNone/>
            </a:pPr>
            <a:endParaRPr lang="pt-B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800" b="1" dirty="0">
                <a:latin typeface="Arial" panose="020B0604020202020204" pitchFamily="34" charset="0"/>
                <a:cs typeface="Arial" panose="020B0604020202020204" pitchFamily="34" charset="0"/>
              </a:rPr>
              <a:t>Região europeia</a:t>
            </a:r>
          </a:p>
          <a:p>
            <a:pPr>
              <a:buFontTx/>
              <a:buChar char="-"/>
            </a:pPr>
            <a:r>
              <a:rPr lang="pt-BR" sz="8800" b="1" dirty="0">
                <a:latin typeface="Arial" panose="020B0604020202020204" pitchFamily="34" charset="0"/>
                <a:cs typeface="Arial" panose="020B0604020202020204" pitchFamily="34" charset="0"/>
              </a:rPr>
              <a:t>cerca de 90 mil casos nos primeiros seis meses de 2019</a:t>
            </a:r>
          </a:p>
          <a:p>
            <a:pPr marL="0" indent="0">
              <a:buNone/>
            </a:pPr>
            <a:r>
              <a:rPr lang="pt-BR" sz="8800" b="1" dirty="0">
                <a:latin typeface="Arial" panose="020B0604020202020204" pitchFamily="34" charset="0"/>
                <a:cs typeface="Arial" panose="020B0604020202020204" pitchFamily="34" charset="0"/>
              </a:rPr>
              <a:t>     (em 2018: 84.462) </a:t>
            </a:r>
          </a:p>
          <a:p>
            <a:pPr marL="0" indent="0">
              <a:buFont typeface="Arial" pitchFamily="34" charset="0"/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21E3701-9828-4EFA-BB7B-EB4A21D81D7D}"/>
              </a:ext>
            </a:extLst>
          </p:cNvPr>
          <p:cNvSpPr/>
          <p:nvPr/>
        </p:nvSpPr>
        <p:spPr>
          <a:xfrm>
            <a:off x="171451" y="6508015"/>
            <a:ext cx="8972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OPAS, 2019.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https://www.paho.org/bra/index.php?option=com_joomlabook&amp;view=topic&amp;id=255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079156AC-1C2F-4B42-B3DB-1EF691AAC50F}"/>
              </a:ext>
            </a:extLst>
          </p:cNvPr>
          <p:cNvSpPr/>
          <p:nvPr/>
        </p:nvSpPr>
        <p:spPr>
          <a:xfrm>
            <a:off x="575073" y="11431"/>
            <a:ext cx="6318096" cy="502170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700" b="1" spc="-113" noProof="1">
                <a:latin typeface="Source Sans Pro" panose="020B050303040302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Sarampo no mundo </a:t>
            </a:r>
            <a:endParaRPr lang="en-US" sz="2700" spc="-113" noProof="1">
              <a:latin typeface="Source Sans Pro" panose="020B0503030403020204" pitchFamily="34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2" name="Slide Number Placeholder 1">
            <a:extLst>
              <a:ext uri="{FF2B5EF4-FFF2-40B4-BE49-F238E27FC236}">
                <a16:creationId xmlns:a16="http://schemas.microsoft.com/office/drawing/2014/main" xmlns="" id="{485095EB-D7CA-4BB0-86A8-F5234F28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0263" y="5645944"/>
            <a:ext cx="35837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fld id="{1BF9E03C-6DD4-466A-B68E-210DF742EF36}" type="slidenum">
              <a:rPr lang="en-US" altLang="pt-BR" sz="9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</a:t>
            </a:fld>
            <a:endParaRPr lang="en-US" altLang="pt-BR" sz="900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" name="Zoom de Slide 2">
                <a:extLst>
                  <a:ext uri="{FF2B5EF4-FFF2-40B4-BE49-F238E27FC236}">
                    <a16:creationId xmlns:a16="http://schemas.microsoft.com/office/drawing/2014/main" id="{60322943-A8CD-4181-BA80-FAA22CC04F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056206" y="2894975"/>
              <a:ext cx="2286000" cy="1714500"/>
            </p:xfrm>
            <a:graphic>
              <a:graphicData uri="http://schemas.microsoft.com/office/powerpoint/2016/slidezoom">
                <pslz:sldZm>
                  <pslz:sldZmObj sldId="943" cId="1338230267">
                    <pslz:zmPr id="{43F6A739-7AF8-43A5-913D-A47C55449A1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Zoom de Slide 2">
                <a:hlinkClick r:id="rId4" action="ppaction://hlinksldjump"/>
                <a:extLst>
                  <a:ext uri="{FF2B5EF4-FFF2-40B4-BE49-F238E27FC236}">
                    <a16:creationId xmlns="" xmlns:a16="http://schemas.microsoft.com/office/drawing/2014/main" xmlns:pslz="http://schemas.microsoft.com/office/powerpoint/2016/slidezoom" id="{60322943-A8CD-4181-BA80-FAA22CC04F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056206" y="289497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FDB76C-8F56-4A5B-A764-B2A65E49B6B6}"/>
              </a:ext>
            </a:extLst>
          </p:cNvPr>
          <p:cNvSpPr/>
          <p:nvPr/>
        </p:nvSpPr>
        <p:spPr>
          <a:xfrm>
            <a:off x="3232446" y="6197600"/>
            <a:ext cx="5708353" cy="597096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1A2A39"/>
                </a:solidFill>
                <a:latin typeface="open_sansbold"/>
              </a:rPr>
              <a:t>PNI. Ministério da Saúde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>
                <a:hlinkClick r:id="rId6"/>
              </a:rPr>
              <a:t>http://www.saude.gov.br/saude-de-a-z/vacinacao/calendario-vacinacao</a:t>
            </a:r>
            <a:endParaRPr lang="en-US" sz="14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16FA671-529B-45EB-BD25-D322A5E920EF}"/>
              </a:ext>
            </a:extLst>
          </p:cNvPr>
          <p:cNvSpPr/>
          <p:nvPr/>
        </p:nvSpPr>
        <p:spPr>
          <a:xfrm>
            <a:off x="1140631" y="210847"/>
            <a:ext cx="5710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4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Calendário Nacional de Vacinação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BC435B1-CDED-45CB-84E8-CE2C97D623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378"/>
          <a:stretch/>
        </p:blipFill>
        <p:spPr>
          <a:xfrm>
            <a:off x="559713" y="1277256"/>
            <a:ext cx="7916630" cy="492034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3B01F9AC-29C1-44BF-A2DF-0F4180BAD451}"/>
              </a:ext>
            </a:extLst>
          </p:cNvPr>
          <p:cNvSpPr/>
          <p:nvPr/>
        </p:nvSpPr>
        <p:spPr>
          <a:xfrm>
            <a:off x="915662" y="914791"/>
            <a:ext cx="1856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i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</a:p>
        </p:txBody>
      </p:sp>
    </p:spTree>
    <p:extLst>
      <p:ext uri="{BB962C8B-B14F-4D97-AF65-F5344CB8AC3E}">
        <p14:creationId xmlns:p14="http://schemas.microsoft.com/office/powerpoint/2010/main" val="11887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2" name="Slide Number Placeholder 1">
            <a:extLst>
              <a:ext uri="{FF2B5EF4-FFF2-40B4-BE49-F238E27FC236}">
                <a16:creationId xmlns:a16="http://schemas.microsoft.com/office/drawing/2014/main" xmlns="" id="{485095EB-D7CA-4BB0-86A8-F5234F28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0263" y="5645944"/>
            <a:ext cx="35837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fld id="{1BF9E03C-6DD4-466A-B68E-210DF742EF36}" type="slidenum">
              <a:rPr lang="en-US" altLang="pt-BR" sz="9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9</a:t>
            </a:fld>
            <a:endParaRPr lang="en-US" altLang="pt-BR" sz="900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" name="Zoom de Slide 2">
                <a:extLst>
                  <a:ext uri="{FF2B5EF4-FFF2-40B4-BE49-F238E27FC236}">
                    <a16:creationId xmlns:a16="http://schemas.microsoft.com/office/drawing/2014/main" id="{60322943-A8CD-4181-BA80-FAA22CC04F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056206" y="2894975"/>
              <a:ext cx="2286000" cy="1714500"/>
            </p:xfrm>
            <a:graphic>
              <a:graphicData uri="http://schemas.microsoft.com/office/powerpoint/2016/slidezoom">
                <pslz:sldZm>
                  <pslz:sldZmObj sldId="943" cId="1338230267">
                    <pslz:zmPr id="{43F6A739-7AF8-43A5-913D-A47C55449A1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Zoom de Slide 2">
                <a:hlinkClick r:id="rId4" action="ppaction://hlinksldjump"/>
                <a:extLst>
                  <a:ext uri="{FF2B5EF4-FFF2-40B4-BE49-F238E27FC236}">
                    <a16:creationId xmlns="" xmlns:a16="http://schemas.microsoft.com/office/drawing/2014/main" xmlns:pslz="http://schemas.microsoft.com/office/powerpoint/2016/slidezoom" id="{60322943-A8CD-4181-BA80-FAA22CC04F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056206" y="289497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FDB76C-8F56-4A5B-A764-B2A65E49B6B6}"/>
              </a:ext>
            </a:extLst>
          </p:cNvPr>
          <p:cNvSpPr/>
          <p:nvPr/>
        </p:nvSpPr>
        <p:spPr>
          <a:xfrm>
            <a:off x="3232446" y="6197600"/>
            <a:ext cx="5708353" cy="597096"/>
          </a:xfrm>
          <a:prstGeom prst="rect">
            <a:avLst/>
          </a:prstGeom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1A2A39"/>
                </a:solidFill>
                <a:latin typeface="open_sansbold"/>
              </a:rPr>
              <a:t>Ministério da Saúde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>
                <a:hlinkClick r:id="rId6"/>
              </a:rPr>
              <a:t>http://www.saude.gov.br/saude-de-a-z/vacinacao/calendario-vacinacao</a:t>
            </a:r>
            <a:endParaRPr lang="en-US" sz="1400" spc="-113" noProof="1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DBA493D-3A9E-41B5-B634-758E942D1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276" y="914400"/>
            <a:ext cx="5602895" cy="487725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16FA671-529B-45EB-BD25-D322A5E920EF}"/>
              </a:ext>
            </a:extLst>
          </p:cNvPr>
          <p:cNvSpPr/>
          <p:nvPr/>
        </p:nvSpPr>
        <p:spPr>
          <a:xfrm>
            <a:off x="1140631" y="210847"/>
            <a:ext cx="5710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400" b="1" dirty="0">
                <a:solidFill>
                  <a:srgbClr val="1A2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Calendário Nacional de Vacinação</a:t>
            </a:r>
          </a:p>
        </p:txBody>
      </p:sp>
    </p:spTree>
    <p:extLst>
      <p:ext uri="{BB962C8B-B14F-4D97-AF65-F5344CB8AC3E}">
        <p14:creationId xmlns:p14="http://schemas.microsoft.com/office/powerpoint/2010/main" val="18012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1245</Words>
  <Application>Microsoft Office PowerPoint</Application>
  <PresentationFormat>Apresentação na tela (4:3)</PresentationFormat>
  <Paragraphs>188</Paragraphs>
  <Slides>22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2" baseType="lpstr">
      <vt:lpstr>Arial</vt:lpstr>
      <vt:lpstr>Calibri</vt:lpstr>
      <vt:lpstr>Open Sans</vt:lpstr>
      <vt:lpstr>Open Sans Light</vt:lpstr>
      <vt:lpstr>open_sansbold</vt:lpstr>
      <vt:lpstr>Roboto Light</vt:lpstr>
      <vt:lpstr>Source Sans Pro</vt:lpstr>
      <vt:lpstr>Times New Roman</vt:lpstr>
      <vt:lpstr>1_Tema do Office</vt:lpstr>
      <vt:lpstr>Worksheet</vt:lpstr>
      <vt:lpstr>Sarampo no Brasil em 2019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do Campus</dc:title>
  <dc:creator>Abrasco</dc:creator>
  <cp:lastModifiedBy>Gilvan Mendes da Silva</cp:lastModifiedBy>
  <cp:revision>179</cp:revision>
  <cp:lastPrinted>2019-05-09T13:21:01Z</cp:lastPrinted>
  <dcterms:created xsi:type="dcterms:W3CDTF">2017-12-06T13:06:45Z</dcterms:created>
  <dcterms:modified xsi:type="dcterms:W3CDTF">2019-10-24T12:50:20Z</dcterms:modified>
</cp:coreProperties>
</file>