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1"/>
  </p:notesMasterIdLst>
  <p:sldIdLst>
    <p:sldId id="648" r:id="rId2"/>
    <p:sldId id="628" r:id="rId3"/>
    <p:sldId id="577" r:id="rId4"/>
    <p:sldId id="644" r:id="rId5"/>
    <p:sldId id="582" r:id="rId6"/>
    <p:sldId id="645" r:id="rId7"/>
    <p:sldId id="616" r:id="rId8"/>
    <p:sldId id="643" r:id="rId9"/>
    <p:sldId id="647" r:id="rId10"/>
  </p:sldIdLst>
  <p:sldSz cx="9144000" cy="6858000" type="screen4x3"/>
  <p:notesSz cx="6797675" cy="98742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6E28"/>
    <a:srgbClr val="35A13A"/>
    <a:srgbClr val="0000FF"/>
    <a:srgbClr val="0066CC"/>
    <a:srgbClr val="334F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F36BF051-D36A-46A7-8713-2F6B37427D5A}">
  <a:tblStyle styleId="{F36BF051-D36A-46A7-8713-2F6B37427D5A}" styleName="Table_0"/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-271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niel\Google%20Drive\Economia%20da%20Saude\Financiamento%20DADOS\Gasto%20P&#250;blico%20em%20Sa&#250;de_vfinal%20(abril18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5322459692538431E-2"/>
          <c:y val="0.19804250939220835"/>
          <c:w val="0.95628582141518026"/>
          <c:h val="0.64439503885543725"/>
        </c:manualLayout>
      </c:layout>
      <c:lineChart>
        <c:grouping val="standard"/>
        <c:varyColors val="0"/>
        <c:ser>
          <c:idx val="1"/>
          <c:order val="0"/>
          <c:tx>
            <c:v>Federal</c:v>
          </c:tx>
          <c:spPr>
            <a:ln w="28575">
              <a:solidFill>
                <a:schemeClr val="tx2"/>
              </a:solidFill>
            </a:ln>
          </c:spPr>
          <c:marker>
            <c:symbol val="square"/>
            <c:size val="7"/>
            <c:spPr>
              <a:solidFill>
                <a:schemeClr val="bg1"/>
              </a:solidFill>
              <a:ln w="28575">
                <a:solidFill>
                  <a:schemeClr val="tx2"/>
                </a:solidFill>
              </a:ln>
            </c:spPr>
          </c:marker>
          <c:dLbls>
            <c:dLbl>
              <c:idx val="6"/>
              <c:layout>
                <c:manualLayout>
                  <c:x val="-4.3551626222160827E-2"/>
                  <c:y val="-3.95860201685315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AE97-4092-BCF5-C729E875E2D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>
                <c:manualLayout>
                  <c:x val="-2.4838175929763166E-2"/>
                  <c:y val="-4.52000552562508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AE97-4092-BCF5-C729E875E2D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3.4194901075961993E-2"/>
                  <c:y val="-5.5169986104678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AE97-4092-BCF5-C729E875E2D5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bg1"/>
              </a:solidFill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trendline>
            <c:spPr>
              <a:ln w="22225">
                <a:solidFill>
                  <a:srgbClr val="FF0000"/>
                </a:solidFill>
                <a:prstDash val="dash"/>
              </a:ln>
            </c:spPr>
            <c:trendlineType val="linear"/>
            <c:dispRSqr val="0"/>
            <c:dispEq val="0"/>
          </c:trendline>
          <c:cat>
            <c:numRef>
              <c:f>'[1]Total FNS'!$A$5:$A$20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Plan1!$F$6:$F$21</c:f>
              <c:numCache>
                <c:formatCode>0.00%</c:formatCode>
                <c:ptCount val="16"/>
                <c:pt idx="0">
                  <c:v>1.6615423109133068E-2</c:v>
                </c:pt>
                <c:pt idx="1">
                  <c:v>1.5821845471640346E-2</c:v>
                </c:pt>
                <c:pt idx="2">
                  <c:v>1.6704632997246845E-2</c:v>
                </c:pt>
                <c:pt idx="3">
                  <c:v>1.7113264702955516E-2</c:v>
                </c:pt>
                <c:pt idx="4">
                  <c:v>1.6912637577040403E-2</c:v>
                </c:pt>
                <c:pt idx="5">
                  <c:v>1.6286475119306476E-2</c:v>
                </c:pt>
                <c:pt idx="6">
                  <c:v>1.5650570013296661E-2</c:v>
                </c:pt>
                <c:pt idx="7">
                  <c:v>1.7482621415470984E-2</c:v>
                </c:pt>
                <c:pt idx="8">
                  <c:v>1.5946381316608707E-2</c:v>
                </c:pt>
                <c:pt idx="9">
                  <c:v>1.6527872566882873E-2</c:v>
                </c:pt>
                <c:pt idx="10">
                  <c:v>1.6628692734153464E-2</c:v>
                </c:pt>
                <c:pt idx="11">
                  <c:v>1.5577495424465895E-2</c:v>
                </c:pt>
                <c:pt idx="12">
                  <c:v>1.5902280395774113E-2</c:v>
                </c:pt>
                <c:pt idx="13">
                  <c:v>1.6687530542284196E-2</c:v>
                </c:pt>
                <c:pt idx="14">
                  <c:v>1.6972626176902327E-2</c:v>
                </c:pt>
                <c:pt idx="15">
                  <c:v>1.7570247285036141E-2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3-AE97-4092-BCF5-C729E875E2D5}"/>
            </c:ext>
          </c:extLst>
        </c:ser>
        <c:ser>
          <c:idx val="2"/>
          <c:order val="1"/>
          <c:tx>
            <c:strRef>
              <c:f>Plan1!$J$3</c:f>
              <c:strCache>
                <c:ptCount val="1"/>
                <c:pt idx="0">
                  <c:v>Municipal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square"/>
            <c:size val="7"/>
            <c:spPr>
              <a:solidFill>
                <a:schemeClr val="bg1"/>
              </a:solidFill>
              <a:ln>
                <a:solidFill>
                  <a:srgbClr val="00B050"/>
                </a:solidFill>
              </a:ln>
            </c:spPr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trendline>
            <c:spPr>
              <a:ln w="22225">
                <a:solidFill>
                  <a:srgbClr val="FF0000"/>
                </a:solidFill>
                <a:prstDash val="dash"/>
              </a:ln>
            </c:spPr>
            <c:trendlineType val="linear"/>
            <c:dispRSqr val="0"/>
            <c:dispEq val="0"/>
          </c:trendline>
          <c:val>
            <c:numRef>
              <c:f>Plan1!$L$6:$L$21</c:f>
              <c:numCache>
                <c:formatCode>0.00%</c:formatCode>
                <c:ptCount val="16"/>
                <c:pt idx="0">
                  <c:v>8.0801886018963074E-3</c:v>
                </c:pt>
                <c:pt idx="1">
                  <c:v>8.0126945993744883E-3</c:v>
                </c:pt>
                <c:pt idx="2">
                  <c:v>8.3819299350172405E-3</c:v>
                </c:pt>
                <c:pt idx="3">
                  <c:v>9.3464648370208195E-3</c:v>
                </c:pt>
                <c:pt idx="4">
                  <c:v>9.781732464823922E-3</c:v>
                </c:pt>
                <c:pt idx="5">
                  <c:v>9.7147093091623869E-3</c:v>
                </c:pt>
                <c:pt idx="6">
                  <c:v>1.0441608337946164E-2</c:v>
                </c:pt>
                <c:pt idx="7">
                  <c:v>1.0363769203255647E-2</c:v>
                </c:pt>
                <c:pt idx="8">
                  <c:v>1.0111217373594484E-2</c:v>
                </c:pt>
                <c:pt idx="9">
                  <c:v>1.0512289246935026E-2</c:v>
                </c:pt>
                <c:pt idx="10">
                  <c:v>1.0807261891743698E-2</c:v>
                </c:pt>
                <c:pt idx="11">
                  <c:v>1.1236384147208222E-2</c:v>
                </c:pt>
                <c:pt idx="12">
                  <c:v>1.1659744906269353E-2</c:v>
                </c:pt>
                <c:pt idx="13">
                  <c:v>1.2045653143155874E-2</c:v>
                </c:pt>
                <c:pt idx="14">
                  <c:v>1.2541740505022344E-2</c:v>
                </c:pt>
                <c:pt idx="15">
                  <c:v>1.2462613852009318E-2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4-AE97-4092-BCF5-C729E875E2D5}"/>
            </c:ext>
          </c:extLst>
        </c:ser>
        <c:ser>
          <c:idx val="0"/>
          <c:order val="2"/>
          <c:tx>
            <c:strRef>
              <c:f>Plan1!$G$3</c:f>
              <c:strCache>
                <c:ptCount val="1"/>
                <c:pt idx="0">
                  <c:v>Estadual</c:v>
                </c:pt>
              </c:strCache>
            </c:strRef>
          </c:tx>
          <c:spPr>
            <a:ln>
              <a:solidFill>
                <a:schemeClr val="accent6">
                  <a:lumMod val="75000"/>
                </a:schemeClr>
              </a:solidFill>
            </a:ln>
          </c:spPr>
          <c:marker>
            <c:symbol val="square"/>
            <c:size val="7"/>
            <c:spPr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c:spPr>
          </c:marker>
          <c:dLbls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Plan1!$I$6:$I$21</c:f>
              <c:numCache>
                <c:formatCode>0.00%</c:formatCode>
                <c:ptCount val="16"/>
                <c:pt idx="0">
                  <c:v>7.0171877564099115E-3</c:v>
                </c:pt>
                <c:pt idx="1">
                  <c:v>7.5113820565080149E-3</c:v>
                </c:pt>
                <c:pt idx="2">
                  <c:v>8.8228320096386155E-3</c:v>
                </c:pt>
                <c:pt idx="3">
                  <c:v>9.059504522870342E-3</c:v>
                </c:pt>
                <c:pt idx="4">
                  <c:v>9.5367212712112719E-3</c:v>
                </c:pt>
                <c:pt idx="5">
                  <c:v>9.5467363169811151E-3</c:v>
                </c:pt>
                <c:pt idx="6">
                  <c:v>9.9609074143603305E-3</c:v>
                </c:pt>
                <c:pt idx="7">
                  <c:v>9.6830804999311435E-3</c:v>
                </c:pt>
                <c:pt idx="8">
                  <c:v>9.5980060551251779E-3</c:v>
                </c:pt>
                <c:pt idx="9">
                  <c:v>9.485423809989622E-3</c:v>
                </c:pt>
                <c:pt idx="10">
                  <c:v>9.309437536429134E-3</c:v>
                </c:pt>
                <c:pt idx="11">
                  <c:v>9.780899219715292E-3</c:v>
                </c:pt>
                <c:pt idx="12">
                  <c:v>9.9162245483065889E-3</c:v>
                </c:pt>
                <c:pt idx="13">
                  <c:v>1.0097123264230911E-2</c:v>
                </c:pt>
                <c:pt idx="14">
                  <c:v>1.0112017551789134E-2</c:v>
                </c:pt>
                <c:pt idx="15">
                  <c:v>1.041761850394211E-2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5-AE97-4092-BCF5-C729E875E2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73192"/>
        <c:axId val="13474760"/>
      </c:lineChart>
      <c:catAx>
        <c:axId val="13473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pt-BR"/>
          </a:p>
        </c:txPr>
        <c:crossAx val="13474760"/>
        <c:crosses val="autoZero"/>
        <c:auto val="1"/>
        <c:lblAlgn val="ctr"/>
        <c:lblOffset val="100"/>
        <c:noMultiLvlLbl val="0"/>
      </c:catAx>
      <c:valAx>
        <c:axId val="13474760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1347319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8" cy="4954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50442" y="0"/>
            <a:ext cx="2945658" cy="49542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77925" y="1235075"/>
            <a:ext cx="4441825" cy="3332163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79768" y="4751983"/>
            <a:ext cx="5438139" cy="388798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1" y="9378824"/>
            <a:ext cx="2945658" cy="4954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50442" y="9378824"/>
            <a:ext cx="2945658" cy="4954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11678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79768" y="4751983"/>
            <a:ext cx="5438139" cy="388798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751855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34808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34808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6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34808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 lang="en-US"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34808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body" idx="1"/>
          </p:nvPr>
        </p:nvSpPr>
        <p:spPr>
          <a:xfrm>
            <a:off x="679768" y="4751983"/>
            <a:ext cx="5438139" cy="388798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dirty="0"/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9736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967061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63386828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70806446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1" y="644926"/>
            <a:ext cx="8270421" cy="596047"/>
          </a:xfrm>
        </p:spPr>
        <p:txBody>
          <a:bodyPr>
            <a:noAutofit/>
          </a:bodyPr>
          <a:lstStyle>
            <a:lvl1pPr algn="l">
              <a:defRPr sz="4000"/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4073" y="250179"/>
            <a:ext cx="2483585" cy="1245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323501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30411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3080163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462485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33203688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0619295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9562147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8765959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‹nº›</a:t>
            </a:fld>
            <a:endParaRPr lang="en-US" sz="1200" b="0" i="0" u="none" strike="noStrike" cap="none" dirty="0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2932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153552" y="5329367"/>
            <a:ext cx="6935372" cy="1475117"/>
          </a:xfrm>
        </p:spPr>
        <p:txBody>
          <a:bodyPr>
            <a:noAutofit/>
          </a:bodyPr>
          <a:lstStyle/>
          <a:p>
            <a:r>
              <a:rPr lang="pt-BR" sz="2000" b="1" dirty="0" smtClean="0">
                <a:latin typeface="+mn-lt"/>
                <a:cs typeface="Arial"/>
              </a:rPr>
              <a:t>Willames Freire Bezerra</a:t>
            </a:r>
            <a:r>
              <a:rPr lang="pt-BR" sz="2000" b="1" dirty="0">
                <a:latin typeface="+mn-lt"/>
                <a:cs typeface="Arial"/>
              </a:rPr>
              <a:t/>
            </a:r>
            <a:br>
              <a:rPr lang="pt-BR" sz="2000" b="1" dirty="0">
                <a:latin typeface="+mn-lt"/>
                <a:cs typeface="Arial"/>
              </a:rPr>
            </a:br>
            <a:r>
              <a:rPr lang="pt-BR" sz="1800" dirty="0" smtClean="0">
                <a:latin typeface="+mn-lt"/>
                <a:cs typeface="Arial"/>
              </a:rPr>
              <a:t>Presidente </a:t>
            </a:r>
            <a:r>
              <a:rPr lang="pt-BR" sz="1800" dirty="0">
                <a:latin typeface="+mn-lt"/>
                <a:cs typeface="Arial"/>
              </a:rPr>
              <a:t>– Conasems </a:t>
            </a:r>
            <a:br>
              <a:rPr lang="pt-BR" sz="1800" dirty="0">
                <a:latin typeface="+mn-lt"/>
                <a:cs typeface="Arial"/>
              </a:rPr>
            </a:br>
            <a:r>
              <a:rPr lang="pt-BR" sz="1800" dirty="0">
                <a:latin typeface="+mn-lt"/>
                <a:cs typeface="Arial"/>
              </a:rPr>
              <a:t>Conselho Nacional de Secretarias Municipais de Saúde </a:t>
            </a:r>
            <a:r>
              <a:rPr lang="pt-BR" sz="2000" b="1" dirty="0">
                <a:latin typeface="+mn-lt"/>
                <a:cs typeface="Arial"/>
              </a:rPr>
              <a:t/>
            </a:r>
            <a:br>
              <a:rPr lang="pt-BR" sz="2000" b="1" dirty="0">
                <a:latin typeface="+mn-lt"/>
                <a:cs typeface="Arial"/>
              </a:rPr>
            </a:br>
            <a:endParaRPr lang="pt-BR" sz="2400" dirty="0">
              <a:latin typeface="+mn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415" y="529114"/>
            <a:ext cx="3855720" cy="618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-104775" y="3854575"/>
            <a:ext cx="9439275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pt-BR" sz="1800" b="1" dirty="0" smtClean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Audiência Pública</a:t>
            </a: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EIXO TEMÁTICO DA GESTÃO, RECURSOS E PLANEJAMENTO 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  <a:latin typeface="+mn-lt"/>
              </a:rPr>
              <a:t>Agosto / 2019</a:t>
            </a:r>
            <a:endParaRPr lang="pt-BR" sz="16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5521" y="2090104"/>
            <a:ext cx="6078682" cy="139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42806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2"/>
          <p:cNvSpPr txBox="1">
            <a:spLocks/>
          </p:cNvSpPr>
          <p:nvPr/>
        </p:nvSpPr>
        <p:spPr>
          <a:xfrm>
            <a:off x="746125" y="4502150"/>
            <a:ext cx="7772400" cy="1470025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dirty="0">
              <a:latin typeface="+mn-lt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C2ACF8F-97AC-492E-BD56-1DBDE0FB94B1}"/>
              </a:ext>
            </a:extLst>
          </p:cNvPr>
          <p:cNvSpPr/>
          <p:nvPr/>
        </p:nvSpPr>
        <p:spPr>
          <a:xfrm>
            <a:off x="469677" y="749846"/>
            <a:ext cx="572658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+mn-lt"/>
              </a:rPr>
              <a:t>DESAFIOS</a:t>
            </a:r>
            <a:endParaRPr lang="pt-BR" sz="1800" b="1" dirty="0" smtClean="0">
              <a:solidFill>
                <a:schemeClr val="tx1"/>
              </a:solidFill>
              <a:latin typeface="+mn-lt"/>
            </a:endParaRPr>
          </a:p>
          <a:p>
            <a:r>
              <a:rPr lang="pt-BR" sz="1800" b="1" dirty="0" smtClean="0">
                <a:solidFill>
                  <a:srgbClr val="00B0F0"/>
                </a:solidFill>
                <a:latin typeface="+mn-lt"/>
              </a:rPr>
              <a:t>DIMENSÕES E DESAFIOS DO SISTEMA ÚNICO DE SAÚDE</a:t>
            </a:r>
            <a:endParaRPr lang="pt-BR" sz="1800" b="1" dirty="0">
              <a:solidFill>
                <a:srgbClr val="00B0F0"/>
              </a:solidFill>
              <a:latin typeface="+mn-lt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5419624"/>
              </p:ext>
            </p:extLst>
          </p:nvPr>
        </p:nvGraphicFramePr>
        <p:xfrm>
          <a:off x="990600" y="2077244"/>
          <a:ext cx="7419976" cy="3846195"/>
        </p:xfrm>
        <a:graphic>
          <a:graphicData uri="http://schemas.openxmlformats.org/drawingml/2006/table">
            <a:tbl>
              <a:tblPr/>
              <a:tblGrid>
                <a:gridCol w="5811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53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6388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8891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81122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51574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274801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</a:tblGrid>
              <a:tr h="238125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Assistenciais (ano)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Econômicas </a:t>
                      </a:r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 ASPS (R</a:t>
                      </a:r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$/ano)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Mi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Partos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129,8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Bi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Orçamento SUS União* (43%)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Mi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Órteses próteses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76,6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Bi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Orçamento SUS Estados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**(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26%)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Mi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Procedimentos oncológicos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91,4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Bi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Orçamento SUS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Municípios**  </a:t>
                      </a:r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(31%)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Mi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Internações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185,7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Mi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Vacinas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297,8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Bi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Orçamento SUS total (100%)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925,9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Mi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Medicamentos alto custo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1" i="0" u="none" strike="noStrike" dirty="0">
                        <a:solidFill>
                          <a:srgbClr val="00B0F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Bi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Consultas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Mil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capita Brasil (R$/ano)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Bi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Procedimentos 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ambulatoriais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3,89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Reais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Per capita Brasil (R$/dia)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Ministério da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Saúde/2017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*´PLOA 2019 União</a:t>
                      </a:r>
                    </a:p>
                    <a:p>
                      <a:pPr algn="r" fontAlgn="b"/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** SIOPS</a:t>
                      </a:r>
                      <a:r>
                        <a:rPr lang="pt-BR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Nov/2018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  <a:p>
                      <a:pPr algn="r" fontAlgn="b"/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8125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População total 209.426.540 habitantes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8125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Extensão territorial 8.516.000 km2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8125">
                <a:tc gridSpan="7">
                  <a:txBody>
                    <a:bodyPr/>
                    <a:lstStyle/>
                    <a:p>
                      <a:pPr algn="ctr" fontAlgn="b"/>
                      <a:r>
                        <a:rPr lang="pt-BR" sz="1400" b="1" i="0" u="none" strike="noStrike" dirty="0">
                          <a:solidFill>
                            <a:srgbClr val="00B0F0"/>
                          </a:solidFill>
                          <a:effectLst/>
                          <a:latin typeface="Calibri"/>
                        </a:rPr>
                        <a:t>Secretários Municipais de Saúde 5.570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342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2"/>
          <p:cNvSpPr txBox="1">
            <a:spLocks/>
          </p:cNvSpPr>
          <p:nvPr/>
        </p:nvSpPr>
        <p:spPr>
          <a:xfrm>
            <a:off x="746125" y="4502150"/>
            <a:ext cx="7772400" cy="1470025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dirty="0">
              <a:latin typeface="+mn-lt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7300252" y="6317407"/>
            <a:ext cx="2936875" cy="24622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pt-BR" sz="1000" b="1" dirty="0">
                <a:latin typeface="+mn-lt"/>
              </a:rPr>
              <a:t>Fonte:</a:t>
            </a:r>
            <a:r>
              <a:rPr lang="pt-BR" sz="1000" dirty="0">
                <a:latin typeface="+mn-lt"/>
              </a:rPr>
              <a:t> SIOPS, Abril  2018</a:t>
            </a:r>
          </a:p>
        </p:txBody>
      </p:sp>
      <p:graphicFrame>
        <p:nvGraphicFramePr>
          <p:cNvPr id="8" name="Gráfico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5562186"/>
              </p:ext>
            </p:extLst>
          </p:nvPr>
        </p:nvGraphicFramePr>
        <p:xfrm>
          <a:off x="469677" y="1334065"/>
          <a:ext cx="8234585" cy="5343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CaixaDeTexto 1"/>
          <p:cNvSpPr txBox="1"/>
          <p:nvPr/>
        </p:nvSpPr>
        <p:spPr>
          <a:xfrm>
            <a:off x="5229562" y="4900714"/>
            <a:ext cx="3584215" cy="710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b="1" dirty="0">
                <a:solidFill>
                  <a:srgbClr val="FF0000"/>
                </a:solidFill>
                <a:latin typeface="+mn-lt"/>
              </a:rPr>
              <a:t>ÚLTIMOS 16 ANOS</a:t>
            </a:r>
            <a:r>
              <a:rPr lang="pt-BR" sz="1200" dirty="0">
                <a:solidFill>
                  <a:srgbClr val="FF0000"/>
                </a:solidFill>
                <a:latin typeface="+mn-lt"/>
              </a:rPr>
              <a:t> </a:t>
            </a:r>
          </a:p>
          <a:p>
            <a:pPr algn="ctr"/>
            <a:r>
              <a:rPr lang="pt-BR" sz="1200" dirty="0">
                <a:solidFill>
                  <a:srgbClr val="FF0000"/>
                </a:solidFill>
                <a:latin typeface="+mn-lt"/>
              </a:rPr>
              <a:t>Gastos municipais crescentes com tendência de aumento contra estagnação federal</a:t>
            </a:r>
          </a:p>
        </p:txBody>
      </p:sp>
      <p:sp>
        <p:nvSpPr>
          <p:cNvPr id="3" name="Retângulo 2"/>
          <p:cNvSpPr/>
          <p:nvPr/>
        </p:nvSpPr>
        <p:spPr>
          <a:xfrm>
            <a:off x="7893831" y="2278274"/>
            <a:ext cx="919946" cy="199269"/>
          </a:xfrm>
          <a:prstGeom prst="rect">
            <a:avLst/>
          </a:prstGeom>
          <a:ln w="12700">
            <a:solidFill>
              <a:schemeClr val="tx2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900" dirty="0"/>
              <a:t>União</a:t>
            </a:r>
          </a:p>
        </p:txBody>
      </p:sp>
      <p:sp>
        <p:nvSpPr>
          <p:cNvPr id="10" name="Retângulo 9"/>
          <p:cNvSpPr/>
          <p:nvPr/>
        </p:nvSpPr>
        <p:spPr>
          <a:xfrm>
            <a:off x="7893831" y="3225118"/>
            <a:ext cx="919946" cy="199269"/>
          </a:xfrm>
          <a:prstGeom prst="rect">
            <a:avLst/>
          </a:prstGeom>
          <a:ln w="12700">
            <a:solidFill>
              <a:srgbClr val="35A13A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900" dirty="0"/>
              <a:t>Municípios</a:t>
            </a:r>
          </a:p>
        </p:txBody>
      </p:sp>
      <p:sp>
        <p:nvSpPr>
          <p:cNvPr id="12" name="Retângulo 11"/>
          <p:cNvSpPr/>
          <p:nvPr/>
        </p:nvSpPr>
        <p:spPr>
          <a:xfrm>
            <a:off x="7893831" y="3769624"/>
            <a:ext cx="919946" cy="199269"/>
          </a:xfrm>
          <a:prstGeom prst="rect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900" dirty="0"/>
              <a:t>Estados</a:t>
            </a:r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xmlns="" id="{0CC2E4E9-4ECD-4D9C-B6AC-70CC0DC52041}"/>
              </a:ext>
            </a:extLst>
          </p:cNvPr>
          <p:cNvSpPr/>
          <p:nvPr/>
        </p:nvSpPr>
        <p:spPr>
          <a:xfrm>
            <a:off x="469677" y="749846"/>
            <a:ext cx="572658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+mn-lt"/>
              </a:rPr>
              <a:t>DESAFIOS </a:t>
            </a:r>
            <a:endParaRPr lang="pt-BR" sz="1800" b="1" dirty="0" smtClean="0">
              <a:solidFill>
                <a:schemeClr val="tx1"/>
              </a:solidFill>
              <a:latin typeface="+mn-lt"/>
            </a:endParaRPr>
          </a:p>
          <a:p>
            <a:r>
              <a:rPr lang="pt-BR" sz="1800" b="1" dirty="0" smtClean="0">
                <a:solidFill>
                  <a:srgbClr val="00B0F0"/>
                </a:solidFill>
                <a:latin typeface="+mn-lt"/>
              </a:rPr>
              <a:t>FINANCIAMENTO DA SAÚDE PÚBLICA NO BRASIL</a:t>
            </a:r>
          </a:p>
          <a:p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Despesa pública em saúde em proporção </a:t>
            </a:r>
            <a:r>
              <a:rPr lang="pt-BR" sz="1800" b="1" dirty="0">
                <a:solidFill>
                  <a:schemeClr val="tx1"/>
                </a:solidFill>
                <a:latin typeface="+mn-lt"/>
              </a:rPr>
              <a:t>do </a:t>
            </a:r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PIB</a:t>
            </a:r>
            <a:endParaRPr lang="pt-BR" sz="1800" b="1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7893832" y="1671739"/>
            <a:ext cx="919946" cy="43088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pt-BR" sz="1100" b="1" dirty="0" smtClean="0">
                <a:latin typeface="+mn-lt"/>
              </a:rPr>
              <a:t> ASPS </a:t>
            </a:r>
          </a:p>
          <a:p>
            <a:pPr algn="ctr"/>
            <a:r>
              <a:rPr lang="pt-BR" sz="1100" b="1" dirty="0" smtClean="0">
                <a:latin typeface="+mn-lt"/>
              </a:rPr>
              <a:t>4% PIB</a:t>
            </a:r>
            <a:endParaRPr lang="pt-BR" sz="11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2594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2"/>
          <p:cNvSpPr txBox="1">
            <a:spLocks/>
          </p:cNvSpPr>
          <p:nvPr/>
        </p:nvSpPr>
        <p:spPr>
          <a:xfrm>
            <a:off x="746125" y="4502150"/>
            <a:ext cx="7772400" cy="1470025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dirty="0">
              <a:latin typeface="+mn-lt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CC2E4E9-4ECD-4D9C-B6AC-70CC0DC52041}"/>
              </a:ext>
            </a:extLst>
          </p:cNvPr>
          <p:cNvSpPr/>
          <p:nvPr/>
        </p:nvSpPr>
        <p:spPr>
          <a:xfrm>
            <a:off x="469677" y="749846"/>
            <a:ext cx="62263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+mn-lt"/>
              </a:rPr>
              <a:t>DESAFIOS</a:t>
            </a:r>
          </a:p>
          <a:p>
            <a:r>
              <a:rPr lang="pt-BR" sz="1800" b="1" dirty="0" smtClean="0">
                <a:solidFill>
                  <a:srgbClr val="00B0F0"/>
                </a:solidFill>
                <a:latin typeface="+mn-lt"/>
              </a:rPr>
              <a:t>SUBSÍDIOS - ORÇAMENTO GERAL DA UNIÃO</a:t>
            </a:r>
            <a:endParaRPr lang="pt-BR" sz="1800" b="1" dirty="0">
              <a:solidFill>
                <a:srgbClr val="00B0F0"/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9587" y="3267708"/>
            <a:ext cx="4825475" cy="3195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tângulo 8"/>
          <p:cNvSpPr/>
          <p:nvPr/>
        </p:nvSpPr>
        <p:spPr>
          <a:xfrm>
            <a:off x="3390743" y="1680387"/>
            <a:ext cx="4648357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600" b="1" dirty="0" smtClean="0">
                <a:latin typeface="+mn-lt"/>
              </a:rPr>
              <a:t>R$ 4.000.000.000.000,00  - Quatro trilhões de Reais</a:t>
            </a:r>
            <a:r>
              <a:rPr lang="pt-BR" sz="1600" dirty="0" smtClean="0">
                <a:latin typeface="+mn-lt"/>
              </a:rPr>
              <a:t>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pt-BR" sz="1600" dirty="0" smtClean="0">
                <a:latin typeface="+mn-lt"/>
              </a:rPr>
              <a:t>Valor dos subsídios da União entre </a:t>
            </a:r>
            <a:r>
              <a:rPr lang="pt-BR" sz="1600" b="1" dirty="0" smtClean="0">
                <a:latin typeface="+mn-lt"/>
              </a:rPr>
              <a:t>2003 e 2017 </a:t>
            </a:r>
            <a:r>
              <a:rPr lang="pt-BR" sz="1600" dirty="0" smtClean="0">
                <a:latin typeface="+mn-lt"/>
              </a:rPr>
              <a:t>com </a:t>
            </a:r>
            <a:r>
              <a:rPr lang="pt-BR" sz="1600" b="1" dirty="0" smtClean="0">
                <a:latin typeface="+mn-lt"/>
              </a:rPr>
              <a:t>despesas</a:t>
            </a:r>
            <a:r>
              <a:rPr lang="pt-BR" sz="1600" dirty="0" smtClean="0">
                <a:latin typeface="+mn-lt"/>
              </a:rPr>
              <a:t> (benefícios financeiros e creditícios) e </a:t>
            </a:r>
            <a:r>
              <a:rPr lang="pt-BR" sz="1600" b="1" dirty="0" smtClean="0">
                <a:latin typeface="+mn-lt"/>
              </a:rPr>
              <a:t>receitas</a:t>
            </a:r>
            <a:r>
              <a:rPr lang="pt-BR" sz="1600" dirty="0" smtClean="0">
                <a:latin typeface="+mn-lt"/>
              </a:rPr>
              <a:t> (gastos tributários)</a:t>
            </a:r>
            <a:endParaRPr lang="pt-BR" sz="1600" b="1" dirty="0">
              <a:solidFill>
                <a:srgbClr val="00B0F0"/>
              </a:solidFill>
              <a:latin typeface="+mn-lt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380" y="1720913"/>
            <a:ext cx="2475063" cy="810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tângulo 11"/>
          <p:cNvSpPr/>
          <p:nvPr/>
        </p:nvSpPr>
        <p:spPr>
          <a:xfrm>
            <a:off x="488726" y="2516860"/>
            <a:ext cx="5607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800" b="1" dirty="0" smtClean="0">
                <a:latin typeface="+mn-lt"/>
              </a:rPr>
              <a:t>MINISTÉRIO DA FAZENDA </a:t>
            </a:r>
            <a:endParaRPr lang="pt-BR" sz="800" dirty="0" smtClean="0">
              <a:latin typeface="+mn-lt"/>
            </a:endParaRPr>
          </a:p>
          <a:p>
            <a:r>
              <a:rPr lang="pt-BR" sz="800" b="1" dirty="0" smtClean="0">
                <a:latin typeface="+mn-lt"/>
              </a:rPr>
              <a:t>SECRETÁRIA DE ACOMPANHAMENTO FISCAL, ENERGIA E LOTERIA</a:t>
            </a:r>
          </a:p>
          <a:p>
            <a:r>
              <a:rPr lang="pt-BR" sz="800" dirty="0" smtClean="0">
                <a:latin typeface="+mn-lt"/>
              </a:rPr>
              <a:t>Maio de 2018</a:t>
            </a:r>
            <a:r>
              <a:rPr lang="pt-BR" sz="800" dirty="0">
                <a:latin typeface="+mn-lt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16264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7054002" y="6344489"/>
            <a:ext cx="298235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000" b="1" dirty="0">
                <a:latin typeface="+mn-lt"/>
              </a:rPr>
              <a:t>Fonte: </a:t>
            </a:r>
            <a:r>
              <a:rPr lang="pt-BR" sz="1000" dirty="0">
                <a:latin typeface="+mn-lt"/>
              </a:rPr>
              <a:t>Receita Federal, 2016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045" y="2338537"/>
            <a:ext cx="8448675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eta para a direita 5"/>
          <p:cNvSpPr/>
          <p:nvPr/>
        </p:nvSpPr>
        <p:spPr>
          <a:xfrm rot="7907809">
            <a:off x="7439373" y="3013458"/>
            <a:ext cx="526298" cy="417606"/>
          </a:xfrm>
          <a:prstGeom prst="rightArrow">
            <a:avLst/>
          </a:prstGeom>
          <a:solidFill>
            <a:srgbClr val="FF0000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7B9B781E-3522-4A82-9545-6FEB2F5202C6}"/>
              </a:ext>
            </a:extLst>
          </p:cNvPr>
          <p:cNvSpPr/>
          <p:nvPr/>
        </p:nvSpPr>
        <p:spPr>
          <a:xfrm>
            <a:off x="469677" y="749846"/>
            <a:ext cx="61904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+mn-lt"/>
              </a:rPr>
              <a:t>DESAFIOS</a:t>
            </a:r>
          </a:p>
          <a:p>
            <a:r>
              <a:rPr lang="pt-BR" sz="1800" b="1" dirty="0">
                <a:solidFill>
                  <a:srgbClr val="00B0F0"/>
                </a:solidFill>
                <a:latin typeface="+mn-lt"/>
              </a:rPr>
              <a:t>PACTO FEDERATIVO </a:t>
            </a:r>
          </a:p>
          <a:p>
            <a:r>
              <a:rPr lang="pt-BR" sz="1800" b="1" dirty="0">
                <a:solidFill>
                  <a:schemeClr val="tx1"/>
                </a:solidFill>
                <a:latin typeface="+mn-lt"/>
              </a:rPr>
              <a:t>Carga Tributária Brasil </a:t>
            </a:r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– União, </a:t>
            </a:r>
            <a:r>
              <a:rPr lang="pt-BR" sz="1800" b="1" dirty="0">
                <a:solidFill>
                  <a:schemeClr val="tx1"/>
                </a:solidFill>
                <a:latin typeface="+mn-lt"/>
              </a:rPr>
              <a:t>Estados e Municípios</a:t>
            </a:r>
          </a:p>
        </p:txBody>
      </p:sp>
    </p:spTree>
    <p:extLst>
      <p:ext uri="{BB962C8B-B14F-4D97-AF65-F5344CB8AC3E}">
        <p14:creationId xmlns:p14="http://schemas.microsoft.com/office/powerpoint/2010/main" val="347234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2"/>
          <p:cNvSpPr txBox="1">
            <a:spLocks/>
          </p:cNvSpPr>
          <p:nvPr/>
        </p:nvSpPr>
        <p:spPr>
          <a:xfrm>
            <a:off x="746125" y="4502150"/>
            <a:ext cx="7772400" cy="1470025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dirty="0">
              <a:latin typeface="+mn-lt"/>
            </a:endParaRP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CC2E4E9-4ECD-4D9C-B6AC-70CC0DC52041}"/>
              </a:ext>
            </a:extLst>
          </p:cNvPr>
          <p:cNvSpPr/>
          <p:nvPr/>
        </p:nvSpPr>
        <p:spPr>
          <a:xfrm>
            <a:off x="469677" y="749846"/>
            <a:ext cx="622639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+mn-lt"/>
              </a:rPr>
              <a:t>DESAFIOS</a:t>
            </a:r>
          </a:p>
          <a:p>
            <a:r>
              <a:rPr lang="pt-BR" sz="1800" b="1" dirty="0">
                <a:solidFill>
                  <a:srgbClr val="00B0F0"/>
                </a:solidFill>
                <a:latin typeface="+mn-lt"/>
              </a:rPr>
              <a:t>POSSÍVEL </a:t>
            </a:r>
            <a:r>
              <a:rPr lang="pt-BR" sz="1800" b="1" dirty="0" smtClean="0">
                <a:solidFill>
                  <a:srgbClr val="00B0F0"/>
                </a:solidFill>
                <a:latin typeface="+mn-lt"/>
              </a:rPr>
              <a:t>DESVINCULAÇÃO</a:t>
            </a:r>
          </a:p>
          <a:p>
            <a:r>
              <a:rPr lang="pt-BR" sz="1800" b="1" dirty="0">
                <a:solidFill>
                  <a:schemeClr val="tx1"/>
                </a:solidFill>
                <a:latin typeface="+mn-lt"/>
              </a:rPr>
              <a:t>Aplicação em Ações e Serviços Públicos de Saúde</a:t>
            </a:r>
          </a:p>
          <a:p>
            <a:r>
              <a:rPr lang="pt-BR" sz="1800" b="1" dirty="0" smtClean="0">
                <a:solidFill>
                  <a:srgbClr val="00B0F0"/>
                </a:solidFill>
                <a:latin typeface="+mn-lt"/>
              </a:rPr>
              <a:t>    </a:t>
            </a:r>
            <a:endParaRPr lang="pt-BR" sz="1800" b="1" dirty="0">
              <a:solidFill>
                <a:srgbClr val="00B0F0"/>
              </a:solidFill>
              <a:latin typeface="+mn-lt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789" y="2256409"/>
            <a:ext cx="8067072" cy="37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ta para a direita 6"/>
          <p:cNvSpPr/>
          <p:nvPr/>
        </p:nvSpPr>
        <p:spPr>
          <a:xfrm rot="16200000">
            <a:off x="8056009" y="5927292"/>
            <a:ext cx="392775" cy="417957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9" name="Seta para a direita 8"/>
          <p:cNvSpPr/>
          <p:nvPr/>
        </p:nvSpPr>
        <p:spPr>
          <a:xfrm rot="16200000">
            <a:off x="5627134" y="5927292"/>
            <a:ext cx="392775" cy="417957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10" name="Seta para a direita 9"/>
          <p:cNvSpPr/>
          <p:nvPr/>
        </p:nvSpPr>
        <p:spPr>
          <a:xfrm rot="16200000">
            <a:off x="3083959" y="5927292"/>
            <a:ext cx="392775" cy="417957"/>
          </a:xfrm>
          <a:prstGeom prst="right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4656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2"/>
          <p:cNvSpPr txBox="1">
            <a:spLocks/>
          </p:cNvSpPr>
          <p:nvPr/>
        </p:nvSpPr>
        <p:spPr>
          <a:xfrm>
            <a:off x="746125" y="4502150"/>
            <a:ext cx="7772400" cy="1470025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dirty="0">
              <a:latin typeface="+mn-lt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6945629B-77C6-4F33-8EA3-FD3B6BD687C4}"/>
              </a:ext>
            </a:extLst>
          </p:cNvPr>
          <p:cNvSpPr/>
          <p:nvPr/>
        </p:nvSpPr>
        <p:spPr>
          <a:xfrm>
            <a:off x="469677" y="749846"/>
            <a:ext cx="619043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>
                <a:solidFill>
                  <a:schemeClr val="tx1"/>
                </a:solidFill>
                <a:latin typeface="+mn-lt"/>
              </a:rPr>
              <a:t>AVANÇOS </a:t>
            </a:r>
            <a:endParaRPr lang="pt-BR" sz="1800" b="1" dirty="0" smtClean="0">
              <a:solidFill>
                <a:schemeClr val="tx1"/>
              </a:solidFill>
              <a:latin typeface="+mn-lt"/>
            </a:endParaRPr>
          </a:p>
          <a:p>
            <a:r>
              <a:rPr lang="pt-BR" sz="1800" b="1" dirty="0" smtClean="0">
                <a:solidFill>
                  <a:srgbClr val="00B0F0"/>
                </a:solidFill>
                <a:latin typeface="+mn-lt"/>
              </a:rPr>
              <a:t>CONQUISTAS </a:t>
            </a:r>
            <a:r>
              <a:rPr lang="pt-BR" sz="1800" b="1" dirty="0">
                <a:solidFill>
                  <a:srgbClr val="00B0F0"/>
                </a:solidFill>
                <a:latin typeface="+mn-lt"/>
              </a:rPr>
              <a:t>SAÚDE PUBLICA NO BRASIL  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xmlns="" id="{AA827E1B-B462-44A2-8000-43886326A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18362" y="1897545"/>
            <a:ext cx="819264" cy="4525006"/>
          </a:xfrm>
          <a:prstGeom prst="rect">
            <a:avLst/>
          </a:prstGeom>
        </p:spPr>
      </p:pic>
      <p:sp>
        <p:nvSpPr>
          <p:cNvPr id="10" name="Retângulo 9">
            <a:extLst>
              <a:ext uri="{FF2B5EF4-FFF2-40B4-BE49-F238E27FC236}">
                <a16:creationId xmlns:a16="http://schemas.microsoft.com/office/drawing/2014/main" xmlns="" id="{F458872B-7355-4B14-B413-8F48B0F65FB5}"/>
              </a:ext>
            </a:extLst>
          </p:cNvPr>
          <p:cNvSpPr/>
          <p:nvPr/>
        </p:nvSpPr>
        <p:spPr>
          <a:xfrm>
            <a:off x="469676" y="2844224"/>
            <a:ext cx="5958419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000" b="1" dirty="0">
                <a:solidFill>
                  <a:srgbClr val="00B0F0"/>
                </a:solidFill>
                <a:latin typeface="+mn-lt"/>
              </a:rPr>
              <a:t>Constituição Federal </a:t>
            </a:r>
          </a:p>
          <a:p>
            <a:pPr algn="just"/>
            <a:endParaRPr lang="pt-BR" sz="2000" b="1" dirty="0">
              <a:solidFill>
                <a:srgbClr val="00B0F0"/>
              </a:solidFill>
              <a:latin typeface="+mn-lt"/>
            </a:endParaRPr>
          </a:p>
          <a:p>
            <a:pPr algn="just"/>
            <a:r>
              <a:rPr lang="pt-BR" sz="2000" dirty="0">
                <a:latin typeface="+mn-lt"/>
              </a:rPr>
              <a:t>A saúde é </a:t>
            </a:r>
            <a:r>
              <a:rPr lang="pt-BR" sz="2000" b="1" dirty="0">
                <a:latin typeface="+mn-lt"/>
              </a:rPr>
              <a:t>direito de todos e dever do Estado</a:t>
            </a:r>
            <a:r>
              <a:rPr lang="pt-BR" sz="2000" dirty="0">
                <a:latin typeface="+mn-lt"/>
              </a:rPr>
              <a:t>, garantido</a:t>
            </a:r>
            <a:r>
              <a:rPr lang="pt-BR" sz="2000" b="1" dirty="0">
                <a:latin typeface="+mn-lt"/>
              </a:rPr>
              <a:t> mediante políticas</a:t>
            </a:r>
            <a:r>
              <a:rPr lang="pt-BR" sz="2000" dirty="0">
                <a:latin typeface="+mn-lt"/>
              </a:rPr>
              <a:t> </a:t>
            </a:r>
            <a:r>
              <a:rPr lang="pt-BR" sz="2000" b="1" dirty="0">
                <a:latin typeface="+mn-lt"/>
              </a:rPr>
              <a:t>sociais e econômicas </a:t>
            </a:r>
            <a:r>
              <a:rPr lang="pt-BR" sz="2000" dirty="0">
                <a:latin typeface="+mn-lt"/>
              </a:rPr>
              <a:t>que visem à redução do risco de doença e de outros agravos e ao </a:t>
            </a:r>
            <a:r>
              <a:rPr lang="pt-BR" sz="2000" b="1" dirty="0">
                <a:latin typeface="+mn-lt"/>
              </a:rPr>
              <a:t>acesso universal e igualitário </a:t>
            </a:r>
            <a:r>
              <a:rPr lang="pt-BR" sz="2000" dirty="0">
                <a:latin typeface="+mn-lt"/>
              </a:rPr>
              <a:t>às ações e serviços para sua promoção, proteção e recuperação</a:t>
            </a:r>
          </a:p>
        </p:txBody>
      </p:sp>
    </p:spTree>
    <p:extLst>
      <p:ext uri="{BB962C8B-B14F-4D97-AF65-F5344CB8AC3E}">
        <p14:creationId xmlns:p14="http://schemas.microsoft.com/office/powerpoint/2010/main" val="452465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2"/>
          <p:cNvSpPr txBox="1">
            <a:spLocks/>
          </p:cNvSpPr>
          <p:nvPr/>
        </p:nvSpPr>
        <p:spPr>
          <a:xfrm>
            <a:off x="746125" y="4502150"/>
            <a:ext cx="7772400" cy="1470025"/>
          </a:xfrm>
          <a:prstGeom prst="rect">
            <a:avLst/>
          </a:prstGeom>
        </p:spPr>
        <p:txBody>
          <a:bodyPr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endParaRPr lang="pt-BR" dirty="0">
              <a:latin typeface="+mn-lt"/>
            </a:endParaRPr>
          </a:p>
        </p:txBody>
      </p:sp>
      <p:sp>
        <p:nvSpPr>
          <p:cNvPr id="5" name="Retângulo 4"/>
          <p:cNvSpPr/>
          <p:nvPr/>
        </p:nvSpPr>
        <p:spPr>
          <a:xfrm>
            <a:off x="3705226" y="2409217"/>
            <a:ext cx="5305424" cy="3416320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 smtClean="0">
                <a:latin typeface="+mn-lt"/>
              </a:rPr>
              <a:t>Atendimento </a:t>
            </a:r>
            <a:r>
              <a:rPr lang="pt-BR" sz="1600" b="1" dirty="0">
                <a:latin typeface="+mn-lt"/>
              </a:rPr>
              <a:t>às necessidades de saúde </a:t>
            </a:r>
            <a:r>
              <a:rPr lang="pt-BR" sz="1600" b="1" dirty="0" smtClean="0">
                <a:latin typeface="+mn-lt"/>
              </a:rPr>
              <a:t>população</a:t>
            </a:r>
            <a:endParaRPr lang="pt-BR" sz="1600" b="1" dirty="0">
              <a:latin typeface="+mn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+mn-lt"/>
              </a:rPr>
              <a:t>Atenção às especificidades regionais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 smtClean="0">
                <a:latin typeface="+mn-lt"/>
              </a:rPr>
              <a:t>Planejamento </a:t>
            </a:r>
            <a:r>
              <a:rPr lang="pt-BR" sz="1600" b="1" dirty="0">
                <a:latin typeface="+mn-lt"/>
              </a:rPr>
              <a:t>e orçamento </a:t>
            </a:r>
            <a:r>
              <a:rPr lang="pt-BR" sz="1600" b="1" dirty="0" smtClean="0">
                <a:latin typeface="+mn-lt"/>
              </a:rPr>
              <a:t>ascendente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 smtClean="0">
                <a:latin typeface="+mn-lt"/>
              </a:rPr>
              <a:t>Planejamento Regional Integrado 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+mn-lt"/>
              </a:rPr>
              <a:t>Autonomia dos entes federados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+mn-lt"/>
              </a:rPr>
              <a:t>Ampliação do financiamento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>
                <a:latin typeface="+mn-lt"/>
              </a:rPr>
              <a:t>Gestão de custo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 smtClean="0">
                <a:latin typeface="+mn-lt"/>
              </a:rPr>
              <a:t>Eficiência no planejamento, gestão e execução recursos</a:t>
            </a:r>
            <a:endParaRPr lang="pt-BR" sz="1600" b="1" dirty="0">
              <a:latin typeface="+mn-lt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BR" sz="1600" b="1" dirty="0" smtClean="0">
                <a:latin typeface="+mn-lt"/>
              </a:rPr>
              <a:t>Autonomia na utilização dos recursos financeiros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xmlns="" id="{0CC2E4E9-4ECD-4D9C-B6AC-70CC0DC52041}"/>
              </a:ext>
            </a:extLst>
          </p:cNvPr>
          <p:cNvSpPr/>
          <p:nvPr/>
        </p:nvSpPr>
        <p:spPr>
          <a:xfrm>
            <a:off x="469677" y="749846"/>
            <a:ext cx="62263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AVANÇOS NECESSÁRIOS </a:t>
            </a:r>
          </a:p>
          <a:p>
            <a:r>
              <a:rPr lang="pt-BR" sz="1800" b="1" dirty="0" smtClean="0">
                <a:solidFill>
                  <a:srgbClr val="00B0F0"/>
                </a:solidFill>
                <a:latin typeface="+mn-lt"/>
              </a:rPr>
              <a:t>SAÚDE PUBLICA </a:t>
            </a:r>
            <a:r>
              <a:rPr lang="pt-BR" sz="1800" b="1" dirty="0">
                <a:solidFill>
                  <a:srgbClr val="00B0F0"/>
                </a:solidFill>
                <a:latin typeface="+mn-lt"/>
              </a:rPr>
              <a:t>NO BRASIL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26" y="2409217"/>
            <a:ext cx="2770850" cy="3385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774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1153552" y="5329367"/>
            <a:ext cx="6935372" cy="1475117"/>
          </a:xfrm>
        </p:spPr>
        <p:txBody>
          <a:bodyPr>
            <a:noAutofit/>
          </a:bodyPr>
          <a:lstStyle/>
          <a:p>
            <a:r>
              <a:rPr lang="pt-BR" sz="2000" b="1" dirty="0" smtClean="0">
                <a:latin typeface="+mn-lt"/>
                <a:cs typeface="Arial"/>
              </a:rPr>
              <a:t>Willames Freire Bezerra</a:t>
            </a:r>
            <a:r>
              <a:rPr lang="pt-BR" sz="2000" b="1" dirty="0">
                <a:latin typeface="+mn-lt"/>
                <a:cs typeface="Arial"/>
              </a:rPr>
              <a:t/>
            </a:r>
            <a:br>
              <a:rPr lang="pt-BR" sz="2000" b="1" dirty="0">
                <a:latin typeface="+mn-lt"/>
                <a:cs typeface="Arial"/>
              </a:rPr>
            </a:br>
            <a:r>
              <a:rPr lang="pt-BR" sz="1800" dirty="0" smtClean="0">
                <a:latin typeface="+mn-lt"/>
                <a:cs typeface="Arial"/>
              </a:rPr>
              <a:t>Presidente </a:t>
            </a:r>
            <a:r>
              <a:rPr lang="pt-BR" sz="1800" dirty="0">
                <a:latin typeface="+mn-lt"/>
                <a:cs typeface="Arial"/>
              </a:rPr>
              <a:t>– Conasems </a:t>
            </a:r>
            <a:br>
              <a:rPr lang="pt-BR" sz="1800" dirty="0">
                <a:latin typeface="+mn-lt"/>
                <a:cs typeface="Arial"/>
              </a:rPr>
            </a:br>
            <a:r>
              <a:rPr lang="pt-BR" sz="1800" dirty="0">
                <a:latin typeface="+mn-lt"/>
                <a:cs typeface="Arial"/>
              </a:rPr>
              <a:t>Conselho Nacional de Secretarias Municipais de Saúde </a:t>
            </a:r>
            <a:r>
              <a:rPr lang="pt-BR" sz="2000" b="1" dirty="0">
                <a:latin typeface="+mn-lt"/>
                <a:cs typeface="Arial"/>
              </a:rPr>
              <a:t/>
            </a:r>
            <a:br>
              <a:rPr lang="pt-BR" sz="2000" b="1" dirty="0">
                <a:latin typeface="+mn-lt"/>
                <a:cs typeface="Arial"/>
              </a:rPr>
            </a:br>
            <a:endParaRPr lang="pt-BR" sz="2400" dirty="0">
              <a:latin typeface="+mn-lt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4415" y="529114"/>
            <a:ext cx="3855720" cy="6181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-104775" y="3854575"/>
            <a:ext cx="9439275" cy="120032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endParaRPr lang="pt-BR" sz="1800" b="1" dirty="0" smtClean="0">
              <a:solidFill>
                <a:schemeClr val="tx1"/>
              </a:solidFill>
              <a:latin typeface="+mn-lt"/>
            </a:endParaRP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Audiência Pública</a:t>
            </a:r>
          </a:p>
          <a:p>
            <a:pPr algn="ctr"/>
            <a:r>
              <a:rPr lang="pt-BR" sz="1800" b="1" dirty="0" smtClean="0">
                <a:solidFill>
                  <a:schemeClr val="tx1"/>
                </a:solidFill>
                <a:latin typeface="+mn-lt"/>
              </a:rPr>
              <a:t>EIXO TEMÁTICO DA GESTÃO, RECURSOS E PLANEJAMENTO </a:t>
            </a:r>
          </a:p>
          <a:p>
            <a:pPr algn="ctr"/>
            <a:r>
              <a:rPr lang="pt-BR" sz="1600" dirty="0" smtClean="0">
                <a:solidFill>
                  <a:schemeClr val="tx1"/>
                </a:solidFill>
                <a:latin typeface="+mn-lt"/>
              </a:rPr>
              <a:t>Agosto / 2019</a:t>
            </a:r>
            <a:endParaRPr lang="pt-BR" sz="1600" dirty="0">
              <a:solidFill>
                <a:schemeClr val="tx1"/>
              </a:solidFill>
              <a:latin typeface="+mn-lt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75521" y="2090104"/>
            <a:ext cx="6078682" cy="1394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627332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36183</TotalTime>
  <Words>391</Words>
  <Application>Microsoft Office PowerPoint</Application>
  <PresentationFormat>Apresentação na tela (4:3)</PresentationFormat>
  <Paragraphs>111</Paragraphs>
  <Slides>9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Arial</vt:lpstr>
      <vt:lpstr>Calibri</vt:lpstr>
      <vt:lpstr>Tema do Office</vt:lpstr>
      <vt:lpstr>Willames Freire Bezerra Presidente – Conasems  Conselho Nacional de Secretarias Municipais de Saúde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Willames Freire Bezerra Presidente – Conasems  Conselho Nacional de Secretarias Municipais de Saúde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LOA  LEI ORÇAMENTARIA ANUAL    Análise histórica 2000 - 2016 Análise 2016</dc:title>
  <dc:creator>DANIEL</dc:creator>
  <cp:lastModifiedBy>Ariadna Edenice de Mendonça Vasconcelos</cp:lastModifiedBy>
  <cp:revision>625</cp:revision>
  <cp:lastPrinted>2016-04-27T17:51:45Z</cp:lastPrinted>
  <dcterms:modified xsi:type="dcterms:W3CDTF">2019-08-15T16:38:49Z</dcterms:modified>
</cp:coreProperties>
</file>