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75" r:id="rId3"/>
    <p:sldId id="276" r:id="rId4"/>
    <p:sldId id="277" r:id="rId5"/>
    <p:sldId id="279" r:id="rId6"/>
    <p:sldId id="278" r:id="rId7"/>
    <p:sldId id="271" r:id="rId8"/>
    <p:sldId id="272" r:id="rId9"/>
    <p:sldId id="273" r:id="rId10"/>
    <p:sldId id="274" r:id="rId11"/>
    <p:sldId id="261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a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D6AB64D-948E-4447-BDA2-3AC9C75AFA2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F14A2B9-1C6D-C94E-9B1A-5FC756813C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76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57" cy="497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582" y="1"/>
            <a:ext cx="2945557" cy="497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FBCD-9451-49B3-9EDC-885194FA27B6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153" y="4777110"/>
            <a:ext cx="5439369" cy="3908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952"/>
            <a:ext cx="2945557" cy="4976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582" y="9428952"/>
            <a:ext cx="2945557" cy="4976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425AF-38F5-4BD2-A629-E7E2CB5FA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89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6F5CFB9-7820-423F-B5EF-29D1D893A069}" type="slidenum">
              <a:rPr lang="pt-BR" altLang="pt-BR" smtClean="0"/>
              <a:pPr/>
              <a:t>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2151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3177721-D673-4DC3-A787-77433B47CE64}" type="slidenum">
              <a:rPr lang="pt-BR" altLang="pt-BR" smtClean="0"/>
              <a:pPr/>
              <a:t>6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1863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25AF-38F5-4BD2-A629-E7E2CB5FABA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36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51187"/>
            <a:ext cx="7772400" cy="1470025"/>
          </a:xfrm>
        </p:spPr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148080"/>
          </a:xfrm>
        </p:spPr>
        <p:txBody>
          <a:bodyPr/>
          <a:lstStyle>
            <a:lvl1pPr marL="0" indent="0" algn="ctr">
              <a:buNone/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subtitle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2F270321-AF93-B34A-AA0B-322C083E1B41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A1D46E3F-05A1-C143-8033-56D96C2103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5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0321-AF93-B34A-AA0B-322C083E1B4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6E3F-05A1-C143-8033-56D96C2103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3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0321-AF93-B34A-AA0B-322C083E1B4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6E3F-05A1-C143-8033-56D96C2103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8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0321-AF93-B34A-AA0B-322C083E1B4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6E3F-05A1-C143-8033-56D96C2103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3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0321-AF93-B34A-AA0B-322C083E1B4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6E3F-05A1-C143-8033-56D96C21034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8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0321-AF93-B34A-AA0B-322C083E1B4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6E3F-05A1-C143-8033-56D96C21034C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6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0321-AF93-B34A-AA0B-322C083E1B4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6E3F-05A1-C143-8033-56D96C21034C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2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0321-AF93-B34A-AA0B-322C083E1B4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6E3F-05A1-C143-8033-56D96C21034C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3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0321-AF93-B34A-AA0B-322C083E1B4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6E3F-05A1-C143-8033-56D96C21034C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1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0321-AF93-B34A-AA0B-322C083E1B4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6E3F-05A1-C143-8033-56D96C21034C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0321-AF93-B34A-AA0B-322C083E1B4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6E3F-05A1-C143-8033-56D96C21034C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3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52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70321-AF93-B34A-AA0B-322C083E1B4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46E3F-05A1-C143-8033-56D96C21034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4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Próximos passos...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Influenciar no PPA 2020-2023 e no Plano Nacional de Saúde.</a:t>
            </a:r>
          </a:p>
          <a:p>
            <a:r>
              <a:rPr lang="pt-BR" dirty="0" smtClean="0"/>
              <a:t>Devolutiva à sociedade.</a:t>
            </a:r>
          </a:p>
          <a:p>
            <a:r>
              <a:rPr lang="pt-BR" dirty="0" smtClean="0"/>
              <a:t>Concluir o planejamento estratégico do CNS e os planos de trabalho das Comissões Intersetoriais.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155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54198" y="384419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pt-BR" sz="8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OBRIGADO</a:t>
            </a:r>
            <a:endParaRPr lang="pt-BR" sz="8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167" y="1765667"/>
            <a:ext cx="8399462" cy="453707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Resolução CNS nº 568, de 08/12/2017 - </a:t>
            </a:r>
            <a:r>
              <a:rPr lang="pt-BR" sz="2000" b="1" dirty="0">
                <a:solidFill>
                  <a:srgbClr val="0070C0"/>
                </a:solidFill>
              </a:rPr>
              <a:t>Convoca a 16ª Conferência Nacional de Saúde (=8ª+8</a:t>
            </a:r>
            <a:r>
              <a:rPr lang="pt-BR" sz="2000" b="1" dirty="0" smtClean="0">
                <a:solidFill>
                  <a:srgbClr val="0070C0"/>
                </a:solidFill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endParaRPr lang="pt-BR" sz="2000" b="1" dirty="0">
              <a:solidFill>
                <a:srgbClr val="0070C0"/>
              </a:solidFill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Tema central “Democracia e Saúde”</a:t>
            </a:r>
          </a:p>
          <a:p>
            <a:pPr marL="914400" lvl="2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endParaRPr lang="pt-B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14400" lvl="2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r>
              <a:rPr 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Eixos: </a:t>
            </a:r>
          </a:p>
          <a:p>
            <a:pPr lvl="3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Saúde como Direito </a:t>
            </a:r>
          </a:p>
          <a:p>
            <a:pPr lvl="3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Consolidação dos Princípios do SUS </a:t>
            </a:r>
          </a:p>
          <a:p>
            <a:pPr lvl="3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Financiamento Adequado e Suficiente para o SUS</a:t>
            </a:r>
          </a:p>
        </p:txBody>
      </p:sp>
      <p:pic>
        <p:nvPicPr>
          <p:cNvPr id="2969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33375"/>
            <a:ext cx="28162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0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483092"/>
            <a:ext cx="8229600" cy="44259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 smtClean="0">
                <a:solidFill>
                  <a:srgbClr val="0070C0"/>
                </a:solidFill>
              </a:rPr>
              <a:t>Decreto nº 9.463, de 08 de agosto de 2018, convoca a 16ª Conferência Nacional de Saúde: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Calendário</a:t>
            </a:r>
          </a:p>
          <a:p>
            <a:pPr eaLnBrk="1" fontAlgn="auto" hangingPunct="1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pt-BR" sz="2000" b="1" dirty="0" smtClean="0"/>
              <a:t>Etapas Municipais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 smtClean="0"/>
              <a:t>de </a:t>
            </a:r>
            <a:r>
              <a:rPr lang="pt-BR" sz="2000" dirty="0"/>
              <a:t>2 de janeiro a 15 de abril de </a:t>
            </a:r>
            <a:r>
              <a:rPr lang="pt-BR" sz="2000" dirty="0" smtClean="0"/>
              <a:t>2019 </a:t>
            </a:r>
            <a:endParaRPr lang="pt-BR" sz="2000" dirty="0"/>
          </a:p>
          <a:p>
            <a:pPr eaLnBrk="1" fontAlgn="auto" hangingPunct="1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pt-BR" sz="2000" b="1" dirty="0" smtClean="0"/>
              <a:t>Etapas Estaduais/Distrito Federal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 smtClean="0"/>
              <a:t>de </a:t>
            </a:r>
            <a:r>
              <a:rPr lang="pt-BR" sz="2000" dirty="0"/>
              <a:t>16 de abril a 15 de junho de </a:t>
            </a:r>
            <a:r>
              <a:rPr lang="pt-BR" sz="2000" dirty="0" smtClean="0"/>
              <a:t>2019</a:t>
            </a:r>
            <a:endParaRPr lang="pt-BR" sz="2000" dirty="0"/>
          </a:p>
          <a:p>
            <a:pPr eaLnBrk="1" fontAlgn="auto" hangingPunct="1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pt-BR" sz="2000" b="1" dirty="0" smtClean="0"/>
              <a:t>Etapa Nacional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 smtClean="0"/>
              <a:t>de 04 A 07 de agosto de 2019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dirty="0" smtClean="0"/>
          </a:p>
        </p:txBody>
      </p:sp>
      <p:pic>
        <p:nvPicPr>
          <p:cNvPr id="31747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480"/>
            <a:ext cx="28162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9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857" y="915501"/>
            <a:ext cx="8496300" cy="4679950"/>
          </a:xfrm>
        </p:spPr>
        <p:txBody>
          <a:bodyPr lIns="90000" tIns="46800" rIns="90000" rtlCol="0" anchor="ctr">
            <a:normAutofit fontScale="25000" lnSpcReduction="20000"/>
          </a:bodyPr>
          <a:lstStyle/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pt-BR" sz="8000" b="1" dirty="0" smtClean="0">
                <a:solidFill>
                  <a:srgbClr val="0070C0"/>
                </a:solidFill>
              </a:rPr>
              <a:t>Atividades que são parte </a:t>
            </a:r>
            <a:r>
              <a:rPr lang="pt-BR" sz="8000" b="1" dirty="0">
                <a:solidFill>
                  <a:srgbClr val="0070C0"/>
                </a:solidFill>
              </a:rPr>
              <a:t>integrante das etapas </a:t>
            </a:r>
            <a:r>
              <a:rPr lang="pt-BR" sz="8000" b="1" dirty="0" smtClean="0">
                <a:solidFill>
                  <a:srgbClr val="0070C0"/>
                </a:solidFill>
              </a:rPr>
              <a:t>preparatórias  </a:t>
            </a:r>
            <a:r>
              <a:rPr lang="pt-BR" sz="8000" b="1" dirty="0">
                <a:solidFill>
                  <a:srgbClr val="0070C0"/>
                </a:solidFill>
              </a:rPr>
              <a:t>da 16ª </a:t>
            </a:r>
            <a:r>
              <a:rPr lang="pt-BR" sz="8000" b="1" dirty="0" smtClean="0">
                <a:solidFill>
                  <a:srgbClr val="0070C0"/>
                </a:solidFill>
              </a:rPr>
              <a:t>CNS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endParaRPr lang="pt-BR" sz="8000" b="1" dirty="0">
              <a:solidFill>
                <a:srgbClr val="0070C0"/>
              </a:solidFill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endParaRPr lang="pt-BR" sz="8000" b="1" dirty="0" smtClean="0">
              <a:solidFill>
                <a:srgbClr val="0070C0"/>
              </a:solidFill>
            </a:endParaRPr>
          </a:p>
          <a:p>
            <a:pPr marL="1253250" lvl="1" indent="-85725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6400" dirty="0" smtClean="0"/>
              <a:t>Relatório final da 2ª Conferência Nacional de Saúde das Mulheres (2ª </a:t>
            </a:r>
            <a:r>
              <a:rPr lang="pt-BR" sz="6400" dirty="0" err="1" smtClean="0"/>
              <a:t>CNSMu</a:t>
            </a:r>
            <a:r>
              <a:rPr lang="pt-BR" sz="6400" dirty="0" smtClean="0"/>
              <a:t>);</a:t>
            </a:r>
          </a:p>
          <a:p>
            <a:pPr marL="1253250" lvl="1" indent="-85725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6400" dirty="0" smtClean="0"/>
              <a:t>1ª Conferência Nacional de Vigilância em Saúde (1ª CNVS);</a:t>
            </a:r>
          </a:p>
          <a:p>
            <a:pPr marL="1253250" lvl="1" indent="-85725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6400" dirty="0" smtClean="0"/>
              <a:t>Fórum </a:t>
            </a:r>
            <a:r>
              <a:rPr lang="pt-BR" sz="6400" dirty="0"/>
              <a:t>Social </a:t>
            </a:r>
            <a:r>
              <a:rPr lang="pt-BR" sz="6400" dirty="0" smtClean="0"/>
              <a:t>Mundial 2018, 13 a 17 de março de 2018;</a:t>
            </a:r>
          </a:p>
          <a:p>
            <a:pPr marL="1253250" lvl="1" indent="-85725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6400" dirty="0" smtClean="0"/>
              <a:t>A </a:t>
            </a:r>
            <a:r>
              <a:rPr lang="pt-BR" sz="6400" dirty="0"/>
              <a:t>Semana da Saúde, de 2 a 8 de abril de 2018;</a:t>
            </a:r>
          </a:p>
          <a:p>
            <a:pPr marL="1253250" lvl="1" indent="-85725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6400" dirty="0" smtClean="0"/>
              <a:t>13º </a:t>
            </a:r>
            <a:r>
              <a:rPr lang="pt-BR" sz="6400" dirty="0"/>
              <a:t>Congresso Internacional da Rede Unida, </a:t>
            </a:r>
            <a:r>
              <a:rPr lang="pt-BR" sz="6400" dirty="0" smtClean="0"/>
              <a:t>30 de maio a 2 de junho de 2018;</a:t>
            </a:r>
            <a:endParaRPr lang="pt-BR" sz="6400" dirty="0"/>
          </a:p>
          <a:p>
            <a:pPr marL="1253250" lvl="1" indent="-85725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6400" dirty="0" smtClean="0"/>
              <a:t>12º </a:t>
            </a:r>
            <a:r>
              <a:rPr lang="pt-BR" sz="6400" dirty="0"/>
              <a:t>Congresso Brasileiro de Saúde Coletiva </a:t>
            </a:r>
            <a:r>
              <a:rPr lang="pt-BR" sz="6400" dirty="0" smtClean="0"/>
              <a:t>– ABRASCO, 26 a 29 de julho de 2018;</a:t>
            </a:r>
          </a:p>
          <a:p>
            <a:pPr marL="1253250" lvl="1" indent="-85725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6400" dirty="0" smtClean="0"/>
              <a:t>34º </a:t>
            </a:r>
            <a:r>
              <a:rPr lang="pt-BR" sz="6400" dirty="0"/>
              <a:t>Congresso Nacional de Secretarias Municipais de </a:t>
            </a:r>
            <a:r>
              <a:rPr lang="pt-BR" sz="6400" dirty="0" smtClean="0"/>
              <a:t>Saúde, 15 a 17 de agosto de 2018; </a:t>
            </a:r>
          </a:p>
          <a:p>
            <a:pPr marL="1253250" lvl="1" indent="-85725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6400" dirty="0" smtClean="0"/>
              <a:t>24º Grito dos(as) Excluídos(as), 7 de setembro de 2018; </a:t>
            </a:r>
          </a:p>
          <a:p>
            <a:pPr marL="914400" lvl="2" indent="0" algn="just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endParaRPr lang="pt-BR" sz="6400" dirty="0"/>
          </a:p>
        </p:txBody>
      </p:sp>
    </p:spTree>
    <p:extLst>
      <p:ext uri="{BB962C8B-B14F-4D97-AF65-F5344CB8AC3E}">
        <p14:creationId xmlns:p14="http://schemas.microsoft.com/office/powerpoint/2010/main" val="10531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861"/>
            <a:ext cx="8229600" cy="11430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pt-BR" sz="2400" b="1" dirty="0">
                <a:solidFill>
                  <a:srgbClr val="0070C0"/>
                </a:solidFill>
              </a:rPr>
              <a:t>Atividades </a:t>
            </a:r>
            <a:r>
              <a:rPr lang="pt-BR" sz="2400" b="1" dirty="0" smtClean="0">
                <a:solidFill>
                  <a:srgbClr val="0070C0"/>
                </a:solidFill>
              </a:rPr>
              <a:t>preparatórias organizadas pelo CNS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239"/>
            <a:ext cx="8229600" cy="4525963"/>
          </a:xfrm>
        </p:spPr>
        <p:txBody>
          <a:bodyPr>
            <a:normAutofit fontScale="32500" lnSpcReduction="20000"/>
          </a:bodyPr>
          <a:lstStyle/>
          <a:p>
            <a:pPr marL="1253250" lvl="1" indent="-85725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6400" dirty="0"/>
              <a:t>1ª Conferência Nacional Livre de Juventude e Saúde, de 16 a 18 de novembro de 2018, em Brasília;</a:t>
            </a:r>
          </a:p>
          <a:p>
            <a:pPr marL="1253250" lvl="1" indent="-85725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6400" dirty="0"/>
              <a:t>1º Seminário de Saúde Mental, 19 e 20 de novembro, Brasília</a:t>
            </a:r>
          </a:p>
          <a:p>
            <a:pPr marL="1253250" lvl="1" indent="-85725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6400" dirty="0"/>
              <a:t>1º Seminário Nacional da Saúde das Pessoas com Deficiência, </a:t>
            </a:r>
            <a:r>
              <a:rPr lang="pt-BR" sz="6400" dirty="0" smtClean="0"/>
              <a:t>04 de dezembro – </a:t>
            </a:r>
            <a:r>
              <a:rPr lang="pt-BR" sz="6400" dirty="0"/>
              <a:t>Brasília</a:t>
            </a:r>
          </a:p>
          <a:p>
            <a:pPr marL="1253250" lvl="1" indent="-85725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6400" dirty="0"/>
              <a:t>2º Seminário Nacional de Saúde das Mulheres, </a:t>
            </a:r>
            <a:r>
              <a:rPr lang="pt-BR" sz="6400" dirty="0" smtClean="0"/>
              <a:t>29 de novembro </a:t>
            </a:r>
            <a:r>
              <a:rPr lang="pt-BR" sz="6400" dirty="0"/>
              <a:t>a 1º de dezembro - Brasília</a:t>
            </a:r>
          </a:p>
          <a:p>
            <a:pPr marL="1253250" lvl="1" indent="-85725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6400" dirty="0"/>
              <a:t>8º Simpósio Nacional de Ciência, Tecnologia e Assistência Farmacêutica – 8º SNCTAF, 10 e 11 de dezembro de 2018, na sede da Fiocruz, no Rio de Janeiro.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698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054" y="1512277"/>
            <a:ext cx="8880230" cy="390769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Atividades temáticas, forma articulada com as questões transversais de equidade, saúde de pessoas com patologias, ciclos de vida, promoção, proteção e práticas integrativas, alimentação e nutrição e educação permanente:</a:t>
            </a:r>
          </a:p>
          <a:p>
            <a:pPr marL="1296000" lvl="2" indent="-39600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romanUcPeriod"/>
              <a:defRPr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das Pessoas com Deficiência;</a:t>
            </a:r>
          </a:p>
          <a:p>
            <a:pPr marL="1296000" lvl="2" indent="-39600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romanUcPeriod"/>
              <a:defRPr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Assistência Farmacêutica e Ciência e Tecnologia;</a:t>
            </a:r>
          </a:p>
          <a:p>
            <a:pPr marL="1296000" lvl="2" indent="-39600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romanUcPeriod"/>
              <a:defRPr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Bucal;</a:t>
            </a:r>
          </a:p>
          <a:p>
            <a:pPr marL="1296000" lvl="2" indent="-39600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romanUcPeriod"/>
              <a:defRPr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do Trabalhador e da Trabalhadora;</a:t>
            </a:r>
          </a:p>
          <a:p>
            <a:pPr marL="1296000" lvl="2" indent="-39600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romanUcPeriod"/>
              <a:defRPr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Mental;</a:t>
            </a:r>
          </a:p>
          <a:p>
            <a:pPr marL="1296000" lvl="2" indent="-39600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romanUcPeriod"/>
              <a:defRPr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População Negra;</a:t>
            </a:r>
          </a:p>
          <a:p>
            <a:pPr marL="1296000" lvl="2" indent="-39600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romanUcPeriod"/>
              <a:defRPr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Humanos e Relações de Trabalho; e</a:t>
            </a:r>
          </a:p>
          <a:p>
            <a:pPr marL="1296000" lvl="2" indent="-39600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romanUcPeriod"/>
              <a:defRPr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Orçamento e financiamento.</a:t>
            </a:r>
          </a:p>
        </p:txBody>
      </p:sp>
      <p:pic>
        <p:nvPicPr>
          <p:cNvPr id="33795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60350"/>
            <a:ext cx="2817812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4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>
          <a:xfrm>
            <a:off x="240934" y="677008"/>
            <a:ext cx="8785225" cy="4525963"/>
          </a:xfrm>
        </p:spPr>
        <p:txBody>
          <a:bodyPr/>
          <a:lstStyle/>
          <a:p>
            <a:pPr algn="just"/>
            <a:r>
              <a:rPr lang="pt-BR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Etapa Nacional da 16ª Conferência Nacional de Saúde contou com a presença de aproximadamente 5,5 mil credenciados, de todos os estados e regiões do Brasil. </a:t>
            </a:r>
          </a:p>
          <a:p>
            <a:pPr algn="just"/>
            <a:endParaRPr lang="pt-BR" alt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803014"/>
              </p:ext>
            </p:extLst>
          </p:nvPr>
        </p:nvGraphicFramePr>
        <p:xfrm>
          <a:off x="395653" y="1870420"/>
          <a:ext cx="7921869" cy="3165777"/>
        </p:xfrm>
        <a:graphic>
          <a:graphicData uri="http://schemas.openxmlformats.org/drawingml/2006/table">
            <a:tbl>
              <a:tblPr firstRow="1" firstCol="1" bandRow="1"/>
              <a:tblGrid>
                <a:gridCol w="6506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5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95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Categoria de Participação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Número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Delegados(as)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4F81BD">
                            <a:lumMod val="5000"/>
                            <a:lumOff val="95000"/>
                          </a:srgbClr>
                        </a:gs>
                        <a:gs pos="74000">
                          <a:srgbClr val="4F81BD">
                            <a:lumMod val="45000"/>
                            <a:lumOff val="55000"/>
                          </a:srgbClr>
                        </a:gs>
                        <a:gs pos="83000">
                          <a:srgbClr val="4F81BD">
                            <a:lumMod val="45000"/>
                            <a:lumOff val="55000"/>
                          </a:srgbClr>
                        </a:gs>
                        <a:gs pos="100000">
                          <a:srgbClr val="4F81BD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3.026 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4F81BD">
                            <a:lumMod val="5000"/>
                            <a:lumOff val="95000"/>
                          </a:srgbClr>
                        </a:gs>
                        <a:gs pos="74000">
                          <a:srgbClr val="4F81BD">
                            <a:lumMod val="45000"/>
                            <a:lumOff val="55000"/>
                          </a:srgbClr>
                        </a:gs>
                        <a:gs pos="83000">
                          <a:srgbClr val="4F81BD">
                            <a:lumMod val="45000"/>
                            <a:lumOff val="55000"/>
                          </a:srgbClr>
                        </a:gs>
                        <a:gs pos="100000">
                          <a:srgbClr val="4F81BD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Convidados(as)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4F81BD">
                            <a:lumMod val="5000"/>
                            <a:lumOff val="95000"/>
                          </a:srgbClr>
                        </a:gs>
                        <a:gs pos="74000">
                          <a:srgbClr val="4F81BD">
                            <a:lumMod val="45000"/>
                            <a:lumOff val="55000"/>
                          </a:srgbClr>
                        </a:gs>
                        <a:gs pos="83000">
                          <a:srgbClr val="4F81BD">
                            <a:lumMod val="45000"/>
                            <a:lumOff val="55000"/>
                          </a:srgbClr>
                        </a:gs>
                        <a:gs pos="100000">
                          <a:srgbClr val="4F81BD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869 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4F81BD">
                            <a:lumMod val="5000"/>
                            <a:lumOff val="95000"/>
                          </a:srgbClr>
                        </a:gs>
                        <a:gs pos="74000">
                          <a:srgbClr val="4F81BD">
                            <a:lumMod val="45000"/>
                            <a:lumOff val="55000"/>
                          </a:srgbClr>
                        </a:gs>
                        <a:gs pos="83000">
                          <a:srgbClr val="4F81BD">
                            <a:lumMod val="45000"/>
                            <a:lumOff val="55000"/>
                          </a:srgbClr>
                        </a:gs>
                        <a:gs pos="100000">
                          <a:srgbClr val="4F81BD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4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Participantes de conferências livres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4F81BD">
                            <a:lumMod val="5000"/>
                            <a:lumOff val="95000"/>
                          </a:srgbClr>
                        </a:gs>
                        <a:gs pos="74000">
                          <a:srgbClr val="4F81BD">
                            <a:lumMod val="45000"/>
                            <a:lumOff val="55000"/>
                          </a:srgbClr>
                        </a:gs>
                        <a:gs pos="83000">
                          <a:srgbClr val="4F81BD">
                            <a:lumMod val="45000"/>
                            <a:lumOff val="55000"/>
                          </a:srgbClr>
                        </a:gs>
                        <a:gs pos="100000">
                          <a:srgbClr val="4F81BD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22 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4F81BD">
                            <a:lumMod val="5000"/>
                            <a:lumOff val="95000"/>
                          </a:srgbClr>
                        </a:gs>
                        <a:gs pos="74000">
                          <a:srgbClr val="4F81BD">
                            <a:lumMod val="45000"/>
                            <a:lumOff val="55000"/>
                          </a:srgbClr>
                        </a:gs>
                        <a:gs pos="83000">
                          <a:srgbClr val="4F81BD">
                            <a:lumMod val="45000"/>
                            <a:lumOff val="55000"/>
                          </a:srgbClr>
                        </a:gs>
                        <a:gs pos="100000">
                          <a:srgbClr val="4F81BD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4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Participantes 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nas 31 </a:t>
                      </a: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atividades autogestionadas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4F81BD">
                            <a:lumMod val="5000"/>
                            <a:lumOff val="95000"/>
                          </a:srgbClr>
                        </a:gs>
                        <a:gs pos="74000">
                          <a:srgbClr val="4F81BD">
                            <a:lumMod val="45000"/>
                            <a:lumOff val="55000"/>
                          </a:srgbClr>
                        </a:gs>
                        <a:gs pos="83000">
                          <a:srgbClr val="4F81BD">
                            <a:lumMod val="45000"/>
                            <a:lumOff val="55000"/>
                          </a:srgbClr>
                        </a:gs>
                        <a:gs pos="100000">
                          <a:srgbClr val="4F81BD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1.020 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4F81BD">
                            <a:lumMod val="5000"/>
                            <a:lumOff val="95000"/>
                          </a:srgbClr>
                        </a:gs>
                        <a:gs pos="74000">
                          <a:srgbClr val="4F81BD">
                            <a:lumMod val="45000"/>
                            <a:lumOff val="55000"/>
                          </a:srgbClr>
                        </a:gs>
                        <a:gs pos="83000">
                          <a:srgbClr val="4F81BD">
                            <a:lumMod val="45000"/>
                            <a:lumOff val="55000"/>
                          </a:srgbClr>
                        </a:gs>
                        <a:gs pos="100000">
                          <a:srgbClr val="4F81BD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4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Organização / comissões / 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apoio/outros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4F81BD">
                            <a:lumMod val="5000"/>
                            <a:lumOff val="95000"/>
                          </a:srgbClr>
                        </a:gs>
                        <a:gs pos="74000">
                          <a:srgbClr val="4F81BD">
                            <a:lumMod val="45000"/>
                            <a:lumOff val="55000"/>
                          </a:srgbClr>
                        </a:gs>
                        <a:gs pos="83000">
                          <a:srgbClr val="4F81BD">
                            <a:lumMod val="45000"/>
                            <a:lumOff val="55000"/>
                          </a:srgbClr>
                        </a:gs>
                        <a:gs pos="100000">
                          <a:srgbClr val="4F81BD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4F81BD">
                            <a:lumMod val="5000"/>
                            <a:lumOff val="95000"/>
                          </a:srgbClr>
                        </a:gs>
                        <a:gs pos="74000">
                          <a:srgbClr val="4F81BD">
                            <a:lumMod val="45000"/>
                            <a:lumOff val="55000"/>
                          </a:srgbClr>
                        </a:gs>
                        <a:gs pos="83000">
                          <a:srgbClr val="4F81BD">
                            <a:lumMod val="45000"/>
                            <a:lumOff val="55000"/>
                          </a:srgbClr>
                        </a:gs>
                        <a:gs pos="100000">
                          <a:srgbClr val="4F81BD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65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0484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dirty="0"/>
              <a:t>Na 320ª Reunião Ordinária do CNS, ocorrida nos dias 22 e 23 de agosto, o Pleno </a:t>
            </a:r>
            <a:r>
              <a:rPr lang="pt-BR" sz="2400" dirty="0" smtClean="0"/>
              <a:t>aprovou </a:t>
            </a:r>
            <a:r>
              <a:rPr lang="pt-BR" sz="2400" dirty="0"/>
              <a:t>a </a:t>
            </a:r>
            <a:r>
              <a:rPr lang="pt-BR" sz="2400" b="1" dirty="0" smtClean="0"/>
              <a:t>RESOLUÇÃO 617/2019: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7710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smtClean="0"/>
              <a:t>Resolve:</a:t>
            </a:r>
          </a:p>
          <a:p>
            <a:pPr marL="0" indent="0">
              <a:buNone/>
            </a:pPr>
            <a:endParaRPr lang="pt-BR" sz="2000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Publicar </a:t>
            </a:r>
            <a:r>
              <a:rPr lang="pt-BR" sz="2000" dirty="0"/>
              <a:t>as </a:t>
            </a:r>
            <a:r>
              <a:rPr lang="pt-BR" sz="2000" b="1" dirty="0" smtClean="0"/>
              <a:t>31 diretrizes</a:t>
            </a:r>
            <a:r>
              <a:rPr lang="pt-BR" sz="2000" dirty="0"/>
              <a:t>, </a:t>
            </a:r>
            <a:r>
              <a:rPr lang="pt-BR" sz="2000" b="1" dirty="0" smtClean="0"/>
              <a:t>329 propostas </a:t>
            </a:r>
            <a:r>
              <a:rPr lang="pt-BR" sz="2000" dirty="0"/>
              <a:t>e </a:t>
            </a:r>
            <a:r>
              <a:rPr lang="pt-BR" sz="2000" b="1" dirty="0" smtClean="0"/>
              <a:t>56 moções </a:t>
            </a:r>
            <a:r>
              <a:rPr lang="pt-BR" sz="2000" dirty="0"/>
              <a:t>aprovadas pelas Delegadas e Delegados da 16ª Conferência Nacional de Saúde, com vistas a desencadear os efeitos previstos legalmente para a formulação de políticas de saúde e a garantir ampla publicidade, até que seja consolidado o Relatório Final</a:t>
            </a:r>
            <a:r>
              <a:rPr lang="pt-BR" sz="2000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/>
              <a:t>Publicar o documento da Comissão Organizadora da 16ª Conferência Nacional de Saúde intitulado “Saúde é democracia”.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50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8069" y="62425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sz="2000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Designar as Comissões Intersetoriais e as demais comissões e instâncias do Conselho Nacional de Saúde para incorporar as diretrizes e propostas estabelecidas no Relatório Final nas suas análises e debates, buscando sua implementação nas políticas do SUS.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Remeter as diretrizes e propostas aprovadas na 16ª Conferência Nacional de Saúde às entidades, órgãos e movimentos que participaram da conferência, especialmente aos Conselhos de Saúde para, num processo de “devolutiva”, ampliar e dinamizar o debate e a implementação de medidas com vistas à defesa, ao fortalecimento e aprimoramento do SUS.  </a:t>
            </a:r>
          </a:p>
          <a:p>
            <a:pPr marL="0" indent="0">
              <a:buNone/>
            </a:pP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47085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692</Words>
  <Application>Microsoft Office PowerPoint</Application>
  <PresentationFormat>Apresentação na tela (4:3)</PresentationFormat>
  <Paragraphs>75</Paragraphs>
  <Slides>11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Atividades preparatórias organizadas pelo CNS</vt:lpstr>
      <vt:lpstr>Apresentação do PowerPoint</vt:lpstr>
      <vt:lpstr>Apresentação do PowerPoint</vt:lpstr>
      <vt:lpstr>Na 320ª Reunião Ordinária do CNS, ocorrida nos dias 22 e 23 de agosto, o Pleno aprovou a RESOLUÇÃO 617/2019:</vt:lpstr>
      <vt:lpstr>Apresentação do PowerPoint</vt:lpstr>
      <vt:lpstr>Próximos passos...</vt:lpstr>
      <vt:lpstr>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</dc:creator>
  <cp:lastModifiedBy>Ariadna Edenice de Mendonça Vasconcelos</cp:lastModifiedBy>
  <cp:revision>40</cp:revision>
  <cp:lastPrinted>2019-08-28T21:24:17Z</cp:lastPrinted>
  <dcterms:created xsi:type="dcterms:W3CDTF">2019-02-11T12:59:47Z</dcterms:created>
  <dcterms:modified xsi:type="dcterms:W3CDTF">2019-09-25T13:33:50Z</dcterms:modified>
</cp:coreProperties>
</file>