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81813" cy="96615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088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27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97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37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322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48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76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36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69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72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44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AF7D3-2C1F-4D4B-A856-13F89D17C145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39DD-36A7-43D9-82EF-F62181F58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15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852936"/>
            <a:ext cx="7772400" cy="1470025"/>
          </a:xfrm>
        </p:spPr>
        <p:txBody>
          <a:bodyPr/>
          <a:lstStyle/>
          <a:p>
            <a:r>
              <a:rPr lang="pt-BR" b="1" dirty="0"/>
              <a:t>Situação Tributária da Rede Hospitalar Brasileira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5856" y="4581128"/>
            <a:ext cx="2696344" cy="550912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Setembro/2019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08720"/>
            <a:ext cx="36004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348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ta para a direita listrada 17"/>
          <p:cNvSpPr/>
          <p:nvPr/>
        </p:nvSpPr>
        <p:spPr>
          <a:xfrm>
            <a:off x="3901678" y="5537904"/>
            <a:ext cx="576064" cy="2880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5835" y="457199"/>
            <a:ext cx="6696645" cy="5606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2400" b="1" dirty="0"/>
              <a:t>Situação Tributária da Rede Hospitalar </a:t>
            </a:r>
            <a:r>
              <a:rPr lang="pt-BR" sz="2400" b="1" dirty="0" smtClean="0"/>
              <a:t>Brasileira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5770984" cy="1252736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pt-BR" b="1" u="sng" dirty="0"/>
              <a:t>PIB BRASIL  (2018)    –    R$ 6,827 </a:t>
            </a:r>
            <a:r>
              <a:rPr lang="pt-BR" b="1" u="sng" dirty="0" smtClean="0"/>
              <a:t>Trilhão</a:t>
            </a:r>
            <a:r>
              <a:rPr lang="pt-BR" dirty="0"/>
              <a:t> </a:t>
            </a:r>
            <a:endParaRPr lang="pt-BR" dirty="0" smtClean="0"/>
          </a:p>
          <a:p>
            <a:pPr marL="0" lvl="0" indent="0">
              <a:buNone/>
            </a:pPr>
            <a:r>
              <a:rPr lang="pt-BR" sz="1800" dirty="0" smtClean="0"/>
              <a:t>             (Soma de todos os bens e serviços finais produzidos)</a:t>
            </a:r>
          </a:p>
          <a:p>
            <a:pPr marL="0" lvl="0" indent="0">
              <a:buNone/>
            </a:pPr>
            <a:endParaRPr lang="pt-BR" sz="2600" dirty="0" smtClean="0"/>
          </a:p>
          <a:p>
            <a:pPr marL="0" lvl="0" indent="0">
              <a:buNone/>
            </a:pPr>
            <a:r>
              <a:rPr lang="pt-BR" sz="2400" b="1" dirty="0" smtClean="0"/>
              <a:t>Valor </a:t>
            </a:r>
            <a:r>
              <a:rPr lang="pt-BR" sz="2400" b="1" dirty="0"/>
              <a:t>Adicionado </a:t>
            </a:r>
            <a:r>
              <a:rPr lang="pt-BR" sz="2400" b="1" dirty="0" smtClean="0"/>
              <a:t>da </a:t>
            </a:r>
            <a:r>
              <a:rPr lang="pt-BR" sz="2400" b="1" dirty="0"/>
              <a:t>Saúde no PIB – </a:t>
            </a:r>
            <a:r>
              <a:rPr lang="pt-BR" sz="2400" dirty="0"/>
              <a:t>R$ 378,450 </a:t>
            </a:r>
            <a:r>
              <a:rPr lang="pt-BR" sz="2400" dirty="0" smtClean="0"/>
              <a:t>Bilhões</a:t>
            </a:r>
          </a:p>
          <a:p>
            <a:pPr marL="0" lvl="0" indent="0">
              <a:buNone/>
            </a:pPr>
            <a:r>
              <a:rPr lang="pt-BR" sz="2000" dirty="0" smtClean="0"/>
              <a:t>          (É a riqueza que é gerada pelo setor)</a:t>
            </a:r>
            <a:endParaRPr lang="pt-BR" sz="2600" dirty="0"/>
          </a:p>
        </p:txBody>
      </p:sp>
      <p:sp>
        <p:nvSpPr>
          <p:cNvPr id="6" name="Texto explicativo retangular com cantos arredondados 5"/>
          <p:cNvSpPr/>
          <p:nvPr/>
        </p:nvSpPr>
        <p:spPr>
          <a:xfrm>
            <a:off x="6893477" y="2125762"/>
            <a:ext cx="1759315" cy="690245"/>
          </a:xfrm>
          <a:prstGeom prst="wedgeRoundRectCallout">
            <a:avLst>
              <a:gd name="adj1" fmla="val -91260"/>
              <a:gd name="adj2" fmla="val 4630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5,53% do </a:t>
            </a:r>
          </a:p>
          <a:p>
            <a:pPr algn="ctr"/>
            <a:r>
              <a:rPr lang="pt-BR" b="1" dirty="0" smtClean="0"/>
              <a:t>PIB BRASIL</a:t>
            </a:r>
            <a:endParaRPr lang="pt-BR" dirty="0" smtClean="0"/>
          </a:p>
        </p:txBody>
      </p:sp>
      <p:sp>
        <p:nvSpPr>
          <p:cNvPr id="8" name="Retângulo 7"/>
          <p:cNvSpPr/>
          <p:nvPr/>
        </p:nvSpPr>
        <p:spPr>
          <a:xfrm>
            <a:off x="428318" y="3662990"/>
            <a:ext cx="822447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u="sng" dirty="0"/>
              <a:t> </a:t>
            </a:r>
            <a:r>
              <a:rPr lang="pt-BR" sz="2500" b="1" u="sng" dirty="0" smtClean="0"/>
              <a:t>ARRECADAÇÃO TRIBUTÁRIA  (</a:t>
            </a:r>
            <a:r>
              <a:rPr lang="pt-BR" sz="2500" b="1" u="sng" dirty="0"/>
              <a:t>2018)   –   R$  2.400 Trilhão</a:t>
            </a:r>
          </a:p>
        </p:txBody>
      </p:sp>
      <p:sp>
        <p:nvSpPr>
          <p:cNvPr id="9" name="Retângulo 8"/>
          <p:cNvSpPr/>
          <p:nvPr/>
        </p:nvSpPr>
        <p:spPr>
          <a:xfrm>
            <a:off x="572335" y="4437111"/>
            <a:ext cx="5871874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900" b="1" dirty="0"/>
              <a:t>Arrecadação Tributária Brasileira do Setor Saúde 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15" name="Grupo 14"/>
          <p:cNvGrpSpPr/>
          <p:nvPr/>
        </p:nvGrpSpPr>
        <p:grpSpPr>
          <a:xfrm>
            <a:off x="539751" y="4941168"/>
            <a:ext cx="3312170" cy="1413695"/>
            <a:chOff x="832" y="766027"/>
            <a:chExt cx="3584727" cy="1413695"/>
          </a:xfrm>
        </p:grpSpPr>
        <p:sp>
          <p:nvSpPr>
            <p:cNvPr id="16" name="Retângulo de cantos arredondados 15"/>
            <p:cNvSpPr/>
            <p:nvPr/>
          </p:nvSpPr>
          <p:spPr>
            <a:xfrm>
              <a:off x="832" y="766027"/>
              <a:ext cx="3584727" cy="141369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 16"/>
            <p:cNvSpPr/>
            <p:nvPr/>
          </p:nvSpPr>
          <p:spPr>
            <a:xfrm>
              <a:off x="69843" y="835038"/>
              <a:ext cx="3446705" cy="12756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kern="1200" dirty="0" smtClean="0"/>
                <a:t>Federal      R$ 74,066 Bilhão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kern="1200" dirty="0" smtClean="0"/>
                <a:t>Estadual    R$ 20,683 Bilhão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kern="1200" dirty="0" smtClean="0"/>
                <a:t>Municipal R$   8,943 Bilhão </a:t>
              </a:r>
              <a:endParaRPr lang="pt-BR" kern="1200" dirty="0"/>
            </a:p>
          </p:txBody>
        </p:sp>
      </p:grpSp>
      <p:sp>
        <p:nvSpPr>
          <p:cNvPr id="19" name="Fluxograma: Processo alternativo 18"/>
          <p:cNvSpPr/>
          <p:nvPr/>
        </p:nvSpPr>
        <p:spPr>
          <a:xfrm>
            <a:off x="4493230" y="5287225"/>
            <a:ext cx="2599049" cy="721579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Total R$ 103,691 Bilhão</a:t>
            </a:r>
          </a:p>
        </p:txBody>
      </p:sp>
      <p:sp>
        <p:nvSpPr>
          <p:cNvPr id="20" name="Texto explicativo retangular com cantos arredondados 19"/>
          <p:cNvSpPr/>
          <p:nvPr/>
        </p:nvSpPr>
        <p:spPr>
          <a:xfrm>
            <a:off x="6444209" y="4476710"/>
            <a:ext cx="2448272" cy="690245"/>
          </a:xfrm>
          <a:prstGeom prst="wedgeRoundRectCallout">
            <a:avLst>
              <a:gd name="adj1" fmla="val -75585"/>
              <a:gd name="adj2" fmla="val 55097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</a:t>
            </a:r>
            <a:r>
              <a:rPr lang="pt-BR" sz="1600" b="1" dirty="0"/>
              <a:t>4,32% da </a:t>
            </a:r>
            <a:endParaRPr lang="pt-BR" sz="1600" b="1" dirty="0" smtClean="0"/>
          </a:p>
          <a:p>
            <a:pPr algn="ctr"/>
            <a:r>
              <a:rPr lang="pt-BR" sz="1600" b="1" dirty="0" smtClean="0"/>
              <a:t>Arrecadação Tributária</a:t>
            </a:r>
            <a:endParaRPr lang="pt-BR" sz="1600" dirty="0"/>
          </a:p>
        </p:txBody>
      </p:sp>
      <p:pic>
        <p:nvPicPr>
          <p:cNvPr id="21" name="Imagem 20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18" y="332656"/>
            <a:ext cx="1593215" cy="685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456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39552" y="1256710"/>
            <a:ext cx="8064896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900" b="1" dirty="0"/>
              <a:t>Arrecadação Tributária Federal  </a:t>
            </a:r>
            <a:r>
              <a:rPr lang="pt-BR" sz="1900" b="1" dirty="0" smtClean="0"/>
              <a:t>Setor Hospitalar * - </a:t>
            </a:r>
            <a:r>
              <a:rPr lang="pt-BR" sz="1900" b="1" dirty="0"/>
              <a:t>R$  18,490 </a:t>
            </a:r>
            <a:r>
              <a:rPr lang="pt-BR" sz="1900" b="1" dirty="0" smtClean="0"/>
              <a:t>Bilhão</a:t>
            </a:r>
          </a:p>
          <a:p>
            <a:pPr algn="ctr"/>
            <a:r>
              <a:rPr lang="pt-BR" sz="1200" b="1" dirty="0" smtClean="0"/>
              <a:t>* (CNAE-8610-1)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2124990" y="1833440"/>
            <a:ext cx="1368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Ano 2018</a:t>
            </a:r>
            <a:endParaRPr lang="pt-BR" b="1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847115"/>
              </p:ext>
            </p:extLst>
          </p:nvPr>
        </p:nvGraphicFramePr>
        <p:xfrm>
          <a:off x="720834" y="2202772"/>
          <a:ext cx="4176464" cy="4348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8548"/>
                <a:gridCol w="2007916"/>
              </a:tblGrid>
              <a:tr h="3360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IRPJ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4.338.121.680,97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360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FGTS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4.434.483.746,40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Cofins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1.339.021.171,37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Pis</a:t>
                      </a:r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/Pasep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399.412.767,23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CSLL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579.825.782,93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698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Contribuição Previdenciária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5.883.151.131,63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I. Importação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4.280.064,14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IPI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3.179.364,91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IOF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3.215.005,64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4698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CIDE – Remessas ao Exterior</a:t>
                      </a:r>
                      <a:endParaRPr lang="pt-BR" sz="1800" b="1" i="0" u="none" strike="noStrike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4.275.639,94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Outros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1.501.827.147,40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2003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18.490.793.502,56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5292080" y="2880864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 smtClean="0"/>
              <a:t>Arrecadação </a:t>
            </a:r>
            <a:r>
              <a:rPr lang="pt-BR" b="1" dirty="0"/>
              <a:t>Federal (COFINS/PIS/CSLL/OUTROS) </a:t>
            </a:r>
            <a:endParaRPr lang="pt-BR" b="1" dirty="0" smtClean="0"/>
          </a:p>
          <a:p>
            <a:pPr lvl="0" algn="ctr"/>
            <a:r>
              <a:rPr lang="pt-BR" dirty="0" smtClean="0"/>
              <a:t>– </a:t>
            </a:r>
            <a:r>
              <a:rPr lang="pt-BR" dirty="0"/>
              <a:t>R$ 3,820  Bilhão </a:t>
            </a:r>
            <a:r>
              <a:rPr lang="pt-BR" dirty="0" smtClean="0"/>
              <a:t>– </a:t>
            </a:r>
            <a:endParaRPr lang="pt-BR" dirty="0"/>
          </a:p>
        </p:txBody>
      </p:sp>
      <p:sp>
        <p:nvSpPr>
          <p:cNvPr id="14" name="Texto explicativo retangular com cantos arredondados 13"/>
          <p:cNvSpPr/>
          <p:nvPr/>
        </p:nvSpPr>
        <p:spPr>
          <a:xfrm>
            <a:off x="5525300" y="5085184"/>
            <a:ext cx="2845927" cy="1010816"/>
          </a:xfrm>
          <a:prstGeom prst="wedgeRoundRectCallout">
            <a:avLst>
              <a:gd name="adj1" fmla="val 5121"/>
              <a:gd name="adj2" fmla="val -156710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0,16% da </a:t>
            </a:r>
            <a:endParaRPr lang="pt-BR" b="1" dirty="0" smtClean="0"/>
          </a:p>
          <a:p>
            <a:pPr algn="ctr"/>
            <a:r>
              <a:rPr lang="pt-BR" b="1" dirty="0" smtClean="0"/>
              <a:t>Arrecadação </a:t>
            </a:r>
            <a:r>
              <a:rPr lang="pt-BR" b="1" dirty="0"/>
              <a:t>Tributária </a:t>
            </a:r>
            <a:r>
              <a:rPr lang="pt-BR" b="1" dirty="0" smtClean="0"/>
              <a:t>Federal</a:t>
            </a:r>
            <a:endParaRPr lang="pt-BR" dirty="0"/>
          </a:p>
        </p:txBody>
      </p:sp>
      <p:sp>
        <p:nvSpPr>
          <p:cNvPr id="16" name="Título 1"/>
          <p:cNvSpPr>
            <a:spLocks noGrp="1"/>
          </p:cNvSpPr>
          <p:nvPr>
            <p:ph type="title"/>
          </p:nvPr>
        </p:nvSpPr>
        <p:spPr>
          <a:xfrm>
            <a:off x="2195835" y="457199"/>
            <a:ext cx="6696645" cy="5606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2400" b="1" dirty="0"/>
              <a:t>Situação Tributária da Rede Hospitalar </a:t>
            </a:r>
            <a:r>
              <a:rPr lang="pt-BR" sz="2400" b="1" dirty="0" smtClean="0"/>
              <a:t>Brasileira</a:t>
            </a:r>
            <a:endParaRPr lang="pt-BR" sz="3600" dirty="0"/>
          </a:p>
        </p:txBody>
      </p:sp>
      <p:pic>
        <p:nvPicPr>
          <p:cNvPr id="17" name="Imagem 16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18" y="332656"/>
            <a:ext cx="1593215" cy="685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34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459184" y="1196752"/>
            <a:ext cx="605703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900" b="1" dirty="0"/>
              <a:t>Força de Trabalho Direto do Setor Saúde (2018) – </a:t>
            </a:r>
            <a:r>
              <a:rPr lang="pt-BR" sz="1900" b="1" dirty="0" smtClean="0"/>
              <a:t> 2.046.506 milhões de colaboradores</a:t>
            </a:r>
            <a:endParaRPr lang="pt-BR" sz="1900" b="1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086516"/>
              </p:ext>
            </p:extLst>
          </p:nvPr>
        </p:nvGraphicFramePr>
        <p:xfrm>
          <a:off x="611560" y="1986518"/>
          <a:ext cx="5616624" cy="4322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6"/>
                <a:gridCol w="1019413"/>
                <a:gridCol w="852795"/>
              </a:tblGrid>
              <a:tr h="478947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</a:rPr>
                        <a:t>QUANTIDADE DE COLABORADORES  DO SETOR SAÚDE   -   ANO 2018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2121-1 - Fabricantes de Medicamento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95.372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4,66%</a:t>
                      </a:r>
                      <a:endParaRPr lang="pt-BR" sz="12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3250-7 - Fabricação de Instrumentos e Materiais Médico/</a:t>
                      </a:r>
                      <a:r>
                        <a:rPr lang="pt-BR" sz="1100" b="1" dirty="0" err="1">
                          <a:solidFill>
                            <a:schemeClr val="bg1"/>
                          </a:solidFill>
                          <a:effectLst/>
                        </a:rPr>
                        <a:t>Odonto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pt-BR" sz="1100" b="1" dirty="0" err="1">
                          <a:solidFill>
                            <a:schemeClr val="bg1"/>
                          </a:solidFill>
                          <a:effectLst/>
                        </a:rPr>
                        <a:t>Optico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63.666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3,11%</a:t>
                      </a:r>
                      <a:endParaRPr lang="pt-BR" sz="12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4664-8 - Comercio Atacadista de Máquinas /</a:t>
                      </a:r>
                      <a:r>
                        <a:rPr lang="pt-BR" sz="1100" b="1" dirty="0" err="1">
                          <a:solidFill>
                            <a:schemeClr val="bg1"/>
                          </a:solidFill>
                          <a:effectLst/>
                        </a:rPr>
                        <a:t>Odonto</a:t>
                      </a: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-medico Hospitalar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11.453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0,56%</a:t>
                      </a:r>
                      <a:endParaRPr lang="pt-BR" sz="12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6520-1 - Seguro Saúde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6.772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0,33%</a:t>
                      </a:r>
                      <a:endParaRPr lang="pt-BR" sz="12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6550-2 - Planos de Saúde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86.755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4,24%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8610-1 - Atividades de Atendimentos Hospitalares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1.232.979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60,25%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8630-5 - Atividades de Atenção Ambulatorial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310.461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15,17%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bg1"/>
                          </a:solidFill>
                          <a:effectLst/>
                        </a:rPr>
                        <a:t>CNAE 8640-2 - Atividades de Complementação Diagnóstica</a:t>
                      </a:r>
                      <a:endParaRPr lang="pt-BR" sz="16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239.048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11,68%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2.046.506</a:t>
                      </a:r>
                      <a:endParaRPr lang="pt-BR" sz="12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100,00%</a:t>
                      </a:r>
                      <a:endParaRPr lang="pt-BR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07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solidFill>
                            <a:schemeClr val="tx1"/>
                          </a:solidFill>
                          <a:effectLst/>
                        </a:rPr>
                        <a:t>Fonte: CAGED – Ministério do Trabalho e Emprego/IBPT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noFill/>
                  </a:tcPr>
                </a:tc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611560" y="6309320"/>
            <a:ext cx="13837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/>
              <a:t>Fonte: CAGED-MTE</a:t>
            </a:r>
            <a:endParaRPr lang="pt-BR" sz="1200" dirty="0"/>
          </a:p>
        </p:txBody>
      </p:sp>
      <p:sp>
        <p:nvSpPr>
          <p:cNvPr id="14" name="Retângulo 13"/>
          <p:cNvSpPr/>
          <p:nvPr/>
        </p:nvSpPr>
        <p:spPr>
          <a:xfrm>
            <a:off x="6326192" y="2060848"/>
            <a:ext cx="2664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Força de trabalho direto da Atividade de Atendimento Hospitalar * –  1.232.979 milhões de  colaboradores </a:t>
            </a:r>
          </a:p>
          <a:p>
            <a:pPr algn="ctr"/>
            <a:r>
              <a:rPr lang="pt-BR" b="1" dirty="0" smtClean="0"/>
              <a:t> </a:t>
            </a:r>
            <a:r>
              <a:rPr lang="pt-BR" sz="1100" b="1" dirty="0" smtClean="0"/>
              <a:t>*(CNAE-8610-1)</a:t>
            </a:r>
          </a:p>
        </p:txBody>
      </p:sp>
      <p:sp>
        <p:nvSpPr>
          <p:cNvPr id="15" name="Texto explicativo retangular com cantos arredondados 14"/>
          <p:cNvSpPr/>
          <p:nvPr/>
        </p:nvSpPr>
        <p:spPr>
          <a:xfrm>
            <a:off x="6516215" y="4581128"/>
            <a:ext cx="2284250" cy="1368152"/>
          </a:xfrm>
          <a:prstGeom prst="wedgeRoundRectCallout">
            <a:avLst>
              <a:gd name="adj1" fmla="val 3214"/>
              <a:gd name="adj2" fmla="val -96980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b="1" dirty="0">
                <a:ea typeface="Calibri"/>
                <a:cs typeface="Times New Roman"/>
              </a:rPr>
              <a:t>60,24% da força de trabalho </a:t>
            </a:r>
            <a:endParaRPr lang="pt-BR" sz="24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b="1" dirty="0">
                <a:ea typeface="Calibri"/>
                <a:cs typeface="Times New Roman"/>
              </a:rPr>
              <a:t>direta do setor saúde</a:t>
            </a:r>
            <a:endParaRPr lang="pt-BR" sz="2400" dirty="0">
              <a:ea typeface="Calibri"/>
              <a:cs typeface="Times New Roman"/>
            </a:endParaRPr>
          </a:p>
        </p:txBody>
      </p:sp>
      <p:sp>
        <p:nvSpPr>
          <p:cNvPr id="17" name="Título 1"/>
          <p:cNvSpPr>
            <a:spLocks noGrp="1"/>
          </p:cNvSpPr>
          <p:nvPr>
            <p:ph type="title"/>
          </p:nvPr>
        </p:nvSpPr>
        <p:spPr>
          <a:xfrm>
            <a:off x="2195835" y="457199"/>
            <a:ext cx="6696645" cy="5606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2400" b="1" dirty="0"/>
              <a:t>Situação Tributária da Rede Hospitalar </a:t>
            </a:r>
            <a:r>
              <a:rPr lang="pt-BR" sz="2400" b="1" dirty="0" smtClean="0"/>
              <a:t>Brasileira</a:t>
            </a:r>
            <a:endParaRPr lang="pt-BR" sz="3600" dirty="0"/>
          </a:p>
        </p:txBody>
      </p:sp>
      <p:pic>
        <p:nvPicPr>
          <p:cNvPr id="18" name="Imagem 17" descr="http://fbh.com.br/wp-content/themes/fbh/assets/images/fbh_colorida_horizonta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18" y="332656"/>
            <a:ext cx="1593215" cy="685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37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852936"/>
            <a:ext cx="7772400" cy="1470025"/>
          </a:xfrm>
        </p:spPr>
        <p:txBody>
          <a:bodyPr/>
          <a:lstStyle/>
          <a:p>
            <a:r>
              <a:rPr lang="pt-BR" b="1" dirty="0" smtClean="0"/>
              <a:t>Obrigado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5856" y="4581128"/>
            <a:ext cx="2696344" cy="550912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Setembro/2019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08720"/>
            <a:ext cx="36004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361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300</Words>
  <Application>Microsoft Office PowerPoint</Application>
  <PresentationFormat>Apresentação na tela (4:3)</PresentationFormat>
  <Paragraphs>88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Situação Tributária da Rede Hospitalar Brasileira</vt:lpstr>
      <vt:lpstr>Situação Tributária da Rede Hospitalar Brasileira</vt:lpstr>
      <vt:lpstr>Situação Tributária da Rede Hospitalar Brasileira</vt:lpstr>
      <vt:lpstr>Situação Tributária da Rede Hospitalar Brasileira</vt:lpstr>
      <vt:lpstr>Obrigado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Situação Tributária da Rede Hospitalar Brasileira</dc:title>
  <dc:creator>Dulci Tiné</dc:creator>
  <cp:lastModifiedBy>FBH</cp:lastModifiedBy>
  <cp:revision>13</cp:revision>
  <cp:lastPrinted>2019-09-13T22:19:54Z</cp:lastPrinted>
  <dcterms:created xsi:type="dcterms:W3CDTF">2019-09-13T21:11:51Z</dcterms:created>
  <dcterms:modified xsi:type="dcterms:W3CDTF">2019-09-16T20:19:56Z</dcterms:modified>
</cp:coreProperties>
</file>