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81813" cy="9661525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284" y="17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AF7D3-2C1F-4D4B-A856-13F89D17C145}" type="datetimeFigureOut">
              <a:rPr lang="pt-BR" smtClean="0"/>
              <a:t>16/09/2019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D39DD-36A7-43D9-82EF-F62181F5868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708857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AF7D3-2C1F-4D4B-A856-13F89D17C145}" type="datetimeFigureOut">
              <a:rPr lang="pt-BR" smtClean="0"/>
              <a:t>16/09/2019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D39DD-36A7-43D9-82EF-F62181F5868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052768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AF7D3-2C1F-4D4B-A856-13F89D17C145}" type="datetimeFigureOut">
              <a:rPr lang="pt-BR" smtClean="0"/>
              <a:t>16/09/2019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D39DD-36A7-43D9-82EF-F62181F5868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999727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AF7D3-2C1F-4D4B-A856-13F89D17C145}" type="datetimeFigureOut">
              <a:rPr lang="pt-BR" smtClean="0"/>
              <a:t>16/09/2019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D39DD-36A7-43D9-82EF-F62181F5868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453714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AF7D3-2C1F-4D4B-A856-13F89D17C145}" type="datetimeFigureOut">
              <a:rPr lang="pt-BR" smtClean="0"/>
              <a:t>16/09/2019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D39DD-36A7-43D9-82EF-F62181F5868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732289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AF7D3-2C1F-4D4B-A856-13F89D17C145}" type="datetimeFigureOut">
              <a:rPr lang="pt-BR" smtClean="0"/>
              <a:t>16/09/2019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D39DD-36A7-43D9-82EF-F62181F5868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634855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AF7D3-2C1F-4D4B-A856-13F89D17C145}" type="datetimeFigureOut">
              <a:rPr lang="pt-BR" smtClean="0"/>
              <a:t>16/09/2019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D39DD-36A7-43D9-82EF-F62181F5868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017691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AF7D3-2C1F-4D4B-A856-13F89D17C145}" type="datetimeFigureOut">
              <a:rPr lang="pt-BR" smtClean="0"/>
              <a:t>16/09/2019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D39DD-36A7-43D9-82EF-F62181F5868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033637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AF7D3-2C1F-4D4B-A856-13F89D17C145}" type="datetimeFigureOut">
              <a:rPr lang="pt-BR" smtClean="0"/>
              <a:t>16/09/2019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D39DD-36A7-43D9-82EF-F62181F5868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336991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AF7D3-2C1F-4D4B-A856-13F89D17C145}" type="datetimeFigureOut">
              <a:rPr lang="pt-BR" smtClean="0"/>
              <a:t>16/09/2019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D39DD-36A7-43D9-82EF-F62181F5868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607212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AF7D3-2C1F-4D4B-A856-13F89D17C145}" type="datetimeFigureOut">
              <a:rPr lang="pt-BR" smtClean="0"/>
              <a:t>16/09/2019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D39DD-36A7-43D9-82EF-F62181F5868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104430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AAF7D3-2C1F-4D4B-A856-13F89D17C145}" type="datetimeFigureOut">
              <a:rPr lang="pt-BR" smtClean="0"/>
              <a:t>16/09/2019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9D39DD-36A7-43D9-82EF-F62181F5868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59154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899592" y="2852936"/>
            <a:ext cx="7772400" cy="1470025"/>
          </a:xfrm>
        </p:spPr>
        <p:txBody>
          <a:bodyPr/>
          <a:lstStyle/>
          <a:p>
            <a:r>
              <a:rPr lang="pt-BR" b="1" dirty="0"/>
              <a:t>Situação Tributária da Rede Hospitalar Brasileira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275856" y="4581128"/>
            <a:ext cx="2696344" cy="550912"/>
          </a:xfrm>
        </p:spPr>
        <p:txBody>
          <a:bodyPr>
            <a:normAutofit fontScale="92500"/>
          </a:bodyPr>
          <a:lstStyle/>
          <a:p>
            <a:r>
              <a:rPr lang="pt-BR" dirty="0" smtClean="0"/>
              <a:t>Setembro/2019</a:t>
            </a:r>
            <a:endParaRPr lang="pt-BR" dirty="0"/>
          </a:p>
        </p:txBody>
      </p:sp>
      <p:pic>
        <p:nvPicPr>
          <p:cNvPr id="6" name="Imagem 5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908720"/>
            <a:ext cx="3600400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573484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eta para a direita listrada 17"/>
          <p:cNvSpPr/>
          <p:nvPr/>
        </p:nvSpPr>
        <p:spPr>
          <a:xfrm>
            <a:off x="3901678" y="5537904"/>
            <a:ext cx="576064" cy="288032"/>
          </a:xfrm>
          <a:prstGeom prst="striped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195835" y="457199"/>
            <a:ext cx="6696645" cy="560621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pt-BR" sz="2400" b="1" dirty="0"/>
              <a:t>Situação Tributária da Rede Hospitalar </a:t>
            </a:r>
            <a:r>
              <a:rPr lang="pt-BR" sz="2400" b="1" dirty="0" smtClean="0"/>
              <a:t>Brasileira</a:t>
            </a:r>
            <a:endParaRPr lang="pt-BR" sz="36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1"/>
            <a:ext cx="5770984" cy="1252736"/>
          </a:xfrm>
        </p:spPr>
        <p:txBody>
          <a:bodyPr>
            <a:normAutofit fontScale="62500" lnSpcReduction="20000"/>
          </a:bodyPr>
          <a:lstStyle/>
          <a:p>
            <a:pPr marL="0" lvl="0" indent="0">
              <a:buNone/>
            </a:pPr>
            <a:r>
              <a:rPr lang="pt-BR" b="1" u="sng" dirty="0"/>
              <a:t>PIB BRASIL  (2018)    –    R$ 6,827 </a:t>
            </a:r>
            <a:r>
              <a:rPr lang="pt-BR" b="1" u="sng" dirty="0" smtClean="0"/>
              <a:t>Trilhão</a:t>
            </a:r>
            <a:r>
              <a:rPr lang="pt-BR" dirty="0"/>
              <a:t> </a:t>
            </a:r>
            <a:endParaRPr lang="pt-BR" dirty="0" smtClean="0"/>
          </a:p>
          <a:p>
            <a:pPr marL="0" lvl="0" indent="0">
              <a:buNone/>
            </a:pPr>
            <a:r>
              <a:rPr lang="pt-BR" sz="1800" dirty="0" smtClean="0"/>
              <a:t>             (Soma de todos os bens e serviços finais produzidos)</a:t>
            </a:r>
          </a:p>
          <a:p>
            <a:pPr marL="0" lvl="0" indent="0">
              <a:buNone/>
            </a:pPr>
            <a:endParaRPr lang="pt-BR" sz="2600" dirty="0" smtClean="0"/>
          </a:p>
          <a:p>
            <a:pPr marL="0" lvl="0" indent="0">
              <a:buNone/>
            </a:pPr>
            <a:r>
              <a:rPr lang="pt-BR" sz="2400" b="1" dirty="0" smtClean="0"/>
              <a:t>Valor </a:t>
            </a:r>
            <a:r>
              <a:rPr lang="pt-BR" sz="2400" b="1" dirty="0"/>
              <a:t>Adicionado </a:t>
            </a:r>
            <a:r>
              <a:rPr lang="pt-BR" sz="2400" b="1" dirty="0" smtClean="0"/>
              <a:t>da </a:t>
            </a:r>
            <a:r>
              <a:rPr lang="pt-BR" sz="2400" b="1" dirty="0"/>
              <a:t>Saúde no PIB – </a:t>
            </a:r>
            <a:r>
              <a:rPr lang="pt-BR" sz="2400" dirty="0"/>
              <a:t>R$ 378,450 </a:t>
            </a:r>
            <a:r>
              <a:rPr lang="pt-BR" sz="2400" dirty="0" smtClean="0"/>
              <a:t>Bilhões</a:t>
            </a:r>
          </a:p>
          <a:p>
            <a:pPr marL="0" lvl="0" indent="0">
              <a:buNone/>
            </a:pPr>
            <a:r>
              <a:rPr lang="pt-BR" sz="2000" dirty="0" smtClean="0"/>
              <a:t>          (É a riqueza que é gerada pelo setor)</a:t>
            </a:r>
            <a:endParaRPr lang="pt-BR" sz="2600" dirty="0"/>
          </a:p>
        </p:txBody>
      </p:sp>
      <p:sp>
        <p:nvSpPr>
          <p:cNvPr id="6" name="Texto explicativo retangular com cantos arredondados 5"/>
          <p:cNvSpPr/>
          <p:nvPr/>
        </p:nvSpPr>
        <p:spPr>
          <a:xfrm>
            <a:off x="6893477" y="2125762"/>
            <a:ext cx="1759315" cy="690245"/>
          </a:xfrm>
          <a:prstGeom prst="wedgeRoundRectCallout">
            <a:avLst>
              <a:gd name="adj1" fmla="val -91260"/>
              <a:gd name="adj2" fmla="val 4630"/>
              <a:gd name="adj3" fmla="val 16667"/>
            </a:avLst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/>
              <a:t>5,53% do </a:t>
            </a:r>
          </a:p>
          <a:p>
            <a:pPr algn="ctr"/>
            <a:r>
              <a:rPr lang="pt-BR" b="1" dirty="0" smtClean="0"/>
              <a:t>PIB BRASIL</a:t>
            </a:r>
            <a:endParaRPr lang="pt-BR" dirty="0" smtClean="0"/>
          </a:p>
        </p:txBody>
      </p:sp>
      <p:sp>
        <p:nvSpPr>
          <p:cNvPr id="8" name="Retângulo 7"/>
          <p:cNvSpPr/>
          <p:nvPr/>
        </p:nvSpPr>
        <p:spPr>
          <a:xfrm>
            <a:off x="428318" y="3662990"/>
            <a:ext cx="8224474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500" b="1" u="sng" dirty="0"/>
              <a:t> </a:t>
            </a:r>
            <a:r>
              <a:rPr lang="pt-BR" sz="2500" b="1" u="sng" dirty="0" smtClean="0"/>
              <a:t>ARRECADAÇÃO TRIBUTÁRIA  (</a:t>
            </a:r>
            <a:r>
              <a:rPr lang="pt-BR" sz="2500" b="1" u="sng" dirty="0"/>
              <a:t>2018)   –   R$  2.400 Trilhão</a:t>
            </a:r>
          </a:p>
        </p:txBody>
      </p:sp>
      <p:sp>
        <p:nvSpPr>
          <p:cNvPr id="9" name="Retângulo 8"/>
          <p:cNvSpPr/>
          <p:nvPr/>
        </p:nvSpPr>
        <p:spPr>
          <a:xfrm>
            <a:off x="572335" y="4437111"/>
            <a:ext cx="5871874" cy="3847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900" b="1" dirty="0"/>
              <a:t>Arrecadação Tributária Brasileira do Setor Saúde </a:t>
            </a:r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pSp>
        <p:nvGrpSpPr>
          <p:cNvPr id="15" name="Grupo 14"/>
          <p:cNvGrpSpPr/>
          <p:nvPr/>
        </p:nvGrpSpPr>
        <p:grpSpPr>
          <a:xfrm>
            <a:off x="539751" y="4941168"/>
            <a:ext cx="3312170" cy="1413695"/>
            <a:chOff x="832" y="766027"/>
            <a:chExt cx="3584727" cy="1413695"/>
          </a:xfrm>
        </p:grpSpPr>
        <p:sp>
          <p:nvSpPr>
            <p:cNvPr id="16" name="Retângulo de cantos arredondados 15"/>
            <p:cNvSpPr/>
            <p:nvPr/>
          </p:nvSpPr>
          <p:spPr>
            <a:xfrm>
              <a:off x="832" y="766027"/>
              <a:ext cx="3584727" cy="1413695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7" name="Retângulo 16"/>
            <p:cNvSpPr/>
            <p:nvPr/>
          </p:nvSpPr>
          <p:spPr>
            <a:xfrm>
              <a:off x="69843" y="835038"/>
              <a:ext cx="3446705" cy="127567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38100" rIns="76200" bIns="381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kern="1200" dirty="0" smtClean="0"/>
                <a:t>Federal      R$ 74,066 Bilhão</a:t>
              </a:r>
            </a:p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kern="1200" dirty="0" smtClean="0"/>
                <a:t>Estadual    R$ 20,683 Bilhão </a:t>
              </a:r>
            </a:p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kern="1200" dirty="0" smtClean="0"/>
                <a:t>Municipal R$   8,943 Bilhão </a:t>
              </a:r>
              <a:endParaRPr lang="pt-BR" kern="1200" dirty="0"/>
            </a:p>
          </p:txBody>
        </p:sp>
      </p:grpSp>
      <p:sp>
        <p:nvSpPr>
          <p:cNvPr id="19" name="Fluxograma: Processo alternativo 18"/>
          <p:cNvSpPr/>
          <p:nvPr/>
        </p:nvSpPr>
        <p:spPr>
          <a:xfrm>
            <a:off x="4493230" y="5287225"/>
            <a:ext cx="2599049" cy="721579"/>
          </a:xfrm>
          <a:prstGeom prst="flowChartAlternateProcess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Total R$ 103,691 Bilhão</a:t>
            </a:r>
          </a:p>
        </p:txBody>
      </p:sp>
      <p:sp>
        <p:nvSpPr>
          <p:cNvPr id="20" name="Texto explicativo retangular com cantos arredondados 19"/>
          <p:cNvSpPr/>
          <p:nvPr/>
        </p:nvSpPr>
        <p:spPr>
          <a:xfrm>
            <a:off x="6444209" y="4476710"/>
            <a:ext cx="2448272" cy="690245"/>
          </a:xfrm>
          <a:prstGeom prst="wedgeRoundRectCallout">
            <a:avLst>
              <a:gd name="adj1" fmla="val -75585"/>
              <a:gd name="adj2" fmla="val 55097"/>
              <a:gd name="adj3" fmla="val 16667"/>
            </a:avLst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/>
              <a:t> </a:t>
            </a:r>
            <a:r>
              <a:rPr lang="pt-BR" sz="1600" b="1" dirty="0"/>
              <a:t>4,32% da </a:t>
            </a:r>
            <a:endParaRPr lang="pt-BR" sz="1600" b="1" dirty="0" smtClean="0"/>
          </a:p>
          <a:p>
            <a:pPr algn="ctr"/>
            <a:r>
              <a:rPr lang="pt-BR" sz="1600" b="1" dirty="0" smtClean="0"/>
              <a:t>Arrecadação Tributária</a:t>
            </a:r>
            <a:endParaRPr lang="pt-BR" sz="1600" dirty="0"/>
          </a:p>
        </p:txBody>
      </p:sp>
      <p:pic>
        <p:nvPicPr>
          <p:cNvPr id="21" name="Imagem 20" descr="http://fbh.com.br/wp-content/themes/fbh/assets/images/fbh_colorida_horizontal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18" y="332656"/>
            <a:ext cx="1593215" cy="68516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94567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539552" y="1256710"/>
            <a:ext cx="8064896" cy="5693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1900" b="1" dirty="0"/>
              <a:t>Arrecadação Tributária Federal  </a:t>
            </a:r>
            <a:r>
              <a:rPr lang="pt-BR" sz="1900" b="1" dirty="0" smtClean="0"/>
              <a:t>Setor Hospitalar * - </a:t>
            </a:r>
            <a:r>
              <a:rPr lang="pt-BR" sz="1900" b="1" dirty="0"/>
              <a:t>R$  18,490 </a:t>
            </a:r>
            <a:r>
              <a:rPr lang="pt-BR" sz="1900" b="1" dirty="0" smtClean="0"/>
              <a:t>Bilhão</a:t>
            </a:r>
          </a:p>
          <a:p>
            <a:pPr algn="ctr"/>
            <a:r>
              <a:rPr lang="pt-BR" sz="1200" b="1" dirty="0" smtClean="0"/>
              <a:t>* (CNAE-8610-1) </a:t>
            </a:r>
            <a:endParaRPr lang="pt-BR" b="1" dirty="0"/>
          </a:p>
        </p:txBody>
      </p:sp>
      <p:sp>
        <p:nvSpPr>
          <p:cNvPr id="7" name="Retângulo 6"/>
          <p:cNvSpPr/>
          <p:nvPr/>
        </p:nvSpPr>
        <p:spPr>
          <a:xfrm>
            <a:off x="2124990" y="1833440"/>
            <a:ext cx="13681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 smtClean="0"/>
              <a:t>Ano 2018</a:t>
            </a:r>
            <a:endParaRPr lang="pt-BR" b="1" dirty="0"/>
          </a:p>
        </p:txBody>
      </p:sp>
      <p:graphicFrame>
        <p:nvGraphicFramePr>
          <p:cNvPr id="10" name="Tabe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0847115"/>
              </p:ext>
            </p:extLst>
          </p:nvPr>
        </p:nvGraphicFramePr>
        <p:xfrm>
          <a:off x="720834" y="2202772"/>
          <a:ext cx="4176464" cy="434864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68548"/>
                <a:gridCol w="2007916"/>
              </a:tblGrid>
              <a:tr h="336033"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IRPJ</a:t>
                      </a:r>
                      <a:endParaRPr lang="pt-BR" sz="18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4.338.121.680,97</a:t>
                      </a:r>
                      <a:endParaRPr lang="pt-BR" sz="16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solidFill>
                      <a:srgbClr val="0070C0"/>
                    </a:solidFill>
                  </a:tcPr>
                </a:tc>
              </a:tr>
              <a:tr h="336033"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FGTS</a:t>
                      </a:r>
                      <a:endParaRPr lang="pt-BR" sz="18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4.434.483.746,40</a:t>
                      </a:r>
                      <a:endParaRPr lang="pt-BR" sz="16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solidFill>
                      <a:srgbClr val="0070C0"/>
                    </a:solidFill>
                  </a:tcPr>
                </a:tc>
              </a:tr>
              <a:tr h="320031"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Cofins</a:t>
                      </a:r>
                      <a:endParaRPr lang="pt-BR" sz="18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1.339.021.171,37</a:t>
                      </a:r>
                      <a:endParaRPr lang="pt-BR" sz="16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320031"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b="1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Pis</a:t>
                      </a:r>
                      <a:r>
                        <a:rPr lang="pt-BR" sz="18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/Pasep</a:t>
                      </a:r>
                      <a:endParaRPr lang="pt-BR" sz="18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399.412.767,23</a:t>
                      </a:r>
                      <a:endParaRPr lang="pt-BR" sz="16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320031"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b="1" u="none" strike="noStrike">
                          <a:solidFill>
                            <a:schemeClr val="bg1"/>
                          </a:solidFill>
                          <a:effectLst/>
                        </a:rPr>
                        <a:t>CSLL</a:t>
                      </a:r>
                      <a:endParaRPr lang="pt-BR" sz="1800" b="1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579.825.782,93</a:t>
                      </a:r>
                      <a:endParaRPr lang="pt-BR" sz="16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469896"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b="1" u="none" strike="noStrike">
                          <a:solidFill>
                            <a:schemeClr val="bg1"/>
                          </a:solidFill>
                          <a:effectLst/>
                        </a:rPr>
                        <a:t>Contribuição Previdenciária</a:t>
                      </a:r>
                      <a:endParaRPr lang="pt-BR" sz="1800" b="1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5.883.151.131,63</a:t>
                      </a:r>
                      <a:endParaRPr lang="pt-BR" sz="16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solidFill>
                      <a:srgbClr val="0070C0"/>
                    </a:solidFill>
                  </a:tcPr>
                </a:tc>
              </a:tr>
              <a:tr h="320031"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b="1" u="none" strike="noStrike">
                          <a:solidFill>
                            <a:schemeClr val="bg1"/>
                          </a:solidFill>
                          <a:effectLst/>
                        </a:rPr>
                        <a:t>I. Importação</a:t>
                      </a:r>
                      <a:endParaRPr lang="pt-BR" sz="1800" b="1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4.280.064,14</a:t>
                      </a:r>
                      <a:endParaRPr lang="pt-BR" sz="16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solidFill>
                      <a:srgbClr val="0070C0"/>
                    </a:solidFill>
                  </a:tcPr>
                </a:tc>
              </a:tr>
              <a:tr h="320031"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b="1" u="none" strike="noStrike">
                          <a:solidFill>
                            <a:schemeClr val="bg1"/>
                          </a:solidFill>
                          <a:effectLst/>
                        </a:rPr>
                        <a:t>IPI</a:t>
                      </a:r>
                      <a:endParaRPr lang="pt-BR" sz="1800" b="1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3.179.364,91</a:t>
                      </a:r>
                      <a:endParaRPr lang="pt-BR" sz="16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solidFill>
                      <a:srgbClr val="0070C0"/>
                    </a:solidFill>
                  </a:tcPr>
                </a:tc>
              </a:tr>
              <a:tr h="320031"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b="1" u="none" strike="noStrike">
                          <a:solidFill>
                            <a:schemeClr val="bg1"/>
                          </a:solidFill>
                          <a:effectLst/>
                        </a:rPr>
                        <a:t>IOF</a:t>
                      </a:r>
                      <a:endParaRPr lang="pt-BR" sz="1800" b="1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3.215.005,64</a:t>
                      </a:r>
                      <a:endParaRPr lang="pt-BR" sz="16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solidFill>
                      <a:srgbClr val="0070C0"/>
                    </a:solidFill>
                  </a:tcPr>
                </a:tc>
              </a:tr>
              <a:tr h="469896"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b="1" u="none" strike="noStrike">
                          <a:solidFill>
                            <a:schemeClr val="bg1"/>
                          </a:solidFill>
                          <a:effectLst/>
                        </a:rPr>
                        <a:t>CIDE – Remessas ao Exterior</a:t>
                      </a:r>
                      <a:endParaRPr lang="pt-BR" sz="1800" b="1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4.275.639,94</a:t>
                      </a:r>
                      <a:endParaRPr lang="pt-BR" sz="16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solidFill>
                      <a:srgbClr val="0070C0"/>
                    </a:solidFill>
                  </a:tcPr>
                </a:tc>
              </a:tr>
              <a:tr h="320031"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Outros</a:t>
                      </a:r>
                      <a:endParaRPr lang="pt-BR" sz="18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1.501.827.147,40</a:t>
                      </a:r>
                      <a:endParaRPr lang="pt-BR" sz="16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320031"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TOTAL</a:t>
                      </a:r>
                      <a:endParaRPr lang="pt-BR" sz="18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18.490.793.502,56</a:t>
                      </a:r>
                      <a:endParaRPr lang="pt-BR" sz="16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solidFill>
                      <a:srgbClr val="0070C0"/>
                    </a:solidFill>
                  </a:tcPr>
                </a:tc>
              </a:tr>
            </a:tbl>
          </a:graphicData>
        </a:graphic>
      </p:graphicFrame>
      <p:sp>
        <p:nvSpPr>
          <p:cNvPr id="13" name="Retângulo 12"/>
          <p:cNvSpPr/>
          <p:nvPr/>
        </p:nvSpPr>
        <p:spPr>
          <a:xfrm>
            <a:off x="5292080" y="2880864"/>
            <a:ext cx="331236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pt-BR" b="1" dirty="0" smtClean="0"/>
              <a:t>Arrecadação </a:t>
            </a:r>
            <a:r>
              <a:rPr lang="pt-BR" b="1" dirty="0"/>
              <a:t>Federal (COFINS/PIS/CSLL/OUTROS) </a:t>
            </a:r>
            <a:endParaRPr lang="pt-BR" b="1" dirty="0" smtClean="0"/>
          </a:p>
          <a:p>
            <a:pPr lvl="0" algn="ctr"/>
            <a:r>
              <a:rPr lang="pt-BR" dirty="0" smtClean="0"/>
              <a:t>– </a:t>
            </a:r>
            <a:r>
              <a:rPr lang="pt-BR" dirty="0"/>
              <a:t>R$ 3,820  Bilhão </a:t>
            </a:r>
            <a:r>
              <a:rPr lang="pt-BR" dirty="0" smtClean="0"/>
              <a:t>– </a:t>
            </a:r>
            <a:endParaRPr lang="pt-BR" dirty="0"/>
          </a:p>
        </p:txBody>
      </p:sp>
      <p:sp>
        <p:nvSpPr>
          <p:cNvPr id="14" name="Texto explicativo retangular com cantos arredondados 13"/>
          <p:cNvSpPr/>
          <p:nvPr/>
        </p:nvSpPr>
        <p:spPr>
          <a:xfrm>
            <a:off x="5525300" y="5085184"/>
            <a:ext cx="2845927" cy="1010816"/>
          </a:xfrm>
          <a:prstGeom prst="wedgeRoundRectCallout">
            <a:avLst>
              <a:gd name="adj1" fmla="val 5121"/>
              <a:gd name="adj2" fmla="val -156710"/>
              <a:gd name="adj3" fmla="val 16667"/>
            </a:avLst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/>
              <a:t>0,16% da </a:t>
            </a:r>
            <a:endParaRPr lang="pt-BR" b="1" dirty="0" smtClean="0"/>
          </a:p>
          <a:p>
            <a:pPr algn="ctr"/>
            <a:r>
              <a:rPr lang="pt-BR" b="1" dirty="0" smtClean="0"/>
              <a:t>Arrecadação </a:t>
            </a:r>
            <a:r>
              <a:rPr lang="pt-BR" b="1" dirty="0"/>
              <a:t>Tributária </a:t>
            </a:r>
            <a:r>
              <a:rPr lang="pt-BR" b="1" dirty="0" smtClean="0"/>
              <a:t>Federal</a:t>
            </a:r>
            <a:endParaRPr lang="pt-BR" dirty="0"/>
          </a:p>
        </p:txBody>
      </p:sp>
      <p:sp>
        <p:nvSpPr>
          <p:cNvPr id="16" name="Título 1"/>
          <p:cNvSpPr>
            <a:spLocks noGrp="1"/>
          </p:cNvSpPr>
          <p:nvPr>
            <p:ph type="title"/>
          </p:nvPr>
        </p:nvSpPr>
        <p:spPr>
          <a:xfrm>
            <a:off x="2195835" y="457199"/>
            <a:ext cx="6696645" cy="560621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pt-BR" sz="2400" b="1" dirty="0"/>
              <a:t>Situação Tributária da Rede Hospitalar </a:t>
            </a:r>
            <a:r>
              <a:rPr lang="pt-BR" sz="2400" b="1" dirty="0" smtClean="0"/>
              <a:t>Brasileira</a:t>
            </a:r>
            <a:endParaRPr lang="pt-BR" sz="3600" dirty="0"/>
          </a:p>
        </p:txBody>
      </p:sp>
      <p:pic>
        <p:nvPicPr>
          <p:cNvPr id="17" name="Imagem 16" descr="http://fbh.com.br/wp-content/themes/fbh/assets/images/fbh_colorida_horizontal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18" y="332656"/>
            <a:ext cx="1593215" cy="68516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23444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/>
        </p:nvSpPr>
        <p:spPr>
          <a:xfrm>
            <a:off x="459184" y="1196752"/>
            <a:ext cx="6057031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1900" b="1" dirty="0"/>
              <a:t>Força de Trabalho Direto do Setor Saúde (2018) – </a:t>
            </a:r>
            <a:r>
              <a:rPr lang="pt-BR" sz="1900" b="1" dirty="0" smtClean="0"/>
              <a:t> 2.046.506 milhões de colaboradores</a:t>
            </a:r>
            <a:endParaRPr lang="pt-BR" sz="1900" b="1" dirty="0"/>
          </a:p>
        </p:txBody>
      </p:sp>
      <p:graphicFrame>
        <p:nvGraphicFramePr>
          <p:cNvPr id="12" name="Tabela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9086516"/>
              </p:ext>
            </p:extLst>
          </p:nvPr>
        </p:nvGraphicFramePr>
        <p:xfrm>
          <a:off x="611560" y="1986518"/>
          <a:ext cx="5616624" cy="432280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744416"/>
                <a:gridCol w="1019413"/>
                <a:gridCol w="852795"/>
              </a:tblGrid>
              <a:tr h="478947"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1" dirty="0">
                          <a:solidFill>
                            <a:schemeClr val="bg1"/>
                          </a:solidFill>
                          <a:effectLst/>
                        </a:rPr>
                        <a:t>QUANTIDADE DE COLABORADORES  DO SETOR SAÚDE   -   ANO 2018</a:t>
                      </a:r>
                      <a:endParaRPr lang="pt-BR" sz="12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9298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100" b="1" dirty="0">
                          <a:solidFill>
                            <a:schemeClr val="bg1"/>
                          </a:solidFill>
                          <a:effectLst/>
                        </a:rPr>
                        <a:t>CNAE 2121-1 - Fabricantes de Medicamento</a:t>
                      </a:r>
                      <a:endParaRPr lang="pt-BR" sz="16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chemeClr val="bg1"/>
                          </a:solidFill>
                          <a:effectLst/>
                        </a:rPr>
                        <a:t>95.372</a:t>
                      </a:r>
                      <a:endParaRPr lang="pt-BR" sz="12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b="1">
                          <a:solidFill>
                            <a:schemeClr val="bg1"/>
                          </a:solidFill>
                          <a:effectLst/>
                        </a:rPr>
                        <a:t>4,66%</a:t>
                      </a:r>
                      <a:endParaRPr lang="pt-BR" sz="1200" b="1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39298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100" b="1" dirty="0">
                          <a:solidFill>
                            <a:schemeClr val="bg1"/>
                          </a:solidFill>
                          <a:effectLst/>
                        </a:rPr>
                        <a:t>CNAE 3250-7 - Fabricação de Instrumentos e Materiais Médico/</a:t>
                      </a:r>
                      <a:r>
                        <a:rPr lang="pt-BR" sz="1100" b="1" dirty="0" err="1">
                          <a:solidFill>
                            <a:schemeClr val="bg1"/>
                          </a:solidFill>
                          <a:effectLst/>
                        </a:rPr>
                        <a:t>Odonto</a:t>
                      </a:r>
                      <a:r>
                        <a:rPr lang="pt-BR" sz="1100" b="1" dirty="0">
                          <a:solidFill>
                            <a:schemeClr val="bg1"/>
                          </a:solidFill>
                          <a:effectLst/>
                        </a:rPr>
                        <a:t>/</a:t>
                      </a:r>
                      <a:r>
                        <a:rPr lang="pt-BR" sz="1100" b="1" dirty="0" err="1">
                          <a:solidFill>
                            <a:schemeClr val="bg1"/>
                          </a:solidFill>
                          <a:effectLst/>
                        </a:rPr>
                        <a:t>Optico</a:t>
                      </a:r>
                      <a:endParaRPr lang="pt-BR" sz="16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chemeClr val="bg1"/>
                          </a:solidFill>
                          <a:effectLst/>
                        </a:rPr>
                        <a:t>63.666</a:t>
                      </a:r>
                      <a:endParaRPr lang="pt-BR" sz="12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b="1">
                          <a:solidFill>
                            <a:schemeClr val="bg1"/>
                          </a:solidFill>
                          <a:effectLst/>
                        </a:rPr>
                        <a:t>3,11%</a:t>
                      </a:r>
                      <a:endParaRPr lang="pt-BR" sz="1200" b="1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39298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100" b="1" dirty="0">
                          <a:solidFill>
                            <a:schemeClr val="bg1"/>
                          </a:solidFill>
                          <a:effectLst/>
                        </a:rPr>
                        <a:t>CNAE 4664-8 - Comercio Atacadista de Máquinas /</a:t>
                      </a:r>
                      <a:r>
                        <a:rPr lang="pt-BR" sz="1100" b="1" dirty="0" err="1">
                          <a:solidFill>
                            <a:schemeClr val="bg1"/>
                          </a:solidFill>
                          <a:effectLst/>
                        </a:rPr>
                        <a:t>Odonto</a:t>
                      </a:r>
                      <a:r>
                        <a:rPr lang="pt-BR" sz="1100" b="1" dirty="0">
                          <a:solidFill>
                            <a:schemeClr val="bg1"/>
                          </a:solidFill>
                          <a:effectLst/>
                        </a:rPr>
                        <a:t>-medico Hospitalar</a:t>
                      </a:r>
                      <a:endParaRPr lang="pt-BR" sz="16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chemeClr val="bg1"/>
                          </a:solidFill>
                          <a:effectLst/>
                        </a:rPr>
                        <a:t>11.453</a:t>
                      </a:r>
                      <a:endParaRPr lang="pt-BR" sz="12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b="1">
                          <a:solidFill>
                            <a:schemeClr val="bg1"/>
                          </a:solidFill>
                          <a:effectLst/>
                        </a:rPr>
                        <a:t>0,56%</a:t>
                      </a:r>
                      <a:endParaRPr lang="pt-BR" sz="1200" b="1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39298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100" b="1" dirty="0">
                          <a:solidFill>
                            <a:schemeClr val="bg1"/>
                          </a:solidFill>
                          <a:effectLst/>
                        </a:rPr>
                        <a:t>CNAE 6520-1 - Seguro Saúde</a:t>
                      </a:r>
                      <a:endParaRPr lang="pt-BR" sz="16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chemeClr val="bg1"/>
                          </a:solidFill>
                          <a:effectLst/>
                        </a:rPr>
                        <a:t>6.772</a:t>
                      </a:r>
                      <a:endParaRPr lang="pt-BR" sz="12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b="1">
                          <a:solidFill>
                            <a:schemeClr val="bg1"/>
                          </a:solidFill>
                          <a:effectLst/>
                        </a:rPr>
                        <a:t>0,33%</a:t>
                      </a:r>
                      <a:endParaRPr lang="pt-BR" sz="1200" b="1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39298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100" b="1" dirty="0">
                          <a:solidFill>
                            <a:schemeClr val="bg1"/>
                          </a:solidFill>
                          <a:effectLst/>
                        </a:rPr>
                        <a:t>CNAE 6550-2 - Planos de Saúde</a:t>
                      </a:r>
                      <a:endParaRPr lang="pt-BR" sz="16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chemeClr val="bg1"/>
                          </a:solidFill>
                          <a:effectLst/>
                        </a:rPr>
                        <a:t>86.755</a:t>
                      </a:r>
                      <a:endParaRPr lang="pt-BR" sz="12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chemeClr val="bg1"/>
                          </a:solidFill>
                          <a:effectLst/>
                        </a:rPr>
                        <a:t>4,24%</a:t>
                      </a:r>
                      <a:endParaRPr lang="pt-BR" sz="12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39298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100" b="1" dirty="0">
                          <a:solidFill>
                            <a:schemeClr val="bg1"/>
                          </a:solidFill>
                          <a:effectLst/>
                        </a:rPr>
                        <a:t>CNAE 8610-1 - Atividades de Atendimentos Hospitalares</a:t>
                      </a:r>
                      <a:endParaRPr lang="pt-BR" sz="16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chemeClr val="bg1"/>
                          </a:solidFill>
                          <a:effectLst/>
                        </a:rPr>
                        <a:t>1.232.979</a:t>
                      </a:r>
                      <a:endParaRPr lang="pt-BR" sz="12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chemeClr val="bg1"/>
                          </a:solidFill>
                          <a:effectLst/>
                        </a:rPr>
                        <a:t>60,25%</a:t>
                      </a:r>
                      <a:endParaRPr lang="pt-BR" sz="12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39298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100" b="1" dirty="0">
                          <a:solidFill>
                            <a:schemeClr val="bg1"/>
                          </a:solidFill>
                          <a:effectLst/>
                        </a:rPr>
                        <a:t>CNAE 8630-5 - Atividades de Atenção Ambulatorial</a:t>
                      </a:r>
                      <a:endParaRPr lang="pt-BR" sz="16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chemeClr val="bg1"/>
                          </a:solidFill>
                          <a:effectLst/>
                        </a:rPr>
                        <a:t>310.461</a:t>
                      </a:r>
                      <a:endParaRPr lang="pt-BR" sz="12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chemeClr val="bg1"/>
                          </a:solidFill>
                          <a:effectLst/>
                        </a:rPr>
                        <a:t>15,17%</a:t>
                      </a:r>
                      <a:endParaRPr lang="pt-BR" sz="12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39298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100" b="1" dirty="0">
                          <a:solidFill>
                            <a:schemeClr val="bg1"/>
                          </a:solidFill>
                          <a:effectLst/>
                        </a:rPr>
                        <a:t>CNAE 8640-2 - Atividades de Complementação Diagnóstica</a:t>
                      </a:r>
                      <a:endParaRPr lang="pt-BR" sz="16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chemeClr val="bg1"/>
                          </a:solidFill>
                          <a:effectLst/>
                        </a:rPr>
                        <a:t>239.048</a:t>
                      </a:r>
                      <a:endParaRPr lang="pt-BR" sz="12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chemeClr val="bg1"/>
                          </a:solidFill>
                          <a:effectLst/>
                        </a:rPr>
                        <a:t>11,68%</a:t>
                      </a:r>
                      <a:endParaRPr lang="pt-BR" sz="12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39298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000" b="1" dirty="0">
                          <a:solidFill>
                            <a:schemeClr val="tx1"/>
                          </a:solidFill>
                          <a:effectLst/>
                        </a:rPr>
                        <a:t>TOTAL</a:t>
                      </a:r>
                      <a:endParaRPr lang="pt-BR" sz="12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b="1">
                          <a:solidFill>
                            <a:schemeClr val="bg1"/>
                          </a:solidFill>
                          <a:effectLst/>
                        </a:rPr>
                        <a:t>2.046.506</a:t>
                      </a:r>
                      <a:endParaRPr lang="pt-BR" sz="1200" b="1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chemeClr val="bg1"/>
                          </a:solidFill>
                          <a:effectLst/>
                        </a:rPr>
                        <a:t>100,00%</a:t>
                      </a:r>
                      <a:endParaRPr lang="pt-BR" sz="12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30701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800" dirty="0">
                          <a:solidFill>
                            <a:schemeClr val="tx1"/>
                          </a:solidFill>
                          <a:effectLst/>
                        </a:rPr>
                        <a:t>Fonte: CAGED – Ministério do Trabalho e Emprego/IBPT</a:t>
                      </a:r>
                      <a:endParaRPr lang="pt-BR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pt-BR" sz="11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pt-BR" sz="11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noFill/>
                  </a:tcPr>
                </a:tc>
              </a:tr>
            </a:tbl>
          </a:graphicData>
        </a:graphic>
      </p:graphicFrame>
      <p:sp>
        <p:nvSpPr>
          <p:cNvPr id="13" name="Retângulo 12"/>
          <p:cNvSpPr/>
          <p:nvPr/>
        </p:nvSpPr>
        <p:spPr>
          <a:xfrm>
            <a:off x="611560" y="6309320"/>
            <a:ext cx="138377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200" dirty="0" smtClean="0"/>
              <a:t>Fonte: CAGED-MTE</a:t>
            </a:r>
            <a:endParaRPr lang="pt-BR" sz="1200" dirty="0"/>
          </a:p>
        </p:txBody>
      </p:sp>
      <p:sp>
        <p:nvSpPr>
          <p:cNvPr id="14" name="Retângulo 13"/>
          <p:cNvSpPr/>
          <p:nvPr/>
        </p:nvSpPr>
        <p:spPr>
          <a:xfrm>
            <a:off x="6326192" y="2060848"/>
            <a:ext cx="266429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b="1" dirty="0" smtClean="0"/>
              <a:t>Força de trabalho direto da Atividade de Atendimento Hospitalar * –  1.232.979 milhões de  colaboradores </a:t>
            </a:r>
          </a:p>
          <a:p>
            <a:pPr algn="ctr"/>
            <a:r>
              <a:rPr lang="pt-BR" b="1" dirty="0" smtClean="0"/>
              <a:t> </a:t>
            </a:r>
            <a:r>
              <a:rPr lang="pt-BR" sz="1100" b="1" dirty="0" smtClean="0"/>
              <a:t>*(CNAE-8610-1)</a:t>
            </a:r>
          </a:p>
        </p:txBody>
      </p:sp>
      <p:sp>
        <p:nvSpPr>
          <p:cNvPr id="15" name="Texto explicativo retangular com cantos arredondados 14"/>
          <p:cNvSpPr/>
          <p:nvPr/>
        </p:nvSpPr>
        <p:spPr>
          <a:xfrm>
            <a:off x="6516215" y="4581128"/>
            <a:ext cx="2284250" cy="1368152"/>
          </a:xfrm>
          <a:prstGeom prst="wedgeRoundRectCallout">
            <a:avLst>
              <a:gd name="adj1" fmla="val 3214"/>
              <a:gd name="adj2" fmla="val -96980"/>
              <a:gd name="adj3" fmla="val 16667"/>
            </a:avLst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pt-BR" b="1" dirty="0">
                <a:ea typeface="Calibri"/>
                <a:cs typeface="Times New Roman"/>
              </a:rPr>
              <a:t>60,24% da força de trabalho </a:t>
            </a:r>
            <a:endParaRPr lang="pt-BR" sz="2400" dirty="0"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pt-BR" b="1" dirty="0">
                <a:ea typeface="Calibri"/>
                <a:cs typeface="Times New Roman"/>
              </a:rPr>
              <a:t>direta do setor saúde</a:t>
            </a:r>
            <a:endParaRPr lang="pt-BR" sz="2400" dirty="0">
              <a:ea typeface="Calibri"/>
              <a:cs typeface="Times New Roman"/>
            </a:endParaRPr>
          </a:p>
        </p:txBody>
      </p:sp>
      <p:sp>
        <p:nvSpPr>
          <p:cNvPr id="17" name="Título 1"/>
          <p:cNvSpPr>
            <a:spLocks noGrp="1"/>
          </p:cNvSpPr>
          <p:nvPr>
            <p:ph type="title"/>
          </p:nvPr>
        </p:nvSpPr>
        <p:spPr>
          <a:xfrm>
            <a:off x="2195835" y="457199"/>
            <a:ext cx="6696645" cy="560621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pt-BR" sz="2400" b="1" dirty="0"/>
              <a:t>Situação Tributária da Rede Hospitalar </a:t>
            </a:r>
            <a:r>
              <a:rPr lang="pt-BR" sz="2400" b="1" dirty="0" smtClean="0"/>
              <a:t>Brasileira</a:t>
            </a:r>
            <a:endParaRPr lang="pt-BR" sz="3600" dirty="0"/>
          </a:p>
        </p:txBody>
      </p:sp>
      <p:pic>
        <p:nvPicPr>
          <p:cNvPr id="18" name="Imagem 17" descr="http://fbh.com.br/wp-content/themes/fbh/assets/images/fbh_colorida_horizontal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18" y="332656"/>
            <a:ext cx="1593215" cy="68516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03723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899592" y="2852936"/>
            <a:ext cx="7772400" cy="1470025"/>
          </a:xfrm>
        </p:spPr>
        <p:txBody>
          <a:bodyPr/>
          <a:lstStyle/>
          <a:p>
            <a:r>
              <a:rPr lang="pt-BR" b="1" dirty="0" smtClean="0"/>
              <a:t>Obrigado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275856" y="4581128"/>
            <a:ext cx="2696344" cy="550912"/>
          </a:xfrm>
        </p:spPr>
        <p:txBody>
          <a:bodyPr>
            <a:normAutofit fontScale="92500"/>
          </a:bodyPr>
          <a:lstStyle/>
          <a:p>
            <a:r>
              <a:rPr lang="pt-BR" dirty="0" smtClean="0"/>
              <a:t>Setembro/2019</a:t>
            </a:r>
            <a:endParaRPr lang="pt-BR" dirty="0"/>
          </a:p>
        </p:txBody>
      </p:sp>
      <p:pic>
        <p:nvPicPr>
          <p:cNvPr id="6" name="Imagem 5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908720"/>
            <a:ext cx="3600400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783617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236</TotalTime>
  <Words>300</Words>
  <Application>Microsoft Office PowerPoint</Application>
  <PresentationFormat>Apresentação na tela (4:3)</PresentationFormat>
  <Paragraphs>88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6" baseType="lpstr">
      <vt:lpstr>Tema do Office</vt:lpstr>
      <vt:lpstr>Situação Tributária da Rede Hospitalar Brasileira</vt:lpstr>
      <vt:lpstr>Situação Tributária da Rede Hospitalar Brasileira</vt:lpstr>
      <vt:lpstr>Situação Tributária da Rede Hospitalar Brasileira</vt:lpstr>
      <vt:lpstr>Situação Tributária da Rede Hospitalar Brasileira</vt:lpstr>
      <vt:lpstr>Obrigado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Situação Tributária da Rede Hospitalar Brasileira</dc:title>
  <dc:creator>Dulci Tiné</dc:creator>
  <cp:lastModifiedBy>FBH</cp:lastModifiedBy>
  <cp:revision>13</cp:revision>
  <cp:lastPrinted>2019-09-13T22:19:54Z</cp:lastPrinted>
  <dcterms:created xsi:type="dcterms:W3CDTF">2019-09-13T21:11:51Z</dcterms:created>
  <dcterms:modified xsi:type="dcterms:W3CDTF">2019-09-16T20:19:56Z</dcterms:modified>
</cp:coreProperties>
</file>