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  <p:sldMasterId id="2147483693" r:id="rId2"/>
    <p:sldMasterId id="2147483694" r:id="rId3"/>
    <p:sldMasterId id="2147483695" r:id="rId4"/>
    <p:sldMasterId id="2147483696" r:id="rId5"/>
    <p:sldMasterId id="2147483697" r:id="rId6"/>
  </p:sldMasterIdLst>
  <p:notesMasterIdLst>
    <p:notesMasterId r:id="rId28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5143500" type="screen16x9"/>
  <p:notesSz cx="6797675" cy="9926638"/>
  <p:embeddedFontLst>
    <p:embeddedFont>
      <p:font typeface="Tahoma" panose="020B0604030504040204" pitchFamily="34" charset="0"/>
      <p:regular r:id="rId29"/>
      <p:bold r:id="rId30"/>
    </p:embeddedFont>
    <p:embeddedFont>
      <p:font typeface="Teko" panose="020B060402020202020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ignika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5A4485-456C-41E3-8362-E2F1D51D417C}">
  <a:tblStyle styleId="{CB5A4485-456C-41E3-8362-E2F1D51D41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5"/>
          </a:solidFill>
        </a:fill>
      </a:tcStyle>
    </a:wholeTbl>
    <a:band1H>
      <a:tcTxStyle b="off" i="off"/>
      <a:tcStyle>
        <a:tcBdr/>
        <a:fill>
          <a:solidFill>
            <a:srgbClr val="CA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461D77D-6C72-42E3-BE79-EE6B2CC5CB8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341ADB4-8A3B-4D2C-A1B0-D2BCD2DDD461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B9BD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B9BD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877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e7c11872d_2_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6e7c11872d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524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e7c11872d_2_27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6e7c11872d_2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440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e7c11872d_2_28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6e7c11872d_2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392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6e860c24c1_0_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6e860c24c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097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6e7c11872d_2_29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g6e7c11872d_2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556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6e7c11872d_2_33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6e7c11872d_2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266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e7c11872d_2_3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6e7c11872d_2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948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6e7c11872d_2_32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6e7c11872d_2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438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6e7c11872d_2_34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g6e7c11872d_2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2295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6e7c11872d_2_35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6e7c11872d_2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3637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e7c11872d_2_36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6e7c11872d_2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442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e7c11872d_2_3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6e7c11872d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8756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6e7c11872d_2_36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6e7c11872d_2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266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6e7c11872d_2_40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g6e7c11872d_2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950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e7c995cf2_3_5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g6e7c995cf2_3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197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e7c11872d_2_13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6e7c11872d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156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e7c11872d_2_14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6e7c11872d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2218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e7c11872d_2_23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6e7c11872d_2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96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e7c11872d_2_23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6e7c11872d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557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e7c11872d_2_25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6e7c11872d_2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8909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e7c11872d_2_26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6e7c11872d_2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429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88703" y="10239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188703" y="10239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188702" y="664009"/>
            <a:ext cx="8784925" cy="405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188703" y="10239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1" name="Google Shape;121;p25"/>
          <p:cNvSpPr txBox="1"/>
          <p:nvPr/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5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188703" y="10239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 rot="5400000">
            <a:off x="2553998" y="-1701287"/>
            <a:ext cx="4054334" cy="878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>
            <a:spLocks noGrp="1"/>
          </p:cNvSpPr>
          <p:nvPr>
            <p:ph type="title"/>
          </p:nvPr>
        </p:nvSpPr>
        <p:spPr>
          <a:xfrm>
            <a:off x="188703" y="10239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24" name="Google Shape;224;p42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29" name="Google Shape;229;p43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>
            <a:spLocks noGrp="1"/>
          </p:cNvSpPr>
          <p:nvPr>
            <p:ph type="title"/>
          </p:nvPr>
        </p:nvSpPr>
        <p:spPr>
          <a:xfrm>
            <a:off x="188703" y="10239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44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5" name="Google Shape;235;p44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5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39" name="Google Shape;239;p45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4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41" name="Google Shape;241;p4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45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43" name="Google Shape;243;p45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6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46" name="Google Shape;246;p46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50" name="Google Shape;250;p4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51" name="Google Shape;251;p47"/>
          <p:cNvSpPr txBox="1"/>
          <p:nvPr/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7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4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57" name="Google Shape;257;p48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58" name="Google Shape;258;p48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9"/>
          <p:cNvSpPr txBox="1">
            <a:spLocks noGrp="1"/>
          </p:cNvSpPr>
          <p:nvPr>
            <p:ph type="title"/>
          </p:nvPr>
        </p:nvSpPr>
        <p:spPr>
          <a:xfrm>
            <a:off x="188703" y="10239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9"/>
          <p:cNvSpPr txBox="1">
            <a:spLocks noGrp="1"/>
          </p:cNvSpPr>
          <p:nvPr>
            <p:ph type="body" idx="1"/>
          </p:nvPr>
        </p:nvSpPr>
        <p:spPr>
          <a:xfrm rot="5400000">
            <a:off x="2553998" y="-1701287"/>
            <a:ext cx="4054334" cy="878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49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50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67" name="Google Shape;267;p50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88703" y="10239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700"/>
              <a:buFont typeface="Calibri"/>
              <a:buNone/>
              <a:defRPr sz="2700" b="1" i="0" u="none" strike="noStrike" cap="none">
                <a:solidFill>
                  <a:srgbClr val="0F53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88702" y="664009"/>
            <a:ext cx="8784925" cy="405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4780027"/>
            <a:ext cx="9144000" cy="363473"/>
          </a:xfrm>
          <a:prstGeom prst="rect">
            <a:avLst/>
          </a:prstGeom>
          <a:solidFill>
            <a:srgbClr val="0F539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39508">
            <a:off x="36350" y="4330685"/>
            <a:ext cx="750910" cy="8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5340" y="4824959"/>
            <a:ext cx="1518287" cy="2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188703" y="10239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700"/>
              <a:buFont typeface="Calibri"/>
              <a:buNone/>
              <a:defRPr sz="2700" b="1" i="0" u="none" strike="noStrike" cap="none">
                <a:solidFill>
                  <a:srgbClr val="0F53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188702" y="664009"/>
            <a:ext cx="8784925" cy="405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/>
          <p:nvPr/>
        </p:nvSpPr>
        <p:spPr>
          <a:xfrm>
            <a:off x="0" y="4780027"/>
            <a:ext cx="9144000" cy="363473"/>
          </a:xfrm>
          <a:prstGeom prst="rect">
            <a:avLst/>
          </a:prstGeom>
          <a:solidFill>
            <a:srgbClr val="0F539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639508">
            <a:off x="36350" y="4330685"/>
            <a:ext cx="750910" cy="8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455340" y="4824959"/>
            <a:ext cx="1518287" cy="2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title"/>
          </p:nvPr>
        </p:nvSpPr>
        <p:spPr>
          <a:xfrm>
            <a:off x="188703" y="10239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700"/>
              <a:buFont typeface="Calibri"/>
              <a:buNone/>
              <a:defRPr sz="2700" b="1" i="0" u="none" strike="noStrike" cap="none">
                <a:solidFill>
                  <a:srgbClr val="0F53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1"/>
          </p:nvPr>
        </p:nvSpPr>
        <p:spPr>
          <a:xfrm>
            <a:off x="188702" y="664009"/>
            <a:ext cx="8784925" cy="405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41"/>
          <p:cNvSpPr/>
          <p:nvPr/>
        </p:nvSpPr>
        <p:spPr>
          <a:xfrm>
            <a:off x="0" y="4780027"/>
            <a:ext cx="9144000" cy="363473"/>
          </a:xfrm>
          <a:prstGeom prst="rect">
            <a:avLst/>
          </a:prstGeom>
          <a:solidFill>
            <a:srgbClr val="0F539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639508">
            <a:off x="36350" y="4330685"/>
            <a:ext cx="750910" cy="8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55340" y="4824959"/>
            <a:ext cx="1518287" cy="2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1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.mp/be2019-nCoV" TargetMode="External"/><Relationship Id="rId7" Type="http://schemas.openxmlformats.org/officeDocument/2006/relationships/hyperlink" Target="http://j.mp/plESPcoronaviru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j.mp/espin2019-nCoV" TargetMode="External"/><Relationship Id="rId5" Type="http://schemas.openxmlformats.org/officeDocument/2006/relationships/hyperlink" Target="http://j.mp/decretoGEI-ESP" TargetMode="External"/><Relationship Id="rId4" Type="http://schemas.openxmlformats.org/officeDocument/2006/relationships/hyperlink" Target="http://j.mp/be2019nC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1"/>
          <p:cNvSpPr/>
          <p:nvPr/>
        </p:nvSpPr>
        <p:spPr>
          <a:xfrm rot="-5400000">
            <a:off x="2849901" y="-1150602"/>
            <a:ext cx="3444203" cy="9144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1000">
                <a:srgbClr val="000000">
                  <a:alpha val="29803"/>
                </a:srgbClr>
              </a:gs>
              <a:gs pos="35000">
                <a:srgbClr val="000000">
                  <a:alpha val="45882"/>
                </a:srgbClr>
              </a:gs>
              <a:gs pos="100000">
                <a:srgbClr val="000000">
                  <a:alpha val="8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51"/>
          <p:cNvSpPr txBox="1">
            <a:spLocks noGrp="1"/>
          </p:cNvSpPr>
          <p:nvPr>
            <p:ph type="ctrTitle"/>
          </p:nvPr>
        </p:nvSpPr>
        <p:spPr>
          <a:xfrm>
            <a:off x="303414" y="413809"/>
            <a:ext cx="8258480" cy="3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pt-BR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NOVO CORONAVÍRUS</a:t>
            </a:r>
            <a:r>
              <a:rPr lang="pt-BR" sz="5000">
                <a:solidFill>
                  <a:schemeClr val="lt1"/>
                </a:solidFill>
              </a:rPr>
              <a:t/>
            </a:r>
            <a:br>
              <a:rPr lang="pt-BR" sz="5000">
                <a:solidFill>
                  <a:schemeClr val="lt1"/>
                </a:solidFill>
              </a:rPr>
            </a:br>
            <a:r>
              <a:rPr lang="pt-BR" sz="3300">
                <a:solidFill>
                  <a:schemeClr val="lt1"/>
                </a:solidFill>
              </a:rPr>
              <a:t>Situação epidemiológica no Mundo, no Brasil e ações do SUS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275" name="Google Shape;275;p51"/>
          <p:cNvSpPr/>
          <p:nvPr/>
        </p:nvSpPr>
        <p:spPr>
          <a:xfrm>
            <a:off x="0" y="4181279"/>
            <a:ext cx="7339423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51"/>
          <p:cNvSpPr txBox="1">
            <a:spLocks noGrp="1"/>
          </p:cNvSpPr>
          <p:nvPr>
            <p:ph type="subTitle" idx="1"/>
          </p:nvPr>
        </p:nvSpPr>
        <p:spPr>
          <a:xfrm>
            <a:off x="303414" y="4106278"/>
            <a:ext cx="6808922" cy="62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</a:pPr>
            <a:r>
              <a:rPr lang="pt-BR" sz="2300" b="1"/>
              <a:t>Luiz Henrique Mandetta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r>
              <a:rPr lang="pt-BR" sz="1300"/>
              <a:t>Ministro da Saúde</a:t>
            </a:r>
            <a:endParaRPr sz="1100"/>
          </a:p>
        </p:txBody>
      </p:sp>
      <p:pic>
        <p:nvPicPr>
          <p:cNvPr id="277" name="Google Shape;277;p51"/>
          <p:cNvPicPr preferRelativeResize="0"/>
          <p:nvPr/>
        </p:nvPicPr>
        <p:blipFill rotWithShape="1">
          <a:blip r:embed="rId3">
            <a:alphaModFix/>
          </a:blip>
          <a:srcRect l="20389" t="-688" r="-2548" b="-5666"/>
          <a:stretch/>
        </p:blipFill>
        <p:spPr>
          <a:xfrm>
            <a:off x="7339423" y="4181279"/>
            <a:ext cx="1804562" cy="54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51" descr="Resultado de imagem para coronavirus&quot;"/>
          <p:cNvPicPr preferRelativeResize="0"/>
          <p:nvPr/>
        </p:nvPicPr>
        <p:blipFill rotWithShape="1">
          <a:blip r:embed="rId4">
            <a:alphaModFix amt="17000"/>
          </a:blip>
          <a:srcRect l="400" r="-400"/>
          <a:stretch/>
        </p:blipFill>
        <p:spPr>
          <a:xfrm>
            <a:off x="-3" y="8"/>
            <a:ext cx="914398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51"/>
          <p:cNvSpPr txBox="1"/>
          <p:nvPr/>
        </p:nvSpPr>
        <p:spPr>
          <a:xfrm>
            <a:off x="303425" y="4788275"/>
            <a:ext cx="2938200" cy="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05 de fevereiro de 2020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0955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60"/>
          <p:cNvSpPr txBox="1">
            <a:spLocks noGrp="1"/>
          </p:cNvSpPr>
          <p:nvPr>
            <p:ph type="title"/>
          </p:nvPr>
        </p:nvSpPr>
        <p:spPr>
          <a:xfrm>
            <a:off x="6554946" y="1723943"/>
            <a:ext cx="2478019" cy="229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pt-BR" sz="1900">
                <a:solidFill>
                  <a:srgbClr val="FFFFFF"/>
                </a:solidFill>
              </a:rPr>
              <a:t>Definições de casos </a:t>
            </a:r>
            <a:endParaRPr sz="1900"/>
          </a:p>
        </p:txBody>
      </p:sp>
      <p:sp>
        <p:nvSpPr>
          <p:cNvPr id="406" name="Google Shape;406;p60"/>
          <p:cNvSpPr/>
          <p:nvPr/>
        </p:nvSpPr>
        <p:spPr>
          <a:xfrm>
            <a:off x="370016" y="363474"/>
            <a:ext cx="6096762" cy="42931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>
                <a:solidFill>
                  <a:srgbClr val="FFFFFF"/>
                </a:solidFill>
              </a:rPr>
              <a:t>10</a:t>
            </a:fld>
            <a:endParaRPr sz="1100">
              <a:solidFill>
                <a:srgbClr val="FFFFFF"/>
              </a:solidFill>
            </a:endParaRPr>
          </a:p>
        </p:txBody>
      </p:sp>
      <p:sp>
        <p:nvSpPr>
          <p:cNvPr id="408" name="Google Shape;408;p60"/>
          <p:cNvSpPr txBox="1">
            <a:spLocks noGrp="1"/>
          </p:cNvSpPr>
          <p:nvPr>
            <p:ph type="body" idx="1"/>
          </p:nvPr>
        </p:nvSpPr>
        <p:spPr>
          <a:xfrm>
            <a:off x="937640" y="444791"/>
            <a:ext cx="5310052" cy="387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9558"/>
              </a:buClr>
              <a:buSzPts val="1900"/>
              <a:buNone/>
            </a:pPr>
            <a:r>
              <a:rPr lang="pt-BR" sz="1900" b="1">
                <a:solidFill>
                  <a:srgbClr val="609558"/>
                </a:solidFill>
              </a:rPr>
              <a:t>Confirmado de infecção humana pelo 2019-nCoV </a:t>
            </a:r>
            <a:endParaRPr sz="1100"/>
          </a:p>
          <a:p>
            <a:pPr marL="177800" lvl="0" indent="-1841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pt-BR" sz="1700"/>
              <a:t>Indivíduo com confirmação laboratorial conclusiva         </a:t>
            </a:r>
            <a:r>
              <a:rPr lang="pt-BR" sz="1700" b="1"/>
              <a:t>(RT-PCR) </a:t>
            </a:r>
            <a:r>
              <a:rPr lang="pt-BR" sz="1700"/>
              <a:t>para o novo Coronavírus (2019-nCoV), independente de sinais e sintomas. </a:t>
            </a:r>
            <a:endParaRPr sz="1100"/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09558"/>
              </a:buClr>
              <a:buSzPts val="1900"/>
              <a:buNone/>
            </a:pPr>
            <a:r>
              <a:rPr lang="pt-BR" sz="1900" b="1">
                <a:solidFill>
                  <a:srgbClr val="609558"/>
                </a:solidFill>
              </a:rPr>
              <a:t>Descartado de infecção humana pelo 2019-nCoV </a:t>
            </a:r>
            <a:endParaRPr sz="1100"/>
          </a:p>
          <a:p>
            <a:pPr marL="177800" lvl="0" indent="-1841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pt-BR" sz="1700"/>
              <a:t>Apresente resultado laboratorial negativo para 2019-nCoV </a:t>
            </a:r>
            <a:r>
              <a:rPr lang="pt-BR" sz="1700" b="1"/>
              <a:t>OU </a:t>
            </a:r>
            <a:r>
              <a:rPr lang="pt-BR" sz="1700"/>
              <a:t>confirmação laboratorial para outro agente etiológico. </a:t>
            </a:r>
            <a:endParaRPr sz="1100"/>
          </a:p>
        </p:txBody>
      </p:sp>
      <p:pic>
        <p:nvPicPr>
          <p:cNvPr id="409" name="Google Shape;40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946" y="363473"/>
            <a:ext cx="2470428" cy="124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60" descr="Marca de seleçã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535" y="801469"/>
            <a:ext cx="373796" cy="37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0" descr="Fech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531" y="2555005"/>
            <a:ext cx="314074" cy="31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1"/>
          <p:cNvSpPr txBox="1">
            <a:spLocks noGrp="1"/>
          </p:cNvSpPr>
          <p:nvPr>
            <p:ph type="title"/>
          </p:nvPr>
        </p:nvSpPr>
        <p:spPr>
          <a:xfrm>
            <a:off x="179537" y="16872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000"/>
              <a:buFont typeface="Calibri"/>
              <a:buNone/>
            </a:pPr>
            <a:r>
              <a:rPr lang="pt-BR" sz="2000"/>
              <a:t>Ministério da Saúde | Monitoramento de casos suspeitos, confirmados e descartados </a:t>
            </a:r>
            <a:r>
              <a:rPr lang="pt-BR" sz="2100"/>
              <a:t/>
            </a:r>
            <a:br>
              <a:rPr lang="pt-BR" sz="2100"/>
            </a:br>
            <a:r>
              <a:rPr lang="pt-BR" sz="1500" b="0"/>
              <a:t>Atualizado em 04/02/2020 até 12:00</a:t>
            </a:r>
            <a:endParaRPr sz="2100" b="0"/>
          </a:p>
        </p:txBody>
      </p:sp>
      <p:sp>
        <p:nvSpPr>
          <p:cNvPr id="417" name="Google Shape;417;p61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/>
              <a:t>11</a:t>
            </a:fld>
            <a:endParaRPr sz="1100"/>
          </a:p>
        </p:txBody>
      </p:sp>
      <p:sp>
        <p:nvSpPr>
          <p:cNvPr id="418" name="Google Shape;418;p61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Centro de Operação de Emergência em Saúde Pública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Infecção Humana pelo novo Coronavírus (COE-nCoV |Governo Federal)</a:t>
            </a:r>
            <a:endParaRPr sz="1100"/>
          </a:p>
        </p:txBody>
      </p:sp>
      <p:sp>
        <p:nvSpPr>
          <p:cNvPr id="419" name="Google Shape;419;p61"/>
          <p:cNvSpPr/>
          <p:nvPr/>
        </p:nvSpPr>
        <p:spPr>
          <a:xfrm>
            <a:off x="3288775" y="4176250"/>
            <a:ext cx="52125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rgbClr val="0F5398"/>
                </a:solidFill>
                <a:latin typeface="Calibri"/>
                <a:ea typeface="Calibri"/>
                <a:cs typeface="Calibri"/>
                <a:sym typeface="Calibri"/>
              </a:rPr>
              <a:t>http://plataforma.saude.gov.br</a:t>
            </a:r>
            <a:endParaRPr sz="1100"/>
          </a:p>
        </p:txBody>
      </p:sp>
      <p:pic>
        <p:nvPicPr>
          <p:cNvPr id="420" name="Google Shape;420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7230" y="4263177"/>
            <a:ext cx="1481205" cy="36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1" descr="Jog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4469" y="4222732"/>
            <a:ext cx="438268" cy="438268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61"/>
          <p:cNvSpPr txBox="1"/>
          <p:nvPr/>
        </p:nvSpPr>
        <p:spPr>
          <a:xfrm>
            <a:off x="179525" y="1087050"/>
            <a:ext cx="86106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rgbClr val="0F5398"/>
                </a:solidFill>
                <a:latin typeface="Calibri"/>
                <a:ea typeface="Calibri"/>
                <a:cs typeface="Calibri"/>
                <a:sym typeface="Calibri"/>
              </a:rPr>
              <a:t>Classificação dos casos segundo estado de notificação em 04 de Fevereiro. Brasil, 2020.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3" name="Google Shape;423;p61"/>
          <p:cNvGraphicFramePr/>
          <p:nvPr/>
        </p:nvGraphicFramePr>
        <p:xfrm>
          <a:off x="2215750" y="1549648"/>
          <a:ext cx="4072900" cy="2290275"/>
        </p:xfrm>
        <a:graphic>
          <a:graphicData uri="http://schemas.openxmlformats.org/drawingml/2006/table">
            <a:tbl>
              <a:tblPr firstRow="1" bandRow="1">
                <a:noFill/>
                <a:tableStyleId>{4341ADB4-8A3B-4D2C-A1B0-D2BCD2DDD461}</a:tableStyleId>
              </a:tblPr>
              <a:tblGrid>
                <a:gridCol w="992975"/>
                <a:gridCol w="1013975"/>
                <a:gridCol w="998075"/>
                <a:gridCol w="1067875"/>
              </a:tblGrid>
              <a:tr h="3536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0000"/>
                          </a:solidFill>
                          <a:highlight>
                            <a:srgbClr val="FFCC00"/>
                          </a:highlight>
                        </a:rPr>
                        <a:t>ESTADO</a:t>
                      </a:r>
                      <a:endParaRPr sz="1100" u="none" strike="noStrike" cap="none">
                        <a:solidFill>
                          <a:srgbClr val="000000"/>
                        </a:solidFill>
                        <a:highlight>
                          <a:srgbClr val="FFCC00"/>
                        </a:highlight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highlight>
                            <a:srgbClr val="FFCC00"/>
                          </a:highlight>
                        </a:rPr>
                        <a:t>04/02/2020</a:t>
                      </a:r>
                      <a:endParaRPr sz="1100">
                        <a:highlight>
                          <a:srgbClr val="FFCC00"/>
                        </a:highlight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36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highlight>
                            <a:srgbClr val="FFCC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SUSPEITO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highlight>
                          <a:srgbClr val="FFCC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highlight>
                            <a:srgbClr val="FFCC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CONFIRMADO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highlight>
                          <a:srgbClr val="FFCC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highlight>
                            <a:srgbClr val="FFCC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DESCARTADO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highlight>
                          <a:srgbClr val="FFCC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CE</a:t>
                      </a:r>
                      <a:endParaRPr sz="11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0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1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MG</a:t>
                      </a:r>
                      <a:endParaRPr sz="11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1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PR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2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RJ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1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2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RS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4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3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SC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2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2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3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SP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6</a:t>
                      </a:r>
                      <a:endParaRPr sz="1100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5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rgbClr val="000000"/>
                          </a:solidFill>
                        </a:rPr>
                        <a:t>TOTAL</a:t>
                      </a:r>
                      <a:endParaRPr sz="11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 anchor="ctr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/>
                        <a:t>13</a:t>
                      </a:r>
                      <a:endParaRPr sz="1100" b="1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0</a:t>
                      </a:r>
                      <a:endParaRPr sz="1100" b="1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/>
                        <a:t>16</a:t>
                      </a:r>
                      <a:endParaRPr sz="1100" b="1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2"/>
          <p:cNvSpPr txBox="1">
            <a:spLocks noGrp="1"/>
          </p:cNvSpPr>
          <p:nvPr>
            <p:ph type="title"/>
          </p:nvPr>
        </p:nvSpPr>
        <p:spPr>
          <a:xfrm>
            <a:off x="179537" y="168724"/>
            <a:ext cx="87849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000"/>
              <a:buFont typeface="Calibri"/>
              <a:buNone/>
            </a:pPr>
            <a:r>
              <a:rPr lang="pt-BR" sz="2000"/>
              <a:t>Ministério da Saúde | Monitoramento de casos suspeitos, confirmados e descartados </a:t>
            </a:r>
            <a:r>
              <a:rPr lang="pt-BR" sz="2100"/>
              <a:t/>
            </a:r>
            <a:br>
              <a:rPr lang="pt-BR" sz="2100"/>
            </a:br>
            <a:r>
              <a:rPr lang="pt-BR" sz="1500" b="0"/>
              <a:t>Atualizado em 04/02/2020 até 15:00</a:t>
            </a:r>
            <a:endParaRPr sz="2100" b="0"/>
          </a:p>
        </p:txBody>
      </p:sp>
      <p:sp>
        <p:nvSpPr>
          <p:cNvPr id="429" name="Google Shape;429;p62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/>
              <a:t>12</a:t>
            </a:fld>
            <a:endParaRPr sz="1100"/>
          </a:p>
        </p:txBody>
      </p:sp>
      <p:sp>
        <p:nvSpPr>
          <p:cNvPr id="430" name="Google Shape;430;p62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Centro de Operação de Emergência em Saúde Pública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Infecção Humana pelo novo Coronavírus (COE-nCoV |Governo Federal)</a:t>
            </a:r>
            <a:endParaRPr sz="1100"/>
          </a:p>
        </p:txBody>
      </p:sp>
      <p:sp>
        <p:nvSpPr>
          <p:cNvPr id="431" name="Google Shape;431;p62"/>
          <p:cNvSpPr/>
          <p:nvPr/>
        </p:nvSpPr>
        <p:spPr>
          <a:xfrm>
            <a:off x="3288775" y="4176250"/>
            <a:ext cx="52125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rgbClr val="0F5398"/>
                </a:solidFill>
                <a:latin typeface="Calibri"/>
                <a:ea typeface="Calibri"/>
                <a:cs typeface="Calibri"/>
                <a:sym typeface="Calibri"/>
              </a:rPr>
              <a:t>http://plataforma.saude.gov.br</a:t>
            </a:r>
            <a:endParaRPr sz="1100"/>
          </a:p>
        </p:txBody>
      </p:sp>
      <p:pic>
        <p:nvPicPr>
          <p:cNvPr id="432" name="Google Shape;43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7230" y="4263177"/>
            <a:ext cx="1481205" cy="36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62" descr="Jog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4469" y="4222732"/>
            <a:ext cx="438268" cy="438268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2"/>
          <p:cNvSpPr txBox="1"/>
          <p:nvPr/>
        </p:nvSpPr>
        <p:spPr>
          <a:xfrm>
            <a:off x="179525" y="1087050"/>
            <a:ext cx="86106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rgbClr val="0F5398"/>
                </a:solidFill>
                <a:latin typeface="Calibri"/>
                <a:ea typeface="Calibri"/>
                <a:cs typeface="Calibri"/>
                <a:sym typeface="Calibri"/>
              </a:rPr>
              <a:t>Histórico de alteração da classificação dos casos suspeitos entre os dias 03 e 04 de Fevereiro. Brasil, 2020.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5" name="Google Shape;435;p62"/>
          <p:cNvGraphicFramePr/>
          <p:nvPr/>
        </p:nvGraphicFramePr>
        <p:xfrm>
          <a:off x="179525" y="1549661"/>
          <a:ext cx="4392050" cy="2290350"/>
        </p:xfrm>
        <a:graphic>
          <a:graphicData uri="http://schemas.openxmlformats.org/drawingml/2006/table">
            <a:tbl>
              <a:tblPr firstRow="1" bandRow="1">
                <a:noFill/>
                <a:tableStyleId>{4341ADB4-8A3B-4D2C-A1B0-D2BCD2DDD461}</a:tableStyleId>
              </a:tblPr>
              <a:tblGrid>
                <a:gridCol w="1070775"/>
                <a:gridCol w="1093450"/>
                <a:gridCol w="1076250"/>
                <a:gridCol w="1151575"/>
              </a:tblGrid>
              <a:tr h="3536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0000"/>
                          </a:solidFill>
                        </a:rPr>
                        <a:t>ESTADO</a:t>
                      </a:r>
                      <a:endParaRPr sz="110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highlight>
                            <a:srgbClr val="CCCCCC"/>
                          </a:highlight>
                        </a:rPr>
                        <a:t>03/02/2020</a:t>
                      </a:r>
                      <a:endParaRPr sz="1100">
                        <a:highlight>
                          <a:srgbClr val="CCCCCC"/>
                        </a:highlight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3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highlight>
                            <a:srgbClr val="CCCC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SUSPEITO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highlight>
                          <a:srgbClr val="CCCCCC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highlight>
                            <a:srgbClr val="CCCC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CONFIRMADO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highlight>
                          <a:srgbClr val="CCCCCC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highlight>
                            <a:srgbClr val="CCCC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DESCARTADO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highlight>
                          <a:srgbClr val="CCCCCC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CE</a:t>
                      </a:r>
                      <a:endParaRPr sz="11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rgbClr val="980000"/>
                          </a:solidFill>
                        </a:rPr>
                        <a:t>0</a:t>
                      </a:r>
                      <a:endParaRPr sz="1100" u="none" strike="noStrike" cap="none" baseline="30000">
                        <a:solidFill>
                          <a:srgbClr val="98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1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MG</a:t>
                      </a:r>
                      <a:endParaRPr sz="11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1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PR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rgbClr val="980000"/>
                          </a:solidFill>
                        </a:rPr>
                        <a:t>0</a:t>
                      </a:r>
                      <a:endParaRPr sz="1100" u="none" strike="noStrike" cap="none">
                        <a:solidFill>
                          <a:srgbClr val="98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2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RJ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rgbClr val="980000"/>
                          </a:solidFill>
                        </a:rPr>
                        <a:t>1</a:t>
                      </a:r>
                      <a:r>
                        <a:rPr lang="pt-BR" sz="1100" baseline="30000">
                          <a:solidFill>
                            <a:srgbClr val="980000"/>
                          </a:solidFill>
                        </a:rPr>
                        <a:t>-1</a:t>
                      </a:r>
                      <a:endParaRPr sz="1100" u="none" strike="noStrike" cap="none" baseline="30000">
                        <a:solidFill>
                          <a:srgbClr val="98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1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RS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4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3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SC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2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2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3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SP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rgbClr val="980000"/>
                          </a:solidFill>
                        </a:rPr>
                        <a:t>7</a:t>
                      </a:r>
                      <a:r>
                        <a:rPr lang="pt-BR" sz="1100" baseline="30000">
                          <a:solidFill>
                            <a:srgbClr val="980000"/>
                          </a:solidFill>
                        </a:rPr>
                        <a:t>-2</a:t>
                      </a:r>
                      <a:endParaRPr sz="1100" baseline="30000">
                        <a:solidFill>
                          <a:srgbClr val="98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3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rgbClr val="000000"/>
                          </a:solidFill>
                        </a:rPr>
                        <a:t>TOTAL</a:t>
                      </a:r>
                      <a:endParaRPr sz="11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 anchor="ctr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/>
                        <a:t>14</a:t>
                      </a:r>
                      <a:endParaRPr sz="1100" b="1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0</a:t>
                      </a:r>
                      <a:endParaRPr sz="1100" b="1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/>
                        <a:t>13</a:t>
                      </a:r>
                      <a:endParaRPr sz="1100" b="1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36" name="Google Shape;436;p62"/>
          <p:cNvGraphicFramePr/>
          <p:nvPr/>
        </p:nvGraphicFramePr>
        <p:xfrm>
          <a:off x="4627550" y="1549686"/>
          <a:ext cx="4072900" cy="2290275"/>
        </p:xfrm>
        <a:graphic>
          <a:graphicData uri="http://schemas.openxmlformats.org/drawingml/2006/table">
            <a:tbl>
              <a:tblPr firstRow="1" bandRow="1">
                <a:noFill/>
                <a:tableStyleId>{4341ADB4-8A3B-4D2C-A1B0-D2BCD2DDD461}</a:tableStyleId>
              </a:tblPr>
              <a:tblGrid>
                <a:gridCol w="992975"/>
                <a:gridCol w="1013975"/>
                <a:gridCol w="998075"/>
                <a:gridCol w="1067875"/>
              </a:tblGrid>
              <a:tr h="3536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0000"/>
                          </a:solidFill>
                          <a:highlight>
                            <a:srgbClr val="FFCC00"/>
                          </a:highlight>
                        </a:rPr>
                        <a:t>ESTADO</a:t>
                      </a:r>
                      <a:endParaRPr sz="1100" u="none" strike="noStrike" cap="none">
                        <a:solidFill>
                          <a:srgbClr val="000000"/>
                        </a:solidFill>
                        <a:highlight>
                          <a:srgbClr val="FFCC00"/>
                        </a:highlight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highlight>
                            <a:srgbClr val="FFCC00"/>
                          </a:highlight>
                        </a:rPr>
                        <a:t>04/02/2020</a:t>
                      </a:r>
                      <a:endParaRPr sz="1100">
                        <a:highlight>
                          <a:srgbClr val="FFCC00"/>
                        </a:highlight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36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highlight>
                            <a:srgbClr val="FFCC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SUSPEITO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highlight>
                          <a:srgbClr val="FFCC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highlight>
                            <a:srgbClr val="FFCC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CONFIRMADO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highlight>
                          <a:srgbClr val="FFCC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highlight>
                            <a:srgbClr val="FFCC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DESCARTADO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highlight>
                          <a:srgbClr val="FFCC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CE</a:t>
                      </a:r>
                      <a:endParaRPr sz="11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0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1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MG</a:t>
                      </a:r>
                      <a:endParaRPr sz="11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1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PR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2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RJ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rgbClr val="980000"/>
                          </a:solidFill>
                        </a:rPr>
                        <a:t>1</a:t>
                      </a:r>
                      <a:r>
                        <a:rPr lang="pt-BR" sz="1100" baseline="30000">
                          <a:solidFill>
                            <a:srgbClr val="980000"/>
                          </a:solidFill>
                        </a:rPr>
                        <a:t>+1</a:t>
                      </a:r>
                      <a:endParaRPr sz="1100" u="none" strike="noStrike" cap="none" baseline="30000">
                        <a:solidFill>
                          <a:srgbClr val="98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rgbClr val="980000"/>
                          </a:solidFill>
                        </a:rPr>
                        <a:t>2</a:t>
                      </a:r>
                      <a:r>
                        <a:rPr lang="pt-BR" sz="1100" baseline="30000">
                          <a:solidFill>
                            <a:srgbClr val="980000"/>
                          </a:solidFill>
                        </a:rPr>
                        <a:t>+1</a:t>
                      </a:r>
                      <a:endParaRPr sz="1100" u="none" strike="noStrike" cap="none" baseline="30000">
                        <a:solidFill>
                          <a:srgbClr val="98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RS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4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3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SC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2</a:t>
                      </a:r>
                      <a:endParaRPr sz="1100" u="none" strike="noStrike" cap="none" baseline="300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2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3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/>
                        <a:t>SP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rgbClr val="980000"/>
                          </a:solidFill>
                        </a:rPr>
                        <a:t>6</a:t>
                      </a:r>
                      <a:r>
                        <a:rPr lang="pt-BR" sz="1100" baseline="30000">
                          <a:solidFill>
                            <a:srgbClr val="980000"/>
                          </a:solidFill>
                        </a:rPr>
                        <a:t>+1</a:t>
                      </a:r>
                      <a:endParaRPr sz="1100" baseline="30000">
                        <a:solidFill>
                          <a:srgbClr val="98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 u="none" strike="noStrike" cap="none"/>
                        <a:t>0</a:t>
                      </a:r>
                      <a:endParaRPr sz="11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rgbClr val="980000"/>
                          </a:solidFill>
                        </a:rPr>
                        <a:t>5</a:t>
                      </a:r>
                      <a:r>
                        <a:rPr lang="pt-BR" sz="1100" baseline="30000">
                          <a:solidFill>
                            <a:srgbClr val="980000"/>
                          </a:solidFill>
                        </a:rPr>
                        <a:t>+2</a:t>
                      </a:r>
                      <a:endParaRPr sz="1100" u="none" strike="noStrike" cap="none" baseline="30000">
                        <a:solidFill>
                          <a:srgbClr val="98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5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rgbClr val="000000"/>
                          </a:solidFill>
                        </a:rPr>
                        <a:t>TOTAL</a:t>
                      </a:r>
                      <a:endParaRPr sz="11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marB="0" anchor="ctr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/>
                        <a:t>13</a:t>
                      </a:r>
                      <a:endParaRPr sz="1100" b="1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0</a:t>
                      </a:r>
                      <a:endParaRPr sz="1100" b="1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100" b="1"/>
                        <a:t>16</a:t>
                      </a:r>
                      <a:endParaRPr sz="1100" b="1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3"/>
          <p:cNvSpPr txBox="1">
            <a:spLocks noGrp="1"/>
          </p:cNvSpPr>
          <p:nvPr>
            <p:ph type="title"/>
          </p:nvPr>
        </p:nvSpPr>
        <p:spPr>
          <a:xfrm>
            <a:off x="188703" y="10239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400"/>
              <a:buFont typeface="Calibri"/>
              <a:buNone/>
            </a:pPr>
            <a:r>
              <a:rPr lang="pt-BR" sz="2400"/>
              <a:t>Vigilância Laboratorial | Laboratório Central de Saúde Pública (Lacen)</a:t>
            </a:r>
            <a:endParaRPr sz="1100"/>
          </a:p>
        </p:txBody>
      </p:sp>
      <p:sp>
        <p:nvSpPr>
          <p:cNvPr id="442" name="Google Shape;442;p63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/>
              <a:t>13</a:t>
            </a:fld>
            <a:endParaRPr sz="1100"/>
          </a:p>
        </p:txBody>
      </p:sp>
      <p:sp>
        <p:nvSpPr>
          <p:cNvPr id="443" name="Google Shape;443;p63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Centro de Operação de Emergência em Saúde Pública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Infecção Humana pelo novo Coronavírus (COE-nCoV |Governo Federal)</a:t>
            </a:r>
            <a:endParaRPr sz="1100"/>
          </a:p>
        </p:txBody>
      </p:sp>
      <p:pic>
        <p:nvPicPr>
          <p:cNvPr id="444" name="Google Shape;444;p63" descr="Fech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357" y="2114550"/>
            <a:ext cx="420209" cy="42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3" descr="Pesqui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357" y="664009"/>
            <a:ext cx="420209" cy="42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63" descr="Cronômetr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259" y="1857136"/>
            <a:ext cx="218803" cy="21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63" descr="Cronômetr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259" y="4431821"/>
            <a:ext cx="218803" cy="218803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3"/>
          <p:cNvSpPr txBox="1"/>
          <p:nvPr/>
        </p:nvSpPr>
        <p:spPr>
          <a:xfrm>
            <a:off x="874579" y="691803"/>
            <a:ext cx="3706587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CASOS SUSPEITOS (TOTAL: 13)</a:t>
            </a:r>
            <a:endParaRPr sz="1100"/>
          </a:p>
        </p:txBody>
      </p:sp>
      <p:sp>
        <p:nvSpPr>
          <p:cNvPr id="449" name="Google Shape;449;p63"/>
          <p:cNvSpPr txBox="1"/>
          <p:nvPr/>
        </p:nvSpPr>
        <p:spPr>
          <a:xfrm>
            <a:off x="858175" y="1044150"/>
            <a:ext cx="8115600" cy="1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amostras foram testadas para vírus respiratórios comuns e deram negativos (encaminhadas para investigação específica)</a:t>
            </a:r>
            <a:endParaRPr sz="110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 </a:t>
            </a: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amostras estão sendo processadas nos Lacen e Fiocruz para investigação de vírus respiratórios 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comuns</a:t>
            </a:r>
            <a:endParaRPr sz="1100"/>
          </a:p>
        </p:txBody>
      </p:sp>
      <p:sp>
        <p:nvSpPr>
          <p:cNvPr id="450" name="Google Shape;450;p63"/>
          <p:cNvSpPr/>
          <p:nvPr/>
        </p:nvSpPr>
        <p:spPr>
          <a:xfrm>
            <a:off x="1156048" y="1828075"/>
            <a:ext cx="693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 total para o diagnóstico dos casos suspeitos: </a:t>
            </a: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(variando de 0 a 2 dias)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63"/>
          <p:cNvSpPr txBox="1"/>
          <p:nvPr/>
        </p:nvSpPr>
        <p:spPr>
          <a:xfrm>
            <a:off x="874579" y="2138406"/>
            <a:ext cx="4722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609558"/>
                </a:solidFill>
                <a:latin typeface="Calibri"/>
                <a:ea typeface="Calibri"/>
                <a:cs typeface="Calibri"/>
                <a:sym typeface="Calibri"/>
              </a:rPr>
              <a:t>CASOS DESCARTADOS (TOTAL: 16)</a:t>
            </a:r>
            <a:endParaRPr sz="1100"/>
          </a:p>
        </p:txBody>
      </p:sp>
      <p:sp>
        <p:nvSpPr>
          <p:cNvPr id="452" name="Google Shape;452;p63"/>
          <p:cNvSpPr txBox="1"/>
          <p:nvPr/>
        </p:nvSpPr>
        <p:spPr>
          <a:xfrm>
            <a:off x="913491" y="2631078"/>
            <a:ext cx="8004900" cy="1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 positivos para vírus Influenza B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 positivos para vírus Influenza 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 negativo para Rhinovirus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 negativo para Adenovírus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 negativo para 2019-nCoV (RT-PCR e Metagenômica) – </a:t>
            </a:r>
            <a:r>
              <a:rPr lang="pt-BR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positivo para 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Picobirnaviridae</a:t>
            </a:r>
            <a:r>
              <a:rPr lang="pt-BR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na Metagenômica</a:t>
            </a:r>
            <a:endParaRPr sz="1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●"/>
            </a:pPr>
            <a:r>
              <a:rPr lang="pt-BR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01 Metapneumovírus</a:t>
            </a:r>
            <a:endParaRPr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Char char="●"/>
            </a:pPr>
            <a:r>
              <a:rPr lang="pt-BR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01 Vírus Sincicial Respiratório</a:t>
            </a:r>
            <a:endParaRPr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3"/>
          <p:cNvSpPr/>
          <p:nvPr/>
        </p:nvSpPr>
        <p:spPr>
          <a:xfrm>
            <a:off x="1156050" y="4383400"/>
            <a:ext cx="7882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pt-B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empo total para o diagnóstico dos casos suspeitos: 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(variando de 0 a 4 dias)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4"/>
          <p:cNvSpPr txBox="1">
            <a:spLocks noGrp="1"/>
          </p:cNvSpPr>
          <p:nvPr>
            <p:ph type="title"/>
          </p:nvPr>
        </p:nvSpPr>
        <p:spPr>
          <a:xfrm>
            <a:off x="179537" y="182686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100"/>
              <a:buFont typeface="Calibri"/>
              <a:buNone/>
            </a:pPr>
            <a:r>
              <a:rPr lang="pt-BR" sz="2100"/>
              <a:t>Prioridades para interromper e mitigar o impacto da transmissão do vírus</a:t>
            </a:r>
            <a:endParaRPr sz="1100"/>
          </a:p>
        </p:txBody>
      </p:sp>
      <p:sp>
        <p:nvSpPr>
          <p:cNvPr id="459" name="Google Shape;459;p64"/>
          <p:cNvSpPr txBox="1">
            <a:spLocks noGrp="1"/>
          </p:cNvSpPr>
          <p:nvPr>
            <p:ph type="body" idx="1"/>
          </p:nvPr>
        </p:nvSpPr>
        <p:spPr>
          <a:xfrm>
            <a:off x="322950" y="675515"/>
            <a:ext cx="8498098" cy="390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841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pt-BR" sz="1300" b="1"/>
              <a:t>Limitar a transmissão pessoa para pessoa</a:t>
            </a:r>
            <a:endParaRPr sz="1100"/>
          </a:p>
          <a:p>
            <a:pPr marL="520700" lvl="1" indent="-17145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pt-BR" sz="1100"/>
              <a:t>Reduzir infecções secundárias entre contatos próximos e profissionais de saúde;</a:t>
            </a:r>
            <a:endParaRPr sz="1100"/>
          </a:p>
          <a:p>
            <a:pPr marL="520700" lvl="1" indent="-17145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pt-BR" sz="1100"/>
              <a:t>Prevenir a transmissão em eventos que possam amplificar ou espalhar os vírus;</a:t>
            </a:r>
            <a:endParaRPr sz="1100"/>
          </a:p>
          <a:p>
            <a:pPr marL="520700" lvl="1" indent="-17145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pt-BR" sz="1100"/>
              <a:t>Prevenir futuras dispersão internacional.</a:t>
            </a:r>
            <a:endParaRPr sz="1100"/>
          </a:p>
          <a:p>
            <a:pPr marL="177800" lvl="0" indent="-184150" algn="l" rtl="0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pt-BR" sz="1300" b="1"/>
              <a:t>Identificar, isolar e cuidar dos pacientes oportunamente</a:t>
            </a:r>
            <a:endParaRPr sz="1100"/>
          </a:p>
          <a:p>
            <a:pPr marL="520700" lvl="1" indent="-17145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pt-BR" sz="1100"/>
              <a:t>Equipar para detectar, isolar e cuidar dos pacientes;</a:t>
            </a:r>
            <a:endParaRPr sz="1100"/>
          </a:p>
          <a:p>
            <a:pPr marL="520700" lvl="1" indent="-17145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pt-BR" sz="1100"/>
              <a:t>Prover otimização do cuidado.</a:t>
            </a:r>
            <a:endParaRPr sz="1100"/>
          </a:p>
          <a:p>
            <a:pPr marL="177800" lvl="0" indent="-184150" algn="l" rtl="0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pt-BR" sz="1300" b="1"/>
              <a:t>Direcionar as condutas frente às dúvidas</a:t>
            </a:r>
            <a:endParaRPr sz="1100"/>
          </a:p>
          <a:p>
            <a:pPr marL="520700" lvl="1" indent="-17145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pt-BR" sz="1100"/>
              <a:t>Características clínicas de gravidade, extensão da transmissão e infecção, opções de tratamento, diagnóstico, terapias e vacinas</a:t>
            </a:r>
            <a:endParaRPr sz="1100"/>
          </a:p>
          <a:p>
            <a:pPr marL="177800" lvl="0" indent="-184150" algn="l" rtl="0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pt-BR" sz="1300" b="1"/>
              <a:t>Combater a desinformação: comunicação de risco, informação sobre a emergência</a:t>
            </a:r>
            <a:endParaRPr sz="1100"/>
          </a:p>
          <a:p>
            <a:pPr marL="177800" lvl="0" indent="-184150" algn="l" rtl="0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pt-BR" sz="1300" b="1"/>
              <a:t>Minimizar os impactos econômicos e sociais por meio de parcerias intersetoriais</a:t>
            </a:r>
            <a:endParaRPr sz="1100"/>
          </a:p>
        </p:txBody>
      </p:sp>
      <p:sp>
        <p:nvSpPr>
          <p:cNvPr id="460" name="Google Shape;460;p64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/>
              <a:t>14</a:t>
            </a:fld>
            <a:endParaRPr sz="1100"/>
          </a:p>
        </p:txBody>
      </p:sp>
      <p:sp>
        <p:nvSpPr>
          <p:cNvPr id="461" name="Google Shape;461;p64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Centro de Operação de Emergência em Saúde Pública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Infecção Humana pelo novo Coronavírus (COE-nCoV |Governo Federal)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5"/>
          <p:cNvSpPr/>
          <p:nvPr/>
        </p:nvSpPr>
        <p:spPr>
          <a:xfrm>
            <a:off x="2286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65"/>
          <p:cNvSpPr/>
          <p:nvPr/>
        </p:nvSpPr>
        <p:spPr>
          <a:xfrm>
            <a:off x="1" y="0"/>
            <a:ext cx="3125453" cy="51435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65"/>
          <p:cNvSpPr txBox="1">
            <a:spLocks noGrp="1"/>
          </p:cNvSpPr>
          <p:nvPr>
            <p:ph type="title"/>
          </p:nvPr>
        </p:nvSpPr>
        <p:spPr>
          <a:xfrm>
            <a:off x="168959" y="898813"/>
            <a:ext cx="2646086" cy="334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pt-BR" sz="3300">
                <a:solidFill>
                  <a:srgbClr val="FFFFFF"/>
                </a:solidFill>
              </a:rPr>
              <a:t>Resposta internacional coordenada e colaboração global </a:t>
            </a:r>
            <a:br>
              <a:rPr lang="pt-BR" sz="3300">
                <a:solidFill>
                  <a:srgbClr val="FFFFFF"/>
                </a:solidFill>
              </a:rPr>
            </a:br>
            <a:r>
              <a:rPr lang="pt-BR" sz="3300">
                <a:solidFill>
                  <a:srgbClr val="FFFFFF"/>
                </a:solidFill>
              </a:rPr>
              <a:t/>
            </a:r>
            <a:br>
              <a:rPr lang="pt-BR" sz="3300">
                <a:solidFill>
                  <a:srgbClr val="FFFFFF"/>
                </a:solidFill>
              </a:rPr>
            </a:br>
            <a:r>
              <a:rPr lang="pt-BR" sz="3300">
                <a:solidFill>
                  <a:srgbClr val="FFFFFF"/>
                </a:solidFill>
              </a:rPr>
              <a:t>PRIORIDADES</a:t>
            </a:r>
            <a:endParaRPr sz="1100"/>
          </a:p>
        </p:txBody>
      </p:sp>
      <p:sp>
        <p:nvSpPr>
          <p:cNvPr id="469" name="Google Shape;469;p65"/>
          <p:cNvSpPr txBox="1">
            <a:spLocks noGrp="1"/>
          </p:cNvSpPr>
          <p:nvPr>
            <p:ph type="body" idx="1"/>
          </p:nvPr>
        </p:nvSpPr>
        <p:spPr>
          <a:xfrm>
            <a:off x="3174275" y="239316"/>
            <a:ext cx="5688874" cy="466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pt-BR" sz="1400"/>
              <a:t>Trabalhar com políticas, estratégias, técnicos e operacionais envolvidos, parceiros e redes globais para ampliar a capacidade de preparação e resposta;</a:t>
            </a:r>
            <a:endParaRPr sz="1100"/>
          </a:p>
          <a:p>
            <a:pPr marL="177800" lvl="0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pt-BR" sz="1400"/>
              <a:t>Trabalhar com os cientistas chineses e redes de especialistas internacionais em saúde pública;</a:t>
            </a:r>
            <a:endParaRPr sz="1100"/>
          </a:p>
          <a:p>
            <a:pPr marL="177800" lvl="0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pt-BR" sz="1400"/>
              <a:t>Integração e coordenação dos países, das regiões e em nível global para preparação e resposta;</a:t>
            </a:r>
            <a:endParaRPr sz="1100"/>
          </a:p>
          <a:p>
            <a:pPr marL="177800" lvl="0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pt-BR" sz="1400"/>
              <a:t>Ativar redes de especialistas para compartilhar conhecimento e desenvolvimento;</a:t>
            </a:r>
            <a:endParaRPr sz="1100"/>
          </a:p>
          <a:p>
            <a:pPr marL="177800" lvl="0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pt-BR" sz="1400"/>
              <a:t>Construir estratégias, parcerias e redes incluindo:</a:t>
            </a:r>
            <a:endParaRPr sz="1100"/>
          </a:p>
          <a:p>
            <a:pPr marL="330200" lvl="1" indent="-165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</a:pPr>
            <a:r>
              <a:rPr lang="pt-BR" sz="1200"/>
              <a:t>Sistema de Coordenação da ONU;</a:t>
            </a:r>
            <a:endParaRPr sz="1100"/>
          </a:p>
          <a:p>
            <a:pPr marL="330200" lvl="1" indent="-165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</a:pPr>
            <a:r>
              <a:rPr lang="pt-BR" sz="1200"/>
              <a:t>GOARN (Rede Mundial de Alerta e Resposta a Surtos), Centros Colaboradores, Laboratórios, Equipes Médicas de Emergência, Equipes de Epidemiologistas de Campo;</a:t>
            </a:r>
            <a:endParaRPr sz="1100"/>
          </a:p>
          <a:p>
            <a:pPr marL="330200" lvl="1" indent="-165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</a:pPr>
            <a:r>
              <a:rPr lang="pt-BR" sz="1200"/>
              <a:t>Uma Saúde (</a:t>
            </a:r>
            <a:r>
              <a:rPr lang="pt-BR" sz="1200" i="1"/>
              <a:t>One Health</a:t>
            </a:r>
            <a:r>
              <a:rPr lang="pt-BR" sz="1200"/>
              <a:t>): OMS, FAO e OIE;</a:t>
            </a:r>
            <a:endParaRPr sz="1100"/>
          </a:p>
          <a:p>
            <a:pPr marL="330200" lvl="1" indent="-165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</a:pPr>
            <a:r>
              <a:rPr lang="pt-BR" sz="1200"/>
              <a:t>Pesquisa e desenvolvimento;</a:t>
            </a:r>
            <a:endParaRPr sz="1100"/>
          </a:p>
          <a:p>
            <a:pPr marL="330200" lvl="1" indent="-165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</a:pPr>
            <a:r>
              <a:rPr lang="pt-BR" sz="1200"/>
              <a:t>Rede de Centros de Operações de Emergência</a:t>
            </a:r>
            <a:endParaRPr sz="1100"/>
          </a:p>
        </p:txBody>
      </p:sp>
      <p:sp>
        <p:nvSpPr>
          <p:cNvPr id="470" name="Google Shape;470;p6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93838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/>
              <a:t>Centro de Operação de Emergência em Saúde Pública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500"/>
              <a:t>Infecção Humana pelo novo Coronavírus (COE-nCoV)</a:t>
            </a:r>
            <a:endParaRPr sz="1100"/>
          </a:p>
        </p:txBody>
      </p:sp>
      <p:sp>
        <p:nvSpPr>
          <p:cNvPr id="471" name="Google Shape;471;p65"/>
          <p:cNvSpPr txBox="1">
            <a:spLocks noGrp="1"/>
          </p:cNvSpPr>
          <p:nvPr>
            <p:ph type="sldNum" idx="12"/>
          </p:nvPr>
        </p:nvSpPr>
        <p:spPr>
          <a:xfrm>
            <a:off x="7156173" y="4767263"/>
            <a:ext cx="13591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/>
              <a:t>15</a:t>
            </a:fld>
            <a:endParaRPr sz="1100"/>
          </a:p>
        </p:txBody>
      </p:sp>
      <p:sp>
        <p:nvSpPr>
          <p:cNvPr id="472" name="Google Shape;472;p65"/>
          <p:cNvSpPr/>
          <p:nvPr/>
        </p:nvSpPr>
        <p:spPr>
          <a:xfrm rot="10800000" flipH="1">
            <a:off x="5662802" y="1841609"/>
            <a:ext cx="3062575" cy="3062575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3704" y="4795303"/>
            <a:ext cx="1518287" cy="2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6"/>
          <p:cNvSpPr txBox="1">
            <a:spLocks noGrp="1"/>
          </p:cNvSpPr>
          <p:nvPr>
            <p:ph type="title"/>
          </p:nvPr>
        </p:nvSpPr>
        <p:spPr>
          <a:xfrm>
            <a:off x="188703" y="10239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700"/>
              <a:buFont typeface="Calibri"/>
              <a:buNone/>
            </a:pPr>
            <a:r>
              <a:rPr lang="pt-BR" sz="1100"/>
              <a:t>OMS | Classificação de risco – revisão em 29/01/2020</a:t>
            </a:r>
            <a:endParaRPr sz="1100"/>
          </a:p>
        </p:txBody>
      </p:sp>
      <p:graphicFrame>
        <p:nvGraphicFramePr>
          <p:cNvPr id="479" name="Google Shape;479;p66"/>
          <p:cNvGraphicFramePr/>
          <p:nvPr/>
        </p:nvGraphicFramePr>
        <p:xfrm>
          <a:off x="2388988" y="3708888"/>
          <a:ext cx="4383900" cy="918245"/>
        </p:xfrm>
        <a:graphic>
          <a:graphicData uri="http://schemas.openxmlformats.org/drawingml/2006/table">
            <a:tbl>
              <a:tblPr firstRow="1" bandRow="1">
                <a:noFill/>
                <a:tableStyleId>{9461D77D-6C72-42E3-BE79-EE6B2CC5CB86}</a:tableStyleId>
              </a:tblPr>
              <a:tblGrid>
                <a:gridCol w="1461300"/>
                <a:gridCol w="1461300"/>
                <a:gridCol w="1461300"/>
              </a:tblGrid>
              <a:tr h="27812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/>
                        <a:t>RISCO</a:t>
                      </a:r>
                      <a:endParaRPr sz="1100"/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>
                          <a:solidFill>
                            <a:schemeClr val="lt1"/>
                          </a:solidFill>
                        </a:rPr>
                        <a:t>Mundial</a:t>
                      </a:r>
                      <a:endParaRPr sz="1100"/>
                    </a:p>
                  </a:txBody>
                  <a:tcPr marL="68600" marR="68600" marT="34300" marB="343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>
                          <a:solidFill>
                            <a:schemeClr val="lt1"/>
                          </a:solidFill>
                        </a:rPr>
                        <a:t>Regional (Ásia)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>
                          <a:solidFill>
                            <a:schemeClr val="lt1"/>
                          </a:solidFill>
                        </a:rPr>
                        <a:t>Local (China)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Alto</a:t>
                      </a:r>
                      <a:endParaRPr sz="1100"/>
                    </a:p>
                  </a:txBody>
                  <a:tcPr marL="68600" marR="68600" marT="34300" marB="343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Alto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Muito Alto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7171"/>
                    </a:solidFill>
                  </a:tcPr>
                </a:tc>
              </a:tr>
            </a:tbl>
          </a:graphicData>
        </a:graphic>
      </p:graphicFrame>
      <p:sp>
        <p:nvSpPr>
          <p:cNvPr id="480" name="Google Shape;480;p66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/>
              <a:t>16</a:t>
            </a:fld>
            <a:endParaRPr sz="1100"/>
          </a:p>
        </p:txBody>
      </p:sp>
      <p:sp>
        <p:nvSpPr>
          <p:cNvPr id="481" name="Google Shape;481;p66"/>
          <p:cNvSpPr txBox="1"/>
          <p:nvPr/>
        </p:nvSpPr>
        <p:spPr>
          <a:xfrm>
            <a:off x="188230" y="625740"/>
            <a:ext cx="2868590" cy="288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Probabilidade de propagação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Transmissão contínua de humano para humano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Confirmado identificado em 34 áreas de nível provincial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maioria dos casos exportados para fora da China está epidemiologicamente ligada a Wuhan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Transmissão humano a humano documentada em outros países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fonte do surto permanece desconhecida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desagregados são necessários para entender melhor a epidemiologia</a:t>
            </a:r>
            <a:endParaRPr sz="1100"/>
          </a:p>
        </p:txBody>
      </p:sp>
      <p:sp>
        <p:nvSpPr>
          <p:cNvPr id="482" name="Google Shape;482;p66"/>
          <p:cNvSpPr txBox="1"/>
          <p:nvPr/>
        </p:nvSpPr>
        <p:spPr>
          <a:xfrm>
            <a:off x="3146635" y="635300"/>
            <a:ext cx="2868590" cy="140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Impacto potencial para saúde humana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 causar casos graves e óbitos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padrão de gravidade não está completamente conhecido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Ocorrência de transmissão a partir de casos assintomáticos</a:t>
            </a:r>
            <a:endParaRPr sz="1100"/>
          </a:p>
        </p:txBody>
      </p:sp>
      <p:sp>
        <p:nvSpPr>
          <p:cNvPr id="483" name="Google Shape;483;p66"/>
          <p:cNvSpPr txBox="1"/>
          <p:nvPr/>
        </p:nvSpPr>
        <p:spPr>
          <a:xfrm>
            <a:off x="6105039" y="661755"/>
            <a:ext cx="2868590" cy="180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Probabilidade de que as capacidades de controle sejam insuficientes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tem implementado as principais medidas de controle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Atualmente os países afetados possuem sistemas de saúde pública robustos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Alguns países podem estar menos preparados para gerenciar os casos</a:t>
            </a:r>
            <a:endParaRPr sz="1100"/>
          </a:p>
        </p:txBody>
      </p:sp>
      <p:cxnSp>
        <p:nvCxnSpPr>
          <p:cNvPr id="484" name="Google Shape;484;p66"/>
          <p:cNvCxnSpPr/>
          <p:nvPr/>
        </p:nvCxnSpPr>
        <p:spPr>
          <a:xfrm>
            <a:off x="3056820" y="661755"/>
            <a:ext cx="0" cy="2897873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5" name="Google Shape;485;p66"/>
          <p:cNvCxnSpPr/>
          <p:nvPr/>
        </p:nvCxnSpPr>
        <p:spPr>
          <a:xfrm>
            <a:off x="6015224" y="661754"/>
            <a:ext cx="0" cy="2897873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6" name="Google Shape;486;p66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Centro de Operação de Emergência em Saúde Pública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Infecção Humana pelo novo Coronavírus (COE-nCoV |Governo Federal)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7"/>
          <p:cNvSpPr txBox="1">
            <a:spLocks noGrp="1"/>
          </p:cNvSpPr>
          <p:nvPr>
            <p:ph type="title"/>
          </p:nvPr>
        </p:nvSpPr>
        <p:spPr>
          <a:xfrm>
            <a:off x="188703" y="10239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400"/>
              <a:buFont typeface="Calibri"/>
              <a:buNone/>
            </a:pPr>
            <a:r>
              <a:rPr lang="pt-BR" sz="2400"/>
              <a:t>OMS | Necessidade de vigilância global e avanço no conhecimento</a:t>
            </a:r>
            <a:endParaRPr sz="1100"/>
          </a:p>
        </p:txBody>
      </p:sp>
      <p:sp>
        <p:nvSpPr>
          <p:cNvPr id="492" name="Google Shape;492;p67"/>
          <p:cNvSpPr txBox="1">
            <a:spLocks noGrp="1"/>
          </p:cNvSpPr>
          <p:nvPr>
            <p:ph type="body" idx="1"/>
          </p:nvPr>
        </p:nvSpPr>
        <p:spPr>
          <a:xfrm>
            <a:off x="584208" y="648337"/>
            <a:ext cx="7975584" cy="6122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800"/>
              <a:t>Os países são encorajados para notificar os casos confirmados em até 24 horas com a OMS por meio do Ponto Focal Nacional para o RSI (no Brasil é a SVS/MS)</a:t>
            </a:r>
            <a:endParaRPr sz="1100"/>
          </a:p>
        </p:txBody>
      </p:sp>
      <p:sp>
        <p:nvSpPr>
          <p:cNvPr id="493" name="Google Shape;493;p67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/>
              <a:t>17</a:t>
            </a:fld>
            <a:endParaRPr sz="1100"/>
          </a:p>
        </p:txBody>
      </p:sp>
      <p:sp>
        <p:nvSpPr>
          <p:cNvPr id="494" name="Google Shape;494;p67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Centro de Operação de Emergência em Saúde Pública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Infecção Humana pelo novo Coronavírus (COE-nCoV |Governo Federal)</a:t>
            </a:r>
            <a:endParaRPr sz="1100"/>
          </a:p>
        </p:txBody>
      </p:sp>
      <p:sp>
        <p:nvSpPr>
          <p:cNvPr id="495" name="Google Shape;495;p67"/>
          <p:cNvSpPr txBox="1"/>
          <p:nvPr/>
        </p:nvSpPr>
        <p:spPr>
          <a:xfrm>
            <a:off x="584208" y="1736884"/>
            <a:ext cx="7975584" cy="29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84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pt-B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que rapidez o novo Coronavírus se espalha para áreas não afetadas?</a:t>
            </a:r>
            <a:endParaRPr sz="1100"/>
          </a:p>
          <a:p>
            <a:pPr marL="177800" marR="0" lvl="0" indent="-1841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pt-B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onde os casos são exportados (de e para)?</a:t>
            </a:r>
            <a:endParaRPr sz="1100"/>
          </a:p>
          <a:p>
            <a:pPr marL="177800" marR="0" lvl="0" indent="-1841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pt-B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tipos de exposições são relatadas pelos viajantes nas áreas afetadas?</a:t>
            </a:r>
            <a:endParaRPr sz="1100"/>
          </a:p>
          <a:p>
            <a:pPr marL="177800" marR="0" lvl="0" indent="-1841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pt-B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indivíduos são sintomáticos antes da viagem e potencialmente detectáveis através da triagem de saída?</a:t>
            </a:r>
            <a:endParaRPr sz="1100"/>
          </a:p>
          <a:p>
            <a:pPr marL="177800" marR="0" lvl="0" indent="-1841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pt-B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Há ocorrências de transmissão de pessoa para pessoa nos países recém-afetados?</a:t>
            </a:r>
            <a:endParaRPr sz="1100"/>
          </a:p>
          <a:p>
            <a:pPr marL="177800" marR="0" lvl="0" indent="-1841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pt-B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é a apresentação clínica da doença entre os viajantes?</a:t>
            </a:r>
            <a:endParaRPr sz="1100"/>
          </a:p>
        </p:txBody>
      </p:sp>
      <p:sp>
        <p:nvSpPr>
          <p:cNvPr id="496" name="Google Shape;496;p67"/>
          <p:cNvSpPr txBox="1"/>
          <p:nvPr/>
        </p:nvSpPr>
        <p:spPr>
          <a:xfrm>
            <a:off x="1771142" y="1382213"/>
            <a:ext cx="53688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 QUE PRECISAM DE MELHORES EVIDÊNCIAS E ELUCIDAÇÃO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8"/>
          <p:cNvSpPr txBox="1">
            <a:spLocks noGrp="1"/>
          </p:cNvSpPr>
          <p:nvPr>
            <p:ph type="title"/>
          </p:nvPr>
        </p:nvSpPr>
        <p:spPr>
          <a:xfrm>
            <a:off x="188703" y="10239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700"/>
              <a:buFont typeface="Calibri"/>
              <a:buNone/>
            </a:pPr>
            <a:r>
              <a:rPr lang="pt-BR" sz="1100"/>
              <a:t>OMS | Recomendações </a:t>
            </a:r>
            <a:endParaRPr sz="1100"/>
          </a:p>
        </p:txBody>
      </p:sp>
      <p:sp>
        <p:nvSpPr>
          <p:cNvPr id="502" name="Google Shape;502;p68"/>
          <p:cNvSpPr txBox="1">
            <a:spLocks noGrp="1"/>
          </p:cNvSpPr>
          <p:nvPr>
            <p:ph type="body" idx="1"/>
          </p:nvPr>
        </p:nvSpPr>
        <p:spPr>
          <a:xfrm>
            <a:off x="495679" y="602617"/>
            <a:ext cx="7975584" cy="405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pt-BR" sz="1400" b="1"/>
              <a:t>Vigilância epidemiológica: </a:t>
            </a:r>
            <a:r>
              <a:rPr lang="pt-BR" sz="1400"/>
              <a:t>definições de caso e orientações para investigação</a:t>
            </a:r>
            <a:endParaRPr sz="1100"/>
          </a:p>
          <a:p>
            <a:pPr marL="177800" lvl="0" indent="-1778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pt-BR" sz="1400" b="1"/>
              <a:t>Vigilância laboratorial: </a:t>
            </a:r>
            <a:r>
              <a:rPr lang="pt-BR" sz="1400"/>
              <a:t>teste para casos suspeitos</a:t>
            </a:r>
            <a:endParaRPr sz="1100"/>
          </a:p>
          <a:p>
            <a:pPr marL="177800" lvl="0" indent="-1778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pt-BR" sz="1400" b="1"/>
              <a:t>Manejo clínico: </a:t>
            </a:r>
            <a:r>
              <a:rPr lang="pt-BR" sz="1400"/>
              <a:t>infecção respiratória aguda grave</a:t>
            </a:r>
            <a:endParaRPr sz="1100"/>
          </a:p>
          <a:p>
            <a:pPr marL="177800" lvl="0" indent="-1778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pt-BR" sz="1400" b="1"/>
              <a:t>Controle de infecções: </a:t>
            </a:r>
            <a:r>
              <a:rPr lang="pt-BR" sz="1400"/>
              <a:t>prevenir e controlar as infecções, proteger os profissionais de saúde, prevenir a transmissão em serviços de saúde</a:t>
            </a:r>
            <a:endParaRPr sz="1100"/>
          </a:p>
          <a:p>
            <a:pPr marL="177800" lvl="0" indent="-1778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pt-BR" sz="1400" b="1"/>
              <a:t>Cuidados domiciliares: </a:t>
            </a:r>
            <a:r>
              <a:rPr lang="pt-BR" sz="1400"/>
              <a:t>assistência domiciliar para os pacientes</a:t>
            </a:r>
            <a:endParaRPr sz="1100"/>
          </a:p>
          <a:p>
            <a:pPr marL="177800" lvl="0" indent="-1778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pt-BR" sz="1400" b="1"/>
              <a:t>Informação: </a:t>
            </a:r>
            <a:r>
              <a:rPr lang="pt-BR" sz="1400"/>
              <a:t>comunicação de risco e engajamento da sociedade</a:t>
            </a:r>
            <a:endParaRPr sz="1100"/>
          </a:p>
          <a:p>
            <a:pPr marL="177800" lvl="0" indent="-1778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pt-BR" sz="1400" b="1"/>
              <a:t>Preparação e resposta: </a:t>
            </a:r>
            <a:r>
              <a:rPr lang="pt-BR" sz="1400"/>
              <a:t>checklist para preparação e resposta (plano de contingência)</a:t>
            </a:r>
            <a:endParaRPr sz="1100"/>
          </a:p>
          <a:p>
            <a:pPr marL="177800" lvl="0" indent="-1778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pt-BR" sz="1400" b="1"/>
              <a:t>Insumos: </a:t>
            </a:r>
            <a:r>
              <a:rPr lang="pt-BR" sz="1400"/>
              <a:t>kit de materiais para manejo de doentes</a:t>
            </a:r>
            <a:endParaRPr sz="1100"/>
          </a:p>
          <a:p>
            <a:pPr marL="177800" lvl="0" indent="-1778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pt-BR" sz="1400" b="1"/>
              <a:t>Mitigação: </a:t>
            </a:r>
            <a:r>
              <a:rPr lang="pt-BR" sz="1400"/>
              <a:t>recomendações para redução do risco de transmissão de animais para humanos</a:t>
            </a:r>
            <a:endParaRPr sz="1100"/>
          </a:p>
          <a:p>
            <a:pPr marL="177800" lvl="0" indent="-1778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pt-BR" sz="1400" b="1"/>
              <a:t>Cuidados: </a:t>
            </a:r>
            <a:r>
              <a:rPr lang="pt-BR" sz="1400"/>
              <a:t>alertar para uso de máscaras no cuidado domiciliar e serviços de saúde</a:t>
            </a:r>
            <a:endParaRPr sz="1100"/>
          </a:p>
        </p:txBody>
      </p:sp>
      <p:sp>
        <p:nvSpPr>
          <p:cNvPr id="503" name="Google Shape;503;p68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/>
              <a:t>18</a:t>
            </a:fld>
            <a:endParaRPr sz="1100"/>
          </a:p>
        </p:txBody>
      </p:sp>
      <p:sp>
        <p:nvSpPr>
          <p:cNvPr id="504" name="Google Shape;504;p68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Centro de Operação de Emergência em Saúde Pública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Infecção Humana pelo novo Coronavírus (COE-nCoV |Governo Federal)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9"/>
          <p:cNvSpPr txBox="1">
            <a:spLocks noGrp="1"/>
          </p:cNvSpPr>
          <p:nvPr>
            <p:ph type="title" idx="4294967295"/>
          </p:nvPr>
        </p:nvSpPr>
        <p:spPr>
          <a:xfrm>
            <a:off x="6240431" y="3879446"/>
            <a:ext cx="2492438" cy="7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22A"/>
              </a:buClr>
              <a:buSzPts val="3000"/>
              <a:buFont typeface="Calibri"/>
              <a:buNone/>
            </a:pPr>
            <a:r>
              <a:rPr lang="pt-BR" sz="3000" b="1">
                <a:solidFill>
                  <a:srgbClr val="F3A22A"/>
                </a:solidFill>
                <a:latin typeface="Calibri"/>
                <a:ea typeface="Calibri"/>
                <a:cs typeface="Calibri"/>
                <a:sym typeface="Calibri"/>
              </a:rPr>
              <a:t>PRODUTOS DO COE-NCOV</a:t>
            </a:r>
            <a:endParaRPr sz="1100"/>
          </a:p>
        </p:txBody>
      </p:sp>
      <p:sp>
        <p:nvSpPr>
          <p:cNvPr id="510" name="Google Shape;510;p69"/>
          <p:cNvSpPr/>
          <p:nvPr/>
        </p:nvSpPr>
        <p:spPr>
          <a:xfrm>
            <a:off x="472594" y="471781"/>
            <a:ext cx="912912" cy="644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1" name="Google Shape;511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924" y="568192"/>
            <a:ext cx="785792" cy="45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9"/>
          <p:cNvSpPr/>
          <p:nvPr/>
        </p:nvSpPr>
        <p:spPr>
          <a:xfrm>
            <a:off x="1382762" y="476653"/>
            <a:ext cx="510306" cy="637310"/>
          </a:xfrm>
          <a:prstGeom prst="rtTriangle">
            <a:avLst/>
          </a:prstGeom>
          <a:solidFill>
            <a:srgbClr val="3D4B5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9"/>
          <p:cNvSpPr/>
          <p:nvPr/>
        </p:nvSpPr>
        <p:spPr>
          <a:xfrm rot="-5400000" flipH="1">
            <a:off x="835607" y="743912"/>
            <a:ext cx="1028700" cy="1767583"/>
          </a:xfrm>
          <a:custGeom>
            <a:avLst/>
            <a:gdLst/>
            <a:ahLst/>
            <a:cxnLst/>
            <a:rect l="l" t="t" r="r" b="b"/>
            <a:pathLst>
              <a:path w="1371600" h="2356777" extrusionOk="0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69"/>
          <p:cNvSpPr/>
          <p:nvPr/>
        </p:nvSpPr>
        <p:spPr>
          <a:xfrm>
            <a:off x="3716937" y="1108456"/>
            <a:ext cx="819195" cy="1028700"/>
          </a:xfrm>
          <a:prstGeom prst="rtTriangle">
            <a:avLst/>
          </a:prstGeom>
          <a:solidFill>
            <a:srgbClr val="3D4B5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9"/>
          <p:cNvSpPr/>
          <p:nvPr/>
        </p:nvSpPr>
        <p:spPr>
          <a:xfrm>
            <a:off x="484156" y="2142053"/>
            <a:ext cx="1755055" cy="14333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9"/>
          <p:cNvSpPr/>
          <p:nvPr/>
        </p:nvSpPr>
        <p:spPr>
          <a:xfrm rot="5400000">
            <a:off x="5107890" y="2099244"/>
            <a:ext cx="1433322" cy="148535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9"/>
          <p:cNvSpPr/>
          <p:nvPr/>
        </p:nvSpPr>
        <p:spPr>
          <a:xfrm>
            <a:off x="5089327" y="504849"/>
            <a:ext cx="1485354" cy="1623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8" name="Google Shape;518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0124" y="812396"/>
            <a:ext cx="1263759" cy="101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9"/>
          <p:cNvSpPr/>
          <p:nvPr/>
        </p:nvSpPr>
        <p:spPr>
          <a:xfrm rot="5400000" flipH="1">
            <a:off x="6481668" y="596365"/>
            <a:ext cx="1049274" cy="86297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Google Shape;520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725" y="2398915"/>
            <a:ext cx="1466749" cy="92405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9"/>
          <p:cNvSpPr/>
          <p:nvPr/>
        </p:nvSpPr>
        <p:spPr>
          <a:xfrm>
            <a:off x="3046137" y="2138006"/>
            <a:ext cx="2037109" cy="14264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9"/>
          <p:cNvSpPr/>
          <p:nvPr/>
        </p:nvSpPr>
        <p:spPr>
          <a:xfrm rot="-5400000" flipH="1">
            <a:off x="1923502" y="2437563"/>
            <a:ext cx="1433322" cy="825563"/>
          </a:xfrm>
          <a:prstGeom prst="rtTriangle">
            <a:avLst/>
          </a:prstGeom>
          <a:solidFill>
            <a:srgbClr val="AEABA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69"/>
          <p:cNvSpPr/>
          <p:nvPr/>
        </p:nvSpPr>
        <p:spPr>
          <a:xfrm>
            <a:off x="1824083" y="1114373"/>
            <a:ext cx="1902899" cy="102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76718" y="1249580"/>
            <a:ext cx="1616404" cy="74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6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69375" y="2425890"/>
            <a:ext cx="1797116" cy="849137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9"/>
          <p:cNvSpPr/>
          <p:nvPr/>
        </p:nvSpPr>
        <p:spPr>
          <a:xfrm>
            <a:off x="6567454" y="1552373"/>
            <a:ext cx="2092390" cy="19776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Google Shape;527;p6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92360" y="1918973"/>
            <a:ext cx="1842577" cy="1275984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9"/>
          <p:cNvSpPr/>
          <p:nvPr/>
        </p:nvSpPr>
        <p:spPr>
          <a:xfrm flipH="1">
            <a:off x="6324600" y="3543397"/>
            <a:ext cx="244200" cy="304976"/>
          </a:xfrm>
          <a:prstGeom prst="rtTriangle">
            <a:avLst/>
          </a:prstGeom>
          <a:solidFill>
            <a:srgbClr val="F3A22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>
                <a:solidFill>
                  <a:schemeClr val="lt1"/>
                </a:solidFill>
              </a:rPr>
              <a:t>19</a:t>
            </a:fld>
            <a:endParaRPr sz="1100">
              <a:solidFill>
                <a:schemeClr val="lt1"/>
              </a:solidFill>
            </a:endParaRPr>
          </a:p>
        </p:txBody>
      </p:sp>
      <p:sp>
        <p:nvSpPr>
          <p:cNvPr id="530" name="Google Shape;530;p69"/>
          <p:cNvSpPr txBox="1"/>
          <p:nvPr/>
        </p:nvSpPr>
        <p:spPr>
          <a:xfrm>
            <a:off x="410548" y="175512"/>
            <a:ext cx="19444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Revisão sobre tratamento</a:t>
            </a:r>
            <a:endParaRPr sz="1100"/>
          </a:p>
        </p:txBody>
      </p:sp>
      <p:sp>
        <p:nvSpPr>
          <p:cNvPr id="531" name="Google Shape;531;p69"/>
          <p:cNvSpPr txBox="1"/>
          <p:nvPr/>
        </p:nvSpPr>
        <p:spPr>
          <a:xfrm>
            <a:off x="1856654" y="763854"/>
            <a:ext cx="142851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Guia de Vigilância </a:t>
            </a:r>
            <a:endParaRPr sz="1100"/>
          </a:p>
        </p:txBody>
      </p:sp>
      <p:sp>
        <p:nvSpPr>
          <p:cNvPr id="532" name="Google Shape;532;p69"/>
          <p:cNvSpPr txBox="1"/>
          <p:nvPr/>
        </p:nvSpPr>
        <p:spPr>
          <a:xfrm>
            <a:off x="506147" y="3623072"/>
            <a:ext cx="20199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 para atenção primária</a:t>
            </a:r>
            <a:endParaRPr sz="1100"/>
          </a:p>
        </p:txBody>
      </p:sp>
      <p:sp>
        <p:nvSpPr>
          <p:cNvPr id="533" name="Google Shape;533;p69"/>
          <p:cNvSpPr txBox="1"/>
          <p:nvPr/>
        </p:nvSpPr>
        <p:spPr>
          <a:xfrm>
            <a:off x="3061898" y="3629548"/>
            <a:ext cx="16861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Plano de contingência</a:t>
            </a:r>
            <a:endParaRPr sz="1100"/>
          </a:p>
        </p:txBody>
      </p:sp>
      <p:sp>
        <p:nvSpPr>
          <p:cNvPr id="534" name="Google Shape;534;p69"/>
          <p:cNvSpPr txBox="1"/>
          <p:nvPr/>
        </p:nvSpPr>
        <p:spPr>
          <a:xfrm>
            <a:off x="5081874" y="193676"/>
            <a:ext cx="35117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Monitoramento dos casos do Brasil e do Mundo</a:t>
            </a:r>
            <a:endParaRPr sz="1100"/>
          </a:p>
        </p:txBody>
      </p:sp>
      <p:sp>
        <p:nvSpPr>
          <p:cNvPr id="535" name="Google Shape;535;p69"/>
          <p:cNvSpPr txBox="1"/>
          <p:nvPr/>
        </p:nvSpPr>
        <p:spPr>
          <a:xfrm>
            <a:off x="7367146" y="1263374"/>
            <a:ext cx="16615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Aquisição de Insumos</a:t>
            </a:r>
            <a:endParaRPr sz="1100"/>
          </a:p>
        </p:txBody>
      </p:sp>
      <p:sp>
        <p:nvSpPr>
          <p:cNvPr id="536" name="Google Shape;536;p69"/>
          <p:cNvSpPr txBox="1"/>
          <p:nvPr/>
        </p:nvSpPr>
        <p:spPr>
          <a:xfrm>
            <a:off x="484156" y="4095225"/>
            <a:ext cx="23561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Lista de Hospitais de Referência</a:t>
            </a:r>
            <a:endParaRPr sz="1100"/>
          </a:p>
        </p:txBody>
      </p:sp>
      <p:sp>
        <p:nvSpPr>
          <p:cNvPr id="537" name="Google Shape;537;p69"/>
          <p:cNvSpPr/>
          <p:nvPr/>
        </p:nvSpPr>
        <p:spPr>
          <a:xfrm>
            <a:off x="460121" y="4436808"/>
            <a:ext cx="41462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Plano para orientação da rede de urgência e emergência 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52" descr="Resultado de imagem para coronavirus&quot;"/>
          <p:cNvPicPr preferRelativeResize="0"/>
          <p:nvPr/>
        </p:nvPicPr>
        <p:blipFill rotWithShape="1">
          <a:blip r:embed="rId3">
            <a:alphaModFix amt="17000"/>
          </a:blip>
          <a:srcRect/>
          <a:stretch/>
        </p:blipFill>
        <p:spPr>
          <a:xfrm>
            <a:off x="15" y="8"/>
            <a:ext cx="914398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2"/>
          <p:cNvSpPr txBox="1">
            <a:spLocks noGrp="1"/>
          </p:cNvSpPr>
          <p:nvPr>
            <p:ph type="title" idx="4294967295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pt-BR" sz="5000">
                <a:solidFill>
                  <a:srgbClr val="FFFFFF"/>
                </a:solidFill>
              </a:rPr>
              <a:t>Sumário</a:t>
            </a:r>
            <a:endParaRPr sz="1100"/>
          </a:p>
        </p:txBody>
      </p:sp>
      <p:sp>
        <p:nvSpPr>
          <p:cNvPr id="287" name="Google Shape;287;p52"/>
          <p:cNvSpPr txBox="1">
            <a:spLocks noGrp="1"/>
          </p:cNvSpPr>
          <p:nvPr>
            <p:ph type="body" idx="4294967295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667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Char char="•"/>
            </a:pPr>
            <a:r>
              <a:rPr lang="pt-BR" sz="3300">
                <a:solidFill>
                  <a:srgbClr val="FFFFFF"/>
                </a:solidFill>
              </a:rPr>
              <a:t>Evolução da epidemia</a:t>
            </a:r>
            <a:endParaRPr sz="1100"/>
          </a:p>
          <a:p>
            <a:pPr marL="266700" lvl="0" indent="-2603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3300"/>
              <a:buChar char="•"/>
            </a:pPr>
            <a:r>
              <a:rPr lang="pt-BR" sz="3300">
                <a:solidFill>
                  <a:srgbClr val="FFFFFF"/>
                </a:solidFill>
              </a:rPr>
              <a:t>Situação epidemiológica do mundo</a:t>
            </a:r>
            <a:endParaRPr sz="1100"/>
          </a:p>
          <a:p>
            <a:pPr marL="266700" lvl="0" indent="-2603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3300"/>
              <a:buChar char="•"/>
            </a:pPr>
            <a:r>
              <a:rPr lang="pt-BR" sz="3300">
                <a:solidFill>
                  <a:srgbClr val="FFFFFF"/>
                </a:solidFill>
              </a:rPr>
              <a:t>Situação epidemiológica do Brasil</a:t>
            </a:r>
            <a:endParaRPr sz="1100"/>
          </a:p>
          <a:p>
            <a:pPr marL="266700" lvl="0" indent="-2603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3300"/>
              <a:buChar char="•"/>
            </a:pPr>
            <a:r>
              <a:rPr lang="pt-BR" sz="3300">
                <a:solidFill>
                  <a:srgbClr val="FFFFFF"/>
                </a:solidFill>
              </a:rPr>
              <a:t>Recomendações da OMS</a:t>
            </a:r>
            <a:endParaRPr sz="1100"/>
          </a:p>
          <a:p>
            <a:pPr marL="266700" lvl="0" indent="-2603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3300"/>
              <a:buChar char="•"/>
            </a:pPr>
            <a:r>
              <a:rPr lang="pt-BR" sz="3300">
                <a:solidFill>
                  <a:srgbClr val="FFFFFF"/>
                </a:solidFill>
              </a:rPr>
              <a:t>Ações do Brasil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0"/>
          <p:cNvSpPr txBox="1">
            <a:spLocks noGrp="1"/>
          </p:cNvSpPr>
          <p:nvPr>
            <p:ph type="title"/>
          </p:nvPr>
        </p:nvSpPr>
        <p:spPr>
          <a:xfrm>
            <a:off x="179550" y="43198"/>
            <a:ext cx="87849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700"/>
              <a:buFont typeface="Calibri"/>
              <a:buNone/>
            </a:pPr>
            <a:r>
              <a:rPr lang="pt-BR" sz="1800"/>
              <a:t>Ações do Ministério da Saúde</a:t>
            </a:r>
            <a:endParaRPr sz="1800"/>
          </a:p>
        </p:txBody>
      </p:sp>
      <p:sp>
        <p:nvSpPr>
          <p:cNvPr id="543" name="Google Shape;543;p70"/>
          <p:cNvSpPr txBox="1">
            <a:spLocks noGrp="1"/>
          </p:cNvSpPr>
          <p:nvPr>
            <p:ph type="body" idx="1"/>
          </p:nvPr>
        </p:nvSpPr>
        <p:spPr>
          <a:xfrm>
            <a:off x="104850" y="460325"/>
            <a:ext cx="89343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BR" sz="1100" b="1"/>
              <a:t>03/01: </a:t>
            </a:r>
            <a:r>
              <a:rPr lang="pt-BR" sz="1100"/>
              <a:t>Detecção do primeiro rumor da China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pt-BR" sz="1100" b="1"/>
              <a:t>16/01: </a:t>
            </a:r>
            <a:r>
              <a:rPr lang="pt-BR" sz="1100"/>
              <a:t>Boletim Epidemiológico - Evento de monitoramento internacional: China – Pneumonia de etiologia desconhecida (</a:t>
            </a:r>
            <a:r>
              <a:rPr lang="pt-BR" sz="1100" u="sng">
                <a:solidFill>
                  <a:schemeClr val="hlink"/>
                </a:solidFill>
                <a:hlinkClick r:id="rId3"/>
              </a:rPr>
              <a:t>http://j.mp/be2019-nCoV</a:t>
            </a:r>
            <a:r>
              <a:rPr lang="pt-BR" sz="1100"/>
              <a:t>) 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pt-BR" sz="1100" b="1"/>
              <a:t>22/01: </a:t>
            </a:r>
            <a:r>
              <a:rPr lang="pt-BR" sz="1100"/>
              <a:t>Ativação do Centro de Operações de Emergência em Saúde Pública (COE-nCoV)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pt-BR" sz="1100" b="1"/>
              <a:t>28/01: </a:t>
            </a:r>
            <a:r>
              <a:rPr lang="pt-BR" sz="1100"/>
              <a:t>Publicação do Boletim Epidemiológico (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http://j.mp/be2019nCoV</a:t>
            </a:r>
            <a:r>
              <a:rPr lang="pt-BR" sz="1100"/>
              <a:t>) com:</a:t>
            </a:r>
            <a:endParaRPr sz="1100"/>
          </a:p>
          <a:p>
            <a:pPr marL="809999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pt-BR" sz="1100"/>
              <a:t>Informações epidemiológicas do mundo e do Brasil</a:t>
            </a:r>
            <a:endParaRPr sz="1100"/>
          </a:p>
          <a:p>
            <a:pPr marL="809999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 sz="1100"/>
              <a:t>Guia de Vigilância Epidemiológica</a:t>
            </a:r>
            <a:endParaRPr sz="1100"/>
          </a:p>
          <a:p>
            <a:pPr marL="809999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 sz="1100"/>
              <a:t>Plano de Contingência para o novo Coronavírus com níveis de alerta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BR" sz="1100" b="1"/>
              <a:t>22/01: </a:t>
            </a:r>
            <a:r>
              <a:rPr lang="pt-BR" sz="1100"/>
              <a:t>Ativação do Centro de Operações de Emergência em Saúde Pública (COE-nCoV)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pt-BR" sz="1100" b="1"/>
              <a:t>29/01: </a:t>
            </a:r>
            <a:r>
              <a:rPr lang="pt-BR" sz="1100"/>
              <a:t>Envio da minuta do Decreto de reativação do Grupo Executivo Interministerial de Emergência em Saúde Pública de Importância Nacional e Internacional - GEI-ESPII (</a:t>
            </a:r>
            <a:r>
              <a:rPr lang="pt-BR" sz="1100" u="sng">
                <a:solidFill>
                  <a:schemeClr val="hlink"/>
                </a:solidFill>
                <a:hlinkClick r:id="rId5"/>
              </a:rPr>
              <a:t>http://j.mp/decretoGEI-ESP</a:t>
            </a:r>
            <a:r>
              <a:rPr lang="pt-BR" sz="1100"/>
              <a:t>) 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pt-BR" sz="1100" b="1"/>
              <a:t>30 e 31/01: </a:t>
            </a:r>
            <a:r>
              <a:rPr lang="pt-BR" sz="1100"/>
              <a:t>Ampliação da capacidade laboratorial – capacitação do Instituto Evandro Chagas (IEC/SVS-MS) e Instituto Adolfo Lutz (IAL/SES-SP) pela Fiocruz/RJ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pt-BR" sz="1100"/>
              <a:t>31/01: Elaboração da Revisão Rápida sobre Tratamento para Coronavírus Humano 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pt-BR" sz="1100" b="1"/>
              <a:t>03/02: </a:t>
            </a:r>
            <a:r>
              <a:rPr lang="pt-BR" sz="1100"/>
              <a:t>1ª Reunião do GEI-ESP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pt-BR" sz="1100" b="1"/>
              <a:t>04/02:</a:t>
            </a:r>
            <a:r>
              <a:rPr lang="pt-BR" sz="1100"/>
              <a:t> Declaração de ESPIN (</a:t>
            </a:r>
            <a:r>
              <a:rPr lang="pt-BR" sz="1100" u="sng">
                <a:solidFill>
                  <a:schemeClr val="hlink"/>
                </a:solidFill>
                <a:hlinkClick r:id="rId6"/>
              </a:rPr>
              <a:t>http://j.mp/espin2019-nCoV</a:t>
            </a:r>
            <a:r>
              <a:rPr lang="pt-BR" sz="1100"/>
              <a:t>) 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pt-BR" sz="1100" b="1"/>
              <a:t>05/02: </a:t>
            </a:r>
            <a:r>
              <a:rPr lang="pt-BR" sz="1100"/>
              <a:t>Aprovação do PL de emergências pela Câmara dos Deputados (</a:t>
            </a:r>
            <a:r>
              <a:rPr lang="pt-BR" sz="1100" u="sng">
                <a:solidFill>
                  <a:schemeClr val="hlink"/>
                </a:solidFill>
                <a:hlinkClick r:id="rId7"/>
              </a:rPr>
              <a:t>http://j.mp/plESPcoronavirus</a:t>
            </a:r>
            <a:r>
              <a:rPr lang="pt-BR" sz="1100"/>
              <a:t>) 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0"/>
              <a:buChar char="●"/>
            </a:pPr>
            <a:r>
              <a:rPr lang="pt-BR" sz="1100" b="1"/>
              <a:t>27 e 28/02: </a:t>
            </a:r>
            <a:r>
              <a:rPr lang="pt-BR" sz="1100"/>
              <a:t>Participação do Brasil na Resposta Global – Capacitação laboratorial em parceria com a OPAS/OMS de 10 países (Paraguai, Uruguai, Argentina, Chile, Bolívia, Peru, Equador, Colômbia, Panamá e Costa Rica).</a:t>
            </a:r>
            <a:endParaRPr sz="1100"/>
          </a:p>
        </p:txBody>
      </p:sp>
      <p:sp>
        <p:nvSpPr>
          <p:cNvPr id="544" name="Google Shape;544;p70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/>
              <a:t>20</a:t>
            </a:fld>
            <a:endParaRPr sz="1100"/>
          </a:p>
        </p:txBody>
      </p:sp>
      <p:sp>
        <p:nvSpPr>
          <p:cNvPr id="545" name="Google Shape;545;p70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Centro de Operação de Emergência em Saúde Pública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Infecção Humana pelo novo Coronavírus (COE-nCoV |Governo Federal)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0" name="Google Shape;550;p71"/>
          <p:cNvCxnSpPr/>
          <p:nvPr/>
        </p:nvCxnSpPr>
        <p:spPr>
          <a:xfrm>
            <a:off x="-34576" y="484201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5D97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1" name="Google Shape;551;p71"/>
          <p:cNvSpPr txBox="1"/>
          <p:nvPr/>
        </p:nvSpPr>
        <p:spPr>
          <a:xfrm>
            <a:off x="3101311" y="124289"/>
            <a:ext cx="24841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D9745"/>
              </a:buClr>
              <a:buSzPts val="2100"/>
              <a:buFont typeface="Teko"/>
              <a:buNone/>
            </a:pPr>
            <a:r>
              <a:rPr lang="pt-BR" sz="2100" b="1">
                <a:solidFill>
                  <a:srgbClr val="5D9745"/>
                </a:solidFill>
                <a:latin typeface="Teko"/>
                <a:ea typeface="Teko"/>
                <a:cs typeface="Teko"/>
                <a:sym typeface="Teko"/>
              </a:rPr>
              <a:t>OBRIGADO</a:t>
            </a:r>
            <a:endParaRPr sz="2100" b="1">
              <a:solidFill>
                <a:srgbClr val="5D9745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552" name="Google Shape;552;p71"/>
          <p:cNvSpPr/>
          <p:nvPr/>
        </p:nvSpPr>
        <p:spPr>
          <a:xfrm>
            <a:off x="0" y="4780027"/>
            <a:ext cx="9144000" cy="363473"/>
          </a:xfrm>
          <a:prstGeom prst="rect">
            <a:avLst/>
          </a:prstGeom>
          <a:solidFill>
            <a:srgbClr val="0F539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3" name="Google Shape;553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39508">
            <a:off x="36350" y="4330685"/>
            <a:ext cx="750910" cy="8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1"/>
          <p:cNvSpPr txBox="1"/>
          <p:nvPr/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B3C6E7"/>
                </a:solidFill>
                <a:latin typeface="Signika"/>
                <a:ea typeface="Signika"/>
                <a:cs typeface="Signika"/>
                <a:sym typeface="Signika"/>
              </a:rPr>
              <a:t>WWW.SAUDE.GOV.BR</a:t>
            </a:r>
            <a:endParaRPr sz="1100"/>
          </a:p>
        </p:txBody>
      </p:sp>
      <p:grpSp>
        <p:nvGrpSpPr>
          <p:cNvPr id="555" name="Google Shape;555;p71"/>
          <p:cNvGrpSpPr/>
          <p:nvPr/>
        </p:nvGrpSpPr>
        <p:grpSpPr>
          <a:xfrm>
            <a:off x="406439" y="678551"/>
            <a:ext cx="8261971" cy="2845292"/>
            <a:chOff x="502641" y="1476312"/>
            <a:chExt cx="11015961" cy="3793723"/>
          </a:xfrm>
        </p:grpSpPr>
        <p:pic>
          <p:nvPicPr>
            <p:cNvPr id="556" name="Google Shape;556;p71"/>
            <p:cNvPicPr preferRelativeResize="0"/>
            <p:nvPr/>
          </p:nvPicPr>
          <p:blipFill rotWithShape="1">
            <a:blip r:embed="rId4">
              <a:alphaModFix/>
            </a:blip>
            <a:srcRect l="22727" t="19136" r="22443" b="19132"/>
            <a:stretch/>
          </p:blipFill>
          <p:spPr>
            <a:xfrm>
              <a:off x="3883184" y="1790108"/>
              <a:ext cx="4254875" cy="28514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57" name="Google Shape;557;p71"/>
            <p:cNvGrpSpPr/>
            <p:nvPr/>
          </p:nvGrpSpPr>
          <p:grpSpPr>
            <a:xfrm>
              <a:off x="502641" y="1476312"/>
              <a:ext cx="2970815" cy="3793723"/>
              <a:chOff x="502641" y="1476312"/>
              <a:chExt cx="2970815" cy="3793723"/>
            </a:xfrm>
          </p:grpSpPr>
          <p:sp>
            <p:nvSpPr>
              <p:cNvPr id="558" name="Google Shape;558;p71"/>
              <p:cNvSpPr txBox="1"/>
              <p:nvPr/>
            </p:nvSpPr>
            <p:spPr>
              <a:xfrm>
                <a:off x="673398" y="2039349"/>
                <a:ext cx="2800058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GABINETE DE SEGURANÇA INSTITUCIONAL</a:t>
                </a:r>
                <a:endParaRPr sz="1100"/>
              </a:p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GSI/PR</a:t>
                </a:r>
                <a:endParaRPr sz="1100"/>
              </a:p>
            </p:txBody>
          </p:sp>
          <p:sp>
            <p:nvSpPr>
              <p:cNvPr id="559" name="Google Shape;559;p71"/>
              <p:cNvSpPr txBox="1"/>
              <p:nvPr/>
            </p:nvSpPr>
            <p:spPr>
              <a:xfrm>
                <a:off x="2365360" y="2602386"/>
                <a:ext cx="1108096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MINISTÉRIO DA</a:t>
                </a:r>
                <a:endParaRPr sz="1100"/>
              </a:p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SAÚDE</a:t>
                </a:r>
                <a:endParaRPr sz="1100"/>
              </a:p>
            </p:txBody>
          </p:sp>
          <p:sp>
            <p:nvSpPr>
              <p:cNvPr id="560" name="Google Shape;560;p71"/>
              <p:cNvSpPr txBox="1"/>
              <p:nvPr/>
            </p:nvSpPr>
            <p:spPr>
              <a:xfrm>
                <a:off x="2365360" y="3165423"/>
                <a:ext cx="1108096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MINISTÉRIO DA</a:t>
                </a:r>
                <a:endParaRPr sz="1100"/>
              </a:p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DEFESA</a:t>
                </a:r>
                <a:endParaRPr sz="1100"/>
              </a:p>
            </p:txBody>
          </p:sp>
          <p:sp>
            <p:nvSpPr>
              <p:cNvPr id="561" name="Google Shape;561;p71"/>
              <p:cNvSpPr txBox="1"/>
              <p:nvPr/>
            </p:nvSpPr>
            <p:spPr>
              <a:xfrm>
                <a:off x="502641" y="4854537"/>
                <a:ext cx="2970815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MINISTÉRIO DA</a:t>
                </a:r>
                <a:endParaRPr sz="1100"/>
              </a:p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AGRICULTURA, PECUÁRIA E ABASTECIMENTO</a:t>
                </a:r>
                <a:endParaRPr sz="1100"/>
              </a:p>
            </p:txBody>
          </p:sp>
          <p:sp>
            <p:nvSpPr>
              <p:cNvPr id="562" name="Google Shape;562;p71"/>
              <p:cNvSpPr txBox="1"/>
              <p:nvPr/>
            </p:nvSpPr>
            <p:spPr>
              <a:xfrm>
                <a:off x="1244606" y="4291497"/>
                <a:ext cx="2228850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MINISTÉRIO DA</a:t>
                </a:r>
                <a:endParaRPr sz="1100"/>
              </a:p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JUSTIÇA E SEGURANÇA PÚBLICA</a:t>
                </a:r>
                <a:endParaRPr sz="1100"/>
              </a:p>
            </p:txBody>
          </p:sp>
          <p:sp>
            <p:nvSpPr>
              <p:cNvPr id="563" name="Google Shape;563;p71"/>
              <p:cNvSpPr txBox="1"/>
              <p:nvPr/>
            </p:nvSpPr>
            <p:spPr>
              <a:xfrm>
                <a:off x="502641" y="1476312"/>
                <a:ext cx="2970815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CASA CIVIL DA</a:t>
                </a:r>
                <a:endParaRPr sz="1100"/>
              </a:p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PRESIDÊNCIA DA REPÚBLICA</a:t>
                </a:r>
                <a:endParaRPr sz="1100"/>
              </a:p>
            </p:txBody>
          </p:sp>
          <p:sp>
            <p:nvSpPr>
              <p:cNvPr id="564" name="Google Shape;564;p71"/>
              <p:cNvSpPr txBox="1"/>
              <p:nvPr/>
            </p:nvSpPr>
            <p:spPr>
              <a:xfrm>
                <a:off x="1756693" y="3728460"/>
                <a:ext cx="1716763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MINISTÉRIO DAS</a:t>
                </a:r>
                <a:endParaRPr sz="1100"/>
              </a:p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RELAÇÕES EXTERIORES</a:t>
                </a:r>
                <a:endParaRPr sz="1100"/>
              </a:p>
            </p:txBody>
          </p:sp>
        </p:grpSp>
        <p:grpSp>
          <p:nvGrpSpPr>
            <p:cNvPr id="565" name="Google Shape;565;p71"/>
            <p:cNvGrpSpPr/>
            <p:nvPr/>
          </p:nvGrpSpPr>
          <p:grpSpPr>
            <a:xfrm>
              <a:off x="8547787" y="1476312"/>
              <a:ext cx="2970815" cy="3752552"/>
              <a:chOff x="8547787" y="1476312"/>
              <a:chExt cx="2970815" cy="3752552"/>
            </a:xfrm>
          </p:grpSpPr>
          <p:sp>
            <p:nvSpPr>
              <p:cNvPr id="566" name="Google Shape;566;p71"/>
              <p:cNvSpPr txBox="1"/>
              <p:nvPr/>
            </p:nvSpPr>
            <p:spPr>
              <a:xfrm>
                <a:off x="8547787" y="1476312"/>
                <a:ext cx="2970815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AGÊNCIA NACIONAL DE VIGILÂNCIA SANITÁRIA</a:t>
                </a:r>
                <a:endParaRPr sz="110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ANVISA</a:t>
                </a:r>
                <a:endParaRPr sz="1100"/>
              </a:p>
            </p:txBody>
          </p:sp>
          <p:sp>
            <p:nvSpPr>
              <p:cNvPr id="567" name="Google Shape;567;p71"/>
              <p:cNvSpPr txBox="1"/>
              <p:nvPr/>
            </p:nvSpPr>
            <p:spPr>
              <a:xfrm>
                <a:off x="8547787" y="2032488"/>
                <a:ext cx="2970815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AGÊNCIA NACIONAL DE INTELIGÊNCIA</a:t>
                </a:r>
                <a:endParaRPr sz="110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ABIN</a:t>
                </a:r>
                <a:endParaRPr sz="1100"/>
              </a:p>
            </p:txBody>
          </p:sp>
          <p:sp>
            <p:nvSpPr>
              <p:cNvPr id="568" name="Google Shape;568;p71"/>
              <p:cNvSpPr txBox="1"/>
              <p:nvPr/>
            </p:nvSpPr>
            <p:spPr>
              <a:xfrm>
                <a:off x="8547787" y="2588664"/>
                <a:ext cx="2970815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FUNDAÇÃO OSWALDO CRUZ</a:t>
                </a:r>
                <a:endParaRPr sz="110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FIOCRUZ</a:t>
                </a:r>
                <a:endParaRPr sz="1100"/>
              </a:p>
            </p:txBody>
          </p:sp>
          <p:sp>
            <p:nvSpPr>
              <p:cNvPr id="569" name="Google Shape;569;p71"/>
              <p:cNvSpPr txBox="1"/>
              <p:nvPr/>
            </p:nvSpPr>
            <p:spPr>
              <a:xfrm>
                <a:off x="8547787" y="3144840"/>
                <a:ext cx="2970815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INSTITUTO EVANDRO CHAGAS</a:t>
                </a:r>
                <a:endParaRPr sz="110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IEC/SVS</a:t>
                </a:r>
                <a:endParaRPr sz="1100"/>
              </a:p>
            </p:txBody>
          </p:sp>
          <p:sp>
            <p:nvSpPr>
              <p:cNvPr id="570" name="Google Shape;570;p71"/>
              <p:cNvSpPr txBox="1"/>
              <p:nvPr/>
            </p:nvSpPr>
            <p:spPr>
              <a:xfrm>
                <a:off x="8547787" y="3701016"/>
                <a:ext cx="2970815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SECRETARIAS ESTADUAIS DE SAÚDE</a:t>
                </a:r>
                <a:endParaRPr sz="110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CONASS</a:t>
                </a:r>
                <a:endParaRPr sz="1100"/>
              </a:p>
            </p:txBody>
          </p:sp>
          <p:sp>
            <p:nvSpPr>
              <p:cNvPr id="571" name="Google Shape;571;p71"/>
              <p:cNvSpPr txBox="1"/>
              <p:nvPr/>
            </p:nvSpPr>
            <p:spPr>
              <a:xfrm>
                <a:off x="8547787" y="4257192"/>
                <a:ext cx="2970815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SECRETARIAS MUNICIPAIS DE SAÚDE</a:t>
                </a:r>
                <a:endParaRPr sz="110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CONASEMS</a:t>
                </a:r>
                <a:endParaRPr sz="1100"/>
              </a:p>
            </p:txBody>
          </p:sp>
          <p:sp>
            <p:nvSpPr>
              <p:cNvPr id="572" name="Google Shape;572;p71"/>
              <p:cNvSpPr txBox="1"/>
              <p:nvPr/>
            </p:nvSpPr>
            <p:spPr>
              <a:xfrm>
                <a:off x="8547787" y="4813366"/>
                <a:ext cx="2800058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ORGANIZAÇÃO PAN-AMERICANA DA SAÚDE</a:t>
                </a:r>
                <a:endParaRPr sz="110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chemeClr val="dk1"/>
                    </a:solidFill>
                    <a:latin typeface="Signika"/>
                    <a:ea typeface="Signika"/>
                    <a:cs typeface="Signika"/>
                    <a:sym typeface="Signika"/>
                  </a:rPr>
                  <a:t>OPAS/OMS</a:t>
                </a:r>
                <a:endParaRPr sz="1100"/>
              </a:p>
            </p:txBody>
          </p:sp>
        </p:grpSp>
      </p:grpSp>
      <p:pic>
        <p:nvPicPr>
          <p:cNvPr id="573" name="Google Shape;573;p71" descr="Resultado de imagem para marca governo federal PNG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9767" y="3523843"/>
            <a:ext cx="3355312" cy="1087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3"/>
          <p:cNvCxnSpPr/>
          <p:nvPr/>
        </p:nvCxnSpPr>
        <p:spPr>
          <a:xfrm rot="10800000">
            <a:off x="6669415" y="1957439"/>
            <a:ext cx="0" cy="424595"/>
          </a:xfrm>
          <a:prstGeom prst="straightConnector1">
            <a:avLst/>
          </a:prstGeom>
          <a:noFill/>
          <a:ln w="127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53"/>
          <p:cNvCxnSpPr/>
          <p:nvPr/>
        </p:nvCxnSpPr>
        <p:spPr>
          <a:xfrm rot="10800000">
            <a:off x="512746" y="2586835"/>
            <a:ext cx="0" cy="953493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p53"/>
          <p:cNvCxnSpPr/>
          <p:nvPr/>
        </p:nvCxnSpPr>
        <p:spPr>
          <a:xfrm rot="10800000">
            <a:off x="280519" y="2488623"/>
            <a:ext cx="0" cy="1632323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5" name="Google Shape;295;p53"/>
          <p:cNvSpPr txBox="1">
            <a:spLocks noGrp="1"/>
          </p:cNvSpPr>
          <p:nvPr>
            <p:ph type="title"/>
          </p:nvPr>
        </p:nvSpPr>
        <p:spPr>
          <a:xfrm>
            <a:off x="113190" y="109930"/>
            <a:ext cx="8784925" cy="50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100"/>
              <a:buFont typeface="Calibri"/>
              <a:buNone/>
            </a:pPr>
            <a:r>
              <a:rPr lang="pt-BR" sz="2100"/>
              <a:t>Evolução da emergência por Coronavírus e resposta do Ministério da Saúde. </a:t>
            </a:r>
            <a:br>
              <a:rPr lang="pt-BR" sz="2100"/>
            </a:br>
            <a:r>
              <a:rPr lang="pt-BR" sz="1800"/>
              <a:t>Brasil, dez/2019 a fev/2020</a:t>
            </a:r>
            <a:endParaRPr sz="2100"/>
          </a:p>
        </p:txBody>
      </p:sp>
      <p:sp>
        <p:nvSpPr>
          <p:cNvPr id="296" name="Google Shape;296;p53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pt-BR" sz="1100"/>
              <a:t>3</a:t>
            </a:fld>
            <a:endParaRPr sz="1100"/>
          </a:p>
        </p:txBody>
      </p:sp>
      <p:cxnSp>
        <p:nvCxnSpPr>
          <p:cNvPr id="297" name="Google Shape;297;p53"/>
          <p:cNvCxnSpPr/>
          <p:nvPr/>
        </p:nvCxnSpPr>
        <p:spPr>
          <a:xfrm rot="10800000">
            <a:off x="83255" y="2552369"/>
            <a:ext cx="0" cy="197591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8" name="Google Shape;298;p53"/>
          <p:cNvSpPr txBox="1"/>
          <p:nvPr/>
        </p:nvSpPr>
        <p:spPr>
          <a:xfrm>
            <a:off x="50778" y="4134689"/>
            <a:ext cx="970800" cy="58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900" b="1" i="0" u="none" strike="noStrike" cap="none" baseline="30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pt-BR" sz="9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Casos </a:t>
            </a:r>
            <a:endParaRPr sz="9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Pneumonia em hospital de Wuhan/China </a:t>
            </a:r>
            <a:endParaRPr sz="900" b="0" i="0" u="none" strike="noStrike" cap="none" baseline="30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53"/>
          <p:cNvSpPr txBox="1"/>
          <p:nvPr/>
        </p:nvSpPr>
        <p:spPr>
          <a:xfrm>
            <a:off x="239177" y="3518720"/>
            <a:ext cx="1225534" cy="60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Investigação</a:t>
            </a:r>
            <a:endParaRPr sz="9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Equipe de Epidemiologia de campo do CDC Chinês</a:t>
            </a:r>
            <a:endParaRPr sz="900" b="0" i="0" u="none" strike="noStrike" cap="none" baseline="30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53"/>
          <p:cNvSpPr txBox="1"/>
          <p:nvPr/>
        </p:nvSpPr>
        <p:spPr>
          <a:xfrm>
            <a:off x="466329" y="2965824"/>
            <a:ext cx="1124999" cy="70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Notificação OMS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Cluster de casos de “Pneumonia de causa desconhecida”</a:t>
            </a:r>
            <a:endParaRPr sz="900" b="0" i="0" u="none" strike="noStrike" cap="none" baseline="30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p53"/>
          <p:cNvCxnSpPr/>
          <p:nvPr/>
        </p:nvCxnSpPr>
        <p:spPr>
          <a:xfrm rot="10800000" flipH="1">
            <a:off x="1135400" y="818713"/>
            <a:ext cx="1" cy="1463701"/>
          </a:xfrm>
          <a:prstGeom prst="straightConnector1">
            <a:avLst/>
          </a:prstGeom>
          <a:noFill/>
          <a:ln w="127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p53"/>
          <p:cNvSpPr txBox="1"/>
          <p:nvPr/>
        </p:nvSpPr>
        <p:spPr>
          <a:xfrm>
            <a:off x="1131995" y="706036"/>
            <a:ext cx="1246410" cy="146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Rumor</a:t>
            </a:r>
            <a:endParaRPr sz="1050" b="0" i="0" u="none" strike="noStrike" cap="none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SVS detecta “Pneumonia de causa desconhecida”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Solicitação de esclarecimento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Brasil pede informações à OMS</a:t>
            </a:r>
            <a:endParaRPr sz="1000" b="0" i="0" u="none" strike="noStrike" cap="none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baseline="300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53"/>
          <p:cNvSpPr txBox="1"/>
          <p:nvPr/>
        </p:nvSpPr>
        <p:spPr>
          <a:xfrm>
            <a:off x="1563485" y="4202767"/>
            <a:ext cx="1570917" cy="49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1º Comunicado da OMS</a:t>
            </a:r>
            <a:endParaRPr sz="9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44 casos de “Pneumonia de causa desconhecida”</a:t>
            </a:r>
            <a:endParaRPr sz="900" b="0" i="0" u="none" strike="noStrike" cap="none" baseline="30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3"/>
          <p:cNvSpPr txBox="1"/>
          <p:nvPr/>
        </p:nvSpPr>
        <p:spPr>
          <a:xfrm>
            <a:off x="2209472" y="3219076"/>
            <a:ext cx="1526117" cy="756171"/>
          </a:xfrm>
          <a:prstGeom prst="rect">
            <a:avLst/>
          </a:prstGeom>
          <a:solidFill>
            <a:srgbClr val="C4EE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Identificação do vírus</a:t>
            </a:r>
            <a:endParaRPr sz="11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Divulgado o código genético.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Novo Coronavírus</a:t>
            </a:r>
            <a:endParaRPr sz="1600" b="0" i="0" u="none" strike="noStrike" cap="none" baseline="30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53"/>
          <p:cNvCxnSpPr/>
          <p:nvPr/>
        </p:nvCxnSpPr>
        <p:spPr>
          <a:xfrm rot="10800000">
            <a:off x="2378405" y="1010048"/>
            <a:ext cx="0" cy="1272367"/>
          </a:xfrm>
          <a:prstGeom prst="straightConnector1">
            <a:avLst/>
          </a:prstGeom>
          <a:noFill/>
          <a:ln w="127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53"/>
          <p:cNvSpPr txBox="1"/>
          <p:nvPr/>
        </p:nvSpPr>
        <p:spPr>
          <a:xfrm>
            <a:off x="2348943" y="958308"/>
            <a:ext cx="1072104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CME</a:t>
            </a:r>
            <a:endParaRPr sz="1100" b="0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Monitoramento pelo Comitê de Monitoramento de Eventos do MS</a:t>
            </a:r>
            <a:endParaRPr sz="1600" b="0" i="0" u="none" strike="noStrike" cap="none" baseline="300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3"/>
          <p:cNvSpPr txBox="1"/>
          <p:nvPr/>
        </p:nvSpPr>
        <p:spPr>
          <a:xfrm>
            <a:off x="3419516" y="846703"/>
            <a:ext cx="867746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Boletim Epidemiológico</a:t>
            </a:r>
            <a:endParaRPr sz="1000" b="0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SVS/MS publica a primeira informação sobre o que se sabia sobre a doença</a:t>
            </a:r>
            <a:endParaRPr sz="1200" b="0" i="0" u="none" strike="noStrike" cap="none" baseline="300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8" name="Google Shape;308;p53"/>
          <p:cNvCxnSpPr/>
          <p:nvPr/>
        </p:nvCxnSpPr>
        <p:spPr>
          <a:xfrm rot="10800000" flipH="1">
            <a:off x="3434182" y="868963"/>
            <a:ext cx="2215" cy="1453214"/>
          </a:xfrm>
          <a:prstGeom prst="straightConnector1">
            <a:avLst/>
          </a:prstGeom>
          <a:noFill/>
          <a:ln w="127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9" name="Google Shape;309;p53"/>
          <p:cNvCxnSpPr/>
          <p:nvPr/>
        </p:nvCxnSpPr>
        <p:spPr>
          <a:xfrm rot="10800000" flipH="1">
            <a:off x="4250915" y="694014"/>
            <a:ext cx="5522" cy="1803111"/>
          </a:xfrm>
          <a:prstGeom prst="straightConnector1">
            <a:avLst/>
          </a:prstGeom>
          <a:noFill/>
          <a:ln w="127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53"/>
          <p:cNvSpPr txBox="1"/>
          <p:nvPr/>
        </p:nvSpPr>
        <p:spPr>
          <a:xfrm>
            <a:off x="4273590" y="651001"/>
            <a:ext cx="1295988" cy="71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OPAS/OMS</a:t>
            </a:r>
            <a:endParaRPr sz="1050" b="0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Alinhamento da estratégia internacional de resposta</a:t>
            </a:r>
            <a:endParaRPr sz="1400" b="0" i="0" u="none" strike="noStrike" cap="none" baseline="300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1" name="Google Shape;311;p53"/>
          <p:cNvCxnSpPr/>
          <p:nvPr/>
        </p:nvCxnSpPr>
        <p:spPr>
          <a:xfrm rot="10800000">
            <a:off x="4570655" y="1470714"/>
            <a:ext cx="0" cy="1053000"/>
          </a:xfrm>
          <a:prstGeom prst="straightConnector1">
            <a:avLst/>
          </a:prstGeom>
          <a:noFill/>
          <a:ln w="381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2" name="Google Shape;312;p53"/>
          <p:cNvSpPr txBox="1"/>
          <p:nvPr/>
        </p:nvSpPr>
        <p:spPr>
          <a:xfrm>
            <a:off x="4561192" y="1466331"/>
            <a:ext cx="1076841" cy="7335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COE-nCoV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Ativação no nível 1 de alerta, sem casos suspeitos</a:t>
            </a:r>
            <a:endParaRPr sz="1600" b="0" i="0" u="none" strike="noStrike" cap="none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53"/>
          <p:cNvSpPr txBox="1"/>
          <p:nvPr/>
        </p:nvSpPr>
        <p:spPr>
          <a:xfrm>
            <a:off x="5470915" y="557169"/>
            <a:ext cx="1755770" cy="71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1º Suspeito</a:t>
            </a:r>
            <a:endParaRPr sz="1100" b="0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Alteração para Nível 2 (Perigo Iminente) com mudança na definição de caso</a:t>
            </a:r>
            <a:endParaRPr sz="1600" b="0" i="0" u="none" strike="noStrike" cap="none" baseline="300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4" name="Google Shape;314;p53"/>
          <p:cNvCxnSpPr/>
          <p:nvPr/>
        </p:nvCxnSpPr>
        <p:spPr>
          <a:xfrm rot="10800000">
            <a:off x="5472060" y="609307"/>
            <a:ext cx="0" cy="1819299"/>
          </a:xfrm>
          <a:prstGeom prst="straightConnector1">
            <a:avLst/>
          </a:prstGeom>
          <a:noFill/>
          <a:ln w="127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53"/>
          <p:cNvCxnSpPr/>
          <p:nvPr/>
        </p:nvCxnSpPr>
        <p:spPr>
          <a:xfrm rot="10800000">
            <a:off x="6142941" y="1362264"/>
            <a:ext cx="0" cy="1134862"/>
          </a:xfrm>
          <a:prstGeom prst="straightConnector1">
            <a:avLst/>
          </a:prstGeom>
          <a:noFill/>
          <a:ln w="127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6" name="Google Shape;316;p53"/>
          <p:cNvSpPr txBox="1"/>
          <p:nvPr/>
        </p:nvSpPr>
        <p:spPr>
          <a:xfrm>
            <a:off x="6108396" y="1270619"/>
            <a:ext cx="1395720" cy="554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ESPII e GEI-ESP</a:t>
            </a:r>
            <a:endParaRPr sz="1100" b="0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Acionado o Grupo Executivo Interministerial</a:t>
            </a:r>
            <a:endParaRPr sz="1200" b="0" i="0" u="none" strike="noStrike" cap="none" baseline="300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3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900" b="0" i="0" u="none" strike="noStrike" cap="none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Centro de Operação de Emergência em Saúde Pública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900" b="0" i="0" u="none" strike="noStrike" cap="none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Infecção Humana pelo novo Coronavírus (COE-nCoV |Governo Federal)</a:t>
            </a:r>
            <a:endParaRPr sz="1100"/>
          </a:p>
        </p:txBody>
      </p:sp>
      <p:cxnSp>
        <p:nvCxnSpPr>
          <p:cNvPr id="318" name="Google Shape;318;p53"/>
          <p:cNvCxnSpPr/>
          <p:nvPr/>
        </p:nvCxnSpPr>
        <p:spPr>
          <a:xfrm rot="10800000" flipH="1">
            <a:off x="2197837" y="2598031"/>
            <a:ext cx="2849" cy="1377216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" name="Google Shape;319;p53"/>
          <p:cNvCxnSpPr/>
          <p:nvPr/>
        </p:nvCxnSpPr>
        <p:spPr>
          <a:xfrm rot="10800000" flipH="1">
            <a:off x="1563485" y="2488623"/>
            <a:ext cx="1" cy="217418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0" name="Google Shape;320;p53"/>
          <p:cNvSpPr txBox="1"/>
          <p:nvPr/>
        </p:nvSpPr>
        <p:spPr>
          <a:xfrm>
            <a:off x="5574997" y="4103967"/>
            <a:ext cx="2015805" cy="75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OMS ALTERA POSICIONAMENTO</a:t>
            </a:r>
            <a:endParaRPr sz="9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Organismo admite erro e eleva risco para “alto”</a:t>
            </a:r>
            <a:endParaRPr sz="900" b="0" i="0" u="none" strike="noStrike" cap="none" baseline="30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53"/>
          <p:cNvCxnSpPr/>
          <p:nvPr/>
        </p:nvCxnSpPr>
        <p:spPr>
          <a:xfrm rot="10800000" flipH="1">
            <a:off x="5585131" y="2481802"/>
            <a:ext cx="8785" cy="2099145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2" name="Google Shape;322;p53"/>
          <p:cNvSpPr txBox="1"/>
          <p:nvPr/>
        </p:nvSpPr>
        <p:spPr>
          <a:xfrm>
            <a:off x="4292784" y="3533819"/>
            <a:ext cx="1186640" cy="85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1º BOLETIM EPIDEMIOLÓGICO DA OMS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Risco “moderado”</a:t>
            </a:r>
            <a:endParaRPr sz="9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3" name="Google Shape;323;p53"/>
          <p:cNvCxnSpPr/>
          <p:nvPr/>
        </p:nvCxnSpPr>
        <p:spPr>
          <a:xfrm rot="10800000">
            <a:off x="4348952" y="2522090"/>
            <a:ext cx="0" cy="1611362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4" name="Google Shape;324;p53"/>
          <p:cNvSpPr txBox="1"/>
          <p:nvPr/>
        </p:nvSpPr>
        <p:spPr>
          <a:xfrm>
            <a:off x="5989263" y="3124272"/>
            <a:ext cx="1488204" cy="582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OMS DECLARA EMERGÊNCIA INTERNACIONAL ESPII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Google Shape;325;p53"/>
          <p:cNvCxnSpPr/>
          <p:nvPr/>
        </p:nvCxnSpPr>
        <p:spPr>
          <a:xfrm rot="10800000">
            <a:off x="5981323" y="2481802"/>
            <a:ext cx="0" cy="1232204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53"/>
          <p:cNvSpPr txBox="1"/>
          <p:nvPr/>
        </p:nvSpPr>
        <p:spPr>
          <a:xfrm>
            <a:off x="6665697" y="1909281"/>
            <a:ext cx="1066152" cy="3301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EMERGÊNCIA NACIONAL - ESPIN</a:t>
            </a:r>
            <a:endParaRPr sz="900" b="0" i="0" u="none" strike="noStrike" cap="none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7" name="Google Shape;327;p53"/>
          <p:cNvGraphicFramePr/>
          <p:nvPr/>
        </p:nvGraphicFramePr>
        <p:xfrm>
          <a:off x="0" y="2287509"/>
          <a:ext cx="9144000" cy="655360"/>
        </p:xfrm>
        <a:graphic>
          <a:graphicData uri="http://schemas.openxmlformats.org/drawingml/2006/table">
            <a:tbl>
              <a:tblPr firstRow="1" bandRow="1">
                <a:noFill/>
                <a:tableStyleId>{CB5A4485-456C-41E3-8362-E2F1D51D417C}</a:tableStyleId>
              </a:tblPr>
              <a:tblGrid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79400"/>
                <a:gridCol w="162600"/>
                <a:gridCol w="162600"/>
                <a:gridCol w="162600"/>
                <a:gridCol w="162600"/>
                <a:gridCol w="162600"/>
                <a:gridCol w="162600"/>
                <a:gridCol w="162600"/>
                <a:gridCol w="162600"/>
                <a:gridCol w="162600"/>
                <a:gridCol w="162600"/>
                <a:gridCol w="162600"/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8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29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30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31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2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3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4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5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6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7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8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9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10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11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12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13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14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15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16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17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18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19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20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21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22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23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24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25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26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27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28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29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30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31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2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3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4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5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6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7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8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9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10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11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12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13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14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15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16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0" u="none" strike="noStrike" cap="none"/>
                        <a:t>17</a:t>
                      </a:r>
                      <a:endParaRPr sz="800" b="0" u="none" strike="noStrike" cap="none"/>
                    </a:p>
                  </a:txBody>
                  <a:tcPr marL="68600" marR="68600" marT="34300" marB="34300" anchor="ctr">
                    <a:solidFill>
                      <a:srgbClr val="FF6600"/>
                    </a:solidFill>
                  </a:tcPr>
                </a:tc>
              </a:tr>
              <a:tr h="2781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solidFill>
                            <a:srgbClr val="3F3F3F"/>
                          </a:solidFill>
                        </a:rPr>
                        <a:t>Dezembro</a:t>
                      </a:r>
                      <a:endParaRPr sz="11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solidFill>
                            <a:srgbClr val="3F3F3F"/>
                          </a:solidFill>
                        </a:rPr>
                        <a:t>2019</a:t>
                      </a:r>
                      <a:endParaRPr sz="1100" b="1" u="none" strike="noStrike" cap="none"/>
                    </a:p>
                  </a:txBody>
                  <a:tcPr marL="68600" marR="68600" marT="34300" marB="34300" anchor="ctr">
                    <a:solidFill>
                      <a:srgbClr val="D8D8D8">
                        <a:alpha val="8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solidFill>
                            <a:srgbClr val="3F3F3F"/>
                          </a:solidFill>
                        </a:rPr>
                        <a:t>Janeiro</a:t>
                      </a:r>
                      <a:endParaRPr sz="1100" b="1" u="none" strike="noStrike" cap="none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solidFill>
                            <a:srgbClr val="3F3F3F"/>
                          </a:solidFill>
                        </a:rPr>
                        <a:t>2020</a:t>
                      </a:r>
                      <a:endParaRPr sz="1100" b="1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D8D8D8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solidFill>
                            <a:srgbClr val="FF6600"/>
                          </a:solidFill>
                        </a:rPr>
                        <a:t>Fevereiro</a:t>
                      </a:r>
                      <a:endParaRPr sz="1100" u="none" strike="noStrike" cap="none">
                        <a:solidFill>
                          <a:srgbClr val="FF66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solidFill>
                            <a:srgbClr val="FF6600"/>
                          </a:solidFill>
                        </a:rPr>
                        <a:t>2020</a:t>
                      </a:r>
                      <a:endParaRPr sz="1100" u="none" strike="noStrike" cap="none">
                        <a:solidFill>
                          <a:srgbClr val="FF6600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CC99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8" name="Google Shape;328;p53"/>
          <p:cNvSpPr/>
          <p:nvPr/>
        </p:nvSpPr>
        <p:spPr>
          <a:xfrm>
            <a:off x="-11614" y="1010048"/>
            <a:ext cx="1109162" cy="819385"/>
          </a:xfrm>
          <a:prstGeom prst="rightArrow">
            <a:avLst>
              <a:gd name="adj1" fmla="val 82126"/>
              <a:gd name="adj2" fmla="val 30555"/>
            </a:avLst>
          </a:prstGeom>
          <a:solidFill>
            <a:srgbClr val="CAE9B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54A838"/>
                </a:solidFill>
                <a:latin typeface="Arial"/>
                <a:ea typeface="Arial"/>
                <a:cs typeface="Arial"/>
                <a:sym typeface="Arial"/>
              </a:rPr>
              <a:t>Ações do Brasil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4"/>
          <p:cNvSpPr/>
          <p:nvPr/>
        </p:nvSpPr>
        <p:spPr>
          <a:xfrm>
            <a:off x="6394377" y="581887"/>
            <a:ext cx="2240924" cy="2240924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4"/>
          <p:cNvSpPr txBox="1">
            <a:spLocks noGrp="1"/>
          </p:cNvSpPr>
          <p:nvPr>
            <p:ph type="ctrTitle"/>
          </p:nvPr>
        </p:nvSpPr>
        <p:spPr>
          <a:xfrm>
            <a:off x="4881550" y="485700"/>
            <a:ext cx="3779700" cy="22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pt-BR" sz="4200">
                <a:solidFill>
                  <a:srgbClr val="FFFFFF"/>
                </a:solidFill>
              </a:rPr>
              <a:t>Situação epidemiológica</a:t>
            </a:r>
            <a:endParaRPr sz="1100"/>
          </a:p>
        </p:txBody>
      </p:sp>
      <p:sp>
        <p:nvSpPr>
          <p:cNvPr id="336" name="Google Shape;336;p54"/>
          <p:cNvSpPr txBox="1">
            <a:spLocks noGrp="1"/>
          </p:cNvSpPr>
          <p:nvPr>
            <p:ph type="subTitle" idx="1"/>
          </p:nvPr>
        </p:nvSpPr>
        <p:spPr>
          <a:xfrm>
            <a:off x="5310554" y="2850157"/>
            <a:ext cx="3350844" cy="180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</a:pPr>
            <a:r>
              <a:rPr lang="pt-BR" sz="3600">
                <a:solidFill>
                  <a:srgbClr val="FFFFFF"/>
                </a:solidFill>
              </a:rPr>
              <a:t>MUNDO</a:t>
            </a:r>
            <a:endParaRPr sz="3600"/>
          </a:p>
        </p:txBody>
      </p:sp>
      <p:sp>
        <p:nvSpPr>
          <p:cNvPr id="337" name="Google Shape;337;p54"/>
          <p:cNvSpPr/>
          <p:nvPr/>
        </p:nvSpPr>
        <p:spPr>
          <a:xfrm>
            <a:off x="288276" y="275108"/>
            <a:ext cx="4593286" cy="459328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54" descr="Globo Terrestre: Ás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524" y="316603"/>
            <a:ext cx="4454787" cy="4448048"/>
          </a:xfrm>
          <a:custGeom>
            <a:avLst/>
            <a:gdLst/>
            <a:ahLst/>
            <a:cxnLst/>
            <a:rect l="l" t="t" r="r" b="b"/>
            <a:pathLst>
              <a:path w="4273177" h="4470400" extrusionOk="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5"/>
          <p:cNvSpPr txBox="1">
            <a:spLocks noGrp="1"/>
          </p:cNvSpPr>
          <p:nvPr>
            <p:ph type="title"/>
          </p:nvPr>
        </p:nvSpPr>
        <p:spPr>
          <a:xfrm>
            <a:off x="188703" y="102394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2700"/>
              <a:buFont typeface="Calibri"/>
              <a:buNone/>
            </a:pPr>
            <a:r>
              <a:rPr lang="pt-BR" sz="1100"/>
              <a:t>OMS | Relatório Situacional nº 15 – 04/02/2020</a:t>
            </a:r>
            <a:endParaRPr sz="1100"/>
          </a:p>
        </p:txBody>
      </p:sp>
      <p:graphicFrame>
        <p:nvGraphicFramePr>
          <p:cNvPr id="344" name="Google Shape;344;p55"/>
          <p:cNvGraphicFramePr/>
          <p:nvPr/>
        </p:nvGraphicFramePr>
        <p:xfrm>
          <a:off x="449376" y="654674"/>
          <a:ext cx="8093775" cy="3001390"/>
        </p:xfrm>
        <a:graphic>
          <a:graphicData uri="http://schemas.openxmlformats.org/drawingml/2006/table">
            <a:tbl>
              <a:tblPr firstRow="1" bandRow="1">
                <a:noFill/>
                <a:tableStyleId>{9461D77D-6C72-42E3-BE79-EE6B2CC5CB86}</a:tableStyleId>
              </a:tblPr>
              <a:tblGrid>
                <a:gridCol w="1617375"/>
                <a:gridCol w="1079400"/>
                <a:gridCol w="1079400"/>
                <a:gridCol w="1079400"/>
                <a:gridCol w="1079400"/>
                <a:gridCol w="1079400"/>
                <a:gridCol w="1079400"/>
              </a:tblGrid>
              <a:tr h="2676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</a:rPr>
                        <a:t>ÁREA GEOGRÁFICA</a:t>
                      </a:r>
                      <a:endParaRPr sz="1100"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539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</a:rPr>
                        <a:t>TOTAL DE CONFIRMADOS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53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</a:rPr>
                        <a:t>TOTAL DE CASOS GRAVES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53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</a:rPr>
                        <a:t>TOTAL DE ÓBITOS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53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7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</a:rPr>
                        <a:t>N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53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</a:rPr>
                        <a:t>%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53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</a:rPr>
                        <a:t>N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53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</a:rPr>
                        <a:t>%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53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</a:rPr>
                        <a:t>N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53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</a:rPr>
                        <a:t>%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5398"/>
                    </a:solidFill>
                  </a:tcPr>
                </a:tc>
              </a:tr>
              <a:tr h="267650">
                <a:tc grid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/>
                        <a:t>Mundo</a:t>
                      </a:r>
                      <a:endParaRPr sz="1100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2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Total</a:t>
                      </a:r>
                      <a:endParaRPr sz="1100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20.630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7625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100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2.788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7625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13,5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7625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426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7625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2,1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Casos novos</a:t>
                      </a:r>
                      <a:endParaRPr sz="1100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3.241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7625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15,7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492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7625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15,2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7625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64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7625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2,0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7650">
                <a:tc grid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/>
                        <a:t>China*</a:t>
                      </a:r>
                      <a:r>
                        <a:rPr lang="pt-BR" sz="1100" b="1"/>
                        <a:t> </a:t>
                      </a:r>
                      <a:r>
                        <a:rPr lang="pt-BR" sz="900" b="0"/>
                        <a:t>(23 províncias, 05 regiões autônomas, 04 municípios e 02 regiões administrativas especiais: 34 áreas administrativas)</a:t>
                      </a:r>
                      <a:endParaRPr sz="1100" b="0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Total</a:t>
                      </a:r>
                      <a:endParaRPr sz="1100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20.471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99,2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2.788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13,6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425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2,1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Casos novos</a:t>
                      </a:r>
                      <a:endParaRPr sz="1100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3.235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15,8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492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15,2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64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2,0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7650">
                <a:tc grid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/>
                        <a:t>Demais países </a:t>
                      </a:r>
                      <a:r>
                        <a:rPr lang="pt-BR" sz="1100" b="0"/>
                        <a:t>(09 pacífico, 08, Europa, 04 sudeste asiático, 02 américas e 01 oriente médio: 23 países)</a:t>
                      </a:r>
                      <a:endParaRPr sz="1200" b="0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Total </a:t>
                      </a:r>
                      <a:endParaRPr sz="1100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159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0,8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--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--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01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0,6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Casos novos</a:t>
                      </a:r>
                      <a:endParaRPr sz="1100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7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4,4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--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--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--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--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45" name="Google Shape;345;p55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/>
              <a:t>5</a:t>
            </a:fld>
            <a:endParaRPr sz="1100"/>
          </a:p>
        </p:txBody>
      </p:sp>
      <p:sp>
        <p:nvSpPr>
          <p:cNvPr id="346" name="Google Shape;346;p55"/>
          <p:cNvSpPr txBox="1"/>
          <p:nvPr/>
        </p:nvSpPr>
        <p:spPr>
          <a:xfrm>
            <a:off x="470848" y="3729371"/>
            <a:ext cx="4728170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Províncias afetadas: todas foram afetadas 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1ª Hubei (Capital Wuhan): 66% (13.522/20.471) casos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2ª Zhejiang: 4,0% (829/20.471) casos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3ª Guangdong: 3,9% (797/20.471) casos (origem da SARS em 2002)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5"/>
          <p:cNvSpPr txBox="1"/>
          <p:nvPr/>
        </p:nvSpPr>
        <p:spPr>
          <a:xfrm>
            <a:off x="4976949" y="3729371"/>
            <a:ext cx="3702735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12ª Pequim (Capital): 1,1% (228/20.471) casos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30ª Hong Kong SAR: 0,07% (15/20.471) casos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34ª Xizang: 0,005% (1/20.471) casos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Google Shape;348;p55"/>
          <p:cNvCxnSpPr/>
          <p:nvPr/>
        </p:nvCxnSpPr>
        <p:spPr>
          <a:xfrm>
            <a:off x="4976949" y="3990703"/>
            <a:ext cx="0" cy="476794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9" name="Google Shape;349;p55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Centro de Operação de Emergência em Saúde Pública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Infecção Humana pelo novo Coronavírus (COE-nCoV |Governo Federal)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>
                <a:solidFill>
                  <a:srgbClr val="FFFFFF"/>
                </a:solidFill>
              </a:rPr>
              <a:t>Centro de Operação de Emergência em Saúde Pública</a:t>
            </a:r>
            <a:endParaRPr sz="1100"/>
          </a:p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500">
                <a:solidFill>
                  <a:srgbClr val="FFFFFF"/>
                </a:solidFill>
              </a:rPr>
              <a:t>Infecção Humana pelo novo Coronavírus (COE-nCoV)</a:t>
            </a:r>
            <a:endParaRPr sz="1100"/>
          </a:p>
        </p:txBody>
      </p:sp>
      <p:sp>
        <p:nvSpPr>
          <p:cNvPr id="355" name="Google Shape;355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>
                <a:solidFill>
                  <a:srgbClr val="FFFFFF"/>
                </a:solidFill>
              </a:rPr>
              <a:t>6</a:t>
            </a:fld>
            <a:endParaRPr sz="1100">
              <a:solidFill>
                <a:srgbClr val="FFFFFF"/>
              </a:solidFill>
            </a:endParaRPr>
          </a:p>
        </p:txBody>
      </p:sp>
      <p:pic>
        <p:nvPicPr>
          <p:cNvPr id="356" name="Google Shape;356;p56"/>
          <p:cNvPicPr preferRelativeResize="0"/>
          <p:nvPr/>
        </p:nvPicPr>
        <p:blipFill rotWithShape="1">
          <a:blip r:embed="rId3">
            <a:alphaModFix/>
          </a:blip>
          <a:srcRect b="1989"/>
          <a:stretch/>
        </p:blipFill>
        <p:spPr>
          <a:xfrm>
            <a:off x="-29625" y="0"/>
            <a:ext cx="91736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6"/>
          <p:cNvSpPr txBox="1"/>
          <p:nvPr/>
        </p:nvSpPr>
        <p:spPr>
          <a:xfrm>
            <a:off x="3937200" y="51200"/>
            <a:ext cx="5206800" cy="273900"/>
          </a:xfrm>
          <a:prstGeom prst="rect">
            <a:avLst/>
          </a:prstGeom>
          <a:solidFill>
            <a:srgbClr val="F7CAAC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1500"/>
              <a:buFont typeface="Calibri"/>
              <a:buNone/>
            </a:pPr>
            <a:r>
              <a:rPr lang="pt-BR" sz="1500" b="1">
                <a:solidFill>
                  <a:srgbClr val="0F5398"/>
                </a:solidFill>
                <a:latin typeface="Calibri"/>
                <a:ea typeface="Calibri"/>
                <a:cs typeface="Calibri"/>
                <a:sym typeface="Calibri"/>
              </a:rPr>
              <a:t>OMS | Distribuição de casos de Coronavírus até 04/02/2020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7"/>
          <p:cNvSpPr txBox="1">
            <a:spLocks noGrp="1"/>
          </p:cNvSpPr>
          <p:nvPr>
            <p:ph type="title"/>
          </p:nvPr>
        </p:nvSpPr>
        <p:spPr>
          <a:xfrm>
            <a:off x="188703" y="148563"/>
            <a:ext cx="8784925" cy="49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5398"/>
              </a:buClr>
              <a:buSzPts val="1800"/>
              <a:buFont typeface="Calibri"/>
              <a:buNone/>
            </a:pPr>
            <a:r>
              <a:rPr lang="pt-BR" sz="1800"/>
              <a:t>Curva epidêmica de casos identificados </a:t>
            </a:r>
            <a:r>
              <a:rPr lang="pt-BR" sz="2100">
                <a:solidFill>
                  <a:srgbClr val="113051"/>
                </a:solidFill>
              </a:rPr>
              <a:t>fora da China </a:t>
            </a:r>
            <a:r>
              <a:rPr lang="pt-BR" sz="1800"/>
              <a:t>por data de início dos sintomas, data de notificação e histórico de viagem</a:t>
            </a:r>
            <a:endParaRPr sz="1100"/>
          </a:p>
        </p:txBody>
      </p:sp>
      <p:sp>
        <p:nvSpPr>
          <p:cNvPr id="363" name="Google Shape;363;p57"/>
          <p:cNvSpPr txBox="1">
            <a:spLocks noGrp="1"/>
          </p:cNvSpPr>
          <p:nvPr>
            <p:ph type="sldNum" idx="12"/>
          </p:nvPr>
        </p:nvSpPr>
        <p:spPr>
          <a:xfrm>
            <a:off x="6910837" y="4824841"/>
            <a:ext cx="45827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/>
              <a:t>7</a:t>
            </a:fld>
            <a:endParaRPr sz="1100"/>
          </a:p>
        </p:txBody>
      </p:sp>
      <p:sp>
        <p:nvSpPr>
          <p:cNvPr id="364" name="Google Shape;364;p57"/>
          <p:cNvSpPr txBox="1"/>
          <p:nvPr/>
        </p:nvSpPr>
        <p:spPr>
          <a:xfrm>
            <a:off x="858185" y="3495316"/>
            <a:ext cx="28280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Data de início dos sintomas</a:t>
            </a:r>
            <a:endParaRPr sz="1100"/>
          </a:p>
        </p:txBody>
      </p:sp>
      <p:sp>
        <p:nvSpPr>
          <p:cNvPr id="365" name="Google Shape;365;p57"/>
          <p:cNvSpPr txBox="1"/>
          <p:nvPr/>
        </p:nvSpPr>
        <p:spPr>
          <a:xfrm>
            <a:off x="725650" y="4089050"/>
            <a:ext cx="290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Histórico de exposição em viagem</a:t>
            </a:r>
            <a:endParaRPr sz="1100"/>
          </a:p>
        </p:txBody>
      </p:sp>
      <p:sp>
        <p:nvSpPr>
          <p:cNvPr id="366" name="Google Shape;366;p57"/>
          <p:cNvSpPr txBox="1"/>
          <p:nvPr/>
        </p:nvSpPr>
        <p:spPr>
          <a:xfrm>
            <a:off x="4063471" y="3835127"/>
            <a:ext cx="2016802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Infecção adquirida localmente</a:t>
            </a:r>
            <a:endParaRPr sz="1100"/>
          </a:p>
        </p:txBody>
      </p:sp>
      <p:sp>
        <p:nvSpPr>
          <p:cNvPr id="367" name="Google Shape;367;p57"/>
          <p:cNvSpPr txBox="1"/>
          <p:nvPr/>
        </p:nvSpPr>
        <p:spPr>
          <a:xfrm>
            <a:off x="4054604" y="4132108"/>
            <a:ext cx="117094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 investigação</a:t>
            </a:r>
            <a:endParaRPr sz="1100"/>
          </a:p>
        </p:txBody>
      </p:sp>
      <p:sp>
        <p:nvSpPr>
          <p:cNvPr id="368" name="Google Shape;368;p57"/>
          <p:cNvSpPr txBox="1"/>
          <p:nvPr/>
        </p:nvSpPr>
        <p:spPr>
          <a:xfrm>
            <a:off x="6681814" y="3866308"/>
            <a:ext cx="1804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(local desconhecido)</a:t>
            </a:r>
            <a:endParaRPr sz="1100"/>
          </a:p>
        </p:txBody>
      </p:sp>
      <p:sp>
        <p:nvSpPr>
          <p:cNvPr id="369" name="Google Shape;369;p57"/>
          <p:cNvSpPr txBox="1"/>
          <p:nvPr/>
        </p:nvSpPr>
        <p:spPr>
          <a:xfrm>
            <a:off x="6681814" y="4156246"/>
            <a:ext cx="106572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(Wuhan)</a:t>
            </a:r>
            <a:endParaRPr sz="1100"/>
          </a:p>
        </p:txBody>
      </p:sp>
      <p:pic>
        <p:nvPicPr>
          <p:cNvPr id="370" name="Google Shape;37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3202" y="3874685"/>
            <a:ext cx="328613" cy="57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371;p57"/>
          <p:cNvCxnSpPr/>
          <p:nvPr/>
        </p:nvCxnSpPr>
        <p:spPr>
          <a:xfrm>
            <a:off x="4505187" y="792403"/>
            <a:ext cx="0" cy="2702914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2" name="Google Shape;372;p57"/>
          <p:cNvSpPr txBox="1">
            <a:spLocks noGrp="1"/>
          </p:cNvSpPr>
          <p:nvPr>
            <p:ph type="ftr" idx="11"/>
          </p:nvPr>
        </p:nvSpPr>
        <p:spPr>
          <a:xfrm>
            <a:off x="858185" y="4824841"/>
            <a:ext cx="5430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Centro de Operação de Emergência em Saúde Pública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Infecção Humana pelo novo Coronavírus (COE-nCoV |Governo Federal)</a:t>
            </a:r>
            <a:endParaRPr sz="1100"/>
          </a:p>
        </p:txBody>
      </p:sp>
      <p:pic>
        <p:nvPicPr>
          <p:cNvPr id="373" name="Google Shape;37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847" y="3883715"/>
            <a:ext cx="328625" cy="55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793801"/>
            <a:ext cx="4050796" cy="27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7638" y="719463"/>
            <a:ext cx="3988342" cy="28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7"/>
          <p:cNvSpPr txBox="1"/>
          <p:nvPr/>
        </p:nvSpPr>
        <p:spPr>
          <a:xfrm>
            <a:off x="5267794" y="3457287"/>
            <a:ext cx="28280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Data de notificação</a:t>
            </a:r>
            <a:endParaRPr sz="1100"/>
          </a:p>
        </p:txBody>
      </p:sp>
      <p:sp>
        <p:nvSpPr>
          <p:cNvPr id="377" name="Google Shape;377;p57"/>
          <p:cNvSpPr txBox="1"/>
          <p:nvPr/>
        </p:nvSpPr>
        <p:spPr>
          <a:xfrm>
            <a:off x="3415800" y="893400"/>
            <a:ext cx="638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n=93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7"/>
          <p:cNvSpPr txBox="1"/>
          <p:nvPr/>
        </p:nvSpPr>
        <p:spPr>
          <a:xfrm>
            <a:off x="5357225" y="893400"/>
            <a:ext cx="638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n=159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6394377" y="581887"/>
            <a:ext cx="2240924" cy="2240924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58"/>
          <p:cNvSpPr txBox="1">
            <a:spLocks noGrp="1"/>
          </p:cNvSpPr>
          <p:nvPr>
            <p:ph type="ctrTitle"/>
          </p:nvPr>
        </p:nvSpPr>
        <p:spPr>
          <a:xfrm>
            <a:off x="4881550" y="485700"/>
            <a:ext cx="3780000" cy="22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pt-BR" sz="4200">
                <a:solidFill>
                  <a:srgbClr val="FFFFFF"/>
                </a:solidFill>
              </a:rPr>
              <a:t>Situação epidemiológica</a:t>
            </a:r>
            <a:endParaRPr sz="1100"/>
          </a:p>
        </p:txBody>
      </p:sp>
      <p:sp>
        <p:nvSpPr>
          <p:cNvPr id="386" name="Google Shape;386;p58"/>
          <p:cNvSpPr txBox="1">
            <a:spLocks noGrp="1"/>
          </p:cNvSpPr>
          <p:nvPr>
            <p:ph type="subTitle" idx="1"/>
          </p:nvPr>
        </p:nvSpPr>
        <p:spPr>
          <a:xfrm>
            <a:off x="5310554" y="2850157"/>
            <a:ext cx="3350844" cy="180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</a:pPr>
            <a:r>
              <a:rPr lang="pt-BR" sz="6600">
                <a:solidFill>
                  <a:srgbClr val="FFFFFF"/>
                </a:solidFill>
              </a:rPr>
              <a:t>BRASIL</a:t>
            </a:r>
            <a:endParaRPr sz="1100"/>
          </a:p>
        </p:txBody>
      </p:sp>
      <p:sp>
        <p:nvSpPr>
          <p:cNvPr id="387" name="Google Shape;387;p58"/>
          <p:cNvSpPr/>
          <p:nvPr/>
        </p:nvSpPr>
        <p:spPr>
          <a:xfrm>
            <a:off x="288276" y="275108"/>
            <a:ext cx="4593286" cy="459328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58" descr="América do Su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59" y="341164"/>
            <a:ext cx="4593285" cy="4593285"/>
          </a:xfrm>
          <a:custGeom>
            <a:avLst/>
            <a:gdLst/>
            <a:ahLst/>
            <a:cxnLst/>
            <a:rect l="l" t="t" r="r" b="b"/>
            <a:pathLst>
              <a:path w="4273177" h="4470400" extrusionOk="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89" name="Google Shape;389;p58" descr="Resultado de imagem para MAPA BRASIL PNG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8187">
            <a:off x="2140232" y="997746"/>
            <a:ext cx="2026500" cy="209888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0955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9"/>
          <p:cNvSpPr txBox="1">
            <a:spLocks noGrp="1"/>
          </p:cNvSpPr>
          <p:nvPr>
            <p:ph type="title"/>
          </p:nvPr>
        </p:nvSpPr>
        <p:spPr>
          <a:xfrm>
            <a:off x="6554946" y="2129245"/>
            <a:ext cx="2478019" cy="188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Calibri"/>
              <a:buNone/>
            </a:pPr>
            <a:r>
              <a:rPr lang="pt-BR" sz="4100">
                <a:solidFill>
                  <a:srgbClr val="FFFFFF"/>
                </a:solidFill>
              </a:rPr>
              <a:t>Definições de casos suspeitos</a:t>
            </a:r>
            <a:endParaRPr sz="1100"/>
          </a:p>
        </p:txBody>
      </p:sp>
      <p:sp>
        <p:nvSpPr>
          <p:cNvPr id="396" name="Google Shape;396;p59"/>
          <p:cNvSpPr/>
          <p:nvPr/>
        </p:nvSpPr>
        <p:spPr>
          <a:xfrm>
            <a:off x="370016" y="363474"/>
            <a:ext cx="6096762" cy="42931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2824"/>
          <a:stretch/>
        </p:blipFill>
        <p:spPr>
          <a:xfrm>
            <a:off x="370016" y="363473"/>
            <a:ext cx="6086632" cy="4293107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>
                <a:solidFill>
                  <a:srgbClr val="FFFFFF"/>
                </a:solidFill>
              </a:rPr>
              <a:t>9</a:t>
            </a:fld>
            <a:endParaRPr sz="1100">
              <a:solidFill>
                <a:srgbClr val="FFFFFF"/>
              </a:solidFill>
            </a:endParaRPr>
          </a:p>
        </p:txBody>
      </p:sp>
      <p:pic>
        <p:nvPicPr>
          <p:cNvPr id="399" name="Google Shape;399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946" y="363473"/>
            <a:ext cx="2470428" cy="1249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zul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zul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Azul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2143</Words>
  <Application>Microsoft Office PowerPoint</Application>
  <PresentationFormat>Apresentação na tela (16:9)</PresentationFormat>
  <Paragraphs>486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21</vt:i4>
      </vt:variant>
    </vt:vector>
  </HeadingPairs>
  <TitlesOfParts>
    <vt:vector size="34" baseType="lpstr">
      <vt:lpstr>Tahoma</vt:lpstr>
      <vt:lpstr>Teko</vt:lpstr>
      <vt:lpstr>Calibri</vt:lpstr>
      <vt:lpstr>Signika</vt:lpstr>
      <vt:lpstr>Noto Sans Symbols</vt:lpstr>
      <vt:lpstr>Arial</vt:lpstr>
      <vt:lpstr>Courier New</vt:lpstr>
      <vt:lpstr>Simple Light</vt:lpstr>
      <vt:lpstr>Office Theme</vt:lpstr>
      <vt:lpstr>Personalizar design</vt:lpstr>
      <vt:lpstr>Office Theme</vt:lpstr>
      <vt:lpstr>Personalizar design</vt:lpstr>
      <vt:lpstr>Office Theme</vt:lpstr>
      <vt:lpstr>NOVO CORONAVÍRUS Situação epidemiológica no Mundo, no Brasil e ações do SUS</vt:lpstr>
      <vt:lpstr>Sumário</vt:lpstr>
      <vt:lpstr>Evolução da emergência por Coronavírus e resposta do Ministério da Saúde.  Brasil, dez/2019 a fev/2020</vt:lpstr>
      <vt:lpstr>Situação epidemiológica</vt:lpstr>
      <vt:lpstr>OMS | Relatório Situacional nº 15 – 04/02/2020</vt:lpstr>
      <vt:lpstr>Apresentação do PowerPoint</vt:lpstr>
      <vt:lpstr>Curva epidêmica de casos identificados fora da China por data de início dos sintomas, data de notificação e histórico de viagem</vt:lpstr>
      <vt:lpstr>Situação epidemiológica</vt:lpstr>
      <vt:lpstr>Definições de casos suspeitos</vt:lpstr>
      <vt:lpstr>Definições de casos </vt:lpstr>
      <vt:lpstr>Ministério da Saúde | Monitoramento de casos suspeitos, confirmados e descartados  Atualizado em 04/02/2020 até 12:00</vt:lpstr>
      <vt:lpstr>Ministério da Saúde | Monitoramento de casos suspeitos, confirmados e descartados  Atualizado em 04/02/2020 até 15:00</vt:lpstr>
      <vt:lpstr>Vigilância Laboratorial | Laboratório Central de Saúde Pública (Lacen)</vt:lpstr>
      <vt:lpstr>Prioridades para interromper e mitigar o impacto da transmissão do vírus</vt:lpstr>
      <vt:lpstr>Resposta internacional coordenada e colaboração global   PRIORIDADES</vt:lpstr>
      <vt:lpstr>OMS | Classificação de risco – revisão em 29/01/2020</vt:lpstr>
      <vt:lpstr>OMS | Necessidade de vigilância global e avanço no conhecimento</vt:lpstr>
      <vt:lpstr>OMS | Recomendações </vt:lpstr>
      <vt:lpstr>PRODUTOS DO COE-NCOV</vt:lpstr>
      <vt:lpstr>Ações do Ministério da Saúde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 CORONAVÍRUS Situação epidemiológica no Mundo, no Brasil e ações do SUS</dc:title>
  <dc:creator>Ariadna Edenice de Mendonça Vasconcelos</dc:creator>
  <cp:lastModifiedBy>Ariadna Edenice de Mendonça Vasconcelos</cp:lastModifiedBy>
  <cp:revision>2</cp:revision>
  <cp:lastPrinted>2020-02-05T13:26:07Z</cp:lastPrinted>
  <dcterms:modified xsi:type="dcterms:W3CDTF">2020-02-05T14:04:14Z</dcterms:modified>
</cp:coreProperties>
</file>