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1502" r:id="rId3"/>
    <p:sldId id="308" r:id="rId4"/>
    <p:sldId id="1500" r:id="rId5"/>
    <p:sldId id="1501" r:id="rId6"/>
    <p:sldId id="307" r:id="rId7"/>
  </p:sldIdLst>
  <p:sldSz cx="12192000" cy="6858000"/>
  <p:notesSz cx="6819900" cy="99187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02" userDrawn="1">
          <p15:clr>
            <a:srgbClr val="A4A3A4"/>
          </p15:clr>
        </p15:guide>
        <p15:guide id="2" pos="391" userDrawn="1">
          <p15:clr>
            <a:srgbClr val="A4A3A4"/>
          </p15:clr>
        </p15:guide>
        <p15:guide id="3" pos="393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5"/>
    <a:srgbClr val="8F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4BD51B-7246-4537-B012-9C0952C4E467}">
  <a:tblStyle styleId="{B04BD51B-7246-4537-B012-9C0952C4E46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60"/>
      </p:cViewPr>
      <p:guideLst>
        <p:guide orient="horz" pos="4102"/>
        <p:guide pos="391"/>
        <p:guide pos="3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00">
                <a:solidFill>
                  <a:srgbClr val="33CC33"/>
                </a:solidFill>
              </a:ln>
              <a:effectLst/>
            </c:spPr>
          </c:marker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6E-4246-BED0-37329BC61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Planilha1!$B$9:$B$17</c:f>
              <c:strCache>
                <c:ptCount val="9"/>
                <c:pt idx="0">
                  <c:v>2010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Planilha1!$C$9:$C$17</c:f>
              <c:numCache>
                <c:formatCode>General</c:formatCode>
                <c:ptCount val="9"/>
                <c:pt idx="0">
                  <c:v>37</c:v>
                </c:pt>
                <c:pt idx="1">
                  <c:v>40</c:v>
                </c:pt>
                <c:pt idx="2">
                  <c:v>48</c:v>
                </c:pt>
                <c:pt idx="3">
                  <c:v>59</c:v>
                </c:pt>
                <c:pt idx="4">
                  <c:v>70</c:v>
                </c:pt>
                <c:pt idx="5">
                  <c:v>80</c:v>
                </c:pt>
                <c:pt idx="6">
                  <c:v>100</c:v>
                </c:pt>
                <c:pt idx="7">
                  <c:v>111</c:v>
                </c:pt>
                <c:pt idx="8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E-4246-BED0-37329BC61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2684240"/>
        <c:axId val="592680632"/>
      </c:lineChart>
      <c:catAx>
        <c:axId val="5926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2680632"/>
        <c:crosses val="autoZero"/>
        <c:auto val="1"/>
        <c:lblAlgn val="ctr"/>
        <c:lblOffset val="100"/>
        <c:noMultiLvlLbl val="0"/>
      </c:catAx>
      <c:valAx>
        <c:axId val="592680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268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2275" y="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672" y="4712181"/>
            <a:ext cx="5456557" cy="446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17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2275" y="9421171"/>
            <a:ext cx="2956033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1672" y="4712181"/>
            <a:ext cx="5456557" cy="446182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3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39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51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f0ff7ff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4f0ff7ff80_0_80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g4f0ff7ff80_0_80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50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0ff7ff8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g4f0ff7ff80_0_72:notes"/>
          <p:cNvSpPr txBox="1">
            <a:spLocks noGrp="1"/>
          </p:cNvSpPr>
          <p:nvPr>
            <p:ph type="body" idx="1"/>
          </p:nvPr>
        </p:nvSpPr>
        <p:spPr>
          <a:xfrm>
            <a:off x="681671" y="4712181"/>
            <a:ext cx="5456482" cy="446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f0ff7ff80_0_72:notes"/>
          <p:cNvSpPr txBox="1">
            <a:spLocks noGrp="1"/>
          </p:cNvSpPr>
          <p:nvPr>
            <p:ph type="sldNum" idx="12"/>
          </p:nvPr>
        </p:nvSpPr>
        <p:spPr>
          <a:xfrm>
            <a:off x="3862275" y="9421170"/>
            <a:ext cx="2955933" cy="49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01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60401" y="1600204"/>
            <a:ext cx="584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705601" y="1600204"/>
            <a:ext cx="584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6" y="273054"/>
            <a:ext cx="681566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0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8135937" y="1714504"/>
            <a:ext cx="5851525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090740" y="-1155697"/>
            <a:ext cx="5851525" cy="871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1839363" y="1148137"/>
            <a:ext cx="7551379" cy="374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pt-BR" sz="5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 SINHA – Sistema de Indicadores Hospitalares Anahp</a:t>
            </a:r>
            <a:endParaRPr lang="pt-BR" sz="4000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88;p13">
            <a:extLst>
              <a:ext uri="{FF2B5EF4-FFF2-40B4-BE49-F238E27FC236}">
                <a16:creationId xmlns:a16="http://schemas.microsoft.com/office/drawing/2014/main" id="{6D9AAA24-DEB9-4E4E-B00A-585077F8CF30}"/>
              </a:ext>
            </a:extLst>
          </p:cNvPr>
          <p:cNvSpPr/>
          <p:nvPr/>
        </p:nvSpPr>
        <p:spPr>
          <a:xfrm>
            <a:off x="9608456" y="5892799"/>
            <a:ext cx="1393371" cy="64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pt-BR" sz="12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AGOSTO/2019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1143000" y="0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A ANAHP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5557489" y="1110957"/>
            <a:ext cx="6106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 Associação Nacional de Hospitais Privados - Anahp é uma entidade representativa dos principais hospitais privados de excelência do país. Criada em 11 de maio de 2001, surgiu para defender os interesses e necessidades do setor e expandir as melhorias alcançadas pelas instituições privadas para além das fronteiras da Saúde Suplementar, favorecendo a todos os brasileiros.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22655BF-1716-46AF-9808-6643EA5A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294" y="3688043"/>
            <a:ext cx="21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indent="-380990"/>
            <a:r>
              <a:rPr lang="en-US" altLang="ja-JP" sz="1800" kern="1200" dirty="0" err="1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Número</a:t>
            </a:r>
            <a:r>
              <a:rPr lang="en-US" altLang="ja-JP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de </a:t>
            </a:r>
            <a:r>
              <a:rPr lang="en-US" altLang="ja-JP" sz="1800" kern="1200" dirty="0" err="1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membros</a:t>
            </a:r>
            <a:endParaRPr lang="en-US" altLang="ja-JP" sz="1800" kern="1200" dirty="0">
              <a:solidFill>
                <a:srgbClr val="7F7F7F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3EBA2C2-7253-4828-9E06-535AFD209BFE}"/>
              </a:ext>
            </a:extLst>
          </p:cNvPr>
          <p:cNvGrpSpPr/>
          <p:nvPr/>
        </p:nvGrpSpPr>
        <p:grpSpPr>
          <a:xfrm>
            <a:off x="144919" y="1212007"/>
            <a:ext cx="5285729" cy="5528522"/>
            <a:chOff x="489502" y="1089105"/>
            <a:chExt cx="5285729" cy="5528522"/>
          </a:xfrm>
        </p:grpSpPr>
        <p:grpSp>
          <p:nvGrpSpPr>
            <p:cNvPr id="16" name="Grupo 110">
              <a:extLst>
                <a:ext uri="{FF2B5EF4-FFF2-40B4-BE49-F238E27FC236}">
                  <a16:creationId xmlns:a16="http://schemas.microsoft.com/office/drawing/2014/main" id="{FD36DBC4-D3AD-40E1-AA60-ABFF6ADACE68}"/>
                </a:ext>
              </a:extLst>
            </p:cNvPr>
            <p:cNvGrpSpPr/>
            <p:nvPr/>
          </p:nvGrpSpPr>
          <p:grpSpPr>
            <a:xfrm>
              <a:off x="645055" y="1545526"/>
              <a:ext cx="4470373" cy="4817018"/>
              <a:chOff x="1779768" y="1264652"/>
              <a:chExt cx="4826419" cy="4899621"/>
            </a:xfrm>
          </p:grpSpPr>
          <p:pic>
            <p:nvPicPr>
              <p:cNvPr id="38" name="Imagem 37" descr="MAP_NORTE_NORDESTE.png">
                <a:extLst>
                  <a:ext uri="{FF2B5EF4-FFF2-40B4-BE49-F238E27FC236}">
                    <a16:creationId xmlns:a16="http://schemas.microsoft.com/office/drawing/2014/main" id="{0E5A5514-B7F7-49CD-92E8-85F794ED7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9768" y="1264652"/>
                <a:ext cx="4826419" cy="3078747"/>
              </a:xfrm>
              <a:prstGeom prst="rect">
                <a:avLst/>
              </a:prstGeom>
            </p:spPr>
          </p:pic>
          <p:pic>
            <p:nvPicPr>
              <p:cNvPr id="39" name="Imagem 38" descr="MAP_RESTO.png">
                <a:extLst>
                  <a:ext uri="{FF2B5EF4-FFF2-40B4-BE49-F238E27FC236}">
                    <a16:creationId xmlns:a16="http://schemas.microsoft.com/office/drawing/2014/main" id="{2656A7ED-F8F4-45D2-90BF-863D0769C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1886" y="2784571"/>
                <a:ext cx="3250777" cy="3379702"/>
              </a:xfrm>
              <a:prstGeom prst="rect">
                <a:avLst/>
              </a:prstGeom>
            </p:spPr>
          </p:pic>
        </p:grpSp>
        <p:sp>
          <p:nvSpPr>
            <p:cNvPr id="17" name="CaixaDeTexto 112">
              <a:extLst>
                <a:ext uri="{FF2B5EF4-FFF2-40B4-BE49-F238E27FC236}">
                  <a16:creationId xmlns:a16="http://schemas.microsoft.com/office/drawing/2014/main" id="{B3D4A0DD-B08C-44AD-8C37-55F30DCD935D}"/>
                </a:ext>
              </a:extLst>
            </p:cNvPr>
            <p:cNvSpPr txBox="1"/>
            <p:nvPr/>
          </p:nvSpPr>
          <p:spPr>
            <a:xfrm>
              <a:off x="2703451" y="1089105"/>
              <a:ext cx="1018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sz="1800" kern="1200" dirty="0">
                  <a:solidFill>
                    <a:srgbClr val="7F7F7F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Norte - 3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93ED55AD-8083-46FB-A355-88999CF98DF8}"/>
                </a:ext>
              </a:extLst>
            </p:cNvPr>
            <p:cNvCxnSpPr/>
            <p:nvPr/>
          </p:nvCxnSpPr>
          <p:spPr>
            <a:xfrm flipV="1">
              <a:off x="2708520" y="1436136"/>
              <a:ext cx="0" cy="309189"/>
            </a:xfrm>
            <a:prstGeom prst="line">
              <a:avLst/>
            </a:prstGeom>
            <a:ln w="19050">
              <a:solidFill>
                <a:srgbClr val="408A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65ED4D09-013C-4110-8F8E-05FCCC92F59E}"/>
                </a:ext>
              </a:extLst>
            </p:cNvPr>
            <p:cNvCxnSpPr/>
            <p:nvPr/>
          </p:nvCxnSpPr>
          <p:spPr>
            <a:xfrm>
              <a:off x="2698019" y="1436136"/>
              <a:ext cx="389796" cy="0"/>
            </a:xfrm>
            <a:prstGeom prst="line">
              <a:avLst/>
            </a:prstGeom>
            <a:ln w="19050">
              <a:solidFill>
                <a:srgbClr val="408A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87A44E88-3CC2-45CB-AF68-E1FCCDEAC714}"/>
                </a:ext>
              </a:extLst>
            </p:cNvPr>
            <p:cNvSpPr/>
            <p:nvPr/>
          </p:nvSpPr>
          <p:spPr>
            <a:xfrm>
              <a:off x="3073112" y="1399871"/>
              <a:ext cx="67639" cy="66285"/>
            </a:xfrm>
            <a:prstGeom prst="ellipse">
              <a:avLst/>
            </a:prstGeom>
            <a:solidFill>
              <a:srgbClr val="408A52"/>
            </a:solidFill>
            <a:ln>
              <a:solidFill>
                <a:srgbClr val="408A5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pt-BR" sz="1867"/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A2DA9678-2B7E-4B6A-A1D7-EC13FB37FAF4}"/>
                </a:ext>
              </a:extLst>
            </p:cNvPr>
            <p:cNvCxnSpPr/>
            <p:nvPr/>
          </p:nvCxnSpPr>
          <p:spPr>
            <a:xfrm flipV="1">
              <a:off x="4609001" y="2106659"/>
              <a:ext cx="0" cy="309189"/>
            </a:xfrm>
            <a:prstGeom prst="line">
              <a:avLst/>
            </a:prstGeom>
            <a:ln w="19050">
              <a:solidFill>
                <a:srgbClr val="FFB0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349CF361-037A-452A-BC23-1467D10D226C}"/>
                </a:ext>
              </a:extLst>
            </p:cNvPr>
            <p:cNvCxnSpPr/>
            <p:nvPr/>
          </p:nvCxnSpPr>
          <p:spPr>
            <a:xfrm>
              <a:off x="4600881" y="2106659"/>
              <a:ext cx="389796" cy="0"/>
            </a:xfrm>
            <a:prstGeom prst="line">
              <a:avLst/>
            </a:prstGeom>
            <a:ln w="19050">
              <a:solidFill>
                <a:srgbClr val="FFB0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C7FC766-E041-4C78-B8F9-5FACF1FAA20D}"/>
                </a:ext>
              </a:extLst>
            </p:cNvPr>
            <p:cNvSpPr/>
            <p:nvPr/>
          </p:nvSpPr>
          <p:spPr>
            <a:xfrm>
              <a:off x="4975973" y="2070394"/>
              <a:ext cx="67639" cy="66285"/>
            </a:xfrm>
            <a:prstGeom prst="ellipse">
              <a:avLst/>
            </a:prstGeom>
            <a:solidFill>
              <a:srgbClr val="FFB024"/>
            </a:solidFill>
            <a:ln>
              <a:solidFill>
                <a:srgbClr val="FFB02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pt-BR" sz="1867"/>
            </a:p>
          </p:txBody>
        </p:sp>
        <p:sp>
          <p:nvSpPr>
            <p:cNvPr id="25" name="CaixaDeTexto 125">
              <a:extLst>
                <a:ext uri="{FF2B5EF4-FFF2-40B4-BE49-F238E27FC236}">
                  <a16:creationId xmlns:a16="http://schemas.microsoft.com/office/drawing/2014/main" id="{C7A6C93B-D39E-4175-84AB-D03978026EAA}"/>
                </a:ext>
              </a:extLst>
            </p:cNvPr>
            <p:cNvSpPr txBox="1"/>
            <p:nvPr/>
          </p:nvSpPr>
          <p:spPr>
            <a:xfrm>
              <a:off x="4243083" y="1718187"/>
              <a:ext cx="15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sz="1800" kern="1200" dirty="0" err="1">
                  <a:solidFill>
                    <a:srgbClr val="7F7F7F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Nordeste</a:t>
              </a:r>
              <a:r>
                <a:rPr lang="en-US" sz="1800" kern="1200" dirty="0">
                  <a:solidFill>
                    <a:srgbClr val="7F7F7F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- 20</a:t>
              </a:r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F04332A1-8612-4FEB-A123-2FEE3EBF59C6}"/>
                </a:ext>
              </a:extLst>
            </p:cNvPr>
            <p:cNvCxnSpPr/>
            <p:nvPr/>
          </p:nvCxnSpPr>
          <p:spPr>
            <a:xfrm flipV="1">
              <a:off x="4253153" y="4984311"/>
              <a:ext cx="0" cy="30918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F5FD29FD-5146-4663-A095-200067C17E47}"/>
                </a:ext>
              </a:extLst>
            </p:cNvPr>
            <p:cNvCxnSpPr/>
            <p:nvPr/>
          </p:nvCxnSpPr>
          <p:spPr>
            <a:xfrm>
              <a:off x="4243083" y="5291203"/>
              <a:ext cx="389796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5887EDD-C0CA-457B-AB77-3E4A2921D47F}"/>
                </a:ext>
              </a:extLst>
            </p:cNvPr>
            <p:cNvSpPr/>
            <p:nvPr/>
          </p:nvSpPr>
          <p:spPr>
            <a:xfrm>
              <a:off x="4618176" y="5254939"/>
              <a:ext cx="67639" cy="66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pt-BR" sz="1867"/>
            </a:p>
          </p:txBody>
        </p:sp>
        <p:sp>
          <p:nvSpPr>
            <p:cNvPr id="29" name="CaixaDeTexto 129">
              <a:extLst>
                <a:ext uri="{FF2B5EF4-FFF2-40B4-BE49-F238E27FC236}">
                  <a16:creationId xmlns:a16="http://schemas.microsoft.com/office/drawing/2014/main" id="{12764DB8-436B-473E-A8D6-4BB7EA0F231F}"/>
                </a:ext>
              </a:extLst>
            </p:cNvPr>
            <p:cNvSpPr txBox="1"/>
            <p:nvPr/>
          </p:nvSpPr>
          <p:spPr>
            <a:xfrm>
              <a:off x="4034224" y="5319560"/>
              <a:ext cx="1336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sz="1800" kern="1200" dirty="0" err="1">
                  <a:solidFill>
                    <a:srgbClr val="7F7F7F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Sudeste</a:t>
              </a:r>
              <a:r>
                <a:rPr lang="en-US" sz="1800" kern="1200" dirty="0">
                  <a:solidFill>
                    <a:srgbClr val="7F7F7F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- 61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044EA9C1-867F-417A-BFE1-129D63AB3EDF}"/>
                </a:ext>
              </a:extLst>
            </p:cNvPr>
            <p:cNvCxnSpPr/>
            <p:nvPr/>
          </p:nvCxnSpPr>
          <p:spPr>
            <a:xfrm flipV="1">
              <a:off x="3357362" y="5888558"/>
              <a:ext cx="0" cy="309189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4A213C68-42DB-418B-99B4-BBD5F2ADB5D6}"/>
                </a:ext>
              </a:extLst>
            </p:cNvPr>
            <p:cNvCxnSpPr/>
            <p:nvPr/>
          </p:nvCxnSpPr>
          <p:spPr>
            <a:xfrm>
              <a:off x="3347292" y="6195451"/>
              <a:ext cx="38979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DDAE7F01-FC6A-4B88-919B-3F981FA456B2}"/>
                </a:ext>
              </a:extLst>
            </p:cNvPr>
            <p:cNvSpPr/>
            <p:nvPr/>
          </p:nvSpPr>
          <p:spPr>
            <a:xfrm>
              <a:off x="3722385" y="6159187"/>
              <a:ext cx="67639" cy="6628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pt-BR" sz="1867"/>
            </a:p>
          </p:txBody>
        </p:sp>
        <p:sp>
          <p:nvSpPr>
            <p:cNvPr id="33" name="CaixaDeTexto 133">
              <a:extLst>
                <a:ext uri="{FF2B5EF4-FFF2-40B4-BE49-F238E27FC236}">
                  <a16:creationId xmlns:a16="http://schemas.microsoft.com/office/drawing/2014/main" id="{AB8C7B2A-ADC9-44B5-888A-3597276157BC}"/>
                </a:ext>
              </a:extLst>
            </p:cNvPr>
            <p:cNvSpPr txBox="1"/>
            <p:nvPr/>
          </p:nvSpPr>
          <p:spPr>
            <a:xfrm>
              <a:off x="3192171" y="6248295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sz="1800" kern="1200" dirty="0">
                  <a:solidFill>
                    <a:srgbClr val="7F7F7F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Sul - 27</a:t>
              </a:r>
            </a:p>
          </p:txBody>
        </p: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2DFF8FE8-0D8E-44C5-B870-997C71A7256E}"/>
                </a:ext>
              </a:extLst>
            </p:cNvPr>
            <p:cNvCxnSpPr/>
            <p:nvPr/>
          </p:nvCxnSpPr>
          <p:spPr>
            <a:xfrm flipV="1">
              <a:off x="2362633" y="4727969"/>
              <a:ext cx="0" cy="30918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07E8BA61-A017-4585-A5B4-1F9AF515638F}"/>
                </a:ext>
              </a:extLst>
            </p:cNvPr>
            <p:cNvCxnSpPr/>
            <p:nvPr/>
          </p:nvCxnSpPr>
          <p:spPr>
            <a:xfrm>
              <a:off x="1982100" y="5034861"/>
              <a:ext cx="389796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7949A4A3-22A6-4DE5-82A0-2DCA717FA7D0}"/>
                </a:ext>
              </a:extLst>
            </p:cNvPr>
            <p:cNvSpPr/>
            <p:nvPr/>
          </p:nvSpPr>
          <p:spPr>
            <a:xfrm>
              <a:off x="1947277" y="4998597"/>
              <a:ext cx="67639" cy="6628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pt-BR" sz="1867"/>
            </a:p>
          </p:txBody>
        </p:sp>
        <p:sp>
          <p:nvSpPr>
            <p:cNvPr id="37" name="CaixaDeTexto 137">
              <a:extLst>
                <a:ext uri="{FF2B5EF4-FFF2-40B4-BE49-F238E27FC236}">
                  <a16:creationId xmlns:a16="http://schemas.microsoft.com/office/drawing/2014/main" id="{E5352DBF-814D-44CF-B915-71D08F8810C0}"/>
                </a:ext>
              </a:extLst>
            </p:cNvPr>
            <p:cNvSpPr txBox="1"/>
            <p:nvPr/>
          </p:nvSpPr>
          <p:spPr>
            <a:xfrm>
              <a:off x="489502" y="4630866"/>
              <a:ext cx="179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sz="1800" kern="1200" dirty="0">
                  <a:solidFill>
                    <a:srgbClr val="7F7F7F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Centro-Oeste- 10</a:t>
              </a: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3664154-4E38-4A34-BF4E-088BA86F5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85445"/>
              </p:ext>
            </p:extLst>
          </p:nvPr>
        </p:nvGraphicFramePr>
        <p:xfrm>
          <a:off x="5579666" y="3453449"/>
          <a:ext cx="5865856" cy="292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9163356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4D5B290B-45CA-4C9E-B07A-3C395E788816}"/>
              </a:ext>
            </a:extLst>
          </p:cNvPr>
          <p:cNvSpPr txBox="1"/>
          <p:nvPr/>
        </p:nvSpPr>
        <p:spPr bwMode="auto">
          <a:xfrm>
            <a:off x="6627318" y="5008379"/>
            <a:ext cx="24595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389626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779252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168878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558503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1948129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337755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2727381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117007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pt-BR" sz="1800" dirty="0">
                <a:solidFill>
                  <a:srgbClr val="7F7F7F"/>
                </a:solidFill>
                <a:cs typeface="Calibri" panose="020F0502020204030204" pitchFamily="34" charset="0"/>
              </a:rPr>
              <a:t>Indicadores de resultado, ligados direta ou indiretamente à assistência.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E13202-64E3-48AA-B866-CE0ECE8C57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17" t="6074" r="33287" b="73352"/>
          <a:stretch/>
        </p:blipFill>
        <p:spPr>
          <a:xfrm>
            <a:off x="6897517" y="3062196"/>
            <a:ext cx="1919178" cy="5912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4800600" y="1110957"/>
            <a:ext cx="6862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 SINHA - Sistema de Indicadores Hospitalares </a:t>
            </a:r>
            <a:r>
              <a:rPr lang="pt-BR" sz="1800" kern="1200" dirty="0" err="1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Anahp</a:t>
            </a:r>
            <a:r>
              <a:rPr lang="pt-BR" sz="18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- é uma plataforma de inclusão mensal de variáveis que se encarrega de transformar informações em indicadores. Criado em 2003, o SINHA tem o objetivo de produzir dados que auxiliem os gestores no planejamento estratégico e na tomada de decisão da entidade.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5D0685-0AEE-48CA-8C49-C944746A4C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51" t="50245" r="66882" b="9053"/>
          <a:stretch/>
        </p:blipFill>
        <p:spPr>
          <a:xfrm>
            <a:off x="6999433" y="3653399"/>
            <a:ext cx="1715349" cy="1169551"/>
          </a:xfrm>
          <a:prstGeom prst="rect">
            <a:avLst/>
          </a:prstGeom>
        </p:spPr>
      </p:pic>
      <p:pic>
        <p:nvPicPr>
          <p:cNvPr id="13" name="Imagem 12" descr="Uma imagem contendo equipamentos eletrônicos, interior, mesa, sentado&#10;&#10;Descrição gerada com muito alta confiança">
            <a:extLst>
              <a:ext uri="{FF2B5EF4-FFF2-40B4-BE49-F238E27FC236}">
                <a16:creationId xmlns:a16="http://schemas.microsoft.com/office/drawing/2014/main" id="{2E4130CD-6449-4112-BB25-BDB6989ABF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27" t="13933" r="9446" b="10638"/>
          <a:stretch/>
        </p:blipFill>
        <p:spPr>
          <a:xfrm rot="20998634">
            <a:off x="326858" y="1771483"/>
            <a:ext cx="2891585" cy="4009692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 descr="Uma imagem contendo equipamentos eletrônicos, interior, mesa, sentado&#10;&#10;Descrição gerada com muito alta confiança">
            <a:extLst>
              <a:ext uri="{FF2B5EF4-FFF2-40B4-BE49-F238E27FC236}">
                <a16:creationId xmlns:a16="http://schemas.microsoft.com/office/drawing/2014/main" id="{C6BCEFF2-A975-49A7-A65B-5523FB1493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27" t="13933" r="9446" b="10638"/>
          <a:stretch/>
        </p:blipFill>
        <p:spPr>
          <a:xfrm rot="21574943">
            <a:off x="797639" y="1833315"/>
            <a:ext cx="2891585" cy="4009692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 descr="Uma imagem contendo equipamentos eletrônicos, interior, mesa, sentado&#10;&#10;Descrição gerada com muito alta confiança">
            <a:extLst>
              <a:ext uri="{FF2B5EF4-FFF2-40B4-BE49-F238E27FC236}">
                <a16:creationId xmlns:a16="http://schemas.microsoft.com/office/drawing/2014/main" id="{EF7F9C7C-9303-40DE-B9C3-A067A21FA6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27" t="13933" r="9446" b="10638"/>
          <a:stretch/>
        </p:blipFill>
        <p:spPr>
          <a:xfrm rot="308954">
            <a:off x="1353955" y="2031902"/>
            <a:ext cx="2891585" cy="4009692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188;p26">
            <a:extLst>
              <a:ext uri="{FF2B5EF4-FFF2-40B4-BE49-F238E27FC236}">
                <a16:creationId xmlns:a16="http://schemas.microsoft.com/office/drawing/2014/main" id="{5C303A27-61D0-43A7-B091-7CFC8072539E}"/>
              </a:ext>
            </a:extLst>
          </p:cNvPr>
          <p:cNvSpPr txBox="1"/>
          <p:nvPr/>
        </p:nvSpPr>
        <p:spPr>
          <a:xfrm>
            <a:off x="1143000" y="0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SINHA | </a:t>
            </a:r>
            <a:r>
              <a:rPr kumimoji="0" lang="pt-BR" sz="180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SISTEMA DE INDICADORES HOSPITALARES ANAHP</a:t>
            </a:r>
            <a:endParaRPr kumimoji="0" lang="pt-BR" sz="180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9363231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2A11C14-9B52-4CCC-9EB4-4FCB5307A386}"/>
              </a:ext>
            </a:extLst>
          </p:cNvPr>
          <p:cNvSpPr txBox="1"/>
          <p:nvPr/>
        </p:nvSpPr>
        <p:spPr>
          <a:xfrm>
            <a:off x="373269" y="1471203"/>
            <a:ext cx="11445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Existem 343 variáveis, que formam cerca de 250 indicadores nos âmbitos: Financeiro, Assistenciais, Gestão de Pessoas, Sustentabilidade, Home-</a:t>
            </a:r>
            <a:r>
              <a:rPr lang="pt-BR" sz="2000" kern="1200" dirty="0" err="1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Care</a:t>
            </a:r>
            <a:r>
              <a:rPr lang="pt-BR" sz="2000" kern="1200" dirty="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e Tecnologia da Informação.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E354A2-F7DE-4CFD-A952-801EEBBD11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73" t="36423" r="7066" b="29983"/>
          <a:stretch/>
        </p:blipFill>
        <p:spPr>
          <a:xfrm>
            <a:off x="373269" y="3002570"/>
            <a:ext cx="11445461" cy="2587068"/>
          </a:xfrm>
          <a:prstGeom prst="rect">
            <a:avLst/>
          </a:prstGeom>
        </p:spPr>
      </p:pic>
      <p:sp>
        <p:nvSpPr>
          <p:cNvPr id="6" name="Google Shape;188;p26">
            <a:extLst>
              <a:ext uri="{FF2B5EF4-FFF2-40B4-BE49-F238E27FC236}">
                <a16:creationId xmlns:a16="http://schemas.microsoft.com/office/drawing/2014/main" id="{4D5E0BBF-1DD3-469D-AC63-2FC514345AD1}"/>
              </a:ext>
            </a:extLst>
          </p:cNvPr>
          <p:cNvSpPr txBox="1"/>
          <p:nvPr/>
        </p:nvSpPr>
        <p:spPr>
          <a:xfrm>
            <a:off x="1143000" y="0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SINHA |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DINÂMICA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70989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NHA 2019">
            <a:hlinkClick r:id="" action="ppaction://media"/>
            <a:extLst>
              <a:ext uri="{FF2B5EF4-FFF2-40B4-BE49-F238E27FC236}">
                <a16:creationId xmlns:a16="http://schemas.microsoft.com/office/drawing/2014/main" id="{34ADAE02-AA70-482B-AB51-FAB5C264965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4726" y="1041271"/>
            <a:ext cx="1927274" cy="856482"/>
          </a:xfrm>
          <a:prstGeom prst="rect">
            <a:avLst/>
          </a:prstGeom>
        </p:spPr>
      </p:pic>
      <p:sp>
        <p:nvSpPr>
          <p:cNvPr id="188" name="Google Shape;188;p26"/>
          <p:cNvSpPr txBox="1"/>
          <p:nvPr/>
        </p:nvSpPr>
        <p:spPr>
          <a:xfrm>
            <a:off x="1143000" y="0"/>
            <a:ext cx="9906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SINHA |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DINÂMICA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Ligh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DA62A18-B159-46EC-9C0B-E984B940DFFE}"/>
              </a:ext>
            </a:extLst>
          </p:cNvPr>
          <p:cNvSpPr/>
          <p:nvPr/>
        </p:nvSpPr>
        <p:spPr>
          <a:xfrm>
            <a:off x="1524805" y="1444638"/>
            <a:ext cx="5653235" cy="49477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389626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779252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168878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558503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1948129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337755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2727381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117007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618226" marR="0" lvl="1" indent="-285750" algn="l" defTabSz="389626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Plataforma desenvolvida especificamente para atender as demandas dos usuários;</a:t>
            </a:r>
          </a:p>
          <a:p>
            <a:pPr marL="618226" marR="0" lvl="1" indent="-285750" algn="l" defTabSz="389626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Fichas técnicas </a:t>
            </a:r>
            <a:r>
              <a:rPr lang="pt-BR" altLang="ja-JP" sz="1600" dirty="0">
                <a:solidFill>
                  <a:srgbClr val="7F7F7F"/>
                </a:solidFill>
                <a:cs typeface="Calibri" panose="020F0502020204030204" pitchFamily="34" charset="0"/>
              </a:rPr>
              <a:t>dos indicadores com </a:t>
            </a:r>
            <a:r>
              <a:rPr kumimoji="0" lang="pt-B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as especificação dos critérios objetivos.</a:t>
            </a:r>
          </a:p>
          <a:p>
            <a:pPr marL="618226" marR="0" lvl="1" indent="-285750" algn="l" defTabSz="389626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Validação automática das variáveis imputadas;</a:t>
            </a:r>
          </a:p>
          <a:p>
            <a:pPr marL="618226" marR="0" lvl="1" indent="-285750" algn="l" defTabSz="389626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Dashboard</a:t>
            </a:r>
            <a:r>
              <a:rPr kumimoji="0" lang="pt-B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 moderno e de fácil entendimento;</a:t>
            </a:r>
          </a:p>
          <a:p>
            <a:pPr marL="618226" marR="0" lvl="1" indent="-285750" algn="l" defTabSz="389626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Automação de processos e integração dos dados;</a:t>
            </a:r>
          </a:p>
          <a:p>
            <a:pPr marL="618226" marR="0" lvl="1" indent="-285750" algn="l" defTabSz="389626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Suporte aos usuários (dúvidas);</a:t>
            </a:r>
          </a:p>
          <a:p>
            <a:pPr marL="618226" marR="0" lvl="1" indent="-285750" algn="l" defTabSz="389626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rPr>
              <a:t>Análise dos dados imputados por meio de inteligência artificial e solicitação de correções.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0E8C697-360B-4846-A9FA-76EA1E603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39015">
            <a:off x="7481634" y="1851076"/>
            <a:ext cx="3137095" cy="4134891"/>
          </a:xfrm>
          <a:prstGeom prst="rect">
            <a:avLst/>
          </a:prstGeom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áfico 4" descr="Câmera de vídeo">
            <a:extLst>
              <a:ext uri="{FF2B5EF4-FFF2-40B4-BE49-F238E27FC236}">
                <a16:creationId xmlns:a16="http://schemas.microsoft.com/office/drawing/2014/main" id="{25B73480-DAC4-418B-ABE8-013813687B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22323" y="10123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9963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00;p27">
            <a:extLst>
              <a:ext uri="{FF2B5EF4-FFF2-40B4-BE49-F238E27FC236}">
                <a16:creationId xmlns:a16="http://schemas.microsoft.com/office/drawing/2014/main" id="{45DF8992-57D9-4C78-B76B-B6433345B62B}"/>
              </a:ext>
            </a:extLst>
          </p:cNvPr>
          <p:cNvSpPr txBox="1"/>
          <p:nvPr/>
        </p:nvSpPr>
        <p:spPr>
          <a:xfrm>
            <a:off x="3717652" y="2476410"/>
            <a:ext cx="694649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defPPr>
              <a:defRPr lang="en-US"/>
            </a:defPPr>
            <a:lvl1pPr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389626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779252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168878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558503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1948129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337755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2727381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117007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Obrigado</a:t>
            </a:r>
            <a:r>
              <a:rPr lang="en-US" sz="45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4" name="Google Shape;300;p27">
            <a:extLst>
              <a:ext uri="{FF2B5EF4-FFF2-40B4-BE49-F238E27FC236}">
                <a16:creationId xmlns:a16="http://schemas.microsoft.com/office/drawing/2014/main" id="{F5680568-38BF-4844-B966-70914F1C30F2}"/>
              </a:ext>
            </a:extLst>
          </p:cNvPr>
          <p:cNvSpPr txBox="1"/>
          <p:nvPr/>
        </p:nvSpPr>
        <p:spPr>
          <a:xfrm>
            <a:off x="1933731" y="3421208"/>
            <a:ext cx="4925408" cy="149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defPPr>
              <a:defRPr lang="en-US"/>
            </a:defPPr>
            <a:lvl1pPr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389626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779252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168878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558503" algn="l" defTabSz="389626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1948129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337755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2727381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117007" algn="l" defTabSz="779252" rtl="0" eaLnBrk="1" latinLnBrk="0" hangingPunct="1"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Marco Aurélio Ferreira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Diretor</a:t>
            </a: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Executivo</a:t>
            </a:r>
            <a:endParaRPr lang="en-US"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0239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5606</TotalTime>
  <Words>272</Words>
  <Application>Microsoft Office PowerPoint</Application>
  <PresentationFormat>Widescreen</PresentationFormat>
  <Paragraphs>32</Paragraphs>
  <Slides>6</Slides>
  <Notes>6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Keila Amaral</dc:creator>
  <cp:lastModifiedBy>flavia lopes</cp:lastModifiedBy>
  <cp:revision>149</cp:revision>
  <cp:lastPrinted>2019-07-02T20:37:44Z</cp:lastPrinted>
  <dcterms:modified xsi:type="dcterms:W3CDTF">2019-09-16T18:26:00Z</dcterms:modified>
</cp:coreProperties>
</file>