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60" r:id="rId5"/>
    <p:sldId id="259" r:id="rId6"/>
    <p:sldId id="261" r:id="rId7"/>
    <p:sldId id="262" r:id="rId8"/>
    <p:sldId id="263" r:id="rId9"/>
    <p:sldId id="264" r:id="rId10"/>
    <p:sldId id="266" r:id="rId11"/>
    <p:sldId id="268" r:id="rId12"/>
    <p:sldId id="269" r:id="rId13"/>
    <p:sldId id="270" r:id="rId14"/>
    <p:sldId id="271" r:id="rId15"/>
    <p:sldId id="287" r:id="rId16"/>
    <p:sldId id="272" r:id="rId17"/>
    <p:sldId id="273" r:id="rId18"/>
    <p:sldId id="274" r:id="rId19"/>
    <p:sldId id="288" r:id="rId20"/>
    <p:sldId id="278" r:id="rId21"/>
    <p:sldId id="279" r:id="rId22"/>
    <p:sldId id="280" r:id="rId23"/>
    <p:sldId id="281" r:id="rId24"/>
    <p:sldId id="282" r:id="rId25"/>
    <p:sldId id="284" r:id="rId26"/>
    <p:sldId id="285" r:id="rId27"/>
    <p:sldId id="286"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10"/>
    <p:restoredTop sz="91023" autoAdjust="0"/>
  </p:normalViewPr>
  <p:slideViewPr>
    <p:cSldViewPr snapToGrid="0" snapToObjects="1">
      <p:cViewPr varScale="1">
        <p:scale>
          <a:sx n="61" d="100"/>
          <a:sy n="61" d="100"/>
        </p:scale>
        <p:origin x="7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34F3E-EDAF-44E9-B0A7-48A84DC3C896}" type="doc">
      <dgm:prSet loTypeId="urn:microsoft.com/office/officeart/2005/8/layout/cycle5" loCatId="cycle" qsTypeId="urn:microsoft.com/office/officeart/2005/8/quickstyle/simple1" qsCatId="simple" csTypeId="urn:microsoft.com/office/officeart/2005/8/colors/accent1_3" csCatId="accent1" phldr="1"/>
      <dgm:spPr/>
      <dgm:t>
        <a:bodyPr/>
        <a:lstStyle/>
        <a:p>
          <a:endParaRPr lang="pt-BR"/>
        </a:p>
      </dgm:t>
    </dgm:pt>
    <dgm:pt modelId="{CFC8777D-49E1-487E-B260-3AE98418A140}">
      <dgm:prSet phldrT="[Texto]"/>
      <dgm:spPr/>
      <dgm:t>
        <a:bodyPr/>
        <a:lstStyle/>
        <a:p>
          <a:r>
            <a:rPr lang="pt-BR" b="1" dirty="0">
              <a:effectLst>
                <a:outerShdw blurRad="38100" dist="38100" dir="2700000" algn="tl">
                  <a:srgbClr val="000000">
                    <a:alpha val="43137"/>
                  </a:srgbClr>
                </a:outerShdw>
              </a:effectLst>
              <a:latin typeface="Calibri" pitchFamily="34" charset="0"/>
              <a:cs typeface="Calibri" pitchFamily="34" charset="0"/>
            </a:rPr>
            <a:t>Indicação terapêutica</a:t>
          </a:r>
        </a:p>
      </dgm:t>
    </dgm:pt>
    <dgm:pt modelId="{E64B90DF-9659-4C71-9029-DFB819C66291}" type="parTrans" cxnId="{A1F84453-A5EF-4C6F-8B2D-2779FC13EEEB}">
      <dgm:prSet/>
      <dgm:spPr/>
      <dgm:t>
        <a:bodyPr/>
        <a:lstStyle/>
        <a:p>
          <a:endParaRPr lang="pt-BR" b="1">
            <a:effectLst>
              <a:outerShdw blurRad="38100" dist="38100" dir="2700000" algn="tl">
                <a:srgbClr val="000000">
                  <a:alpha val="43137"/>
                </a:srgbClr>
              </a:outerShdw>
            </a:effectLst>
            <a:latin typeface="Calibri" pitchFamily="34" charset="0"/>
            <a:cs typeface="Calibri" pitchFamily="34" charset="0"/>
          </a:endParaRPr>
        </a:p>
      </dgm:t>
    </dgm:pt>
    <dgm:pt modelId="{14C66AAD-47A5-4C16-84AB-533D09D2E27C}" type="sibTrans" cxnId="{A1F84453-A5EF-4C6F-8B2D-2779FC13EEEB}">
      <dgm:prSet/>
      <dgm:spPr/>
      <dgm:t>
        <a:bodyPr/>
        <a:lstStyle/>
        <a:p>
          <a:endParaRPr lang="pt-BR" b="1">
            <a:effectLst>
              <a:outerShdw blurRad="38100" dist="38100" dir="2700000" algn="tl">
                <a:srgbClr val="000000">
                  <a:alpha val="43137"/>
                </a:srgbClr>
              </a:outerShdw>
            </a:effectLst>
            <a:latin typeface="Calibri" pitchFamily="34" charset="0"/>
            <a:cs typeface="Calibri" pitchFamily="34" charset="0"/>
          </a:endParaRPr>
        </a:p>
      </dgm:t>
    </dgm:pt>
    <dgm:pt modelId="{EE674B41-0029-4D76-926B-3CE20F0502B9}">
      <dgm:prSet phldrT="[Texto]"/>
      <dgm:spPr/>
      <dgm:t>
        <a:bodyPr/>
        <a:lstStyle/>
        <a:p>
          <a:r>
            <a:rPr lang="pt-BR" b="1" dirty="0">
              <a:effectLst>
                <a:outerShdw blurRad="38100" dist="38100" dir="2700000" algn="tl">
                  <a:srgbClr val="000000">
                    <a:alpha val="43137"/>
                  </a:srgbClr>
                </a:outerShdw>
              </a:effectLst>
              <a:latin typeface="Calibri" pitchFamily="34" charset="0"/>
              <a:cs typeface="Calibri" pitchFamily="34" charset="0"/>
            </a:rPr>
            <a:t>Dose</a:t>
          </a:r>
        </a:p>
      </dgm:t>
    </dgm:pt>
    <dgm:pt modelId="{AEE20D07-4E5E-4921-95A2-D997A4BD39AA}" type="parTrans" cxnId="{88CD5AF2-B062-408F-9387-4ACC953DC329}">
      <dgm:prSet/>
      <dgm:spPr/>
      <dgm:t>
        <a:bodyPr/>
        <a:lstStyle/>
        <a:p>
          <a:endParaRPr lang="pt-BR" b="1">
            <a:effectLst>
              <a:outerShdw blurRad="38100" dist="38100" dir="2700000" algn="tl">
                <a:srgbClr val="000000">
                  <a:alpha val="43137"/>
                </a:srgbClr>
              </a:outerShdw>
            </a:effectLst>
            <a:latin typeface="Calibri" pitchFamily="34" charset="0"/>
            <a:cs typeface="Calibri" pitchFamily="34" charset="0"/>
          </a:endParaRPr>
        </a:p>
      </dgm:t>
    </dgm:pt>
    <dgm:pt modelId="{AC85DC8A-1F3B-42F5-9E58-1778B3A76DC4}" type="sibTrans" cxnId="{88CD5AF2-B062-408F-9387-4ACC953DC329}">
      <dgm:prSet/>
      <dgm:spPr/>
      <dgm:t>
        <a:bodyPr/>
        <a:lstStyle/>
        <a:p>
          <a:endParaRPr lang="pt-BR" b="1">
            <a:effectLst>
              <a:outerShdw blurRad="38100" dist="38100" dir="2700000" algn="tl">
                <a:srgbClr val="000000">
                  <a:alpha val="43137"/>
                </a:srgbClr>
              </a:outerShdw>
            </a:effectLst>
            <a:latin typeface="Calibri" pitchFamily="34" charset="0"/>
            <a:cs typeface="Calibri" pitchFamily="34" charset="0"/>
          </a:endParaRPr>
        </a:p>
      </dgm:t>
    </dgm:pt>
    <dgm:pt modelId="{15EF5BCD-343B-418F-B61E-04BA64A20827}">
      <dgm:prSet phldrT="[Texto]"/>
      <dgm:spPr/>
      <dgm:t>
        <a:bodyPr/>
        <a:lstStyle/>
        <a:p>
          <a:r>
            <a:rPr lang="pt-BR" b="1" dirty="0">
              <a:effectLst>
                <a:outerShdw blurRad="38100" dist="38100" dir="2700000" algn="tl">
                  <a:srgbClr val="000000">
                    <a:alpha val="43137"/>
                  </a:srgbClr>
                </a:outerShdw>
              </a:effectLst>
              <a:latin typeface="Calibri" pitchFamily="34" charset="0"/>
              <a:cs typeface="Calibri" pitchFamily="34" charset="0"/>
            </a:rPr>
            <a:t>Tempo de uso</a:t>
          </a:r>
        </a:p>
      </dgm:t>
    </dgm:pt>
    <dgm:pt modelId="{EB05DC74-3056-4840-BB82-4314E476A2BD}" type="parTrans" cxnId="{411D9514-5595-4778-A772-FEEBF527C84B}">
      <dgm:prSet/>
      <dgm:spPr/>
      <dgm:t>
        <a:bodyPr/>
        <a:lstStyle/>
        <a:p>
          <a:endParaRPr lang="pt-BR" b="1">
            <a:effectLst>
              <a:outerShdw blurRad="38100" dist="38100" dir="2700000" algn="tl">
                <a:srgbClr val="000000">
                  <a:alpha val="43137"/>
                </a:srgbClr>
              </a:outerShdw>
            </a:effectLst>
            <a:latin typeface="Calibri" pitchFamily="34" charset="0"/>
            <a:cs typeface="Calibri" pitchFamily="34" charset="0"/>
          </a:endParaRPr>
        </a:p>
      </dgm:t>
    </dgm:pt>
    <dgm:pt modelId="{0BD43EC3-A828-42DE-AD23-2419698DD5A1}" type="sibTrans" cxnId="{411D9514-5595-4778-A772-FEEBF527C84B}">
      <dgm:prSet/>
      <dgm:spPr/>
      <dgm:t>
        <a:bodyPr/>
        <a:lstStyle/>
        <a:p>
          <a:endParaRPr lang="pt-BR" b="1">
            <a:effectLst>
              <a:outerShdw blurRad="38100" dist="38100" dir="2700000" algn="tl">
                <a:srgbClr val="000000">
                  <a:alpha val="43137"/>
                </a:srgbClr>
              </a:outerShdw>
            </a:effectLst>
            <a:latin typeface="Calibri" pitchFamily="34" charset="0"/>
            <a:cs typeface="Calibri" pitchFamily="34" charset="0"/>
          </a:endParaRPr>
        </a:p>
      </dgm:t>
    </dgm:pt>
    <dgm:pt modelId="{0D2EEE94-0D67-4B9A-A5A3-7A529F244321}">
      <dgm:prSet phldrT="[Texto]"/>
      <dgm:spPr/>
      <dgm:t>
        <a:bodyPr/>
        <a:lstStyle/>
        <a:p>
          <a:r>
            <a:rPr lang="pt-BR" b="1" dirty="0">
              <a:effectLst>
                <a:outerShdw blurRad="38100" dist="38100" dir="2700000" algn="tl">
                  <a:srgbClr val="000000">
                    <a:alpha val="43137"/>
                  </a:srgbClr>
                </a:outerShdw>
              </a:effectLst>
              <a:latin typeface="Calibri" pitchFamily="34" charset="0"/>
              <a:cs typeface="Calibri" pitchFamily="34" charset="0"/>
            </a:rPr>
            <a:t>Reações adversas</a:t>
          </a:r>
        </a:p>
      </dgm:t>
    </dgm:pt>
    <dgm:pt modelId="{5F6FFD7F-1015-49A8-9818-A02F3FD4F91E}" type="parTrans" cxnId="{C441F106-E8FC-43E9-AA6B-78E86BA9E4D0}">
      <dgm:prSet/>
      <dgm:spPr/>
      <dgm:t>
        <a:bodyPr/>
        <a:lstStyle/>
        <a:p>
          <a:endParaRPr lang="pt-BR" b="1">
            <a:effectLst>
              <a:outerShdw blurRad="38100" dist="38100" dir="2700000" algn="tl">
                <a:srgbClr val="000000">
                  <a:alpha val="43137"/>
                </a:srgbClr>
              </a:outerShdw>
            </a:effectLst>
            <a:latin typeface="Calibri" pitchFamily="34" charset="0"/>
            <a:cs typeface="Calibri" pitchFamily="34" charset="0"/>
          </a:endParaRPr>
        </a:p>
      </dgm:t>
    </dgm:pt>
    <dgm:pt modelId="{02B6DBD0-F62E-43E9-95A7-025B07952B01}" type="sibTrans" cxnId="{C441F106-E8FC-43E9-AA6B-78E86BA9E4D0}">
      <dgm:prSet/>
      <dgm:spPr/>
      <dgm:t>
        <a:bodyPr/>
        <a:lstStyle/>
        <a:p>
          <a:endParaRPr lang="pt-BR" b="1">
            <a:effectLst>
              <a:outerShdw blurRad="38100" dist="38100" dir="2700000" algn="tl">
                <a:srgbClr val="000000">
                  <a:alpha val="43137"/>
                </a:srgbClr>
              </a:outerShdw>
            </a:effectLst>
            <a:latin typeface="Calibri" pitchFamily="34" charset="0"/>
            <a:cs typeface="Calibri" pitchFamily="34" charset="0"/>
          </a:endParaRPr>
        </a:p>
      </dgm:t>
    </dgm:pt>
    <dgm:pt modelId="{FEE165FC-4C6A-4A3A-AD90-F76DA85F5330}">
      <dgm:prSet phldrT="[Texto]"/>
      <dgm:spPr/>
      <dgm:t>
        <a:bodyPr/>
        <a:lstStyle/>
        <a:p>
          <a:r>
            <a:rPr lang="pt-BR" b="1" dirty="0">
              <a:effectLst>
                <a:outerShdw blurRad="38100" dist="38100" dir="2700000" algn="tl">
                  <a:srgbClr val="000000">
                    <a:alpha val="43137"/>
                  </a:srgbClr>
                </a:outerShdw>
              </a:effectLst>
              <a:latin typeface="Calibri" pitchFamily="34" charset="0"/>
              <a:cs typeface="Calibri" pitchFamily="34" charset="0"/>
            </a:rPr>
            <a:t>Parâmetro monitoramento</a:t>
          </a:r>
        </a:p>
      </dgm:t>
    </dgm:pt>
    <dgm:pt modelId="{8EFE10B0-339A-4371-8878-037695572419}" type="parTrans" cxnId="{2D4F420F-7008-405B-8E7B-B157DCD63C26}">
      <dgm:prSet/>
      <dgm:spPr/>
      <dgm:t>
        <a:bodyPr/>
        <a:lstStyle/>
        <a:p>
          <a:endParaRPr lang="pt-BR" b="1">
            <a:effectLst>
              <a:outerShdw blurRad="38100" dist="38100" dir="2700000" algn="tl">
                <a:srgbClr val="000000">
                  <a:alpha val="43137"/>
                </a:srgbClr>
              </a:outerShdw>
            </a:effectLst>
            <a:latin typeface="Calibri" pitchFamily="34" charset="0"/>
            <a:cs typeface="Calibri" pitchFamily="34" charset="0"/>
          </a:endParaRPr>
        </a:p>
      </dgm:t>
    </dgm:pt>
    <dgm:pt modelId="{2A030340-8729-4F09-913F-428201443361}" type="sibTrans" cxnId="{2D4F420F-7008-405B-8E7B-B157DCD63C26}">
      <dgm:prSet/>
      <dgm:spPr/>
      <dgm:t>
        <a:bodyPr/>
        <a:lstStyle/>
        <a:p>
          <a:endParaRPr lang="pt-BR" b="1">
            <a:effectLst>
              <a:outerShdw blurRad="38100" dist="38100" dir="2700000" algn="tl">
                <a:srgbClr val="000000">
                  <a:alpha val="43137"/>
                </a:srgbClr>
              </a:outerShdw>
            </a:effectLst>
            <a:latin typeface="Calibri" pitchFamily="34" charset="0"/>
            <a:cs typeface="Calibri" pitchFamily="34" charset="0"/>
          </a:endParaRPr>
        </a:p>
      </dgm:t>
    </dgm:pt>
    <dgm:pt modelId="{03ECCA3D-F3E4-4509-B235-DAA22EB217E7}">
      <dgm:prSet/>
      <dgm:spPr/>
      <dgm:t>
        <a:bodyPr/>
        <a:lstStyle/>
        <a:p>
          <a:r>
            <a:rPr lang="pt-BR" b="1" dirty="0">
              <a:effectLst>
                <a:outerShdw blurRad="38100" dist="38100" dir="2700000" algn="tl">
                  <a:srgbClr val="000000">
                    <a:alpha val="43137"/>
                  </a:srgbClr>
                </a:outerShdw>
              </a:effectLst>
              <a:latin typeface="Calibri" pitchFamily="34" charset="0"/>
              <a:cs typeface="Calibri" pitchFamily="34" charset="0"/>
            </a:rPr>
            <a:t>Contraindicação</a:t>
          </a:r>
        </a:p>
      </dgm:t>
    </dgm:pt>
    <dgm:pt modelId="{70BBD184-18E2-4EE4-8744-F8C49017C762}" type="parTrans" cxnId="{5BEB92DB-175E-4B81-B708-455F1F406FBD}">
      <dgm:prSet/>
      <dgm:spPr/>
      <dgm:t>
        <a:bodyPr/>
        <a:lstStyle/>
        <a:p>
          <a:endParaRPr lang="pt-BR" b="1">
            <a:effectLst>
              <a:outerShdw blurRad="38100" dist="38100" dir="2700000" algn="tl">
                <a:srgbClr val="000000">
                  <a:alpha val="43137"/>
                </a:srgbClr>
              </a:outerShdw>
            </a:effectLst>
            <a:latin typeface="Calibri" pitchFamily="34" charset="0"/>
            <a:cs typeface="Calibri" pitchFamily="34" charset="0"/>
          </a:endParaRPr>
        </a:p>
      </dgm:t>
    </dgm:pt>
    <dgm:pt modelId="{5A5CD64C-5232-4F3F-9A46-9B5E9AA664C0}" type="sibTrans" cxnId="{5BEB92DB-175E-4B81-B708-455F1F406FBD}">
      <dgm:prSet/>
      <dgm:spPr/>
      <dgm:t>
        <a:bodyPr/>
        <a:lstStyle/>
        <a:p>
          <a:endParaRPr lang="pt-BR" b="1">
            <a:effectLst>
              <a:outerShdw blurRad="38100" dist="38100" dir="2700000" algn="tl">
                <a:srgbClr val="000000">
                  <a:alpha val="43137"/>
                </a:srgbClr>
              </a:outerShdw>
            </a:effectLst>
            <a:latin typeface="Calibri" pitchFamily="34" charset="0"/>
            <a:cs typeface="Calibri" pitchFamily="34" charset="0"/>
          </a:endParaRPr>
        </a:p>
      </dgm:t>
    </dgm:pt>
    <dgm:pt modelId="{CF2D82C7-5DB3-454B-B413-386F4B649D57}" type="pres">
      <dgm:prSet presAssocID="{15E34F3E-EDAF-44E9-B0A7-48A84DC3C896}" presName="cycle" presStyleCnt="0">
        <dgm:presLayoutVars>
          <dgm:dir/>
          <dgm:resizeHandles val="exact"/>
        </dgm:presLayoutVars>
      </dgm:prSet>
      <dgm:spPr/>
      <dgm:t>
        <a:bodyPr/>
        <a:lstStyle/>
        <a:p>
          <a:endParaRPr lang="pt-BR"/>
        </a:p>
      </dgm:t>
    </dgm:pt>
    <dgm:pt modelId="{D7FB953D-D09A-4FF8-96F1-3C970F933039}" type="pres">
      <dgm:prSet presAssocID="{CFC8777D-49E1-487E-B260-3AE98418A140}" presName="node" presStyleLbl="node1" presStyleIdx="0" presStyleCnt="6">
        <dgm:presLayoutVars>
          <dgm:bulletEnabled val="1"/>
        </dgm:presLayoutVars>
      </dgm:prSet>
      <dgm:spPr/>
      <dgm:t>
        <a:bodyPr/>
        <a:lstStyle/>
        <a:p>
          <a:endParaRPr lang="pt-BR"/>
        </a:p>
      </dgm:t>
    </dgm:pt>
    <dgm:pt modelId="{7C63A611-1854-401B-B36A-3F1290598EA4}" type="pres">
      <dgm:prSet presAssocID="{CFC8777D-49E1-487E-B260-3AE98418A140}" presName="spNode" presStyleCnt="0"/>
      <dgm:spPr/>
    </dgm:pt>
    <dgm:pt modelId="{F1390DCB-1904-4A0E-B6C3-1FCFD6CED0F4}" type="pres">
      <dgm:prSet presAssocID="{14C66AAD-47A5-4C16-84AB-533D09D2E27C}" presName="sibTrans" presStyleLbl="sibTrans1D1" presStyleIdx="0" presStyleCnt="6"/>
      <dgm:spPr/>
      <dgm:t>
        <a:bodyPr/>
        <a:lstStyle/>
        <a:p>
          <a:endParaRPr lang="pt-BR"/>
        </a:p>
      </dgm:t>
    </dgm:pt>
    <dgm:pt modelId="{1E2B3C18-AA2A-4EA0-96EA-73F6D099945E}" type="pres">
      <dgm:prSet presAssocID="{03ECCA3D-F3E4-4509-B235-DAA22EB217E7}" presName="node" presStyleLbl="node1" presStyleIdx="1" presStyleCnt="6" custScaleX="152705" custRadScaleRad="100949" custRadScaleInc="4182">
        <dgm:presLayoutVars>
          <dgm:bulletEnabled val="1"/>
        </dgm:presLayoutVars>
      </dgm:prSet>
      <dgm:spPr/>
      <dgm:t>
        <a:bodyPr/>
        <a:lstStyle/>
        <a:p>
          <a:endParaRPr lang="pt-BR"/>
        </a:p>
      </dgm:t>
    </dgm:pt>
    <dgm:pt modelId="{8BCB6EEB-EC9D-412E-8867-996A4B86492A}" type="pres">
      <dgm:prSet presAssocID="{03ECCA3D-F3E4-4509-B235-DAA22EB217E7}" presName="spNode" presStyleCnt="0"/>
      <dgm:spPr/>
    </dgm:pt>
    <dgm:pt modelId="{662E224F-B244-4907-9FC0-C03CABC231CC}" type="pres">
      <dgm:prSet presAssocID="{5A5CD64C-5232-4F3F-9A46-9B5E9AA664C0}" presName="sibTrans" presStyleLbl="sibTrans1D1" presStyleIdx="1" presStyleCnt="6"/>
      <dgm:spPr/>
      <dgm:t>
        <a:bodyPr/>
        <a:lstStyle/>
        <a:p>
          <a:endParaRPr lang="pt-BR"/>
        </a:p>
      </dgm:t>
    </dgm:pt>
    <dgm:pt modelId="{57440335-A441-4D7C-8795-8C2E3CBF72A0}" type="pres">
      <dgm:prSet presAssocID="{EE674B41-0029-4D76-926B-3CE20F0502B9}" presName="node" presStyleLbl="node1" presStyleIdx="2" presStyleCnt="6">
        <dgm:presLayoutVars>
          <dgm:bulletEnabled val="1"/>
        </dgm:presLayoutVars>
      </dgm:prSet>
      <dgm:spPr/>
      <dgm:t>
        <a:bodyPr/>
        <a:lstStyle/>
        <a:p>
          <a:endParaRPr lang="pt-BR"/>
        </a:p>
      </dgm:t>
    </dgm:pt>
    <dgm:pt modelId="{87A16B5B-306B-4FF3-B537-6D56B27C1728}" type="pres">
      <dgm:prSet presAssocID="{EE674B41-0029-4D76-926B-3CE20F0502B9}" presName="spNode" presStyleCnt="0"/>
      <dgm:spPr/>
    </dgm:pt>
    <dgm:pt modelId="{8E1B6DEF-7995-46C8-A8A6-F73496F59794}" type="pres">
      <dgm:prSet presAssocID="{AC85DC8A-1F3B-42F5-9E58-1778B3A76DC4}" presName="sibTrans" presStyleLbl="sibTrans1D1" presStyleIdx="2" presStyleCnt="6"/>
      <dgm:spPr/>
      <dgm:t>
        <a:bodyPr/>
        <a:lstStyle/>
        <a:p>
          <a:endParaRPr lang="pt-BR"/>
        </a:p>
      </dgm:t>
    </dgm:pt>
    <dgm:pt modelId="{13E18499-0FED-43C7-A552-FD0EBB58FA4E}" type="pres">
      <dgm:prSet presAssocID="{15EF5BCD-343B-418F-B61E-04BA64A20827}" presName="node" presStyleLbl="node1" presStyleIdx="3" presStyleCnt="6">
        <dgm:presLayoutVars>
          <dgm:bulletEnabled val="1"/>
        </dgm:presLayoutVars>
      </dgm:prSet>
      <dgm:spPr/>
      <dgm:t>
        <a:bodyPr/>
        <a:lstStyle/>
        <a:p>
          <a:endParaRPr lang="pt-BR"/>
        </a:p>
      </dgm:t>
    </dgm:pt>
    <dgm:pt modelId="{ADE25D5D-C395-4676-8C31-B14CB6080403}" type="pres">
      <dgm:prSet presAssocID="{15EF5BCD-343B-418F-B61E-04BA64A20827}" presName="spNode" presStyleCnt="0"/>
      <dgm:spPr/>
    </dgm:pt>
    <dgm:pt modelId="{C70134A6-772F-45F1-92F8-2101CC858496}" type="pres">
      <dgm:prSet presAssocID="{0BD43EC3-A828-42DE-AD23-2419698DD5A1}" presName="sibTrans" presStyleLbl="sibTrans1D1" presStyleIdx="3" presStyleCnt="6"/>
      <dgm:spPr/>
      <dgm:t>
        <a:bodyPr/>
        <a:lstStyle/>
        <a:p>
          <a:endParaRPr lang="pt-BR"/>
        </a:p>
      </dgm:t>
    </dgm:pt>
    <dgm:pt modelId="{3573FA4D-C1CC-46E7-8871-34320DF34DCA}" type="pres">
      <dgm:prSet presAssocID="{0D2EEE94-0D67-4B9A-A5A3-7A529F244321}" presName="node" presStyleLbl="node1" presStyleIdx="4" presStyleCnt="6">
        <dgm:presLayoutVars>
          <dgm:bulletEnabled val="1"/>
        </dgm:presLayoutVars>
      </dgm:prSet>
      <dgm:spPr/>
      <dgm:t>
        <a:bodyPr/>
        <a:lstStyle/>
        <a:p>
          <a:endParaRPr lang="pt-BR"/>
        </a:p>
      </dgm:t>
    </dgm:pt>
    <dgm:pt modelId="{72963586-03A1-4D87-9F31-BF5F3E99D233}" type="pres">
      <dgm:prSet presAssocID="{0D2EEE94-0D67-4B9A-A5A3-7A529F244321}" presName="spNode" presStyleCnt="0"/>
      <dgm:spPr/>
    </dgm:pt>
    <dgm:pt modelId="{F8763BC2-C2EB-4B01-A59E-944A4062D0FC}" type="pres">
      <dgm:prSet presAssocID="{02B6DBD0-F62E-43E9-95A7-025B07952B01}" presName="sibTrans" presStyleLbl="sibTrans1D1" presStyleIdx="4" presStyleCnt="6"/>
      <dgm:spPr/>
      <dgm:t>
        <a:bodyPr/>
        <a:lstStyle/>
        <a:p>
          <a:endParaRPr lang="pt-BR"/>
        </a:p>
      </dgm:t>
    </dgm:pt>
    <dgm:pt modelId="{2E24E1C3-DF42-490A-BDE4-552CFECBAB48}" type="pres">
      <dgm:prSet presAssocID="{FEE165FC-4C6A-4A3A-AD90-F76DA85F5330}" presName="node" presStyleLbl="node1" presStyleIdx="5" presStyleCnt="6" custScaleX="138274">
        <dgm:presLayoutVars>
          <dgm:bulletEnabled val="1"/>
        </dgm:presLayoutVars>
      </dgm:prSet>
      <dgm:spPr/>
      <dgm:t>
        <a:bodyPr/>
        <a:lstStyle/>
        <a:p>
          <a:endParaRPr lang="pt-BR"/>
        </a:p>
      </dgm:t>
    </dgm:pt>
    <dgm:pt modelId="{9803F4D4-DCCA-41C6-83B1-F614E7F90609}" type="pres">
      <dgm:prSet presAssocID="{FEE165FC-4C6A-4A3A-AD90-F76DA85F5330}" presName="spNode" presStyleCnt="0"/>
      <dgm:spPr/>
    </dgm:pt>
    <dgm:pt modelId="{60C9A3B7-85F9-4530-88C6-2631F5627937}" type="pres">
      <dgm:prSet presAssocID="{2A030340-8729-4F09-913F-428201443361}" presName="sibTrans" presStyleLbl="sibTrans1D1" presStyleIdx="5" presStyleCnt="6"/>
      <dgm:spPr/>
      <dgm:t>
        <a:bodyPr/>
        <a:lstStyle/>
        <a:p>
          <a:endParaRPr lang="pt-BR"/>
        </a:p>
      </dgm:t>
    </dgm:pt>
  </dgm:ptLst>
  <dgm:cxnLst>
    <dgm:cxn modelId="{C52AE40F-44F7-4F0A-8BD2-8A992908090B}" type="presOf" srcId="{0D2EEE94-0D67-4B9A-A5A3-7A529F244321}" destId="{3573FA4D-C1CC-46E7-8871-34320DF34DCA}" srcOrd="0" destOrd="0" presId="urn:microsoft.com/office/officeart/2005/8/layout/cycle5"/>
    <dgm:cxn modelId="{8F5AA51B-80A0-4598-805A-B9FC00DCB56D}" type="presOf" srcId="{15EF5BCD-343B-418F-B61E-04BA64A20827}" destId="{13E18499-0FED-43C7-A552-FD0EBB58FA4E}" srcOrd="0" destOrd="0" presId="urn:microsoft.com/office/officeart/2005/8/layout/cycle5"/>
    <dgm:cxn modelId="{4BAAC8CF-F055-42E9-9856-C960F09D4C59}" type="presOf" srcId="{0BD43EC3-A828-42DE-AD23-2419698DD5A1}" destId="{C70134A6-772F-45F1-92F8-2101CC858496}" srcOrd="0" destOrd="0" presId="urn:microsoft.com/office/officeart/2005/8/layout/cycle5"/>
    <dgm:cxn modelId="{411D9514-5595-4778-A772-FEEBF527C84B}" srcId="{15E34F3E-EDAF-44E9-B0A7-48A84DC3C896}" destId="{15EF5BCD-343B-418F-B61E-04BA64A20827}" srcOrd="3" destOrd="0" parTransId="{EB05DC74-3056-4840-BB82-4314E476A2BD}" sibTransId="{0BD43EC3-A828-42DE-AD23-2419698DD5A1}"/>
    <dgm:cxn modelId="{4699D51C-D466-4B5E-8D39-F0C2B35FC0D9}" type="presOf" srcId="{AC85DC8A-1F3B-42F5-9E58-1778B3A76DC4}" destId="{8E1B6DEF-7995-46C8-A8A6-F73496F59794}" srcOrd="0" destOrd="0" presId="urn:microsoft.com/office/officeart/2005/8/layout/cycle5"/>
    <dgm:cxn modelId="{3D943152-30AD-4515-BFF1-59BDD9380DEC}" type="presOf" srcId="{FEE165FC-4C6A-4A3A-AD90-F76DA85F5330}" destId="{2E24E1C3-DF42-490A-BDE4-552CFECBAB48}" srcOrd="0" destOrd="0" presId="urn:microsoft.com/office/officeart/2005/8/layout/cycle5"/>
    <dgm:cxn modelId="{DE355FA3-E065-4107-9735-DE6128F179EB}" type="presOf" srcId="{5A5CD64C-5232-4F3F-9A46-9B5E9AA664C0}" destId="{662E224F-B244-4907-9FC0-C03CABC231CC}" srcOrd="0" destOrd="0" presId="urn:microsoft.com/office/officeart/2005/8/layout/cycle5"/>
    <dgm:cxn modelId="{A1F84453-A5EF-4C6F-8B2D-2779FC13EEEB}" srcId="{15E34F3E-EDAF-44E9-B0A7-48A84DC3C896}" destId="{CFC8777D-49E1-487E-B260-3AE98418A140}" srcOrd="0" destOrd="0" parTransId="{E64B90DF-9659-4C71-9029-DFB819C66291}" sibTransId="{14C66AAD-47A5-4C16-84AB-533D09D2E27C}"/>
    <dgm:cxn modelId="{C441F106-E8FC-43E9-AA6B-78E86BA9E4D0}" srcId="{15E34F3E-EDAF-44E9-B0A7-48A84DC3C896}" destId="{0D2EEE94-0D67-4B9A-A5A3-7A529F244321}" srcOrd="4" destOrd="0" parTransId="{5F6FFD7F-1015-49A8-9818-A02F3FD4F91E}" sibTransId="{02B6DBD0-F62E-43E9-95A7-025B07952B01}"/>
    <dgm:cxn modelId="{1565B66A-D5E8-4627-B339-F2EAE419A9F2}" type="presOf" srcId="{EE674B41-0029-4D76-926B-3CE20F0502B9}" destId="{57440335-A441-4D7C-8795-8C2E3CBF72A0}" srcOrd="0" destOrd="0" presId="urn:microsoft.com/office/officeart/2005/8/layout/cycle5"/>
    <dgm:cxn modelId="{567D1504-31D7-4416-8F50-E5249FE10991}" type="presOf" srcId="{2A030340-8729-4F09-913F-428201443361}" destId="{60C9A3B7-85F9-4530-88C6-2631F5627937}" srcOrd="0" destOrd="0" presId="urn:microsoft.com/office/officeart/2005/8/layout/cycle5"/>
    <dgm:cxn modelId="{808A43FB-C662-4F15-95C6-F79CCD19B4B3}" type="presOf" srcId="{02B6DBD0-F62E-43E9-95A7-025B07952B01}" destId="{F8763BC2-C2EB-4B01-A59E-944A4062D0FC}" srcOrd="0" destOrd="0" presId="urn:microsoft.com/office/officeart/2005/8/layout/cycle5"/>
    <dgm:cxn modelId="{5BEB92DB-175E-4B81-B708-455F1F406FBD}" srcId="{15E34F3E-EDAF-44E9-B0A7-48A84DC3C896}" destId="{03ECCA3D-F3E4-4509-B235-DAA22EB217E7}" srcOrd="1" destOrd="0" parTransId="{70BBD184-18E2-4EE4-8744-F8C49017C762}" sibTransId="{5A5CD64C-5232-4F3F-9A46-9B5E9AA664C0}"/>
    <dgm:cxn modelId="{2D4F420F-7008-405B-8E7B-B157DCD63C26}" srcId="{15E34F3E-EDAF-44E9-B0A7-48A84DC3C896}" destId="{FEE165FC-4C6A-4A3A-AD90-F76DA85F5330}" srcOrd="5" destOrd="0" parTransId="{8EFE10B0-339A-4371-8878-037695572419}" sibTransId="{2A030340-8729-4F09-913F-428201443361}"/>
    <dgm:cxn modelId="{E63D28A0-483D-4C63-B35E-6410C410161B}" type="presOf" srcId="{14C66AAD-47A5-4C16-84AB-533D09D2E27C}" destId="{F1390DCB-1904-4A0E-B6C3-1FCFD6CED0F4}" srcOrd="0" destOrd="0" presId="urn:microsoft.com/office/officeart/2005/8/layout/cycle5"/>
    <dgm:cxn modelId="{E38E18E2-7F53-46C6-91FB-191377F481D3}" type="presOf" srcId="{03ECCA3D-F3E4-4509-B235-DAA22EB217E7}" destId="{1E2B3C18-AA2A-4EA0-96EA-73F6D099945E}" srcOrd="0" destOrd="0" presId="urn:microsoft.com/office/officeart/2005/8/layout/cycle5"/>
    <dgm:cxn modelId="{9CFA001E-779C-4DA2-AA31-1B8DF5AD38C8}" type="presOf" srcId="{CFC8777D-49E1-487E-B260-3AE98418A140}" destId="{D7FB953D-D09A-4FF8-96F1-3C970F933039}" srcOrd="0" destOrd="0" presId="urn:microsoft.com/office/officeart/2005/8/layout/cycle5"/>
    <dgm:cxn modelId="{B753AF65-6D66-4349-94F0-50E7708B6D81}" type="presOf" srcId="{15E34F3E-EDAF-44E9-B0A7-48A84DC3C896}" destId="{CF2D82C7-5DB3-454B-B413-386F4B649D57}" srcOrd="0" destOrd="0" presId="urn:microsoft.com/office/officeart/2005/8/layout/cycle5"/>
    <dgm:cxn modelId="{88CD5AF2-B062-408F-9387-4ACC953DC329}" srcId="{15E34F3E-EDAF-44E9-B0A7-48A84DC3C896}" destId="{EE674B41-0029-4D76-926B-3CE20F0502B9}" srcOrd="2" destOrd="0" parTransId="{AEE20D07-4E5E-4921-95A2-D997A4BD39AA}" sibTransId="{AC85DC8A-1F3B-42F5-9E58-1778B3A76DC4}"/>
    <dgm:cxn modelId="{3801AAE6-88FB-4FB9-B3CD-2D9987394713}" type="presParOf" srcId="{CF2D82C7-5DB3-454B-B413-386F4B649D57}" destId="{D7FB953D-D09A-4FF8-96F1-3C970F933039}" srcOrd="0" destOrd="0" presId="urn:microsoft.com/office/officeart/2005/8/layout/cycle5"/>
    <dgm:cxn modelId="{665097AA-B1F5-4DF6-94A8-141C1EC1EC38}" type="presParOf" srcId="{CF2D82C7-5DB3-454B-B413-386F4B649D57}" destId="{7C63A611-1854-401B-B36A-3F1290598EA4}" srcOrd="1" destOrd="0" presId="urn:microsoft.com/office/officeart/2005/8/layout/cycle5"/>
    <dgm:cxn modelId="{063CB011-83B4-43F3-89A6-B7BCB7455D58}" type="presParOf" srcId="{CF2D82C7-5DB3-454B-B413-386F4B649D57}" destId="{F1390DCB-1904-4A0E-B6C3-1FCFD6CED0F4}" srcOrd="2" destOrd="0" presId="urn:microsoft.com/office/officeart/2005/8/layout/cycle5"/>
    <dgm:cxn modelId="{53BEE993-33C9-431D-B175-868F1FA33593}" type="presParOf" srcId="{CF2D82C7-5DB3-454B-B413-386F4B649D57}" destId="{1E2B3C18-AA2A-4EA0-96EA-73F6D099945E}" srcOrd="3" destOrd="0" presId="urn:microsoft.com/office/officeart/2005/8/layout/cycle5"/>
    <dgm:cxn modelId="{E83DBEEC-83CE-4EE1-86D1-4D8DFABDE9F8}" type="presParOf" srcId="{CF2D82C7-5DB3-454B-B413-386F4B649D57}" destId="{8BCB6EEB-EC9D-412E-8867-996A4B86492A}" srcOrd="4" destOrd="0" presId="urn:microsoft.com/office/officeart/2005/8/layout/cycle5"/>
    <dgm:cxn modelId="{A9B10BC0-A018-4F5C-9D55-D48FB061EDF0}" type="presParOf" srcId="{CF2D82C7-5DB3-454B-B413-386F4B649D57}" destId="{662E224F-B244-4907-9FC0-C03CABC231CC}" srcOrd="5" destOrd="0" presId="urn:microsoft.com/office/officeart/2005/8/layout/cycle5"/>
    <dgm:cxn modelId="{A777E073-9177-408D-9D63-B345EA990FCC}" type="presParOf" srcId="{CF2D82C7-5DB3-454B-B413-386F4B649D57}" destId="{57440335-A441-4D7C-8795-8C2E3CBF72A0}" srcOrd="6" destOrd="0" presId="urn:microsoft.com/office/officeart/2005/8/layout/cycle5"/>
    <dgm:cxn modelId="{18EEFF89-B686-45E2-AA1C-4B4751D8E0E9}" type="presParOf" srcId="{CF2D82C7-5DB3-454B-B413-386F4B649D57}" destId="{87A16B5B-306B-4FF3-B537-6D56B27C1728}" srcOrd="7" destOrd="0" presId="urn:microsoft.com/office/officeart/2005/8/layout/cycle5"/>
    <dgm:cxn modelId="{98122F3B-893D-4F98-95F2-F201CFCAB62B}" type="presParOf" srcId="{CF2D82C7-5DB3-454B-B413-386F4B649D57}" destId="{8E1B6DEF-7995-46C8-A8A6-F73496F59794}" srcOrd="8" destOrd="0" presId="urn:microsoft.com/office/officeart/2005/8/layout/cycle5"/>
    <dgm:cxn modelId="{558DC030-F3AC-4591-8D21-6126BDC2634B}" type="presParOf" srcId="{CF2D82C7-5DB3-454B-B413-386F4B649D57}" destId="{13E18499-0FED-43C7-A552-FD0EBB58FA4E}" srcOrd="9" destOrd="0" presId="urn:microsoft.com/office/officeart/2005/8/layout/cycle5"/>
    <dgm:cxn modelId="{45B87036-478E-4179-A4CD-C24B359FD5AC}" type="presParOf" srcId="{CF2D82C7-5DB3-454B-B413-386F4B649D57}" destId="{ADE25D5D-C395-4676-8C31-B14CB6080403}" srcOrd="10" destOrd="0" presId="urn:microsoft.com/office/officeart/2005/8/layout/cycle5"/>
    <dgm:cxn modelId="{434456E5-B58D-4C32-927C-CFEC389DFD24}" type="presParOf" srcId="{CF2D82C7-5DB3-454B-B413-386F4B649D57}" destId="{C70134A6-772F-45F1-92F8-2101CC858496}" srcOrd="11" destOrd="0" presId="urn:microsoft.com/office/officeart/2005/8/layout/cycle5"/>
    <dgm:cxn modelId="{4FA5A303-1505-4EDE-91CB-41126095D7D5}" type="presParOf" srcId="{CF2D82C7-5DB3-454B-B413-386F4B649D57}" destId="{3573FA4D-C1CC-46E7-8871-34320DF34DCA}" srcOrd="12" destOrd="0" presId="urn:microsoft.com/office/officeart/2005/8/layout/cycle5"/>
    <dgm:cxn modelId="{285513A9-D4D9-4A0F-B3FE-39F7F48F2DC0}" type="presParOf" srcId="{CF2D82C7-5DB3-454B-B413-386F4B649D57}" destId="{72963586-03A1-4D87-9F31-BF5F3E99D233}" srcOrd="13" destOrd="0" presId="urn:microsoft.com/office/officeart/2005/8/layout/cycle5"/>
    <dgm:cxn modelId="{42BC81D0-3349-4CFD-924A-162AC6BE11C1}" type="presParOf" srcId="{CF2D82C7-5DB3-454B-B413-386F4B649D57}" destId="{F8763BC2-C2EB-4B01-A59E-944A4062D0FC}" srcOrd="14" destOrd="0" presId="urn:microsoft.com/office/officeart/2005/8/layout/cycle5"/>
    <dgm:cxn modelId="{7B0E609D-AE80-4017-9E5E-A85FB2132C8E}" type="presParOf" srcId="{CF2D82C7-5DB3-454B-B413-386F4B649D57}" destId="{2E24E1C3-DF42-490A-BDE4-552CFECBAB48}" srcOrd="15" destOrd="0" presId="urn:microsoft.com/office/officeart/2005/8/layout/cycle5"/>
    <dgm:cxn modelId="{552A676C-81FC-4441-8CFF-1D87CDD8283E}" type="presParOf" srcId="{CF2D82C7-5DB3-454B-B413-386F4B649D57}" destId="{9803F4D4-DCCA-41C6-83B1-F614E7F90609}" srcOrd="16" destOrd="0" presId="urn:microsoft.com/office/officeart/2005/8/layout/cycle5"/>
    <dgm:cxn modelId="{6C743459-386D-4A25-9708-B5920AD63EE3}" type="presParOf" srcId="{CF2D82C7-5DB3-454B-B413-386F4B649D57}" destId="{60C9A3B7-85F9-4530-88C6-2631F5627937}"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B953D-D09A-4FF8-96F1-3C970F933039}">
      <dsp:nvSpPr>
        <dsp:cNvPr id="0" name=""/>
        <dsp:cNvSpPr/>
      </dsp:nvSpPr>
      <dsp:spPr>
        <a:xfrm>
          <a:off x="1474232" y="1214"/>
          <a:ext cx="810933" cy="527106"/>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b="1" kern="1200" dirty="0">
              <a:effectLst>
                <a:outerShdw blurRad="38100" dist="38100" dir="2700000" algn="tl">
                  <a:srgbClr val="000000">
                    <a:alpha val="43137"/>
                  </a:srgbClr>
                </a:outerShdw>
              </a:effectLst>
              <a:latin typeface="Calibri" pitchFamily="34" charset="0"/>
              <a:cs typeface="Calibri" pitchFamily="34" charset="0"/>
            </a:rPr>
            <a:t>Indicação terapêutica</a:t>
          </a:r>
        </a:p>
      </dsp:txBody>
      <dsp:txXfrm>
        <a:off x="1499963" y="26945"/>
        <a:ext cx="759471" cy="475644"/>
      </dsp:txXfrm>
    </dsp:sp>
    <dsp:sp modelId="{F1390DCB-1904-4A0E-B6C3-1FCFD6CED0F4}">
      <dsp:nvSpPr>
        <dsp:cNvPr id="0" name=""/>
        <dsp:cNvSpPr/>
      </dsp:nvSpPr>
      <dsp:spPr>
        <a:xfrm>
          <a:off x="661998" y="273041"/>
          <a:ext cx="2485015" cy="2485015"/>
        </a:xfrm>
        <a:custGeom>
          <a:avLst/>
          <a:gdLst/>
          <a:ahLst/>
          <a:cxnLst/>
          <a:rect l="0" t="0" r="0" b="0"/>
          <a:pathLst>
            <a:path>
              <a:moveTo>
                <a:pt x="1731279" y="100173"/>
              </a:moveTo>
              <a:arcTo wR="1242507" hR="1242507" stAng="17589880" swAng="973130"/>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E2B3C18-AA2A-4EA0-96EA-73F6D099945E}">
      <dsp:nvSpPr>
        <dsp:cNvPr id="0" name=""/>
        <dsp:cNvSpPr/>
      </dsp:nvSpPr>
      <dsp:spPr>
        <a:xfrm>
          <a:off x="2355825" y="632496"/>
          <a:ext cx="1238335" cy="527106"/>
        </a:xfrm>
        <a:prstGeom prst="roundRect">
          <a:avLst/>
        </a:prstGeom>
        <a:solidFill>
          <a:schemeClr val="accent1">
            <a:shade val="80000"/>
            <a:hueOff val="69857"/>
            <a:satOff val="-1251"/>
            <a:lumOff val="5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b="1" kern="1200" dirty="0">
              <a:effectLst>
                <a:outerShdw blurRad="38100" dist="38100" dir="2700000" algn="tl">
                  <a:srgbClr val="000000">
                    <a:alpha val="43137"/>
                  </a:srgbClr>
                </a:outerShdw>
              </a:effectLst>
              <a:latin typeface="Calibri" pitchFamily="34" charset="0"/>
              <a:cs typeface="Calibri" pitchFamily="34" charset="0"/>
            </a:rPr>
            <a:t>Contraindicação</a:t>
          </a:r>
        </a:p>
      </dsp:txBody>
      <dsp:txXfrm>
        <a:off x="2381556" y="658227"/>
        <a:ext cx="1186873" cy="475644"/>
      </dsp:txXfrm>
    </dsp:sp>
    <dsp:sp modelId="{662E224F-B244-4907-9FC0-C03CABC231CC}">
      <dsp:nvSpPr>
        <dsp:cNvPr id="0" name=""/>
        <dsp:cNvSpPr/>
      </dsp:nvSpPr>
      <dsp:spPr>
        <a:xfrm>
          <a:off x="643620" y="244038"/>
          <a:ext cx="2485015" cy="2485015"/>
        </a:xfrm>
        <a:custGeom>
          <a:avLst/>
          <a:gdLst/>
          <a:ahLst/>
          <a:cxnLst/>
          <a:rect l="0" t="0" r="0" b="0"/>
          <a:pathLst>
            <a:path>
              <a:moveTo>
                <a:pt x="2470558" y="1053513"/>
              </a:moveTo>
              <a:arcTo wR="1242507" hR="1242507" stAng="21075057" swAng="1198467"/>
            </a:path>
          </a:pathLst>
        </a:custGeom>
        <a:noFill/>
        <a:ln w="6350" cap="flat" cmpd="sng" algn="ctr">
          <a:solidFill>
            <a:schemeClr val="accent1">
              <a:shade val="90000"/>
              <a:hueOff val="69845"/>
              <a:satOff val="-1196"/>
              <a:lumOff val="479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7440335-A441-4D7C-8795-8C2E3CBF72A0}">
      <dsp:nvSpPr>
        <dsp:cNvPr id="0" name=""/>
        <dsp:cNvSpPr/>
      </dsp:nvSpPr>
      <dsp:spPr>
        <a:xfrm>
          <a:off x="2550275" y="1864976"/>
          <a:ext cx="810933" cy="527106"/>
        </a:xfrm>
        <a:prstGeom prst="roundRect">
          <a:avLst/>
        </a:prstGeom>
        <a:solidFill>
          <a:schemeClr val="accent1">
            <a:shade val="80000"/>
            <a:hueOff val="139713"/>
            <a:satOff val="-2502"/>
            <a:lumOff val="10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b="1" kern="1200" dirty="0">
              <a:effectLst>
                <a:outerShdw blurRad="38100" dist="38100" dir="2700000" algn="tl">
                  <a:srgbClr val="000000">
                    <a:alpha val="43137"/>
                  </a:srgbClr>
                </a:outerShdw>
              </a:effectLst>
              <a:latin typeface="Calibri" pitchFamily="34" charset="0"/>
              <a:cs typeface="Calibri" pitchFamily="34" charset="0"/>
            </a:rPr>
            <a:t>Dose</a:t>
          </a:r>
        </a:p>
      </dsp:txBody>
      <dsp:txXfrm>
        <a:off x="2576006" y="1890707"/>
        <a:ext cx="759471" cy="475644"/>
      </dsp:txXfrm>
    </dsp:sp>
    <dsp:sp modelId="{8E1B6DEF-7995-46C8-A8A6-F73496F59794}">
      <dsp:nvSpPr>
        <dsp:cNvPr id="0" name=""/>
        <dsp:cNvSpPr/>
      </dsp:nvSpPr>
      <dsp:spPr>
        <a:xfrm>
          <a:off x="637191" y="264768"/>
          <a:ext cx="2485015" cy="2485015"/>
        </a:xfrm>
        <a:custGeom>
          <a:avLst/>
          <a:gdLst/>
          <a:ahLst/>
          <a:cxnLst/>
          <a:rect l="0" t="0" r="0" b="0"/>
          <a:pathLst>
            <a:path>
              <a:moveTo>
                <a:pt x="2033270" y="2200903"/>
              </a:moveTo>
              <a:arcTo wR="1242507" hR="1242507" stAng="3028458" swAng="924747"/>
            </a:path>
          </a:pathLst>
        </a:custGeom>
        <a:noFill/>
        <a:ln w="6350" cap="flat" cmpd="sng" algn="ctr">
          <a:solidFill>
            <a:schemeClr val="accent1">
              <a:shade val="90000"/>
              <a:hueOff val="139690"/>
              <a:satOff val="-2392"/>
              <a:lumOff val="958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3E18499-0FED-43C7-A552-FD0EBB58FA4E}">
      <dsp:nvSpPr>
        <dsp:cNvPr id="0" name=""/>
        <dsp:cNvSpPr/>
      </dsp:nvSpPr>
      <dsp:spPr>
        <a:xfrm>
          <a:off x="1474232" y="2486230"/>
          <a:ext cx="810933" cy="527106"/>
        </a:xfrm>
        <a:prstGeom prst="roundRect">
          <a:avLst/>
        </a:prstGeom>
        <a:solidFill>
          <a:schemeClr val="accent1">
            <a:shade val="80000"/>
            <a:hueOff val="209570"/>
            <a:satOff val="-3754"/>
            <a:lumOff val="159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b="1" kern="1200" dirty="0">
              <a:effectLst>
                <a:outerShdw blurRad="38100" dist="38100" dir="2700000" algn="tl">
                  <a:srgbClr val="000000">
                    <a:alpha val="43137"/>
                  </a:srgbClr>
                </a:outerShdw>
              </a:effectLst>
              <a:latin typeface="Calibri" pitchFamily="34" charset="0"/>
              <a:cs typeface="Calibri" pitchFamily="34" charset="0"/>
            </a:rPr>
            <a:t>Tempo de uso</a:t>
          </a:r>
        </a:p>
      </dsp:txBody>
      <dsp:txXfrm>
        <a:off x="1499963" y="2511961"/>
        <a:ext cx="759471" cy="475644"/>
      </dsp:txXfrm>
    </dsp:sp>
    <dsp:sp modelId="{C70134A6-772F-45F1-92F8-2101CC858496}">
      <dsp:nvSpPr>
        <dsp:cNvPr id="0" name=""/>
        <dsp:cNvSpPr/>
      </dsp:nvSpPr>
      <dsp:spPr>
        <a:xfrm>
          <a:off x="637191" y="264768"/>
          <a:ext cx="2485015" cy="2485015"/>
        </a:xfrm>
        <a:custGeom>
          <a:avLst/>
          <a:gdLst/>
          <a:ahLst/>
          <a:cxnLst/>
          <a:rect l="0" t="0" r="0" b="0"/>
          <a:pathLst>
            <a:path>
              <a:moveTo>
                <a:pt x="734891" y="2376594"/>
              </a:moveTo>
              <a:arcTo wR="1242507" hR="1242507" stAng="6846795" swAng="924747"/>
            </a:path>
          </a:pathLst>
        </a:custGeom>
        <a:noFill/>
        <a:ln w="6350" cap="flat" cmpd="sng" algn="ctr">
          <a:solidFill>
            <a:schemeClr val="accent1">
              <a:shade val="90000"/>
              <a:hueOff val="209535"/>
              <a:satOff val="-3589"/>
              <a:lumOff val="143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573FA4D-C1CC-46E7-8871-34320DF34DCA}">
      <dsp:nvSpPr>
        <dsp:cNvPr id="0" name=""/>
        <dsp:cNvSpPr/>
      </dsp:nvSpPr>
      <dsp:spPr>
        <a:xfrm>
          <a:off x="398188" y="1864976"/>
          <a:ext cx="810933" cy="527106"/>
        </a:xfrm>
        <a:prstGeom prst="roundRect">
          <a:avLst/>
        </a:prstGeom>
        <a:solidFill>
          <a:schemeClr val="accent1">
            <a:shade val="80000"/>
            <a:hueOff val="279426"/>
            <a:satOff val="-5005"/>
            <a:lumOff val="21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b="1" kern="1200" dirty="0">
              <a:effectLst>
                <a:outerShdw blurRad="38100" dist="38100" dir="2700000" algn="tl">
                  <a:srgbClr val="000000">
                    <a:alpha val="43137"/>
                  </a:srgbClr>
                </a:outerShdw>
              </a:effectLst>
              <a:latin typeface="Calibri" pitchFamily="34" charset="0"/>
              <a:cs typeface="Calibri" pitchFamily="34" charset="0"/>
            </a:rPr>
            <a:t>Reações adversas</a:t>
          </a:r>
        </a:p>
      </dsp:txBody>
      <dsp:txXfrm>
        <a:off x="423919" y="1890707"/>
        <a:ext cx="759471" cy="475644"/>
      </dsp:txXfrm>
    </dsp:sp>
    <dsp:sp modelId="{F8763BC2-C2EB-4B01-A59E-944A4062D0FC}">
      <dsp:nvSpPr>
        <dsp:cNvPr id="0" name=""/>
        <dsp:cNvSpPr/>
      </dsp:nvSpPr>
      <dsp:spPr>
        <a:xfrm>
          <a:off x="637191" y="264768"/>
          <a:ext cx="2485015" cy="2485015"/>
        </a:xfrm>
        <a:custGeom>
          <a:avLst/>
          <a:gdLst/>
          <a:ahLst/>
          <a:cxnLst/>
          <a:rect l="0" t="0" r="0" b="0"/>
          <a:pathLst>
            <a:path>
              <a:moveTo>
                <a:pt x="19382" y="1461119"/>
              </a:moveTo>
              <a:arcTo wR="1242507" hR="1242507" stAng="10191985" swAng="1216029"/>
            </a:path>
          </a:pathLst>
        </a:custGeom>
        <a:noFill/>
        <a:ln w="6350" cap="flat" cmpd="sng" algn="ctr">
          <a:solidFill>
            <a:schemeClr val="accent1">
              <a:shade val="90000"/>
              <a:hueOff val="279380"/>
              <a:satOff val="-4785"/>
              <a:lumOff val="1916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E24E1C3-DF42-490A-BDE4-552CFECBAB48}">
      <dsp:nvSpPr>
        <dsp:cNvPr id="0" name=""/>
        <dsp:cNvSpPr/>
      </dsp:nvSpPr>
      <dsp:spPr>
        <a:xfrm>
          <a:off x="243000" y="622468"/>
          <a:ext cx="1121309" cy="527106"/>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b="1" kern="1200" dirty="0">
              <a:effectLst>
                <a:outerShdw blurRad="38100" dist="38100" dir="2700000" algn="tl">
                  <a:srgbClr val="000000">
                    <a:alpha val="43137"/>
                  </a:srgbClr>
                </a:outerShdw>
              </a:effectLst>
              <a:latin typeface="Calibri" pitchFamily="34" charset="0"/>
              <a:cs typeface="Calibri" pitchFamily="34" charset="0"/>
            </a:rPr>
            <a:t>Parâmetro monitoramento</a:t>
          </a:r>
        </a:p>
      </dsp:txBody>
      <dsp:txXfrm>
        <a:off x="268731" y="648199"/>
        <a:ext cx="1069847" cy="475644"/>
      </dsp:txXfrm>
    </dsp:sp>
    <dsp:sp modelId="{60C9A3B7-85F9-4530-88C6-2631F5627937}">
      <dsp:nvSpPr>
        <dsp:cNvPr id="0" name=""/>
        <dsp:cNvSpPr/>
      </dsp:nvSpPr>
      <dsp:spPr>
        <a:xfrm>
          <a:off x="637191" y="264768"/>
          <a:ext cx="2485015" cy="2485015"/>
        </a:xfrm>
        <a:custGeom>
          <a:avLst/>
          <a:gdLst/>
          <a:ahLst/>
          <a:cxnLst/>
          <a:rect l="0" t="0" r="0" b="0"/>
          <a:pathLst>
            <a:path>
              <a:moveTo>
                <a:pt x="451745" y="284112"/>
              </a:moveTo>
              <a:arcTo wR="1242507" hR="1242507" stAng="13828458" swAng="924747"/>
            </a:path>
          </a:pathLst>
        </a:custGeom>
        <a:noFill/>
        <a:ln w="6350" cap="flat" cmpd="sng" algn="ctr">
          <a:solidFill>
            <a:schemeClr val="accent1">
              <a:shade val="90000"/>
              <a:hueOff val="349225"/>
              <a:satOff val="-5981"/>
              <a:lumOff val="2396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81F64-5A27-424C-B21E-1B346B43D606}" type="datetimeFigureOut">
              <a:rPr lang="pt-BR" smtClean="0"/>
              <a:t>10/05/2021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B09D6-A408-684C-B51F-9DFFC0D261B8}" type="slidenum">
              <a:rPr lang="pt-BR" smtClean="0"/>
              <a:t>‹nº›</a:t>
            </a:fld>
            <a:endParaRPr lang="pt-BR"/>
          </a:p>
        </p:txBody>
      </p:sp>
    </p:spTree>
    <p:extLst>
      <p:ext uri="{BB962C8B-B14F-4D97-AF65-F5344CB8AC3E}">
        <p14:creationId xmlns:p14="http://schemas.microsoft.com/office/powerpoint/2010/main" val="3459014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2.portoalegre.rs.gov.br/portal_pmpa_novo/default.php?p_noticia=999200316&amp;SAUDE+QUALIFICA+GESTAO+DE+MEDICAMENTOS+E+ECONOMIZA+R$+4+MILHOES"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2.portoalegre.rs.gov.br/sms/default.php?p_secao=952" TargetMode="External"/><Relationship Id="rId4" Type="http://schemas.openxmlformats.org/officeDocument/2006/relationships/hyperlink" Target="http://www2.portoalegre.rs.gov.br/sms/default.php?p_noticia=999200609&amp;CAPITAL+INSTITUI+POLITICA+DE+ASSISTENCIA+FARMACEUTICA"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smp-brasil.org/"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who.int/patientsafety/medication-safety/en/" TargetMode="External"/><Relationship Id="rId5" Type="http://schemas.openxmlformats.org/officeDocument/2006/relationships/hyperlink" Target="http://www.ismp-brasil.org/site/rede-latinoamericana/" TargetMode="External"/><Relationship Id="rId4" Type="http://schemas.openxmlformats.org/officeDocument/2006/relationships/hyperlink" Target="http://www.intmedsafe.ne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ltLang="pt-BR" dirty="0"/>
              <a:t>Em nome do presidente do Conselho Federal de Farmácia, </a:t>
            </a:r>
            <a:r>
              <a:rPr lang="pt-BR" altLang="pt-BR" dirty="0" err="1"/>
              <a:t>Dr</a:t>
            </a:r>
            <a:r>
              <a:rPr lang="pt-BR" altLang="pt-BR" dirty="0"/>
              <a:t> Walter da Silva Jorge João, gostaria de agradecer a Excelentíssima deputada federal,  Adriana Ventura, pela oportunidade de participar desta audiência e em seu nome cumprimento os demais representantes de entidades que participam desde importante debate e aos que nos acompanham </a:t>
            </a:r>
          </a:p>
          <a:p>
            <a:endParaRPr lang="pt-BR" altLang="pt-BR" dirty="0"/>
          </a:p>
          <a:p>
            <a:r>
              <a:rPr lang="pt-BR" altLang="pt-BR" dirty="0"/>
              <a:t>O medicamento é a principal intervenção usada no processo saúde doença e a nossa profissão tem uma relação direta com esses produtos, desde o seu desenvolvimento e produção até a avaliação do uso e os impactos sobre a saúde. Infelizmente, apesar do tema medicamento está sempre em debate nesta casa não tem sido frequentes os momentos que a nossa profissão tem participado do debate. Dessa forma, quero manifestar nosso agradecimento e assegurar que os farmacêuticos estão disponíveis a participar de mais debates afim de colaborar no que for possível com esta Casa</a:t>
            </a:r>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1</a:t>
            </a:fld>
            <a:endParaRPr lang="pt-BR"/>
          </a:p>
        </p:txBody>
      </p:sp>
    </p:spTree>
    <p:extLst>
      <p:ext uri="{BB962C8B-B14F-4D97-AF65-F5344CB8AC3E}">
        <p14:creationId xmlns:p14="http://schemas.microsoft.com/office/powerpoint/2010/main" val="1943584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a:pPr>
            <a:r>
              <a:rPr lang="pt-BR" dirty="0"/>
              <a:t>Como podemos criar um novo modelo apoiado, pela tecnologia que contribua para aumentar a segurança e a efetividade no uso dos medicamentos e que garanta a autonomia do paciente?</a:t>
            </a:r>
          </a:p>
          <a:p>
            <a:pPr>
              <a:defRPr/>
            </a:pPr>
            <a:endParaRPr lang="pt-BR" dirty="0"/>
          </a:p>
          <a:p>
            <a:pPr>
              <a:defRPr/>
            </a:pPr>
            <a:r>
              <a:rPr lang="pt-BR" dirty="0"/>
              <a:t>Minha proposta inicial deputada Adriana, é que a senhora lidere um grande movimento em nosso país, um movimento que amplie a discussão em torno do uso seguro de medicamentos, uma discussão que vá além da forma como os documentos da área da saúde devem ser emitidos com apoio da tecnologia, um debate que incorpore todos os profissionais da saúde que prescrevem, um debate que reflita qual a melhor forma de usarmos a tecnologia para melhorar a segurança e efetividade deste processo.</a:t>
            </a:r>
          </a:p>
          <a:p>
            <a:pPr>
              <a:defRPr/>
            </a:pPr>
            <a:r>
              <a:rPr lang="pt-BR" dirty="0"/>
              <a:t> </a:t>
            </a:r>
          </a:p>
          <a:p>
            <a:pPr>
              <a:defRPr/>
            </a:pPr>
            <a:r>
              <a:rPr lang="pt-BR" dirty="0"/>
              <a:t>Exemplo: quais barreiras devem existir no ambiente virtual que permita ao </a:t>
            </a:r>
            <a:r>
              <a:rPr lang="pt-BR" dirty="0" err="1"/>
              <a:t>prescritor</a:t>
            </a:r>
            <a:r>
              <a:rPr lang="pt-BR" dirty="0"/>
              <a:t> não prescrever doses superiores, via de administração errada, etc. Sistemas que permitam ao farmacêutico avaliar diferentes prescrições, sob aspectos sanitários, legais, formas de acesso e técnicos  antes da dispensação – como incompatibilidades, interações medicamentosas, </a:t>
            </a:r>
            <a:r>
              <a:rPr lang="pt-BR" dirty="0" err="1"/>
              <a:t>etc</a:t>
            </a:r>
            <a:r>
              <a:rPr lang="pt-BR" dirty="0"/>
              <a:t>?   </a:t>
            </a:r>
          </a:p>
          <a:p>
            <a:pPr>
              <a:defRPr/>
            </a:pPr>
            <a:endParaRPr lang="pt-BR" dirty="0"/>
          </a:p>
          <a:p>
            <a:pPr>
              <a:defRPr/>
            </a:pPr>
            <a:r>
              <a:rPr lang="pt-BR" dirty="0"/>
              <a:t>sistemas de prescrição eletrônica em unidades de saúde vem sendo incentivada em todo o mundo e em todos os níveis de atenção. O uso dessa tecnologia aumenta a segurança no processo de utilização de medicamentos, não só por garantir a legibilidade das prescrições, como auxiliar o </a:t>
            </a:r>
            <a:r>
              <a:rPr lang="pt-BR" dirty="0" err="1"/>
              <a:t>prescritor</a:t>
            </a:r>
            <a:r>
              <a:rPr lang="pt-BR" dirty="0"/>
              <a:t> durante a escolha da terapia medicamentosa nos casos em que são implantados sistemas com suporte de decisão clínica</a:t>
            </a:r>
          </a:p>
          <a:p>
            <a:pPr>
              <a:defRPr/>
            </a:pPr>
            <a:endParaRPr lang="pt-BR" dirty="0"/>
          </a:p>
          <a:p>
            <a:pPr>
              <a:defRPr/>
            </a:pPr>
            <a:r>
              <a:rPr lang="pt-BR" dirty="0"/>
              <a:t>Sistema de prescrição eletrônica: pode possuir suporte à decisão clínica para elaboração da prescrição, podendo também estar integrado ao sistema informatizado da farmácia, no qual permita a validação das prescrições. Pode variar de alertas básicos (ex.: alergias a medicamentos, prescrições duplicadas e interações medicamentosas) a algoritmos complexos baseados em dados específicos do paciente. Esses algoritmos ou ferramentas avançadas de suporte podem contemplar, por exemplo, orientações sobre ajustes de dose (ex.: disfunção renal ou hepática, faixa etária), para solicitação de testes laboratoriais relacionados aos medicamentos e verificação de contraindicações (ex.: gravidez);</a:t>
            </a:r>
          </a:p>
          <a:p>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12</a:t>
            </a:fld>
            <a:endParaRPr lang="pt-BR"/>
          </a:p>
        </p:txBody>
      </p:sp>
    </p:spTree>
    <p:extLst>
      <p:ext uri="{BB962C8B-B14F-4D97-AF65-F5344CB8AC3E}">
        <p14:creationId xmlns:p14="http://schemas.microsoft.com/office/powerpoint/2010/main" val="2483061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pt-BR" dirty="0"/>
              <a:t>Um modelo que contribua também para diminuir a fragmentação do sistema e que permita uma melhor integração entre os profissionais de saúde e o paciente, bem como o registro seguro dos seus atos. Um modelo que garanta rastreabilidade e diminua as fraudes durante o acesso a medicamentos, tanto em ambiente público quanto privado.</a:t>
            </a:r>
          </a:p>
          <a:p>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13</a:t>
            </a:fld>
            <a:endParaRPr lang="pt-BR"/>
          </a:p>
        </p:txBody>
      </p:sp>
    </p:spTree>
    <p:extLst>
      <p:ext uri="{BB962C8B-B14F-4D97-AF65-F5344CB8AC3E}">
        <p14:creationId xmlns:p14="http://schemas.microsoft.com/office/powerpoint/2010/main" val="294298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a:pPr>
            <a:r>
              <a:rPr lang="pt-BR" dirty="0"/>
              <a:t>Dispensação é um ato que vai além a entrega e que precisa ser compreendido e valorizado como um processo fundamental para a continuidade do cuidado  que integra o </a:t>
            </a:r>
            <a:r>
              <a:rPr lang="pt-BR" dirty="0" err="1"/>
              <a:t>atp</a:t>
            </a:r>
            <a:r>
              <a:rPr lang="pt-BR" dirty="0"/>
              <a:t> do </a:t>
            </a:r>
            <a:r>
              <a:rPr lang="pt-BR" dirty="0" err="1"/>
              <a:t>precritor</a:t>
            </a:r>
            <a:r>
              <a:rPr lang="pt-BR" dirty="0"/>
              <a:t> com o acesso a medicamentos e produtos para a saúde pelos pacientes.</a:t>
            </a:r>
          </a:p>
          <a:p>
            <a:pPr>
              <a:defRPr/>
            </a:pPr>
            <a:endParaRPr lang="pt-BR" dirty="0"/>
          </a:p>
          <a:p>
            <a:pPr>
              <a:defRPr/>
            </a:pPr>
            <a:r>
              <a:rPr lang="pt-BR" altLang="pt-BR" dirty="0">
                <a:solidFill>
                  <a:schemeClr val="bg2">
                    <a:lumMod val="10000"/>
                  </a:schemeClr>
                </a:solidFill>
                <a:latin typeface="Arial" panose="020B0604020202020204" pitchFamily="34" charset="0"/>
              </a:rPr>
              <a:t>Para cumprir o objetivo de garantir a segurança do paciente, o acesso e a utilização adequados o farmacêutico durante a prestação deste serviço </a:t>
            </a:r>
            <a:endParaRPr lang="pt-BR" dirty="0"/>
          </a:p>
          <a:p>
            <a:pPr>
              <a:defRPr/>
            </a:pPr>
            <a:r>
              <a:rPr lang="pt-BR" altLang="pt-BR" b="1" dirty="0">
                <a:solidFill>
                  <a:schemeClr val="bg2">
                    <a:lumMod val="10000"/>
                  </a:schemeClr>
                </a:solidFill>
                <a:latin typeface="Arial" panose="020B0604020202020204" pitchFamily="34" charset="0"/>
              </a:rPr>
              <a:t>técnicos e legais do receituário, a realização de intervenções, a entrega de medicamentos e de outros produtos para a saúde ao paciente ou ao cuidador, a orientação sobre seu uso adequado e seguro, seus benefícios, sua conservação e descarte</a:t>
            </a:r>
            <a:r>
              <a:rPr lang="pt-BR" altLang="pt-BR" dirty="0">
                <a:solidFill>
                  <a:schemeClr val="bg2">
                    <a:lumMod val="10000"/>
                  </a:schemeClr>
                </a:solidFill>
                <a:latin typeface="Arial" panose="020B0604020202020204" pitchFamily="34" charset="0"/>
              </a:rPr>
              <a:t>, com o objetivo de garantir a segurança do paciente, o acesso e a utilização adequados </a:t>
            </a:r>
            <a:endParaRPr lang="pt-BR" dirty="0"/>
          </a:p>
          <a:p>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14</a:t>
            </a:fld>
            <a:endParaRPr lang="pt-BR"/>
          </a:p>
        </p:txBody>
      </p:sp>
    </p:spTree>
    <p:extLst>
      <p:ext uri="{BB962C8B-B14F-4D97-AF65-F5344CB8AC3E}">
        <p14:creationId xmlns:p14="http://schemas.microsoft.com/office/powerpoint/2010/main" val="358926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a:pPr>
            <a:r>
              <a:rPr lang="pt-BR" altLang="pt-BR" dirty="0"/>
              <a:t>Pela complexidade da </a:t>
            </a:r>
            <a:r>
              <a:rPr lang="pt-BR" altLang="pt-BR" dirty="0" err="1"/>
              <a:t>farmacoterapia</a:t>
            </a:r>
            <a:r>
              <a:rPr lang="pt-BR" altLang="pt-BR" dirty="0"/>
              <a:t> perfil do paciente muitas vezes é necessário o acompanhamento a longo prazo – outros serviços farmacêuticos podem ser necessários </a:t>
            </a:r>
          </a:p>
          <a:p>
            <a:pPr>
              <a:defRPr/>
            </a:pPr>
            <a:endParaRPr lang="pt-BR" altLang="pt-BR" dirty="0"/>
          </a:p>
          <a:p>
            <a:pPr>
              <a:defRPr/>
            </a:pPr>
            <a:endParaRPr lang="pt-BR" altLang="pt-BR" dirty="0"/>
          </a:p>
          <a:p>
            <a:pPr>
              <a:defRPr/>
            </a:pPr>
            <a:r>
              <a:rPr lang="pt-BR" altLang="pt-BR" dirty="0">
                <a:hlinkClick r:id="rId3"/>
              </a:rPr>
              <a:t>http://www2.portoalegre.rs.gov.br/portal_pmpa_novo/default.php?p_noticia=999200316&amp;SAUDE+QUALIFICA+GESTAO+DE+MEDICAMENTOS+E+ECONOMIZA+R$+4+MILHOES</a:t>
            </a:r>
            <a:endParaRPr lang="pt-BR" altLang="pt-BR" dirty="0"/>
          </a:p>
          <a:p>
            <a:pPr eaLnBrk="1" hangingPunct="1">
              <a:spcBef>
                <a:spcPct val="0"/>
              </a:spcBef>
              <a:defRPr/>
            </a:pPr>
            <a:r>
              <a:rPr lang="pt-BR" altLang="pt-BR" dirty="0">
                <a:hlinkClick r:id="rId4"/>
              </a:rPr>
              <a:t>http://www2.portoalegre.rs.gov.br/sms/default.php?p_noticia=999200609&amp;CAPITAL+INSTITUI+POLITICA+DE+ASSISTENCIA+FARMACEUTICA</a:t>
            </a:r>
            <a:endParaRPr lang="pt-BR" altLang="pt-BR" dirty="0"/>
          </a:p>
          <a:p>
            <a:pPr eaLnBrk="1" hangingPunct="1">
              <a:spcBef>
                <a:spcPct val="0"/>
              </a:spcBef>
              <a:defRPr/>
            </a:pPr>
            <a:r>
              <a:rPr lang="pt-BR" altLang="pt-BR" dirty="0" err="1"/>
              <a:t>http</a:t>
            </a:r>
            <a:r>
              <a:rPr lang="pt-BR" altLang="pt-BR" dirty="0"/>
              <a:t>://www2.portoalegre.rs.gov.br/</a:t>
            </a:r>
            <a:r>
              <a:rPr lang="pt-BR" altLang="pt-BR" dirty="0" err="1"/>
              <a:t>portal_pmpa_novo</a:t>
            </a:r>
            <a:r>
              <a:rPr lang="pt-BR" altLang="pt-BR" dirty="0"/>
              <a:t>/</a:t>
            </a:r>
            <a:r>
              <a:rPr lang="pt-BR" altLang="pt-BR" dirty="0" err="1"/>
              <a:t>default.php?p_noticia</a:t>
            </a:r>
            <a:r>
              <a:rPr lang="pt-BR" altLang="pt-BR" dirty="0"/>
              <a:t>=999200316&amp;SAUDE+QUALIFICA+GESTAO+DE+MEDICAMENTOS+E+ECONOMIZA+R$+4+MILHOES</a:t>
            </a:r>
          </a:p>
          <a:p>
            <a:pPr eaLnBrk="1" hangingPunct="1">
              <a:spcBef>
                <a:spcPct val="0"/>
              </a:spcBef>
              <a:defRPr/>
            </a:pPr>
            <a:r>
              <a:rPr lang="pt-BR" altLang="pt-BR" dirty="0"/>
              <a:t>A implantação de sistemas informatizados na prefeitura possibilitou uma economia de </a:t>
            </a:r>
            <a:r>
              <a:rPr lang="pt-BR" altLang="pt-BR" dirty="0" err="1"/>
              <a:t>R</a:t>
            </a:r>
            <a:r>
              <a:rPr lang="pt-BR" altLang="pt-BR" dirty="0"/>
              <a:t>$ 4 milhões em 2018 na área de Assistência Farmacêutica da Secretaria Municipal de Saúde (SMS). Hoje, os estoques são acompanhados em tempo real, com pedidos padronizados por critérios populacionais e média de consumo, permitindo saber os medicamentos utilizados pelos pacientes nos diferentes locais de atendimento. A distribuição de medicamentos foi ampliada em 14%, com um milhão de unidades a mais em relação a 2017.</a:t>
            </a:r>
            <a:br>
              <a:rPr lang="pt-BR" altLang="pt-BR" dirty="0"/>
            </a:br>
            <a:r>
              <a:rPr lang="pt-BR" altLang="pt-BR" dirty="0"/>
              <a:t>Conforme a Coordenação de Assistência Farmacêutica (</a:t>
            </a:r>
            <a:r>
              <a:rPr lang="pt-BR" altLang="pt-BR" dirty="0" err="1"/>
              <a:t>Cooraf</a:t>
            </a:r>
            <a:r>
              <a:rPr lang="pt-BR" altLang="pt-BR" dirty="0"/>
              <a:t>) da SMS, a visualização dos estoques em tempo real qualifica a programação de compra, a distribuição de medicamentos e evita o desperdício, com maior controle de lotes e validades. “A ação evitou a perda de 1.787.757 unidades de medicamentos, o que gerou uma economia direta de </a:t>
            </a:r>
            <a:r>
              <a:rPr lang="pt-BR" altLang="pt-BR" dirty="0" err="1"/>
              <a:t>R</a:t>
            </a:r>
            <a:r>
              <a:rPr lang="pt-BR" altLang="pt-BR" dirty="0"/>
              <a:t>$ 350 mil em 172 serviços”, afirma o coordenador da área, farmacêutico Leonel Almeida. A entrega de medicamentos foi informatizada em 93% dos serviços, incluindo farmácias distritais e postos, gerando uma economia global de 15,14%.</a:t>
            </a:r>
            <a:br>
              <a:rPr lang="pt-BR" altLang="pt-BR" dirty="0"/>
            </a:br>
            <a:r>
              <a:rPr lang="pt-BR" altLang="pt-BR" dirty="0"/>
              <a:t>Por ser integrado, o sistema possibilita que haja um controle em cada serviço de saúde, permitindo saber quais medicamentos são mais utilizados pelos pacientes. “Com a implantação nas unidades de saúde, temos um retrato do consumo de medicamentos da população da Capital, incluindo a estimativa mais exata do que é necessário por pessoa, além de evitar o consumo irracional”, explica Almeida. “Desse modo, podemos visualizar de forma clara se o prazo de validade está próximo do vencimento e quando as entregas foram feitas a cada paciente, reduzindo perdas e o uso indiscriminado”, completa.</a:t>
            </a:r>
            <a:br>
              <a:rPr lang="pt-BR" altLang="pt-BR" dirty="0"/>
            </a:br>
            <a:r>
              <a:rPr lang="pt-BR" altLang="pt-BR" dirty="0"/>
              <a:t>Desenvolvida em 2016 pela Companhia de Dados do Município de Porto Alegre (</a:t>
            </a:r>
            <a:r>
              <a:rPr lang="pt-BR" altLang="pt-BR" dirty="0" err="1"/>
              <a:t>Procempa</a:t>
            </a:r>
            <a:r>
              <a:rPr lang="pt-BR" altLang="pt-BR" dirty="0"/>
              <a:t>) e readaptada no ano seguinte, a plataforma gera um mapeamento por unidade de saúde e respectivos pacientes em relação ao consumo de medicamentos. Para implantar o sistema nos locais de atendimento, a equipe da </a:t>
            </a:r>
            <a:r>
              <a:rPr lang="pt-BR" altLang="pt-BR" dirty="0" err="1"/>
              <a:t>Cooraf</a:t>
            </a:r>
            <a:r>
              <a:rPr lang="pt-BR" altLang="pt-BR" dirty="0"/>
              <a:t> percorre as unidades de saúde, onde faz o inventário inicial e o treinamento dos profissionais responsáveis pela entrega. </a:t>
            </a:r>
            <a:br>
              <a:rPr lang="pt-BR" altLang="pt-BR" dirty="0"/>
            </a:br>
            <a:r>
              <a:rPr lang="pt-BR" altLang="pt-BR" dirty="0"/>
              <a:t>Para Leonel, entre as vantagens </a:t>
            </a:r>
            <a:r>
              <a:rPr lang="pt-BR" altLang="pt-BR" b="1" dirty="0"/>
              <a:t>é possível conhecer o consumo da população, possibilitando que o medicamento seja disponibilizado nos locais em que é mais necessário, além de reduzir custos e dar mais segurança, com o controle exato do que é entregue a cada paciente</a:t>
            </a:r>
            <a:r>
              <a:rPr lang="pt-BR" altLang="pt-BR" dirty="0"/>
              <a:t>. “Hoje, temos como saber o que o paciente recebeu, bem como a data, horário e lote do medicamento retirado, além do cálculo </a:t>
            </a:r>
          </a:p>
          <a:p>
            <a:pPr eaLnBrk="1" hangingPunct="1">
              <a:spcBef>
                <a:spcPct val="0"/>
              </a:spcBef>
              <a:defRPr/>
            </a:pPr>
            <a:r>
              <a:rPr lang="pt-BR" altLang="pt-BR" dirty="0"/>
              <a:t>automático do quanto deve ser entregue na visita seguinte, conforme o período de tratamento”, diz. </a:t>
            </a:r>
            <a:br>
              <a:rPr lang="pt-BR" altLang="pt-BR" dirty="0"/>
            </a:br>
            <a:r>
              <a:rPr lang="pt-BR" altLang="pt-BR" dirty="0"/>
              <a:t>Para a retirada de medicamentos de responsabilidade do município, é necessário apresentar três documentos do paciente: cartão SUS, documento de identificação oficial com foto e receita válida. Os itens incluídos na Relação Municipal dos Medicamentos Essenciais podem ser encontrados nas unidades de saúde do município. Já os medicamentos controlados e antibióticos estão disponíveis somente nas farmácias distritais. Saiba mais no </a:t>
            </a:r>
            <a:r>
              <a:rPr lang="pt-BR" altLang="pt-BR" dirty="0">
                <a:hlinkClick r:id="rId5"/>
              </a:rPr>
              <a:t>site da SMS</a:t>
            </a:r>
            <a:r>
              <a:rPr lang="pt-BR" altLang="pt-BR" dirty="0"/>
              <a:t>. </a:t>
            </a:r>
          </a:p>
          <a:p>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17</a:t>
            </a:fld>
            <a:endParaRPr lang="pt-BR"/>
          </a:p>
        </p:txBody>
      </p:sp>
    </p:spTree>
    <p:extLst>
      <p:ext uri="{BB962C8B-B14F-4D97-AF65-F5344CB8AC3E}">
        <p14:creationId xmlns:p14="http://schemas.microsoft.com/office/powerpoint/2010/main" val="1784830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a:pPr>
            <a:r>
              <a:rPr lang="pt-BR" dirty="0"/>
              <a:t>A PROPRIA OMS REFORÇA A NECESSIDADE DE NOSSA ATUAÇÃO CONJUNTA AO LANÇAR O DESAFIO GLOBAL</a:t>
            </a:r>
          </a:p>
          <a:p>
            <a:pPr>
              <a:defRPr/>
            </a:pPr>
            <a:endParaRPr lang="pt-BR" dirty="0"/>
          </a:p>
          <a:p>
            <a:pPr>
              <a:defRPr/>
            </a:pPr>
            <a:r>
              <a:rPr lang="pt-BR" dirty="0"/>
              <a:t>Erros de medicação e processos inseguros envolvendo o uso de medicamentos estão entre as principais causas de danos associados ao cuidado em saúde em todo o mundo. E embora, diversas intervenções já tenham sido desenvolvidas para redução da ocorrência desses erros, a articulação de ações globais entre todos os envolvidos no processo de cuidado faz-se necessária para se obter melhores resultados.</a:t>
            </a:r>
          </a:p>
          <a:p>
            <a:pPr>
              <a:defRPr/>
            </a:pPr>
            <a:r>
              <a:rPr lang="pt-BR" dirty="0"/>
              <a:t>A Organização Mundial de Saúde desenvolve um programa de segurança do paciente desde 2005 e vem trabalhando com desafios/metas em áreas específicas. Já foram desafios a cirurgia segura e lavagem de mãos. Considerando a relevância do uso seguro de medicamentos e reforçando a importância mundial desse tema para a segurança do paciente, o Desafio Global de Segurança do Paciente para 2017, proposto pela Organização Mundial da Saúde (OMS), terá como tema: “Uso Seguro de Medicamentos”. O objetivo da OMS ao elaborar esse desafio é conscientizar e conseguir o engajamento de seus países membros e profissionais do mundo todo em torno de questões importantes relacionadas à segurança no uso de medicamentos.</a:t>
            </a:r>
          </a:p>
          <a:p>
            <a:pPr>
              <a:defRPr/>
            </a:pPr>
            <a:r>
              <a:rPr lang="pt-BR" dirty="0"/>
              <a:t>No próximo dia 29 de março esse desafio será lançado oficialmente e diversos especialistas irão se reunir, na Alemanha, para deliberar sobre temas-chave para segurança do paciente no uso de medicamentos. A OMS considera que o uso seguro de medicamentos é uma questão complexa dentro da segurança do paciente e, por isso, com o desafio, pretende sensibilizar e incentivar o empenho de líderes, representantes políticos e Ministros da Saúde dos países membros em torno desses temas-chave para a redução de danos associados ao uso de medicamentos.</a:t>
            </a:r>
          </a:p>
          <a:p>
            <a:pPr>
              <a:defRPr/>
            </a:pPr>
            <a:r>
              <a:rPr lang="pt-BR" dirty="0"/>
              <a:t>O evento representa uma excelente oportunidade de destacar a segurança do paciente e do uso de medicamentos como uma prioridade global em saúde e reforça a importância de iniciativas como o </a:t>
            </a:r>
            <a:r>
              <a:rPr lang="pt-BR" dirty="0">
                <a:hlinkClick r:id="rId3"/>
              </a:rPr>
              <a:t>ISMP Brasil</a:t>
            </a:r>
            <a:r>
              <a:rPr lang="pt-BR" dirty="0"/>
              <a:t>, a </a:t>
            </a:r>
            <a:r>
              <a:rPr lang="pt-BR" i="1" dirty="0">
                <a:hlinkClick r:id="rId4"/>
              </a:rPr>
              <a:t>International Medication Safety Network</a:t>
            </a:r>
            <a:r>
              <a:rPr lang="pt-BR" dirty="0"/>
              <a:t> e a </a:t>
            </a:r>
            <a:r>
              <a:rPr lang="pt-BR" dirty="0">
                <a:hlinkClick r:id="rId5"/>
              </a:rPr>
              <a:t>Rede Latinoamericana para o Uso Seguro de Medicamentos</a:t>
            </a:r>
            <a:r>
              <a:rPr lang="pt-BR" dirty="0"/>
              <a:t>.</a:t>
            </a:r>
          </a:p>
          <a:p>
            <a:pPr>
              <a:defRPr/>
            </a:pPr>
            <a:r>
              <a:rPr lang="pt-BR" dirty="0"/>
              <a:t>Para mais informações, acesse: </a:t>
            </a:r>
            <a:r>
              <a:rPr lang="pt-BR" dirty="0">
                <a:hlinkClick r:id="rId6"/>
              </a:rPr>
              <a:t>http://www.who.int/patientsafety/medication-safety/en/</a:t>
            </a:r>
            <a:endParaRPr lang="pt-BR" dirty="0"/>
          </a:p>
          <a:p>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18</a:t>
            </a:fld>
            <a:endParaRPr lang="pt-BR"/>
          </a:p>
        </p:txBody>
      </p:sp>
    </p:spTree>
    <p:extLst>
      <p:ext uri="{BB962C8B-B14F-4D97-AF65-F5344CB8AC3E}">
        <p14:creationId xmlns:p14="http://schemas.microsoft.com/office/powerpoint/2010/main" val="2504161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ltLang="pt-BR" dirty="0"/>
              <a:t>Voltando agora ao tema do debate. Ele não pode ser focado no entendimento do termo prescrição como sinônimo de receita e considerando apenas uma categoria profissional. </a:t>
            </a:r>
          </a:p>
          <a:p>
            <a:endParaRPr lang="pt-BR" altLang="pt-BR" dirty="0"/>
          </a:p>
          <a:p>
            <a:r>
              <a:rPr lang="pt-BR" altLang="pt-BR" dirty="0"/>
              <a:t>A prescrição é um ato profissional complexo, que depende de um raciocínio clínico que resultará na seleção de uma melhor conduta que atenda as necessidade de saúde de um paciente específico e que será documentado na receita. Durante a  pandemia se intensificou o debate sobre esse ato e o quanto ele reflete a qualidade das práticas profissionais, os seus limites,  suas consequências, as regulamentações</a:t>
            </a:r>
          </a:p>
          <a:p>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20</a:t>
            </a:fld>
            <a:endParaRPr lang="pt-BR"/>
          </a:p>
        </p:txBody>
      </p:sp>
    </p:spTree>
    <p:extLst>
      <p:ext uri="{BB962C8B-B14F-4D97-AF65-F5344CB8AC3E}">
        <p14:creationId xmlns:p14="http://schemas.microsoft.com/office/powerpoint/2010/main" val="2667616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a:pPr>
            <a:r>
              <a:rPr lang="pt-BR" dirty="0"/>
              <a:t>A regulamentação da prescrição também impõe requisitos que devem ser observados durante a dispensação.</a:t>
            </a:r>
          </a:p>
          <a:p>
            <a:pPr>
              <a:defRPr/>
            </a:pPr>
            <a:endParaRPr lang="pt-BR" dirty="0"/>
          </a:p>
          <a:p>
            <a:pPr>
              <a:defRPr/>
            </a:pPr>
            <a:r>
              <a:rPr lang="pt-BR" dirty="0"/>
              <a:t>Durante a pandemia varias regras sofreram mudanças que impactaram os processos de prescrição e dispensação.</a:t>
            </a:r>
          </a:p>
          <a:p>
            <a:pPr>
              <a:defRPr/>
            </a:pPr>
            <a:endParaRPr lang="pt-BR" dirty="0"/>
          </a:p>
          <a:p>
            <a:pPr>
              <a:defRPr/>
            </a:pPr>
            <a:r>
              <a:rPr lang="pt-BR" dirty="0"/>
              <a:t>Leis e regulamentos sanitários que permitiram o aumento da quantidade de determinados medicamentos por receita, mudança no prazo de validade do documento, formas de entrega de produtos controlados e antimicrobianos, bem como  as alterações observadas no programa Farmácia Popular, </a:t>
            </a:r>
            <a:r>
              <a:rPr lang="pt-BR" dirty="0" err="1"/>
              <a:t>etc</a:t>
            </a:r>
            <a:endParaRPr lang="pt-BR" dirty="0"/>
          </a:p>
          <a:p>
            <a:pPr>
              <a:defRPr/>
            </a:pPr>
            <a:endParaRPr lang="pt-BR" dirty="0"/>
          </a:p>
          <a:p>
            <a:pPr>
              <a:defRPr/>
            </a:pPr>
            <a:r>
              <a:rPr lang="pt-BR" dirty="0"/>
              <a:t>Cabe ainda destacar a regulamentação da telemedicina, que  impactou profundamente o processo de trabalho dos farmacêuticos e que foi regulamentada considerando apenas uma profissão. </a:t>
            </a:r>
          </a:p>
          <a:p>
            <a:pPr>
              <a:defRPr/>
            </a:pPr>
            <a:endParaRPr lang="pt-BR" dirty="0"/>
          </a:p>
          <a:p>
            <a:pPr>
              <a:defRPr/>
            </a:pPr>
            <a:r>
              <a:rPr lang="pt-BR" dirty="0"/>
              <a:t>Os profissionais tiveram que ser treinados para cumprir essas diferentes mudanças e para se adaptar a falta de padrão para acessar uma receita digital e validá-la. Várias plataformas estaduais foram criadas e quando o paciente ia aviar a receita em outro estado não conseguia.</a:t>
            </a:r>
          </a:p>
          <a:p>
            <a:pPr>
              <a:defRPr/>
            </a:pPr>
            <a:endParaRPr lang="pt-BR" dirty="0"/>
          </a:p>
          <a:p>
            <a:pPr>
              <a:defRPr/>
            </a:pPr>
            <a:r>
              <a:rPr lang="pt-BR" dirty="0"/>
              <a:t>A falta de mecanismos que permitam o registro da dispensação e que impeça que uma mesma receita seja aviada numerosas vezes, levantou a importância do ato farmacêutico neste processo. Externou a importância do registo do farmacêutico no controle do acesso aos antimicrobianos e demais medicamentos sob controle sanitário no país. Controle este fruto de muito trabalho da Anvisa e do cumprimento de acordos internacionais que o Brasil é signatário desde a década de 60.</a:t>
            </a:r>
          </a:p>
          <a:p>
            <a:pPr>
              <a:defRPr/>
            </a:pPr>
            <a:endParaRPr lang="pt-BR" dirty="0"/>
          </a:p>
          <a:p>
            <a:pPr>
              <a:defRPr/>
            </a:pPr>
            <a:r>
              <a:rPr lang="pt-BR" dirty="0"/>
              <a:t>Controle que faz parte da visão estratégia de proteger a sociedade dos danos que podem ocorrer da resistência microbiana e do uso indiscriminado de entorpecentes, psicotrópicos, dentre outros. Na década de 80 por exemplo, era muito mais fácil tratar uma infecção unitária do que hoje. Quem não teve a oportunidade de assistir ao documentário prescrição fatal, convido-os a assistirem e refletirem sobre as consequências do acesso facilitado a determinados medicamentos.</a:t>
            </a:r>
          </a:p>
          <a:p>
            <a:pPr>
              <a:defRPr/>
            </a:pPr>
            <a:endParaRPr lang="pt-BR" dirty="0"/>
          </a:p>
          <a:p>
            <a:pPr>
              <a:defRPr/>
            </a:pPr>
            <a:r>
              <a:rPr lang="pt-BR" dirty="0"/>
              <a:t>Vale ainda lembrar que precisamos de articulação de diferentes entidades deste país para o desenvolvimento e manutenção de um padrão nacional de descrição de nome de medicamentos e de suas apresentações no país. Existem iniciativas que precisam ser apoiadas e a operacionalizadas. Essa etapa é fundamental para a interoperacionalidade dos sistemas de prescrição.</a:t>
            </a:r>
          </a:p>
          <a:p>
            <a:pPr>
              <a:defRPr/>
            </a:pPr>
            <a:endParaRPr lang="pt-BR" dirty="0"/>
          </a:p>
          <a:p>
            <a:pPr>
              <a:defRPr/>
            </a:pPr>
            <a:endParaRPr lang="pt-BR" dirty="0"/>
          </a:p>
          <a:p>
            <a:pPr>
              <a:defRPr/>
            </a:pPr>
            <a:r>
              <a:rPr lang="pt-BR" dirty="0"/>
              <a:t>[16:03, 07/05/2021] Renata </a:t>
            </a:r>
            <a:r>
              <a:rPr lang="pt-BR" dirty="0" err="1"/>
              <a:t>Clamed</a:t>
            </a:r>
            <a:r>
              <a:rPr lang="pt-BR" dirty="0"/>
              <a:t>: Teve a questão dos </a:t>
            </a:r>
            <a:r>
              <a:rPr lang="pt-BR" dirty="0" err="1"/>
              <a:t>CRMs</a:t>
            </a:r>
            <a:r>
              <a:rPr lang="pt-BR" dirty="0"/>
              <a:t> lançarem plataforma próprias...E as legislações estaduais regulamentares diferente </a:t>
            </a:r>
            <a:r>
              <a:rPr lang="pt-BR" dirty="0" err="1"/>
              <a:t>tbm.Por</a:t>
            </a:r>
            <a:r>
              <a:rPr lang="pt-BR" dirty="0"/>
              <a:t> exemplo, em SC a vigilância disse publicou uma nota técnica dizendo que poderíamos aceitar prescrições eletrônicas emitidas pelas plataformas dos </a:t>
            </a:r>
            <a:r>
              <a:rPr lang="pt-BR" dirty="0" err="1"/>
              <a:t>CRMs</a:t>
            </a:r>
            <a:r>
              <a:rPr lang="pt-BR" dirty="0"/>
              <a:t>. No Paraná a legislação diz que </a:t>
            </a:r>
            <a:r>
              <a:rPr lang="pt-BR" dirty="0" err="1"/>
              <a:t>podemoa</a:t>
            </a:r>
            <a:r>
              <a:rPr lang="pt-BR" dirty="0"/>
              <a:t> aceitar </a:t>
            </a:r>
            <a:r>
              <a:rPr lang="pt-BR" dirty="0" err="1"/>
              <a:t>precarioea</a:t>
            </a:r>
            <a:r>
              <a:rPr lang="pt-BR" dirty="0"/>
              <a:t> eletrônicas emitidas pela plataforma do CRM do Paraná. Ou seja, receitas emitidas pela plataforma do CRM SC ou RS não podem ser aceitas no PR.[16:04, 07/05/2021] Renata </a:t>
            </a:r>
            <a:r>
              <a:rPr lang="pt-BR" dirty="0" err="1"/>
              <a:t>Clamed</a:t>
            </a:r>
            <a:r>
              <a:rPr lang="pt-BR" dirty="0"/>
              <a:t>: Mato Grosso do Sul diz que prescrição eletrônica não pode ser aceita[16:04, 07/05/2021] Renata </a:t>
            </a:r>
            <a:r>
              <a:rPr lang="pt-BR" dirty="0" err="1"/>
              <a:t>Clamed</a:t>
            </a:r>
            <a:r>
              <a:rPr lang="pt-BR" dirty="0"/>
              <a:t>: Na plataforma do CRM do RJ não aceita dispensação com CRF de outro estado</a:t>
            </a:r>
          </a:p>
          <a:p>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21</a:t>
            </a:fld>
            <a:endParaRPr lang="pt-BR"/>
          </a:p>
        </p:txBody>
      </p:sp>
    </p:spTree>
    <p:extLst>
      <p:ext uri="{BB962C8B-B14F-4D97-AF65-F5344CB8AC3E}">
        <p14:creationId xmlns:p14="http://schemas.microsoft.com/office/powerpoint/2010/main" val="2179452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pt-BR" dirty="0"/>
              <a:t>Quero aproveitar este evento público para externar meus agradecimento ao ITI por ter liderado o processo que desencadeou no lançamento do validador de documentos digitais no início da pandemia. Esse projeto foi apoiado pela Universidade de Santa Catarina, CFF, CFM e CFO. </a:t>
            </a:r>
            <a:r>
              <a:rPr lang="pt-BR" altLang="pt-BR" dirty="0" err="1"/>
              <a:t>Eleo</a:t>
            </a:r>
            <a:r>
              <a:rPr lang="pt-BR" altLang="pt-BR" dirty="0"/>
              <a:t> foi a prova de que a articulação entre as entidades é possível e que juntos podemos dar respostas mais rápidas à sociedade. </a:t>
            </a:r>
          </a:p>
          <a:p>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22</a:t>
            </a:fld>
            <a:endParaRPr lang="pt-BR"/>
          </a:p>
        </p:txBody>
      </p:sp>
    </p:spTree>
    <p:extLst>
      <p:ext uri="{BB962C8B-B14F-4D97-AF65-F5344CB8AC3E}">
        <p14:creationId xmlns:p14="http://schemas.microsoft.com/office/powerpoint/2010/main" val="2842569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eaLnBrk="1" hangingPunct="1">
              <a:spcBef>
                <a:spcPct val="0"/>
              </a:spcBef>
            </a:pPr>
            <a:r>
              <a:rPr lang="pt-BR" altLang="pt-BR" dirty="0"/>
              <a:t>A articulação para o desenvolvimento desse projeto também foi facilitada pelos debates iniciais que já haviam ocorrido no Grupo Interinstitucional de trabalho em Farmácia digital do CFF. </a:t>
            </a:r>
          </a:p>
          <a:p>
            <a:pPr eaLnBrk="1" hangingPunct="1">
              <a:spcBef>
                <a:spcPct val="0"/>
              </a:spcBef>
            </a:pPr>
            <a:endParaRPr lang="pt-BR" altLang="pt-BR" dirty="0"/>
          </a:p>
          <a:p>
            <a:pPr eaLnBrk="1" hangingPunct="1">
              <a:spcBef>
                <a:spcPct val="0"/>
              </a:spcBef>
            </a:pPr>
            <a:r>
              <a:rPr lang="pt-BR" altLang="pt-BR" dirty="0"/>
              <a:t>Na reunião de dezembro de 2018 recebemos representantes da Anvisa para debatermos sobre a questão da prescrição eletrônica. Após essa reunião formalizamos nossas dúvidas e encaminhamos à Anvisa </a:t>
            </a:r>
          </a:p>
          <a:p>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23</a:t>
            </a:fld>
            <a:endParaRPr lang="pt-BR"/>
          </a:p>
        </p:txBody>
      </p:sp>
    </p:spTree>
    <p:extLst>
      <p:ext uri="{BB962C8B-B14F-4D97-AF65-F5344CB8AC3E}">
        <p14:creationId xmlns:p14="http://schemas.microsoft.com/office/powerpoint/2010/main" val="2375208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a:pPr>
            <a:r>
              <a:rPr lang="pt-BR" dirty="0"/>
              <a:t> resposta da Anvisa direcionou todas as nossas ações posteriores, inclusive nossa posição em relação a projetos de lei que estiveram em tramitação ao longo de 2020.</a:t>
            </a:r>
          </a:p>
          <a:p>
            <a:pPr>
              <a:defRPr/>
            </a:pPr>
            <a:endParaRPr lang="pt-BR" b="1" dirty="0"/>
          </a:p>
          <a:p>
            <a:pPr>
              <a:defRPr/>
            </a:pPr>
            <a:r>
              <a:rPr lang="pt-BR" dirty="0"/>
              <a:t>A posição foi clara, a receita digita com o padrão de assinatura ICP-Brasil, seria permitido para alguns medicamentos sob controle sanitário. </a:t>
            </a:r>
          </a:p>
          <a:p>
            <a:pPr>
              <a:defRPr/>
            </a:pPr>
            <a:endParaRPr lang="pt-BR" dirty="0"/>
          </a:p>
          <a:p>
            <a:pPr>
              <a:defRPr/>
            </a:pPr>
            <a:r>
              <a:rPr lang="pt-BR" dirty="0"/>
              <a:t>Precisamos de alteração em algumas legislações e desenvolvimento tecnológico para prescrição de medicamentos que necessitem de notificação de receita possa ocorrer</a:t>
            </a:r>
          </a:p>
          <a:p>
            <a:pPr>
              <a:defRPr/>
            </a:pPr>
            <a:endParaRPr lang="pt-BR" dirty="0"/>
          </a:p>
          <a:p>
            <a:pPr>
              <a:defRPr/>
            </a:pPr>
            <a:endParaRPr lang="pt-BR" dirty="0"/>
          </a:p>
          <a:p>
            <a:pPr>
              <a:defRPr/>
            </a:pPr>
            <a:r>
              <a:rPr lang="pt-BR" b="1" dirty="0"/>
              <a:t>Receita digital – controlados</a:t>
            </a:r>
          </a:p>
          <a:p>
            <a:pPr eaLnBrk="1" fontAlgn="auto" hangingPunct="1">
              <a:spcBef>
                <a:spcPts val="0"/>
              </a:spcBef>
              <a:spcAft>
                <a:spcPts val="0"/>
              </a:spcAft>
              <a:defRPr/>
            </a:pPr>
            <a:r>
              <a:rPr lang="pt-BR" dirty="0"/>
              <a:t>Assinatura digital gerada com Certificado ICP-Brasil pode ser aceita nas Receitas de Controle Especial, utilizadas para os medicamentos que contenham as </a:t>
            </a:r>
            <a:r>
              <a:rPr lang="pt-BR" dirty="0" err="1"/>
              <a:t>substâncias</a:t>
            </a:r>
            <a:r>
              <a:rPr lang="pt-BR" dirty="0"/>
              <a:t> das listas C1 e C5 e dos adendos das listas A1, A2 e B1 da Portaria SVS/MS no 344/98, assim como nas </a:t>
            </a:r>
            <a:r>
              <a:rPr lang="pt-BR" dirty="0" err="1"/>
              <a:t>prescrições</a:t>
            </a:r>
            <a:r>
              <a:rPr lang="pt-BR" dirty="0"/>
              <a:t> de antimicrobianos, regulamentados </a:t>
            </a:r>
            <a:r>
              <a:rPr lang="pt-BR" dirty="0" err="1"/>
              <a:t>pels</a:t>
            </a:r>
            <a:r>
              <a:rPr lang="pt-BR" dirty="0"/>
              <a:t> RDC/Anvisa </a:t>
            </a:r>
            <a:r>
              <a:rPr lang="pt-BR" dirty="0" err="1"/>
              <a:t>n</a:t>
            </a:r>
            <a:r>
              <a:rPr lang="pt-BR" dirty="0"/>
              <a:t>. 20</a:t>
            </a:r>
          </a:p>
          <a:p>
            <a:pPr>
              <a:defRPr/>
            </a:pPr>
            <a:endParaRPr lang="pt-BR" dirty="0"/>
          </a:p>
          <a:p>
            <a:pPr>
              <a:defRPr/>
            </a:pPr>
            <a:r>
              <a:rPr lang="pt-BR" sz="2700" dirty="0"/>
              <a:t>Receita com assinatura eletrônica  (ICP-Brasil) pode ser aceita nas </a:t>
            </a:r>
            <a:r>
              <a:rPr lang="pt-BR" sz="2700" b="1" dirty="0"/>
              <a:t>Receitas de Controle Especial</a:t>
            </a:r>
            <a:r>
              <a:rPr lang="pt-BR" sz="2700" dirty="0"/>
              <a:t>, utilizadas para os medicamentos que contenham:</a:t>
            </a:r>
          </a:p>
          <a:p>
            <a:pPr lvl="1">
              <a:defRPr/>
            </a:pPr>
            <a:r>
              <a:rPr lang="pt-BR" sz="2775" dirty="0"/>
              <a:t> as substâncias das </a:t>
            </a:r>
            <a:r>
              <a:rPr lang="pt-BR" sz="2775" b="1" dirty="0"/>
              <a:t>listas C1 e C5 </a:t>
            </a:r>
            <a:r>
              <a:rPr lang="pt-BR" sz="2775" dirty="0"/>
              <a:t>e dos adendos das </a:t>
            </a:r>
            <a:r>
              <a:rPr lang="pt-BR" sz="2775" b="1" dirty="0"/>
              <a:t>listas A1, A2 e B1 </a:t>
            </a:r>
            <a:r>
              <a:rPr lang="pt-BR" sz="2775" dirty="0"/>
              <a:t>(Portaria SVS/MS no 344/98);</a:t>
            </a:r>
          </a:p>
          <a:p>
            <a:pPr lvl="1">
              <a:defRPr/>
            </a:pPr>
            <a:r>
              <a:rPr lang="pt-BR" sz="2775" b="1" dirty="0"/>
              <a:t> antimicrobianos </a:t>
            </a:r>
            <a:r>
              <a:rPr lang="pt-BR" sz="2775" dirty="0"/>
              <a:t>(RDC/Anvisa </a:t>
            </a:r>
            <a:r>
              <a:rPr lang="pt-BR" sz="2775" dirty="0" err="1"/>
              <a:t>n</a:t>
            </a:r>
            <a:r>
              <a:rPr lang="pt-BR" sz="2775" dirty="0"/>
              <a:t>. 20).</a:t>
            </a:r>
          </a:p>
          <a:p>
            <a:pPr lvl="1">
              <a:defRPr/>
            </a:pPr>
            <a:endParaRPr lang="pt-BR" sz="2775" dirty="0"/>
          </a:p>
          <a:p>
            <a:pPr>
              <a:defRPr/>
            </a:pPr>
            <a:r>
              <a:rPr lang="pt-BR" sz="3000" b="1" dirty="0"/>
              <a:t>Não se aplicam</a:t>
            </a:r>
          </a:p>
          <a:p>
            <a:pPr lvl="1">
              <a:defRPr/>
            </a:pPr>
            <a:r>
              <a:rPr lang="pt-BR" sz="2700" b="1" dirty="0"/>
              <a:t> </a:t>
            </a:r>
            <a:r>
              <a:rPr lang="pt-BR" sz="2700" dirty="0" err="1"/>
              <a:t>Noficação</a:t>
            </a:r>
            <a:r>
              <a:rPr lang="pt-BR" sz="2700" dirty="0"/>
              <a:t> de Receita A (NRA), </a:t>
            </a:r>
          </a:p>
          <a:p>
            <a:pPr lvl="1">
              <a:defRPr/>
            </a:pPr>
            <a:r>
              <a:rPr lang="pt-BR" sz="2700" dirty="0"/>
              <a:t> </a:t>
            </a:r>
            <a:r>
              <a:rPr lang="pt-BR" sz="2700" dirty="0" err="1"/>
              <a:t>Noficação</a:t>
            </a:r>
            <a:r>
              <a:rPr lang="pt-BR" sz="2700" dirty="0"/>
              <a:t> de Receita Especial para Talidomida,</a:t>
            </a:r>
          </a:p>
          <a:p>
            <a:pPr lvl="1">
              <a:defRPr/>
            </a:pPr>
            <a:r>
              <a:rPr lang="pt-BR" sz="2700" dirty="0"/>
              <a:t> </a:t>
            </a:r>
            <a:r>
              <a:rPr lang="pt-BR" sz="2700" dirty="0" err="1"/>
              <a:t>Noficação</a:t>
            </a:r>
            <a:r>
              <a:rPr lang="pt-BR" sz="2700" dirty="0"/>
              <a:t> de Receita </a:t>
            </a:r>
            <a:r>
              <a:rPr lang="pt-BR" sz="2700" dirty="0" err="1"/>
              <a:t>B</a:t>
            </a:r>
            <a:r>
              <a:rPr lang="pt-BR" sz="2700" dirty="0"/>
              <a:t> e B2, e </a:t>
            </a:r>
          </a:p>
          <a:p>
            <a:pPr lvl="1">
              <a:defRPr/>
            </a:pPr>
            <a:r>
              <a:rPr lang="pt-BR" sz="2700" dirty="0"/>
              <a:t> </a:t>
            </a:r>
            <a:r>
              <a:rPr lang="pt-BR" sz="2700" dirty="0" err="1"/>
              <a:t>Noficação</a:t>
            </a:r>
            <a:r>
              <a:rPr lang="pt-BR" sz="2700" dirty="0"/>
              <a:t> de Receita Especial para </a:t>
            </a:r>
            <a:r>
              <a:rPr lang="pt-BR" sz="2700" dirty="0" err="1"/>
              <a:t>Renóides</a:t>
            </a:r>
            <a:r>
              <a:rPr lang="pt-BR" sz="2700" dirty="0"/>
              <a:t> de uso sistêmico.</a:t>
            </a:r>
          </a:p>
          <a:p>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24</a:t>
            </a:fld>
            <a:endParaRPr lang="pt-BR"/>
          </a:p>
        </p:txBody>
      </p:sp>
    </p:spTree>
    <p:extLst>
      <p:ext uri="{BB962C8B-B14F-4D97-AF65-F5344CB8AC3E}">
        <p14:creationId xmlns:p14="http://schemas.microsoft.com/office/powerpoint/2010/main" val="18416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ltLang="pt-BR" dirty="0"/>
              <a:t>Em nome do presidente do Conselho Federal de Farmácia, </a:t>
            </a:r>
            <a:r>
              <a:rPr lang="pt-BR" altLang="pt-BR" dirty="0" err="1"/>
              <a:t>Dr</a:t>
            </a:r>
            <a:r>
              <a:rPr lang="pt-BR" altLang="pt-BR" dirty="0"/>
              <a:t> Walter da Silva Jorge João, gostaria de agradecer a Excelentíssima deputada federal,  Adriana Ventura, pela oportunidade de participar desta audiência e em seu nome cumprimento os demais representantes de entidades que participam desde importante debate e aos que nos acompanham </a:t>
            </a:r>
          </a:p>
          <a:p>
            <a:endParaRPr lang="pt-BR" altLang="pt-BR" dirty="0"/>
          </a:p>
          <a:p>
            <a:r>
              <a:rPr lang="pt-BR" altLang="pt-BR" dirty="0"/>
              <a:t>O medicamento é a principal intervenção usada no processo saúde doença e a nossa profissão tem uma relação direta com esses produtos, desde o seu desenvolvimento e produção até a avaliação do uso e os impactos sobre a saúde. Infelizmente, apesar do tema medicamento está sempre em debate nesta casa não tem sido frequentes os momentos que a nossa profissão tem participado do debate. Dessa forma, quero manifestar nosso agradecimento e assegurar que os farmacêuticos estão disponíveis a participar de mais debates afim de colaborar no que for possível com esta Casa</a:t>
            </a:r>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2</a:t>
            </a:fld>
            <a:endParaRPr lang="pt-BR"/>
          </a:p>
        </p:txBody>
      </p:sp>
    </p:spTree>
    <p:extLst>
      <p:ext uri="{BB962C8B-B14F-4D97-AF65-F5344CB8AC3E}">
        <p14:creationId xmlns:p14="http://schemas.microsoft.com/office/powerpoint/2010/main" val="2843105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pt-BR" dirty="0">
                <a:ea typeface="MS PGothic" panose="020B0600070205080204" pitchFamily="34" charset="-128"/>
              </a:rPr>
              <a:t>Espero que tenha conseguido trazer reflexões para o nosso debate, que não consigamos ter visão sistêmica na busca das melhores soluções para o processo de uso de medicamentos</a:t>
            </a:r>
          </a:p>
          <a:p>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25</a:t>
            </a:fld>
            <a:endParaRPr lang="pt-BR"/>
          </a:p>
        </p:txBody>
      </p:sp>
    </p:spTree>
    <p:extLst>
      <p:ext uri="{BB962C8B-B14F-4D97-AF65-F5344CB8AC3E}">
        <p14:creationId xmlns:p14="http://schemas.microsoft.com/office/powerpoint/2010/main" val="1807817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ltLang="pt-BR" dirty="0"/>
              <a:t>Mais uma vez agradeço a oportunidade e esperamos que os avanços tecnológicos e todas as discussões que envolvem o processo de uso de medicamentos nesta casa contribuam também para o modelo de farmácia proposto na lei 13021 possa avançar no país e que o farmacêutico tenha o direito de contribuir para que os pacientes obtenham o máximo de benefício e menor risco durante o seu tratamento. </a:t>
            </a:r>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26</a:t>
            </a:fld>
            <a:endParaRPr lang="pt-BR"/>
          </a:p>
        </p:txBody>
      </p:sp>
    </p:spTree>
    <p:extLst>
      <p:ext uri="{BB962C8B-B14F-4D97-AF65-F5344CB8AC3E}">
        <p14:creationId xmlns:p14="http://schemas.microsoft.com/office/powerpoint/2010/main" val="510393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a:pPr>
            <a:r>
              <a:rPr lang="pt-BR" dirty="0"/>
              <a:t>Quero iniciar propondo que o paciente seja o centro do nosso debate. Não podemos esquecer jamais que ele é a essência do processo de cuidado e dos nossos atos profissionais. Muitas vezes esse paciente está ao nosso lado, na nossa família, no nosso grupo de amigos ....Eles sofrem danos causados pelo complexo processo, que envolve usar medicamentos. </a:t>
            </a:r>
          </a:p>
          <a:p>
            <a:pPr>
              <a:defRPr/>
            </a:pPr>
            <a:r>
              <a:rPr lang="pt-BR" dirty="0"/>
              <a:t>Processo que depende da ação de vários atores, em diferentes contextos e com interesses diversos. Vou relatar um caso real para tentar explicar a complexidade deste processo.</a:t>
            </a:r>
          </a:p>
          <a:p>
            <a:pPr>
              <a:defRPr/>
            </a:pPr>
            <a:endParaRPr lang="pt-BR" dirty="0"/>
          </a:p>
          <a:p>
            <a:pPr>
              <a:defRPr/>
            </a:pPr>
            <a:r>
              <a:rPr lang="pt-BR" dirty="0"/>
              <a:t>Desde o dia 05/05 – dia instituído por essa casa como o DIA DO USO RACIONAL DE MEDICAMENTOS – uma pessoa muito querida e próxima está internada por evento adverso a um medicamento, que poderia ter sido evitado. </a:t>
            </a:r>
          </a:p>
          <a:p>
            <a:pPr>
              <a:defRPr/>
            </a:pPr>
            <a:endParaRPr lang="pt-BR" dirty="0"/>
          </a:p>
          <a:p>
            <a:pPr>
              <a:defRPr/>
            </a:pPr>
            <a:r>
              <a:rPr lang="pt-BR" dirty="0"/>
              <a:t>Apesar dela ter tido um diagnóstico perfeito do seu problema de saúde e ter uma seleção adequada de medicamentos para a sua condição, ter tido dinheiro para adquirir os seus medicamentos ela sofreu dano, por falhas no processo. Ela recebeu uma receita manual não tão legível, foi aviar a receita em uma farmácia que tinha  modelo de negócio de loja e não de estabelecimento de saúde, foi atendida por um profissional sem qualificação para função que exerce e sem a supervisão adequada do responsável técnico. Ao ser internada foi prescrito antiviral não padronizado no hospital, serviço de conciliação de medicamentos não foi disponibilizado, os horários para administração dos medicamentos não eram cumpridos e a via  paciente - </a:t>
            </a:r>
            <a:r>
              <a:rPr lang="pt-BR" dirty="0">
                <a:solidFill>
                  <a:prstClr val="black"/>
                </a:solidFill>
                <a:ea typeface="ＭＳ Ｐゴシック"/>
                <a:cs typeface="Arial" charset="0"/>
              </a:rPr>
              <a:t>“se necessário” – acabou resultando na demora para iniciar o medicamento </a:t>
            </a:r>
            <a:endParaRPr lang="pt-BR" dirty="0"/>
          </a:p>
          <a:p>
            <a:pPr>
              <a:defRPr/>
            </a:pPr>
            <a:endParaRPr lang="pt-BR" dirty="0"/>
          </a:p>
          <a:p>
            <a:pPr>
              <a:defRPr/>
            </a:pPr>
            <a:r>
              <a:rPr lang="pt-BR" dirty="0"/>
              <a:t>Ela foi vítima de um erro, ou vários que resultou na troca do </a:t>
            </a:r>
            <a:r>
              <a:rPr lang="pt-BR" dirty="0" err="1"/>
              <a:t>fanciclovir</a:t>
            </a:r>
            <a:r>
              <a:rPr lang="pt-BR" dirty="0"/>
              <a:t> pelo </a:t>
            </a:r>
            <a:r>
              <a:rPr lang="pt-BR" dirty="0" err="1"/>
              <a:t>Fanclox</a:t>
            </a:r>
            <a:r>
              <a:rPr lang="pt-BR" dirty="0"/>
              <a:t>. Barreiras para mitigar esse tipo de erro já estão descritas na literatura há anos. Por que não estão sendo usadas? Por que a visão de risco é tão difícil de ser incorporada? Por que a cultura da segurança paciente não é valorizada?</a:t>
            </a:r>
          </a:p>
          <a:p>
            <a:pPr>
              <a:defRPr/>
            </a:pPr>
            <a:r>
              <a:rPr lang="pt-BR" dirty="0"/>
              <a:t>Voltando ao caso, ela vive com o seu companheiro, os dois com mais de 80 anos. O marido, recentemente foi submetido a um processo cirúrgico e ela além de gerir a sua condição, precisa  apoiar o marido. </a:t>
            </a:r>
          </a:p>
          <a:p>
            <a:pPr>
              <a:defRPr/>
            </a:pPr>
            <a:r>
              <a:rPr lang="pt-BR" dirty="0"/>
              <a:t>Para cuidar de seu novo problema de saúde, além dos 4 medicamentos que já utiliza teve a prescrição de mais 4. O que exigiu durante o dia,  novos horários e técnicas para administrar os seus medicamentos. Essa idosa e a família, somente perceberam que algo estava errado após a ocorrência do dano. </a:t>
            </a:r>
          </a:p>
          <a:p>
            <a:pPr>
              <a:defRPr/>
            </a:pPr>
            <a:r>
              <a:rPr lang="pt-BR" dirty="0"/>
              <a:t>Esse exemplo mostra o quando a continuidade do cuidado e os resultados em saúde dependem de um esforço integrado dos diferentes atores que participam do processo. Muitos representados aqui nesta audiência. </a:t>
            </a:r>
          </a:p>
          <a:p>
            <a:pPr>
              <a:defRPr/>
            </a:pPr>
            <a:r>
              <a:rPr lang="pt-BR" dirty="0"/>
              <a:t>A morbimortalidade causada por medicamentos também é uma “pandemia” porém ainda invisível, precisa ser incluída no debate desta casa. Os danos que os medicamentos causam podem estar associados ao próprio produto, ao modelo de negócio onde é comercializado, as </a:t>
            </a:r>
            <a:r>
              <a:rPr lang="pt-BR" dirty="0" err="1"/>
              <a:t>fake</a:t>
            </a:r>
            <a:r>
              <a:rPr lang="pt-BR" dirty="0"/>
              <a:t> News, às regulamentações, aos erros de prescrição, de dispensação e administração (que podem envolver pacientes, cuidadores e profissionais da saúde) é multifatorial. A emissão de receita por meio eletrônico é um passo importante na melhoria desse processo. </a:t>
            </a:r>
          </a:p>
          <a:p>
            <a:pPr>
              <a:defRPr/>
            </a:pPr>
            <a:endParaRPr lang="pt-BR" dirty="0"/>
          </a:p>
          <a:p>
            <a:pPr>
              <a:defRPr/>
            </a:pPr>
            <a:r>
              <a:rPr lang="pt-BR" dirty="0"/>
              <a:t>Eventos adversos relacionados a medicamentos São considerados como qualquer dano ou injúria causado ao paciente pela intervenção médica relacionada aos medicamentos</a:t>
            </a:r>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3</a:t>
            </a:fld>
            <a:endParaRPr lang="pt-BR"/>
          </a:p>
        </p:txBody>
      </p:sp>
    </p:spTree>
    <p:extLst>
      <p:ext uri="{BB962C8B-B14F-4D97-AF65-F5344CB8AC3E}">
        <p14:creationId xmlns:p14="http://schemas.microsoft.com/office/powerpoint/2010/main" val="174223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ltLang="pt-BR" dirty="0"/>
              <a:t>DISSERTAÇÃO DA EUGENI (2004)</a:t>
            </a:r>
          </a:p>
          <a:p>
            <a:r>
              <a:rPr lang="pt-BR" altLang="pt-BR" dirty="0"/>
              <a:t>Publicação do CFF 2010 </a:t>
            </a:r>
          </a:p>
          <a:p>
            <a:r>
              <a:rPr lang="pt-BR" altLang="pt-BR" dirty="0"/>
              <a:t>Artigo (2006)</a:t>
            </a:r>
          </a:p>
          <a:p>
            <a:r>
              <a:rPr lang="pt-BR" altLang="pt-BR" dirty="0"/>
              <a:t>Protocolo Anvisa/MS (</a:t>
            </a:r>
          </a:p>
          <a:p>
            <a:r>
              <a:rPr lang="pt-BR" altLang="pt-BR" dirty="0"/>
              <a:t>Boletim do </a:t>
            </a:r>
            <a:r>
              <a:rPr lang="pt-BR" altLang="pt-BR" dirty="0" err="1"/>
              <a:t>Cebrim</a:t>
            </a:r>
            <a:r>
              <a:rPr lang="pt-BR" altLang="pt-BR" dirty="0"/>
              <a:t> 2003</a:t>
            </a:r>
          </a:p>
          <a:p>
            <a:endParaRPr lang="pt-BR" altLang="pt-BR" dirty="0"/>
          </a:p>
          <a:p>
            <a:r>
              <a:rPr lang="pt-BR" altLang="pt-BR" dirty="0"/>
              <a:t>A discussão e o interesse sobre erros de medicação são crescentes no Brasil, e já existe número considerável de publicações que vem demonstrando a importante dimensão dos eventos adversos nas instituições brasileiras.</a:t>
            </a:r>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5</a:t>
            </a:fld>
            <a:endParaRPr lang="pt-BR"/>
          </a:p>
        </p:txBody>
      </p:sp>
    </p:spTree>
    <p:extLst>
      <p:ext uri="{BB962C8B-B14F-4D97-AF65-F5344CB8AC3E}">
        <p14:creationId xmlns:p14="http://schemas.microsoft.com/office/powerpoint/2010/main" val="194843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pt-BR" dirty="0"/>
              <a:t>Problemas de legibilidade na redação da prescrição, frequentes no uso da prescrição manuscrita ou </a:t>
            </a:r>
            <a:r>
              <a:rPr lang="pt-BR" altLang="pt-BR" dirty="0" err="1"/>
              <a:t>prédigitada</a:t>
            </a:r>
            <a:r>
              <a:rPr lang="pt-BR" altLang="pt-BR" dirty="0"/>
              <a:t>, podem comprometer a compreensão das informações pelo paciente e outros profissionais de saúde, ocasionando erros. Estima-se que cerca de 7% das prescrições manuais elaboradas em ambiente hospitalar apresentam erros, sendo os mais frequentes: dose incorreta, prescrições incompletas, ilegibilidade, intervalos de dosagem inadequados e erros de transcrição7</a:t>
            </a:r>
          </a:p>
          <a:p>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6</a:t>
            </a:fld>
            <a:endParaRPr lang="pt-BR"/>
          </a:p>
        </p:txBody>
      </p:sp>
    </p:spTree>
    <p:extLst>
      <p:ext uri="{BB962C8B-B14F-4D97-AF65-F5344CB8AC3E}">
        <p14:creationId xmlns:p14="http://schemas.microsoft.com/office/powerpoint/2010/main" val="46322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ltLang="pt-BR" dirty="0"/>
              <a:t>Qualquer evento evitável que, de fato ou potencialmente, pode levar ao uso inadequado de medicamento. </a:t>
            </a:r>
          </a:p>
          <a:p>
            <a:r>
              <a:rPr lang="pt-BR" altLang="pt-BR" dirty="0"/>
              <a:t>Esse conceito implica que o uso inadequado pode ou não lesar o paciente, e não importa se o medicamento se encontra sob o controle de profissionais de saúde, do paciente ou do consumidor. O erro pode estar relacionado à prática profissional, produtos usados na área de saúde, procedimentos, problemas de comunicação, incluindo prescrição, rótulos, embalagens, nomes, preparação, dispensação, distribuição, administração, educação, monitoramento e uso de medicamentos22,25. erros de medicação são, por definição, </a:t>
            </a:r>
            <a:r>
              <a:rPr lang="pt-BR" altLang="pt-BR" dirty="0" err="1"/>
              <a:t>preveníveis</a:t>
            </a:r>
            <a:endParaRPr lang="pt-BR" altLang="pt-BR" dirty="0"/>
          </a:p>
          <a:p>
            <a:endParaRPr lang="pt-BR" altLang="pt-BR" dirty="0"/>
          </a:p>
          <a:p>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8</a:t>
            </a:fld>
            <a:endParaRPr lang="pt-BR"/>
          </a:p>
        </p:txBody>
      </p:sp>
    </p:spTree>
    <p:extLst>
      <p:ext uri="{BB962C8B-B14F-4D97-AF65-F5344CB8AC3E}">
        <p14:creationId xmlns:p14="http://schemas.microsoft.com/office/powerpoint/2010/main" val="42953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a:pPr>
            <a:r>
              <a:rPr lang="pt-BR" altLang="pt-BR" dirty="0"/>
              <a:t>Neste boletim, serão discutidas estratégias para prevenir e mitigar danos relacionados aos erros de prescrição que dizem respeito aos domínios “profissionais de saúde” e “sistemas e práticas de medicação”.</a:t>
            </a:r>
          </a:p>
          <a:p>
            <a:pPr>
              <a:defRPr/>
            </a:pPr>
            <a:endParaRPr lang="pt-BR" altLang="pt-BR" dirty="0"/>
          </a:p>
          <a:p>
            <a:pPr eaLnBrk="1" hangingPunct="1">
              <a:spcBef>
                <a:spcPct val="0"/>
              </a:spcBef>
              <a:defRPr/>
            </a:pPr>
            <a:r>
              <a:rPr lang="pt-BR" altLang="pt-BR" dirty="0"/>
              <a:t>Os erros de prescrição configuram um tipo de erro de medicação que pode ocorrer durante a prescrição de um medicamento envolvendo tanto a redação da prescrição, quanto o processo de decisão terapêutica. Eles podem estar relacionados à seleção do medicamento (considerando indicações, contraindicações, alergias, características do paciente, interações medicamentosas, entre outros fatores), à dose, à concentração, ao esquema terapêutico, à forma farmacêutica, à via de administração, à duração do tratamento e às orientações para uso, ou à ausência de prescrição de um medicamento quando este for necessário4</a:t>
            </a:r>
          </a:p>
          <a:p>
            <a:pPr>
              <a:defRPr/>
            </a:pPr>
            <a:endParaRPr lang="pt-BR" altLang="pt-BR" dirty="0"/>
          </a:p>
          <a:p>
            <a:pPr algn="just">
              <a:buFontTx/>
              <a:buChar char="•"/>
              <a:defRPr/>
            </a:pPr>
            <a:r>
              <a:rPr lang="pt-BR" altLang="pt-BR" dirty="0">
                <a:solidFill>
                  <a:srgbClr val="000000"/>
                </a:solidFill>
                <a:ea typeface="MS PGothic" panose="020B0600070205080204" pitchFamily="34" charset="-128"/>
                <a:cs typeface="Arial" panose="020B0604020202020204" pitchFamily="34" charset="0"/>
              </a:rPr>
              <a:t> </a:t>
            </a:r>
            <a:r>
              <a:rPr lang="pt-BR" altLang="pt-BR" b="1" dirty="0">
                <a:effectLst>
                  <a:outerShdw blurRad="38100" dist="38100" dir="2700000" algn="tl">
                    <a:srgbClr val="C0C0C0"/>
                  </a:outerShdw>
                </a:effectLst>
              </a:rPr>
              <a:t>Seleção do medicamento</a:t>
            </a:r>
          </a:p>
          <a:p>
            <a:pPr algn="just">
              <a:buFontTx/>
              <a:buChar char="•"/>
              <a:defRPr/>
            </a:pPr>
            <a:r>
              <a:rPr lang="pt-BR" altLang="pt-BR" dirty="0">
                <a:solidFill>
                  <a:srgbClr val="000000"/>
                </a:solidFill>
                <a:ea typeface="MS PGothic" panose="020B0600070205080204" pitchFamily="34" charset="-128"/>
              </a:rPr>
              <a:t>Fonte de informação de qualidade </a:t>
            </a:r>
            <a:r>
              <a:rPr lang="pt-BR" altLang="pt-BR" b="1" u="sng" dirty="0">
                <a:solidFill>
                  <a:srgbClr val="000000"/>
                </a:solidFill>
                <a:ea typeface="MS PGothic" panose="020B0600070205080204" pitchFamily="34" charset="-128"/>
              </a:rPr>
              <a:t>disponível (</a:t>
            </a:r>
            <a:r>
              <a:rPr lang="pt-BR" altLang="pt-BR" dirty="0">
                <a:solidFill>
                  <a:srgbClr val="000000"/>
                </a:solidFill>
                <a:ea typeface="MS PGothic" panose="020B0600070205080204" pitchFamily="34" charset="-128"/>
              </a:rPr>
              <a:t>ajuste de dose)</a:t>
            </a:r>
          </a:p>
          <a:p>
            <a:pPr algn="just">
              <a:buFontTx/>
              <a:buChar char="•"/>
              <a:defRPr/>
            </a:pPr>
            <a:r>
              <a:rPr lang="pt-BR" altLang="pt-BR" dirty="0">
                <a:solidFill>
                  <a:srgbClr val="000000"/>
                </a:solidFill>
                <a:ea typeface="MS PGothic" panose="020B0600070205080204" pitchFamily="34" charset="-128"/>
              </a:rPr>
              <a:t>Prescrição eletrônica </a:t>
            </a:r>
            <a:r>
              <a:rPr lang="pt-BR" altLang="pt-BR" b="1" u="sng" dirty="0">
                <a:solidFill>
                  <a:srgbClr val="000000"/>
                </a:solidFill>
                <a:ea typeface="MS PGothic" panose="020B0600070205080204" pitchFamily="34" charset="-128"/>
              </a:rPr>
              <a:t>com suporte clínico</a:t>
            </a:r>
          </a:p>
          <a:p>
            <a:pPr algn="just">
              <a:buFontTx/>
              <a:buChar char="•"/>
              <a:defRPr/>
            </a:pPr>
            <a:r>
              <a:rPr lang="pt-BR" altLang="pt-BR" dirty="0">
                <a:solidFill>
                  <a:srgbClr val="000000"/>
                </a:solidFill>
                <a:ea typeface="MS PGothic" panose="020B0600070205080204" pitchFamily="34" charset="-128"/>
              </a:rPr>
              <a:t> Protocolos de uso/indicação</a:t>
            </a:r>
          </a:p>
          <a:p>
            <a:pPr algn="just">
              <a:buFontTx/>
              <a:buChar char="•"/>
              <a:defRPr/>
            </a:pPr>
            <a:r>
              <a:rPr lang="pt-BR" altLang="pt-BR" dirty="0">
                <a:solidFill>
                  <a:srgbClr val="000000"/>
                </a:solidFill>
                <a:ea typeface="MS PGothic" panose="020B0600070205080204" pitchFamily="34" charset="-128"/>
              </a:rPr>
              <a:t>Apoio de farmacêutico clínico</a:t>
            </a:r>
          </a:p>
          <a:p>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9</a:t>
            </a:fld>
            <a:endParaRPr lang="pt-BR"/>
          </a:p>
        </p:txBody>
      </p:sp>
    </p:spTree>
    <p:extLst>
      <p:ext uri="{BB962C8B-B14F-4D97-AF65-F5344CB8AC3E}">
        <p14:creationId xmlns:p14="http://schemas.microsoft.com/office/powerpoint/2010/main" val="4172742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pt-BR" dirty="0"/>
              <a:t>Em uma revisão sistemática que incluiu 19 estudos foi observada uma redução de 71% dos erros de prescrição após a implantação de sistemas de prescrição eletrônica com suporte de decisão clínica no âmbito hospitalar10. Em outro estudo semelhante, observou-se uma redução na frequência de erros de medicação ainda maior (85%) em Unidades de Terapia Intensiva (UTI)5 .</a:t>
            </a:r>
          </a:p>
          <a:p>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10</a:t>
            </a:fld>
            <a:endParaRPr lang="pt-BR"/>
          </a:p>
        </p:txBody>
      </p:sp>
    </p:spTree>
    <p:extLst>
      <p:ext uri="{BB962C8B-B14F-4D97-AF65-F5344CB8AC3E}">
        <p14:creationId xmlns:p14="http://schemas.microsoft.com/office/powerpoint/2010/main" val="1098716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ltLang="pt-BR" dirty="0"/>
              <a:t>Sistema de prescrição eletrônico não está isento de erro </a:t>
            </a:r>
          </a:p>
          <a:p>
            <a:endParaRPr lang="pt-BR" altLang="pt-BR" dirty="0"/>
          </a:p>
          <a:p>
            <a:r>
              <a:rPr lang="pt-BR" altLang="pt-BR" dirty="0"/>
              <a:t>A implantação de um sistema de prescrição eletrônica pode ser uma excelente estratégia para aumentar a segurança do paciente e reduzir significativamente os erros de prescrição5 , desde que seja </a:t>
            </a:r>
            <a:r>
              <a:rPr lang="pt-BR" altLang="pt-BR" b="1" dirty="0"/>
              <a:t>adequadamente planejada, acompanhada e seu uso monitorado</a:t>
            </a:r>
            <a:r>
              <a:rPr lang="pt-BR" altLang="pt-BR" dirty="0"/>
              <a:t>. Para tanto, deve envolver profissionais de saúde especialistas em segurança do paciente</a:t>
            </a:r>
          </a:p>
          <a:p>
            <a:endParaRPr lang="pt-BR" dirty="0"/>
          </a:p>
        </p:txBody>
      </p:sp>
      <p:sp>
        <p:nvSpPr>
          <p:cNvPr id="4" name="Espaço Reservado para Número de Slide 3"/>
          <p:cNvSpPr>
            <a:spLocks noGrp="1"/>
          </p:cNvSpPr>
          <p:nvPr>
            <p:ph type="sldNum" sz="quarter" idx="5"/>
          </p:nvPr>
        </p:nvSpPr>
        <p:spPr/>
        <p:txBody>
          <a:bodyPr/>
          <a:lstStyle/>
          <a:p>
            <a:fld id="{28BB09D6-A408-684C-B51F-9DFFC0D261B8}" type="slidenum">
              <a:rPr lang="pt-BR" smtClean="0"/>
              <a:t>11</a:t>
            </a:fld>
            <a:endParaRPr lang="pt-BR"/>
          </a:p>
        </p:txBody>
      </p:sp>
    </p:spTree>
    <p:extLst>
      <p:ext uri="{BB962C8B-B14F-4D97-AF65-F5344CB8AC3E}">
        <p14:creationId xmlns:p14="http://schemas.microsoft.com/office/powerpoint/2010/main" val="72959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E868BA6-20AF-AF44-B915-DE8CF2CACD82}"/>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 xmlns:a16="http://schemas.microsoft.com/office/drawing/2014/main" id="{23C4351F-D9D8-224E-BBD6-B1DC4285A0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 xmlns:a16="http://schemas.microsoft.com/office/drawing/2014/main" id="{47124837-23D5-8640-BD0D-9A77EC7457BB}"/>
              </a:ext>
            </a:extLst>
          </p:cNvPr>
          <p:cNvSpPr>
            <a:spLocks noGrp="1"/>
          </p:cNvSpPr>
          <p:nvPr>
            <p:ph type="dt" sz="half" idx="10"/>
          </p:nvPr>
        </p:nvSpPr>
        <p:spPr/>
        <p:txBody>
          <a:bodyPr/>
          <a:lstStyle/>
          <a:p>
            <a:fld id="{AC30C0F3-864C-3D4B-A9A1-B75C055A536A}" type="datetimeFigureOut">
              <a:rPr lang="pt-BR" smtClean="0"/>
              <a:t>10/05/2021</a:t>
            </a:fld>
            <a:endParaRPr lang="pt-BR"/>
          </a:p>
        </p:txBody>
      </p:sp>
      <p:sp>
        <p:nvSpPr>
          <p:cNvPr id="5" name="Espaço Reservado para Rodapé 4">
            <a:extLst>
              <a:ext uri="{FF2B5EF4-FFF2-40B4-BE49-F238E27FC236}">
                <a16:creationId xmlns="" xmlns:a16="http://schemas.microsoft.com/office/drawing/2014/main" id="{564922C2-0F16-4B4E-8886-D04A2FED8C4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 xmlns:a16="http://schemas.microsoft.com/office/drawing/2014/main" id="{D12A7EDE-24B9-C64E-8DB6-771DFEAF9097}"/>
              </a:ext>
            </a:extLst>
          </p:cNvPr>
          <p:cNvSpPr>
            <a:spLocks noGrp="1"/>
          </p:cNvSpPr>
          <p:nvPr>
            <p:ph type="sldNum" sz="quarter" idx="12"/>
          </p:nvPr>
        </p:nvSpPr>
        <p:spPr/>
        <p:txBody>
          <a:bodyPr/>
          <a:lstStyle/>
          <a:p>
            <a:fld id="{50FA6916-3A5C-3447-8D54-15286C3D2D2D}" type="slidenum">
              <a:rPr lang="pt-BR" smtClean="0"/>
              <a:t>‹nº›</a:t>
            </a:fld>
            <a:endParaRPr lang="pt-BR"/>
          </a:p>
        </p:txBody>
      </p:sp>
    </p:spTree>
    <p:extLst>
      <p:ext uri="{BB962C8B-B14F-4D97-AF65-F5344CB8AC3E}">
        <p14:creationId xmlns:p14="http://schemas.microsoft.com/office/powerpoint/2010/main" val="172729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8AE7B45-17C7-F24D-AB99-F1CBB353581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 xmlns:a16="http://schemas.microsoft.com/office/drawing/2014/main" id="{6D0FFF20-4B63-6B47-B606-9C84CBE7C04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 xmlns:a16="http://schemas.microsoft.com/office/drawing/2014/main" id="{A8843661-C8B4-F849-8740-05B57D043826}"/>
              </a:ext>
            </a:extLst>
          </p:cNvPr>
          <p:cNvSpPr>
            <a:spLocks noGrp="1"/>
          </p:cNvSpPr>
          <p:nvPr>
            <p:ph type="dt" sz="half" idx="10"/>
          </p:nvPr>
        </p:nvSpPr>
        <p:spPr/>
        <p:txBody>
          <a:bodyPr/>
          <a:lstStyle/>
          <a:p>
            <a:fld id="{AC30C0F3-864C-3D4B-A9A1-B75C055A536A}" type="datetimeFigureOut">
              <a:rPr lang="pt-BR" smtClean="0"/>
              <a:t>10/05/2021</a:t>
            </a:fld>
            <a:endParaRPr lang="pt-BR"/>
          </a:p>
        </p:txBody>
      </p:sp>
      <p:sp>
        <p:nvSpPr>
          <p:cNvPr id="5" name="Espaço Reservado para Rodapé 4">
            <a:extLst>
              <a:ext uri="{FF2B5EF4-FFF2-40B4-BE49-F238E27FC236}">
                <a16:creationId xmlns="" xmlns:a16="http://schemas.microsoft.com/office/drawing/2014/main" id="{FC75AF88-58DD-9E4B-8352-0EC135A0095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 xmlns:a16="http://schemas.microsoft.com/office/drawing/2014/main" id="{C8F21B84-6CFC-9945-AA00-46992ADB101C}"/>
              </a:ext>
            </a:extLst>
          </p:cNvPr>
          <p:cNvSpPr>
            <a:spLocks noGrp="1"/>
          </p:cNvSpPr>
          <p:nvPr>
            <p:ph type="sldNum" sz="quarter" idx="12"/>
          </p:nvPr>
        </p:nvSpPr>
        <p:spPr/>
        <p:txBody>
          <a:bodyPr/>
          <a:lstStyle/>
          <a:p>
            <a:fld id="{50FA6916-3A5C-3447-8D54-15286C3D2D2D}" type="slidenum">
              <a:rPr lang="pt-BR" smtClean="0"/>
              <a:t>‹nº›</a:t>
            </a:fld>
            <a:endParaRPr lang="pt-BR"/>
          </a:p>
        </p:txBody>
      </p:sp>
    </p:spTree>
    <p:extLst>
      <p:ext uri="{BB962C8B-B14F-4D97-AF65-F5344CB8AC3E}">
        <p14:creationId xmlns:p14="http://schemas.microsoft.com/office/powerpoint/2010/main" val="392041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F17E991A-E115-7F42-A106-E71160B9791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 xmlns:a16="http://schemas.microsoft.com/office/drawing/2014/main" id="{36DD2689-2A7A-FB49-86A4-03F8CFA55D48}"/>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 xmlns:a16="http://schemas.microsoft.com/office/drawing/2014/main" id="{0DB7DF1E-B903-574D-AFEB-7AE635B2CA5F}"/>
              </a:ext>
            </a:extLst>
          </p:cNvPr>
          <p:cNvSpPr>
            <a:spLocks noGrp="1"/>
          </p:cNvSpPr>
          <p:nvPr>
            <p:ph type="dt" sz="half" idx="10"/>
          </p:nvPr>
        </p:nvSpPr>
        <p:spPr/>
        <p:txBody>
          <a:bodyPr/>
          <a:lstStyle/>
          <a:p>
            <a:fld id="{AC30C0F3-864C-3D4B-A9A1-B75C055A536A}" type="datetimeFigureOut">
              <a:rPr lang="pt-BR" smtClean="0"/>
              <a:t>10/05/2021</a:t>
            </a:fld>
            <a:endParaRPr lang="pt-BR"/>
          </a:p>
        </p:txBody>
      </p:sp>
      <p:sp>
        <p:nvSpPr>
          <p:cNvPr id="5" name="Espaço Reservado para Rodapé 4">
            <a:extLst>
              <a:ext uri="{FF2B5EF4-FFF2-40B4-BE49-F238E27FC236}">
                <a16:creationId xmlns="" xmlns:a16="http://schemas.microsoft.com/office/drawing/2014/main" id="{2825B8D7-2204-EF4D-A962-9E8A138FC5F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 xmlns:a16="http://schemas.microsoft.com/office/drawing/2014/main" id="{DBE499E1-EB1B-8F4A-AE58-B069E874F12F}"/>
              </a:ext>
            </a:extLst>
          </p:cNvPr>
          <p:cNvSpPr>
            <a:spLocks noGrp="1"/>
          </p:cNvSpPr>
          <p:nvPr>
            <p:ph type="sldNum" sz="quarter" idx="12"/>
          </p:nvPr>
        </p:nvSpPr>
        <p:spPr/>
        <p:txBody>
          <a:bodyPr/>
          <a:lstStyle/>
          <a:p>
            <a:fld id="{50FA6916-3A5C-3447-8D54-15286C3D2D2D}" type="slidenum">
              <a:rPr lang="pt-BR" smtClean="0"/>
              <a:t>‹nº›</a:t>
            </a:fld>
            <a:endParaRPr lang="pt-BR"/>
          </a:p>
        </p:txBody>
      </p:sp>
    </p:spTree>
    <p:extLst>
      <p:ext uri="{BB962C8B-B14F-4D97-AF65-F5344CB8AC3E}">
        <p14:creationId xmlns:p14="http://schemas.microsoft.com/office/powerpoint/2010/main" val="124624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90CA77E-A2E3-314F-A66E-272BFA6E2FA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 xmlns:a16="http://schemas.microsoft.com/office/drawing/2014/main" id="{3E89067F-B488-334F-9226-47E1BA151DE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 xmlns:a16="http://schemas.microsoft.com/office/drawing/2014/main" id="{F0BE533B-D95C-C649-AA4B-D4FCD29D0BF5}"/>
              </a:ext>
            </a:extLst>
          </p:cNvPr>
          <p:cNvSpPr>
            <a:spLocks noGrp="1"/>
          </p:cNvSpPr>
          <p:nvPr>
            <p:ph type="dt" sz="half" idx="10"/>
          </p:nvPr>
        </p:nvSpPr>
        <p:spPr/>
        <p:txBody>
          <a:bodyPr/>
          <a:lstStyle/>
          <a:p>
            <a:fld id="{AC30C0F3-864C-3D4B-A9A1-B75C055A536A}" type="datetimeFigureOut">
              <a:rPr lang="pt-BR" smtClean="0"/>
              <a:t>10/05/2021</a:t>
            </a:fld>
            <a:endParaRPr lang="pt-BR"/>
          </a:p>
        </p:txBody>
      </p:sp>
      <p:sp>
        <p:nvSpPr>
          <p:cNvPr id="5" name="Espaço Reservado para Rodapé 4">
            <a:extLst>
              <a:ext uri="{FF2B5EF4-FFF2-40B4-BE49-F238E27FC236}">
                <a16:creationId xmlns="" xmlns:a16="http://schemas.microsoft.com/office/drawing/2014/main" id="{2C6F28B3-788C-214F-9B6A-15192576669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 xmlns:a16="http://schemas.microsoft.com/office/drawing/2014/main" id="{C3D49B85-30C0-2A41-99B6-DF9C3419853B}"/>
              </a:ext>
            </a:extLst>
          </p:cNvPr>
          <p:cNvSpPr>
            <a:spLocks noGrp="1"/>
          </p:cNvSpPr>
          <p:nvPr>
            <p:ph type="sldNum" sz="quarter" idx="12"/>
          </p:nvPr>
        </p:nvSpPr>
        <p:spPr/>
        <p:txBody>
          <a:bodyPr/>
          <a:lstStyle/>
          <a:p>
            <a:fld id="{50FA6916-3A5C-3447-8D54-15286C3D2D2D}" type="slidenum">
              <a:rPr lang="pt-BR" smtClean="0"/>
              <a:t>‹nº›</a:t>
            </a:fld>
            <a:endParaRPr lang="pt-BR"/>
          </a:p>
        </p:txBody>
      </p:sp>
    </p:spTree>
    <p:extLst>
      <p:ext uri="{BB962C8B-B14F-4D97-AF65-F5344CB8AC3E}">
        <p14:creationId xmlns:p14="http://schemas.microsoft.com/office/powerpoint/2010/main" val="129742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A2A08B-BB14-B340-B6FF-A6E982EC035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 xmlns:a16="http://schemas.microsoft.com/office/drawing/2014/main" id="{1E520536-27D1-A641-91D0-6C7A7B4DF2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 xmlns:a16="http://schemas.microsoft.com/office/drawing/2014/main" id="{56BF36BA-6062-CF49-9251-645D82F66439}"/>
              </a:ext>
            </a:extLst>
          </p:cNvPr>
          <p:cNvSpPr>
            <a:spLocks noGrp="1"/>
          </p:cNvSpPr>
          <p:nvPr>
            <p:ph type="dt" sz="half" idx="10"/>
          </p:nvPr>
        </p:nvSpPr>
        <p:spPr/>
        <p:txBody>
          <a:bodyPr/>
          <a:lstStyle/>
          <a:p>
            <a:fld id="{AC30C0F3-864C-3D4B-A9A1-B75C055A536A}" type="datetimeFigureOut">
              <a:rPr lang="pt-BR" smtClean="0"/>
              <a:t>10/05/2021</a:t>
            </a:fld>
            <a:endParaRPr lang="pt-BR"/>
          </a:p>
        </p:txBody>
      </p:sp>
      <p:sp>
        <p:nvSpPr>
          <p:cNvPr id="5" name="Espaço Reservado para Rodapé 4">
            <a:extLst>
              <a:ext uri="{FF2B5EF4-FFF2-40B4-BE49-F238E27FC236}">
                <a16:creationId xmlns="" xmlns:a16="http://schemas.microsoft.com/office/drawing/2014/main" id="{905570CC-CC31-814B-91B9-DDF295DD242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 xmlns:a16="http://schemas.microsoft.com/office/drawing/2014/main" id="{559096E8-050E-CC41-A8F3-D7A03B70A804}"/>
              </a:ext>
            </a:extLst>
          </p:cNvPr>
          <p:cNvSpPr>
            <a:spLocks noGrp="1"/>
          </p:cNvSpPr>
          <p:nvPr>
            <p:ph type="sldNum" sz="quarter" idx="12"/>
          </p:nvPr>
        </p:nvSpPr>
        <p:spPr/>
        <p:txBody>
          <a:bodyPr/>
          <a:lstStyle/>
          <a:p>
            <a:fld id="{50FA6916-3A5C-3447-8D54-15286C3D2D2D}" type="slidenum">
              <a:rPr lang="pt-BR" smtClean="0"/>
              <a:t>‹nº›</a:t>
            </a:fld>
            <a:endParaRPr lang="pt-BR"/>
          </a:p>
        </p:txBody>
      </p:sp>
    </p:spTree>
    <p:extLst>
      <p:ext uri="{BB962C8B-B14F-4D97-AF65-F5344CB8AC3E}">
        <p14:creationId xmlns:p14="http://schemas.microsoft.com/office/powerpoint/2010/main" val="93568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333FD78-60E4-B148-AAFF-EA01594CB90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 xmlns:a16="http://schemas.microsoft.com/office/drawing/2014/main" id="{26C2100A-37ED-E74A-9095-C51851375F65}"/>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 xmlns:a16="http://schemas.microsoft.com/office/drawing/2014/main" id="{49561C29-71F7-A548-A566-27DBE262BEF1}"/>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 xmlns:a16="http://schemas.microsoft.com/office/drawing/2014/main" id="{9612E35F-84E0-F744-AF6D-7C2E2255247D}"/>
              </a:ext>
            </a:extLst>
          </p:cNvPr>
          <p:cNvSpPr>
            <a:spLocks noGrp="1"/>
          </p:cNvSpPr>
          <p:nvPr>
            <p:ph type="dt" sz="half" idx="10"/>
          </p:nvPr>
        </p:nvSpPr>
        <p:spPr/>
        <p:txBody>
          <a:bodyPr/>
          <a:lstStyle/>
          <a:p>
            <a:fld id="{AC30C0F3-864C-3D4B-A9A1-B75C055A536A}" type="datetimeFigureOut">
              <a:rPr lang="pt-BR" smtClean="0"/>
              <a:t>10/05/2021</a:t>
            </a:fld>
            <a:endParaRPr lang="pt-BR"/>
          </a:p>
        </p:txBody>
      </p:sp>
      <p:sp>
        <p:nvSpPr>
          <p:cNvPr id="6" name="Espaço Reservado para Rodapé 5">
            <a:extLst>
              <a:ext uri="{FF2B5EF4-FFF2-40B4-BE49-F238E27FC236}">
                <a16:creationId xmlns="" xmlns:a16="http://schemas.microsoft.com/office/drawing/2014/main" id="{58161192-A610-594A-88CA-869422E7FF5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 xmlns:a16="http://schemas.microsoft.com/office/drawing/2014/main" id="{8E222031-A7BE-AA45-94E7-7F7F8A44A472}"/>
              </a:ext>
            </a:extLst>
          </p:cNvPr>
          <p:cNvSpPr>
            <a:spLocks noGrp="1"/>
          </p:cNvSpPr>
          <p:nvPr>
            <p:ph type="sldNum" sz="quarter" idx="12"/>
          </p:nvPr>
        </p:nvSpPr>
        <p:spPr/>
        <p:txBody>
          <a:bodyPr/>
          <a:lstStyle/>
          <a:p>
            <a:fld id="{50FA6916-3A5C-3447-8D54-15286C3D2D2D}" type="slidenum">
              <a:rPr lang="pt-BR" smtClean="0"/>
              <a:t>‹nº›</a:t>
            </a:fld>
            <a:endParaRPr lang="pt-BR"/>
          </a:p>
        </p:txBody>
      </p:sp>
    </p:spTree>
    <p:extLst>
      <p:ext uri="{BB962C8B-B14F-4D97-AF65-F5344CB8AC3E}">
        <p14:creationId xmlns:p14="http://schemas.microsoft.com/office/powerpoint/2010/main" val="55755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ED02CEA-3671-3944-8260-BFB689587A9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 xmlns:a16="http://schemas.microsoft.com/office/drawing/2014/main" id="{BB211227-F87B-F34E-BC7F-237AF52997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 xmlns:a16="http://schemas.microsoft.com/office/drawing/2014/main" id="{94B0178B-9BC4-1149-82DE-81E06536592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 xmlns:a16="http://schemas.microsoft.com/office/drawing/2014/main" id="{B53E3070-7FA0-F345-8357-8699C1A368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 xmlns:a16="http://schemas.microsoft.com/office/drawing/2014/main" id="{27E2278B-A85D-4046-A0A0-4EEE5BE36F2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 xmlns:a16="http://schemas.microsoft.com/office/drawing/2014/main" id="{4045AA06-086E-D347-A80D-52756CFA1CDA}"/>
              </a:ext>
            </a:extLst>
          </p:cNvPr>
          <p:cNvSpPr>
            <a:spLocks noGrp="1"/>
          </p:cNvSpPr>
          <p:nvPr>
            <p:ph type="dt" sz="half" idx="10"/>
          </p:nvPr>
        </p:nvSpPr>
        <p:spPr/>
        <p:txBody>
          <a:bodyPr/>
          <a:lstStyle/>
          <a:p>
            <a:fld id="{AC30C0F3-864C-3D4B-A9A1-B75C055A536A}" type="datetimeFigureOut">
              <a:rPr lang="pt-BR" smtClean="0"/>
              <a:t>10/05/2021</a:t>
            </a:fld>
            <a:endParaRPr lang="pt-BR"/>
          </a:p>
        </p:txBody>
      </p:sp>
      <p:sp>
        <p:nvSpPr>
          <p:cNvPr id="8" name="Espaço Reservado para Rodapé 7">
            <a:extLst>
              <a:ext uri="{FF2B5EF4-FFF2-40B4-BE49-F238E27FC236}">
                <a16:creationId xmlns="" xmlns:a16="http://schemas.microsoft.com/office/drawing/2014/main" id="{C6BB8F42-E747-DC46-B00A-8BFA4E10FB88}"/>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 xmlns:a16="http://schemas.microsoft.com/office/drawing/2014/main" id="{80165F7E-86F3-D04A-B925-48373F9E97B5}"/>
              </a:ext>
            </a:extLst>
          </p:cNvPr>
          <p:cNvSpPr>
            <a:spLocks noGrp="1"/>
          </p:cNvSpPr>
          <p:nvPr>
            <p:ph type="sldNum" sz="quarter" idx="12"/>
          </p:nvPr>
        </p:nvSpPr>
        <p:spPr/>
        <p:txBody>
          <a:bodyPr/>
          <a:lstStyle/>
          <a:p>
            <a:fld id="{50FA6916-3A5C-3447-8D54-15286C3D2D2D}" type="slidenum">
              <a:rPr lang="pt-BR" smtClean="0"/>
              <a:t>‹nº›</a:t>
            </a:fld>
            <a:endParaRPr lang="pt-BR"/>
          </a:p>
        </p:txBody>
      </p:sp>
    </p:spTree>
    <p:extLst>
      <p:ext uri="{BB962C8B-B14F-4D97-AF65-F5344CB8AC3E}">
        <p14:creationId xmlns:p14="http://schemas.microsoft.com/office/powerpoint/2010/main" val="184686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9472BB0-5019-0343-AA94-6F98407DF57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 xmlns:a16="http://schemas.microsoft.com/office/drawing/2014/main" id="{D410C004-8E11-0349-B0C0-E7EF9D8D5879}"/>
              </a:ext>
            </a:extLst>
          </p:cNvPr>
          <p:cNvSpPr>
            <a:spLocks noGrp="1"/>
          </p:cNvSpPr>
          <p:nvPr>
            <p:ph type="dt" sz="half" idx="10"/>
          </p:nvPr>
        </p:nvSpPr>
        <p:spPr/>
        <p:txBody>
          <a:bodyPr/>
          <a:lstStyle/>
          <a:p>
            <a:fld id="{AC30C0F3-864C-3D4B-A9A1-B75C055A536A}" type="datetimeFigureOut">
              <a:rPr lang="pt-BR" smtClean="0"/>
              <a:t>10/05/2021</a:t>
            </a:fld>
            <a:endParaRPr lang="pt-BR"/>
          </a:p>
        </p:txBody>
      </p:sp>
      <p:sp>
        <p:nvSpPr>
          <p:cNvPr id="4" name="Espaço Reservado para Rodapé 3">
            <a:extLst>
              <a:ext uri="{FF2B5EF4-FFF2-40B4-BE49-F238E27FC236}">
                <a16:creationId xmlns="" xmlns:a16="http://schemas.microsoft.com/office/drawing/2014/main" id="{F1E6CFDF-03BA-E142-8E4D-FB43A7C919DB}"/>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 xmlns:a16="http://schemas.microsoft.com/office/drawing/2014/main" id="{0668BBFF-C1E8-E04B-979E-F029BE3B062C}"/>
              </a:ext>
            </a:extLst>
          </p:cNvPr>
          <p:cNvSpPr>
            <a:spLocks noGrp="1"/>
          </p:cNvSpPr>
          <p:nvPr>
            <p:ph type="sldNum" sz="quarter" idx="12"/>
          </p:nvPr>
        </p:nvSpPr>
        <p:spPr/>
        <p:txBody>
          <a:bodyPr/>
          <a:lstStyle/>
          <a:p>
            <a:fld id="{50FA6916-3A5C-3447-8D54-15286C3D2D2D}" type="slidenum">
              <a:rPr lang="pt-BR" smtClean="0"/>
              <a:t>‹nº›</a:t>
            </a:fld>
            <a:endParaRPr lang="pt-BR"/>
          </a:p>
        </p:txBody>
      </p:sp>
    </p:spTree>
    <p:extLst>
      <p:ext uri="{BB962C8B-B14F-4D97-AF65-F5344CB8AC3E}">
        <p14:creationId xmlns:p14="http://schemas.microsoft.com/office/powerpoint/2010/main" val="122089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 xmlns:a16="http://schemas.microsoft.com/office/drawing/2014/main" id="{9796003A-9751-A24F-8C9F-8C1D64F93989}"/>
              </a:ext>
            </a:extLst>
          </p:cNvPr>
          <p:cNvSpPr>
            <a:spLocks noGrp="1"/>
          </p:cNvSpPr>
          <p:nvPr>
            <p:ph type="dt" sz="half" idx="10"/>
          </p:nvPr>
        </p:nvSpPr>
        <p:spPr/>
        <p:txBody>
          <a:bodyPr/>
          <a:lstStyle/>
          <a:p>
            <a:fld id="{AC30C0F3-864C-3D4B-A9A1-B75C055A536A}" type="datetimeFigureOut">
              <a:rPr lang="pt-BR" smtClean="0"/>
              <a:t>10/05/2021</a:t>
            </a:fld>
            <a:endParaRPr lang="pt-BR"/>
          </a:p>
        </p:txBody>
      </p:sp>
      <p:sp>
        <p:nvSpPr>
          <p:cNvPr id="3" name="Espaço Reservado para Rodapé 2">
            <a:extLst>
              <a:ext uri="{FF2B5EF4-FFF2-40B4-BE49-F238E27FC236}">
                <a16:creationId xmlns="" xmlns:a16="http://schemas.microsoft.com/office/drawing/2014/main" id="{178673D6-0F2F-AC47-80BC-3255A109DA8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 xmlns:a16="http://schemas.microsoft.com/office/drawing/2014/main" id="{5234DB28-AD77-7645-A631-57643A443021}"/>
              </a:ext>
            </a:extLst>
          </p:cNvPr>
          <p:cNvSpPr>
            <a:spLocks noGrp="1"/>
          </p:cNvSpPr>
          <p:nvPr>
            <p:ph type="sldNum" sz="quarter" idx="12"/>
          </p:nvPr>
        </p:nvSpPr>
        <p:spPr/>
        <p:txBody>
          <a:bodyPr/>
          <a:lstStyle/>
          <a:p>
            <a:fld id="{50FA6916-3A5C-3447-8D54-15286C3D2D2D}" type="slidenum">
              <a:rPr lang="pt-BR" smtClean="0"/>
              <a:t>‹nº›</a:t>
            </a:fld>
            <a:endParaRPr lang="pt-BR"/>
          </a:p>
        </p:txBody>
      </p:sp>
    </p:spTree>
    <p:extLst>
      <p:ext uri="{BB962C8B-B14F-4D97-AF65-F5344CB8AC3E}">
        <p14:creationId xmlns:p14="http://schemas.microsoft.com/office/powerpoint/2010/main" val="74387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4D96021-33EE-C646-B914-AC53E0821BF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 xmlns:a16="http://schemas.microsoft.com/office/drawing/2014/main" id="{A6CC7DFC-378C-DD4E-98F7-9A6477CDC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 xmlns:a16="http://schemas.microsoft.com/office/drawing/2014/main" id="{E7049D56-5C4C-584A-8A05-8FC3CDF90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 xmlns:a16="http://schemas.microsoft.com/office/drawing/2014/main" id="{2CFA8D64-38CC-324C-8FF4-C73FE52CA71F}"/>
              </a:ext>
            </a:extLst>
          </p:cNvPr>
          <p:cNvSpPr>
            <a:spLocks noGrp="1"/>
          </p:cNvSpPr>
          <p:nvPr>
            <p:ph type="dt" sz="half" idx="10"/>
          </p:nvPr>
        </p:nvSpPr>
        <p:spPr/>
        <p:txBody>
          <a:bodyPr/>
          <a:lstStyle/>
          <a:p>
            <a:fld id="{AC30C0F3-864C-3D4B-A9A1-B75C055A536A}" type="datetimeFigureOut">
              <a:rPr lang="pt-BR" smtClean="0"/>
              <a:t>10/05/2021</a:t>
            </a:fld>
            <a:endParaRPr lang="pt-BR"/>
          </a:p>
        </p:txBody>
      </p:sp>
      <p:sp>
        <p:nvSpPr>
          <p:cNvPr id="6" name="Espaço Reservado para Rodapé 5">
            <a:extLst>
              <a:ext uri="{FF2B5EF4-FFF2-40B4-BE49-F238E27FC236}">
                <a16:creationId xmlns="" xmlns:a16="http://schemas.microsoft.com/office/drawing/2014/main" id="{08E9A937-5B21-D54F-8E7D-446BA642CC1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 xmlns:a16="http://schemas.microsoft.com/office/drawing/2014/main" id="{77D2AF14-E14C-244B-999C-293C107392B9}"/>
              </a:ext>
            </a:extLst>
          </p:cNvPr>
          <p:cNvSpPr>
            <a:spLocks noGrp="1"/>
          </p:cNvSpPr>
          <p:nvPr>
            <p:ph type="sldNum" sz="quarter" idx="12"/>
          </p:nvPr>
        </p:nvSpPr>
        <p:spPr/>
        <p:txBody>
          <a:bodyPr/>
          <a:lstStyle/>
          <a:p>
            <a:fld id="{50FA6916-3A5C-3447-8D54-15286C3D2D2D}" type="slidenum">
              <a:rPr lang="pt-BR" smtClean="0"/>
              <a:t>‹nº›</a:t>
            </a:fld>
            <a:endParaRPr lang="pt-BR"/>
          </a:p>
        </p:txBody>
      </p:sp>
    </p:spTree>
    <p:extLst>
      <p:ext uri="{BB962C8B-B14F-4D97-AF65-F5344CB8AC3E}">
        <p14:creationId xmlns:p14="http://schemas.microsoft.com/office/powerpoint/2010/main" val="80676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933CAEF-516F-0E47-BC85-542750DE1C0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 xmlns:a16="http://schemas.microsoft.com/office/drawing/2014/main" id="{24BD64B5-4A2E-194F-A9B6-F9BFA1F38C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 xmlns:a16="http://schemas.microsoft.com/office/drawing/2014/main" id="{C7172288-168C-AA40-8D5C-8A05FB4862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 xmlns:a16="http://schemas.microsoft.com/office/drawing/2014/main" id="{F4827639-946C-CB41-9AE0-E190CB0593E7}"/>
              </a:ext>
            </a:extLst>
          </p:cNvPr>
          <p:cNvSpPr>
            <a:spLocks noGrp="1"/>
          </p:cNvSpPr>
          <p:nvPr>
            <p:ph type="dt" sz="half" idx="10"/>
          </p:nvPr>
        </p:nvSpPr>
        <p:spPr/>
        <p:txBody>
          <a:bodyPr/>
          <a:lstStyle/>
          <a:p>
            <a:fld id="{AC30C0F3-864C-3D4B-A9A1-B75C055A536A}" type="datetimeFigureOut">
              <a:rPr lang="pt-BR" smtClean="0"/>
              <a:t>10/05/2021</a:t>
            </a:fld>
            <a:endParaRPr lang="pt-BR"/>
          </a:p>
        </p:txBody>
      </p:sp>
      <p:sp>
        <p:nvSpPr>
          <p:cNvPr id="6" name="Espaço Reservado para Rodapé 5">
            <a:extLst>
              <a:ext uri="{FF2B5EF4-FFF2-40B4-BE49-F238E27FC236}">
                <a16:creationId xmlns="" xmlns:a16="http://schemas.microsoft.com/office/drawing/2014/main" id="{73C6688F-1D48-F742-822C-DB6BBA54ECD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 xmlns:a16="http://schemas.microsoft.com/office/drawing/2014/main" id="{1BC4C084-E362-F84D-B7FA-AEB96D435B14}"/>
              </a:ext>
            </a:extLst>
          </p:cNvPr>
          <p:cNvSpPr>
            <a:spLocks noGrp="1"/>
          </p:cNvSpPr>
          <p:nvPr>
            <p:ph type="sldNum" sz="quarter" idx="12"/>
          </p:nvPr>
        </p:nvSpPr>
        <p:spPr/>
        <p:txBody>
          <a:bodyPr/>
          <a:lstStyle/>
          <a:p>
            <a:fld id="{50FA6916-3A5C-3447-8D54-15286C3D2D2D}" type="slidenum">
              <a:rPr lang="pt-BR" smtClean="0"/>
              <a:t>‹nº›</a:t>
            </a:fld>
            <a:endParaRPr lang="pt-BR"/>
          </a:p>
        </p:txBody>
      </p:sp>
    </p:spTree>
    <p:extLst>
      <p:ext uri="{BB962C8B-B14F-4D97-AF65-F5344CB8AC3E}">
        <p14:creationId xmlns:p14="http://schemas.microsoft.com/office/powerpoint/2010/main" val="130976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 xmlns:a16="http://schemas.microsoft.com/office/drawing/2014/main" id="{FAAA2A17-C65B-A940-B161-658E66D9A0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 xmlns:a16="http://schemas.microsoft.com/office/drawing/2014/main" id="{578E9C72-E883-9846-B8F6-F7C38E723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 xmlns:a16="http://schemas.microsoft.com/office/drawing/2014/main" id="{BBB6D222-577B-3F46-B8EC-740436C800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0C0F3-864C-3D4B-A9A1-B75C055A536A}" type="datetimeFigureOut">
              <a:rPr lang="pt-BR" smtClean="0"/>
              <a:t>10/05/2021</a:t>
            </a:fld>
            <a:endParaRPr lang="pt-BR"/>
          </a:p>
        </p:txBody>
      </p:sp>
      <p:sp>
        <p:nvSpPr>
          <p:cNvPr id="5" name="Espaço Reservado para Rodapé 4">
            <a:extLst>
              <a:ext uri="{FF2B5EF4-FFF2-40B4-BE49-F238E27FC236}">
                <a16:creationId xmlns="" xmlns:a16="http://schemas.microsoft.com/office/drawing/2014/main" id="{C5E94240-F7DD-2648-90CC-365D752FA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 xmlns:a16="http://schemas.microsoft.com/office/drawing/2014/main" id="{DD079588-E787-C44B-BA71-0D1E72CD2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A6916-3A5C-3447-8D54-15286C3D2D2D}" type="slidenum">
              <a:rPr lang="pt-BR" smtClean="0"/>
              <a:t>‹nº›</a:t>
            </a:fld>
            <a:endParaRPr lang="pt-BR"/>
          </a:p>
        </p:txBody>
      </p:sp>
    </p:spTree>
    <p:extLst>
      <p:ext uri="{BB962C8B-B14F-4D97-AF65-F5344CB8AC3E}">
        <p14:creationId xmlns:p14="http://schemas.microsoft.com/office/powerpoint/2010/main" val="1731774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 xmlns:a16="http://schemas.microsoft.com/office/drawing/2014/main" id="{CA0521E6-4294-CD4B-8C1E-BD5B7E250338}"/>
              </a:ext>
            </a:extLst>
          </p:cNvPr>
          <p:cNvSpPr/>
          <p:nvPr/>
        </p:nvSpPr>
        <p:spPr>
          <a:xfrm>
            <a:off x="695773" y="990218"/>
            <a:ext cx="7925568" cy="2800767"/>
          </a:xfrm>
          <a:prstGeom prst="rect">
            <a:avLst/>
          </a:prstGeom>
        </p:spPr>
        <p:txBody>
          <a:bodyPr wrap="square">
            <a:spAutoFit/>
          </a:bodyPr>
          <a:lstStyle/>
          <a:p>
            <a:pPr eaLnBrk="1" fontAlgn="auto" hangingPunct="1">
              <a:spcBef>
                <a:spcPts val="0"/>
              </a:spcBef>
              <a:spcAft>
                <a:spcPts val="0"/>
              </a:spcAft>
              <a:defRPr/>
            </a:pPr>
            <a:r>
              <a:rPr lang="pt-BR" sz="3600" dirty="0">
                <a:solidFill>
                  <a:schemeClr val="bg1"/>
                </a:solidFill>
                <a:effectLst>
                  <a:outerShdw blurRad="50800" dist="38100" dir="2700000" algn="tl" rotWithShape="0">
                    <a:prstClr val="black">
                      <a:alpha val="40000"/>
                    </a:prstClr>
                  </a:outerShdw>
                </a:effectLst>
              </a:rPr>
              <a:t>Comissão de Seguridade Social e Família</a:t>
            </a:r>
            <a:endParaRPr lang="pt-BR" sz="3600" b="1" dirty="0">
              <a:solidFill>
                <a:schemeClr val="bg1"/>
              </a:solidFill>
              <a:effectLst>
                <a:outerShdw blurRad="50800" dist="38100" dir="2700000" algn="tl" rotWithShape="0">
                  <a:prstClr val="black">
                    <a:alpha val="40000"/>
                  </a:prstClr>
                </a:outerShdw>
              </a:effectLst>
            </a:endParaRPr>
          </a:p>
          <a:p>
            <a:pPr eaLnBrk="1" fontAlgn="auto" hangingPunct="1">
              <a:spcBef>
                <a:spcPts val="0"/>
              </a:spcBef>
              <a:spcAft>
                <a:spcPts val="0"/>
              </a:spcAft>
              <a:defRPr/>
            </a:pPr>
            <a:endParaRPr lang="pt-BR" sz="2000" b="1" dirty="0">
              <a:solidFill>
                <a:schemeClr val="bg1"/>
              </a:solidFill>
              <a:effectLst>
                <a:outerShdw blurRad="50800" dist="38100" dir="2700000" algn="tl" rotWithShape="0">
                  <a:prstClr val="black">
                    <a:alpha val="40000"/>
                  </a:prstClr>
                </a:outerShdw>
              </a:effectLst>
            </a:endParaRPr>
          </a:p>
          <a:p>
            <a:pPr eaLnBrk="1" fontAlgn="auto" hangingPunct="1">
              <a:spcBef>
                <a:spcPts val="0"/>
              </a:spcBef>
              <a:spcAft>
                <a:spcPts val="0"/>
              </a:spcAft>
              <a:defRPr/>
            </a:pPr>
            <a:r>
              <a:rPr lang="pt-BR" sz="4000" b="1" dirty="0">
                <a:solidFill>
                  <a:srgbClr val="FFE43B"/>
                </a:solidFill>
                <a:effectLst>
                  <a:outerShdw blurRad="50800" dist="38100" dir="2700000" algn="tl" rotWithShape="0">
                    <a:prstClr val="black">
                      <a:alpha val="40000"/>
                    </a:prstClr>
                  </a:outerShdw>
                </a:effectLst>
              </a:rPr>
              <a:t>Audiência Pública:</a:t>
            </a:r>
          </a:p>
          <a:p>
            <a:pPr eaLnBrk="1" fontAlgn="auto" hangingPunct="1">
              <a:spcBef>
                <a:spcPts val="0"/>
              </a:spcBef>
              <a:spcAft>
                <a:spcPts val="0"/>
              </a:spcAft>
              <a:defRPr/>
            </a:pPr>
            <a:r>
              <a:rPr lang="pt-BR" sz="4000" dirty="0">
                <a:solidFill>
                  <a:srgbClr val="FFE43B"/>
                </a:solidFill>
                <a:effectLst>
                  <a:outerShdw blurRad="50800" dist="38100" dir="2700000" algn="tl" rotWithShape="0">
                    <a:prstClr val="black">
                      <a:alpha val="40000"/>
                    </a:prstClr>
                  </a:outerShdw>
                </a:effectLst>
              </a:rPr>
              <a:t>Telemedicina e prescrição médica eletrônica</a:t>
            </a:r>
            <a:endParaRPr lang="pt-BR" sz="4000" dirty="0">
              <a:solidFill>
                <a:srgbClr val="FFE43B"/>
              </a:solidFill>
              <a:effectLst>
                <a:outerShdw blurRad="50800" dist="38100" dir="2700000" algn="tl" rotWithShape="0">
                  <a:prstClr val="black">
                    <a:alpha val="40000"/>
                  </a:prstClr>
                </a:outerShdw>
              </a:effectLst>
              <a:latin typeface="Calibri" pitchFamily="34" charset="0"/>
              <a:cs typeface="Arial" charset="0"/>
            </a:endParaRPr>
          </a:p>
        </p:txBody>
      </p:sp>
      <p:sp>
        <p:nvSpPr>
          <p:cNvPr id="5" name="Retângulo 9">
            <a:extLst>
              <a:ext uri="{FF2B5EF4-FFF2-40B4-BE49-F238E27FC236}">
                <a16:creationId xmlns="" xmlns:a16="http://schemas.microsoft.com/office/drawing/2014/main" id="{9A2FF802-DA06-4044-9601-F2CB371E5441}"/>
              </a:ext>
            </a:extLst>
          </p:cNvPr>
          <p:cNvSpPr>
            <a:spLocks noChangeArrowheads="1"/>
          </p:cNvSpPr>
          <p:nvPr/>
        </p:nvSpPr>
        <p:spPr bwMode="auto">
          <a:xfrm>
            <a:off x="695773" y="4510089"/>
            <a:ext cx="11020426"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Clr>
                <a:srgbClr val="10253F"/>
              </a:buClr>
              <a:buSzPct val="13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1pPr>
            <a:lvl2pPr marL="742950" indent="-285750">
              <a:lnSpc>
                <a:spcPct val="150000"/>
              </a:lnSpc>
              <a:spcBef>
                <a:spcPct val="20000"/>
              </a:spcBef>
              <a:buClr>
                <a:srgbClr val="10253F"/>
              </a:buClr>
              <a:buSzPct val="120000"/>
              <a:buFont typeface="Wingdings" pitchFamily="2" charset="2"/>
              <a:buChar char="§"/>
              <a:defRPr sz="2200">
                <a:solidFill>
                  <a:schemeClr val="tx1"/>
                </a:solidFill>
                <a:latin typeface="Tahoma" panose="020B0604030504040204" pitchFamily="34" charset="0"/>
                <a:cs typeface="Tahoma" panose="020B0604030504040204" pitchFamily="34" charset="0"/>
              </a:defRPr>
            </a:lvl2pPr>
            <a:lvl3pPr marL="1143000" indent="-228600">
              <a:lnSpc>
                <a:spcPct val="150000"/>
              </a:lnSpc>
              <a:spcBef>
                <a:spcPct val="20000"/>
              </a:spcBef>
              <a:buClr>
                <a:srgbClr val="10253F"/>
              </a:buClr>
              <a:buSzPct val="12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3pPr>
            <a:lvl4pPr marL="16002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4pPr>
            <a:lvl5pPr marL="20574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9pPr>
          </a:lstStyle>
          <a:p>
            <a:pPr eaLnBrk="1" hangingPunct="1">
              <a:lnSpc>
                <a:spcPct val="100000"/>
              </a:lnSpc>
              <a:buClrTx/>
              <a:buSzTx/>
              <a:buFontTx/>
              <a:buNone/>
            </a:pPr>
            <a:r>
              <a:rPr lang="pt-BR" altLang="pt-BR" sz="2800" b="1" dirty="0">
                <a:solidFill>
                  <a:schemeClr val="bg1"/>
                </a:solidFill>
                <a:latin typeface="Calibri" panose="020F0502020204030204" pitchFamily="34" charset="0"/>
                <a:cs typeface="Arial" panose="020B0604020202020204" pitchFamily="34" charset="0"/>
              </a:rPr>
              <a:t>Josélia </a:t>
            </a:r>
            <a:r>
              <a:rPr lang="pt-BR" altLang="pt-BR" sz="2800" b="1" dirty="0" err="1">
                <a:solidFill>
                  <a:schemeClr val="bg1"/>
                </a:solidFill>
                <a:latin typeface="Calibri" panose="020F0502020204030204" pitchFamily="34" charset="0"/>
                <a:cs typeface="Arial" panose="020B0604020202020204" pitchFamily="34" charset="0"/>
              </a:rPr>
              <a:t>Cintya</a:t>
            </a:r>
            <a:r>
              <a:rPr lang="pt-BR" altLang="pt-BR" sz="2800" b="1" dirty="0">
                <a:solidFill>
                  <a:schemeClr val="bg1"/>
                </a:solidFill>
                <a:latin typeface="Calibri" panose="020F0502020204030204" pitchFamily="34" charset="0"/>
                <a:cs typeface="Arial" panose="020B0604020202020204" pitchFamily="34" charset="0"/>
              </a:rPr>
              <a:t> Quintão Pena Frade</a:t>
            </a:r>
          </a:p>
          <a:p>
            <a:pPr eaLnBrk="1" hangingPunct="1">
              <a:lnSpc>
                <a:spcPct val="100000"/>
              </a:lnSpc>
              <a:buClrTx/>
              <a:buSzTx/>
              <a:buFontTx/>
              <a:buNone/>
            </a:pPr>
            <a:r>
              <a:rPr lang="pt-BR" altLang="pt-BR" sz="2800" b="1" dirty="0">
                <a:solidFill>
                  <a:schemeClr val="bg1"/>
                </a:solidFill>
                <a:latin typeface="Calibri" panose="020F0502020204030204" pitchFamily="34" charset="0"/>
                <a:cs typeface="Arial" panose="020B0604020202020204" pitchFamily="34" charset="0"/>
              </a:rPr>
              <a:t>Walter da Silva Jorge João </a:t>
            </a:r>
          </a:p>
          <a:p>
            <a:pPr eaLnBrk="1" hangingPunct="1">
              <a:lnSpc>
                <a:spcPct val="100000"/>
              </a:lnSpc>
              <a:buClrTx/>
              <a:buSzTx/>
              <a:buFontTx/>
              <a:buNone/>
            </a:pPr>
            <a:r>
              <a:rPr lang="pt-BR" altLang="pt-BR" sz="1800" b="1" dirty="0">
                <a:solidFill>
                  <a:schemeClr val="bg1"/>
                </a:solidFill>
                <a:latin typeface="Calibri" panose="020F0502020204030204" pitchFamily="34" charset="0"/>
                <a:cs typeface="Arial" panose="020B0604020202020204" pitchFamily="34" charset="0"/>
              </a:rPr>
              <a:t>Conselho Federal de Farmácia (CFF)</a:t>
            </a:r>
          </a:p>
          <a:p>
            <a:pPr eaLnBrk="1" hangingPunct="1">
              <a:lnSpc>
                <a:spcPct val="100000"/>
              </a:lnSpc>
              <a:buClrTx/>
              <a:buSzTx/>
              <a:buFontTx/>
              <a:buNone/>
            </a:pPr>
            <a:r>
              <a:rPr lang="pt-BR" altLang="pt-BR" sz="1800" b="1" dirty="0" err="1">
                <a:solidFill>
                  <a:schemeClr val="bg1"/>
                </a:solidFill>
                <a:latin typeface="Calibri" panose="020F0502020204030204" pitchFamily="34" charset="0"/>
                <a:cs typeface="Arial" panose="020B0604020202020204" pitchFamily="34" charset="0"/>
              </a:rPr>
              <a:t>joselia@cff.org.br</a:t>
            </a:r>
            <a:endParaRPr lang="pt-BR" altLang="pt-BR" sz="1800" b="1" dirty="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5455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C0B75A4-80FB-7E48-B02D-19A46F3E5A17}"/>
              </a:ext>
            </a:extLst>
          </p:cNvPr>
          <p:cNvSpPr>
            <a:spLocks noGrp="1"/>
          </p:cNvSpPr>
          <p:nvPr>
            <p:ph type="title"/>
          </p:nvPr>
        </p:nvSpPr>
        <p:spPr/>
        <p:txBody>
          <a:bodyPr/>
          <a:lstStyle/>
          <a:p>
            <a:r>
              <a:rPr lang="pt-BR" b="1" dirty="0">
                <a:solidFill>
                  <a:schemeClr val="accent1">
                    <a:lumMod val="75000"/>
                  </a:schemeClr>
                </a:solidFill>
              </a:rPr>
              <a:t>Sistemas de prescrição eletrônica</a:t>
            </a:r>
          </a:p>
        </p:txBody>
      </p:sp>
      <p:sp>
        <p:nvSpPr>
          <p:cNvPr id="4" name="Espaço Reservado para Conteúdo 2">
            <a:extLst>
              <a:ext uri="{FF2B5EF4-FFF2-40B4-BE49-F238E27FC236}">
                <a16:creationId xmlns="" xmlns:a16="http://schemas.microsoft.com/office/drawing/2014/main" id="{0D91CC20-1890-8B42-A2B1-6424465A966B}"/>
              </a:ext>
            </a:extLst>
          </p:cNvPr>
          <p:cNvSpPr>
            <a:spLocks noGrp="1"/>
          </p:cNvSpPr>
          <p:nvPr>
            <p:ph idx="1"/>
          </p:nvPr>
        </p:nvSpPr>
        <p:spPr>
          <a:xfrm>
            <a:off x="4251920" y="2121015"/>
            <a:ext cx="7535889" cy="4968875"/>
          </a:xfrm>
        </p:spPr>
        <p:txBody>
          <a:bodyPr/>
          <a:lstStyle/>
          <a:p>
            <a:r>
              <a:rPr lang="pt-BR" altLang="pt-BR" dirty="0"/>
              <a:t>Revisão sistemática: 19 estudos - redução de </a:t>
            </a:r>
            <a:r>
              <a:rPr lang="pt-BR" altLang="pt-BR" b="1" dirty="0"/>
              <a:t>71% dos erros </a:t>
            </a:r>
            <a:r>
              <a:rPr lang="pt-BR" altLang="pt-BR" dirty="0"/>
              <a:t>de prescrição após a implantação de sistemas de prescrição eletrônica com </a:t>
            </a:r>
            <a:r>
              <a:rPr lang="pt-BR" altLang="pt-BR" b="1" dirty="0"/>
              <a:t>suporte de decisão clínica </a:t>
            </a:r>
            <a:r>
              <a:rPr lang="pt-BR" altLang="pt-BR" dirty="0"/>
              <a:t>no âmbito hospitalar</a:t>
            </a:r>
            <a:r>
              <a:rPr lang="pt-BR" altLang="pt-BR" dirty="0" smtClean="0"/>
              <a:t>.</a:t>
            </a:r>
          </a:p>
          <a:p>
            <a:endParaRPr lang="pt-BR" altLang="pt-BR" sz="2000" dirty="0"/>
          </a:p>
          <a:p>
            <a:r>
              <a:rPr lang="pt-BR" altLang="pt-BR" dirty="0"/>
              <a:t>Estudo semelhante, observou-se uma redução na frequência de erros de medicação ainda maior (</a:t>
            </a:r>
            <a:r>
              <a:rPr lang="pt-BR" altLang="pt-BR" b="1" dirty="0"/>
              <a:t>85%</a:t>
            </a:r>
            <a:r>
              <a:rPr lang="pt-BR" altLang="pt-BR" dirty="0"/>
              <a:t>) em Unidades de Terapia Intensiva (UTI).</a:t>
            </a:r>
          </a:p>
        </p:txBody>
      </p:sp>
      <p:sp>
        <p:nvSpPr>
          <p:cNvPr id="5" name="Retângulo 3">
            <a:extLst>
              <a:ext uri="{FF2B5EF4-FFF2-40B4-BE49-F238E27FC236}">
                <a16:creationId xmlns="" xmlns:a16="http://schemas.microsoft.com/office/drawing/2014/main" id="{6BF0959F-1E8A-634B-B653-0421E5ADAC5A}"/>
              </a:ext>
            </a:extLst>
          </p:cNvPr>
          <p:cNvSpPr>
            <a:spLocks noChangeArrowheads="1"/>
          </p:cNvSpPr>
          <p:nvPr/>
        </p:nvSpPr>
        <p:spPr bwMode="auto">
          <a:xfrm>
            <a:off x="298580" y="6018282"/>
            <a:ext cx="11893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Clr>
                <a:srgbClr val="10253F"/>
              </a:buClr>
              <a:buSzPct val="13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1pPr>
            <a:lvl2pPr marL="742950" indent="-285750">
              <a:lnSpc>
                <a:spcPct val="150000"/>
              </a:lnSpc>
              <a:spcBef>
                <a:spcPct val="20000"/>
              </a:spcBef>
              <a:buClr>
                <a:srgbClr val="10253F"/>
              </a:buClr>
              <a:buSzPct val="120000"/>
              <a:buFont typeface="Wingdings" pitchFamily="2" charset="2"/>
              <a:buChar char="§"/>
              <a:defRPr sz="2200">
                <a:solidFill>
                  <a:schemeClr val="tx1"/>
                </a:solidFill>
                <a:latin typeface="Tahoma" panose="020B0604030504040204" pitchFamily="34" charset="0"/>
                <a:cs typeface="Tahoma" panose="020B0604030504040204" pitchFamily="34" charset="0"/>
              </a:defRPr>
            </a:lvl2pPr>
            <a:lvl3pPr marL="1143000" indent="-228600">
              <a:lnSpc>
                <a:spcPct val="150000"/>
              </a:lnSpc>
              <a:spcBef>
                <a:spcPct val="20000"/>
              </a:spcBef>
              <a:buClr>
                <a:srgbClr val="10253F"/>
              </a:buClr>
              <a:buSzPct val="12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3pPr>
            <a:lvl4pPr marL="16002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4pPr>
            <a:lvl5pPr marL="20574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ClrTx/>
              <a:buSzTx/>
              <a:buFontTx/>
              <a:buNone/>
            </a:pPr>
            <a:r>
              <a:rPr lang="pt-BR" altLang="pt-BR" sz="600" dirty="0" err="1">
                <a:latin typeface="Arial" panose="020B0604020202020204" pitchFamily="34" charset="0"/>
                <a:cs typeface="Arial" panose="020B0604020202020204" pitchFamily="34" charset="0"/>
              </a:rPr>
              <a:t>Prgomet</a:t>
            </a:r>
            <a:r>
              <a:rPr lang="pt-BR" altLang="pt-BR" sz="600" dirty="0">
                <a:latin typeface="Arial" panose="020B0604020202020204" pitchFamily="34" charset="0"/>
                <a:cs typeface="Arial" panose="020B0604020202020204" pitchFamily="34" charset="0"/>
              </a:rPr>
              <a:t> M, Li L, </a:t>
            </a:r>
            <a:r>
              <a:rPr lang="pt-BR" altLang="pt-BR" sz="600" dirty="0" err="1">
                <a:latin typeface="Arial" panose="020B0604020202020204" pitchFamily="34" charset="0"/>
                <a:cs typeface="Arial" panose="020B0604020202020204" pitchFamily="34" charset="0"/>
              </a:rPr>
              <a:t>Niazkhani</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Z</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Georgiou</a:t>
            </a:r>
            <a:r>
              <a:rPr lang="pt-BR" altLang="pt-BR" sz="600" dirty="0">
                <a:latin typeface="Arial" panose="020B0604020202020204" pitchFamily="34" charset="0"/>
                <a:cs typeface="Arial" panose="020B0604020202020204" pitchFamily="34" charset="0"/>
              </a:rPr>
              <a:t> A, et al.. </a:t>
            </a:r>
            <a:r>
              <a:rPr lang="pt-BR" altLang="pt-BR" sz="600" dirty="0" err="1">
                <a:latin typeface="Arial" panose="020B0604020202020204" pitchFamily="34" charset="0"/>
                <a:cs typeface="Arial" panose="020B0604020202020204" pitchFamily="34" charset="0"/>
              </a:rPr>
              <a:t>Impact</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of</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commercial</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computerized</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provider</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order</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entry</a:t>
            </a:r>
            <a:r>
              <a:rPr lang="pt-BR" altLang="pt-BR" sz="600" dirty="0">
                <a:latin typeface="Arial" panose="020B0604020202020204" pitchFamily="34" charset="0"/>
                <a:cs typeface="Arial" panose="020B0604020202020204" pitchFamily="34" charset="0"/>
              </a:rPr>
              <a:t> (CPOE) </a:t>
            </a:r>
            <a:r>
              <a:rPr lang="pt-BR" altLang="pt-BR" sz="600" dirty="0" err="1">
                <a:latin typeface="Arial" panose="020B0604020202020204" pitchFamily="34" charset="0"/>
                <a:cs typeface="Arial" panose="020B0604020202020204" pitchFamily="34" charset="0"/>
              </a:rPr>
              <a:t>and</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clinical</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decision</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support</a:t>
            </a:r>
            <a:r>
              <a:rPr lang="pt-BR" altLang="pt-BR" sz="600" dirty="0">
                <a:latin typeface="Arial" panose="020B0604020202020204" pitchFamily="34" charset="0"/>
                <a:cs typeface="Arial" panose="020B0604020202020204" pitchFamily="34" charset="0"/>
              </a:rPr>
              <a:t> systems (</a:t>
            </a:r>
            <a:r>
              <a:rPr lang="pt-BR" altLang="pt-BR" sz="600" dirty="0" err="1">
                <a:latin typeface="Arial" panose="020B0604020202020204" pitchFamily="34" charset="0"/>
                <a:cs typeface="Arial" panose="020B0604020202020204" pitchFamily="34" charset="0"/>
              </a:rPr>
              <a:t>CDSSs</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on</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medication</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errors</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length</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of</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stay</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and</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mortality</a:t>
            </a:r>
            <a:r>
              <a:rPr lang="pt-BR" altLang="pt-BR" sz="600" dirty="0">
                <a:latin typeface="Arial" panose="020B0604020202020204" pitchFamily="34" charset="0"/>
                <a:cs typeface="Arial" panose="020B0604020202020204" pitchFamily="34" charset="0"/>
              </a:rPr>
              <a:t> in </a:t>
            </a:r>
            <a:r>
              <a:rPr lang="pt-BR" altLang="pt-BR" sz="600" dirty="0" err="1">
                <a:latin typeface="Arial" panose="020B0604020202020204" pitchFamily="34" charset="0"/>
                <a:cs typeface="Arial" panose="020B0604020202020204" pitchFamily="34" charset="0"/>
              </a:rPr>
              <a:t>intensive</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care</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units</a:t>
            </a:r>
            <a:r>
              <a:rPr lang="pt-BR" altLang="pt-BR" sz="600" dirty="0">
                <a:latin typeface="Arial" panose="020B0604020202020204" pitchFamily="34" charset="0"/>
                <a:cs typeface="Arial" panose="020B0604020202020204" pitchFamily="34" charset="0"/>
              </a:rPr>
              <a:t>: a </a:t>
            </a:r>
            <a:r>
              <a:rPr lang="pt-BR" altLang="pt-BR" sz="600" dirty="0" err="1">
                <a:latin typeface="Arial" panose="020B0604020202020204" pitchFamily="34" charset="0"/>
                <a:cs typeface="Arial" panose="020B0604020202020204" pitchFamily="34" charset="0"/>
              </a:rPr>
              <a:t>systematic</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review</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and</a:t>
            </a:r>
            <a:r>
              <a:rPr lang="pt-BR" altLang="pt-BR" sz="600" dirty="0">
                <a:latin typeface="Arial" panose="020B0604020202020204" pitchFamily="34" charset="0"/>
                <a:cs typeface="Arial" panose="020B0604020202020204" pitchFamily="34" charset="0"/>
              </a:rPr>
              <a:t> meta-</a:t>
            </a:r>
            <a:r>
              <a:rPr lang="pt-BR" altLang="pt-BR" sz="600" dirty="0" err="1">
                <a:latin typeface="Arial" panose="020B0604020202020204" pitchFamily="34" charset="0"/>
                <a:cs typeface="Arial" panose="020B0604020202020204" pitchFamily="34" charset="0"/>
              </a:rPr>
              <a:t>analysis</a:t>
            </a:r>
            <a:r>
              <a:rPr lang="pt-BR" altLang="pt-BR" sz="600" dirty="0">
                <a:latin typeface="Arial" panose="020B0604020202020204" pitchFamily="34" charset="0"/>
                <a:cs typeface="Arial" panose="020B0604020202020204" pitchFamily="34" charset="0"/>
              </a:rPr>
              <a:t>. J </a:t>
            </a:r>
            <a:r>
              <a:rPr lang="pt-BR" altLang="pt-BR" sz="600" dirty="0" err="1">
                <a:latin typeface="Arial" panose="020B0604020202020204" pitchFamily="34" charset="0"/>
                <a:cs typeface="Arial" panose="020B0604020202020204" pitchFamily="34" charset="0"/>
              </a:rPr>
              <a:t>Am</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Med</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Inform</a:t>
            </a:r>
            <a:r>
              <a:rPr lang="pt-BR" altLang="pt-BR" sz="600" dirty="0">
                <a:latin typeface="Arial" panose="020B0604020202020204" pitchFamily="34" charset="0"/>
                <a:cs typeface="Arial" panose="020B0604020202020204" pitchFamily="34" charset="0"/>
              </a:rPr>
              <a:t> Assoc. 2017 Mar 1;24(2):413-22. </a:t>
            </a:r>
          </a:p>
          <a:p>
            <a:pPr>
              <a:lnSpc>
                <a:spcPct val="100000"/>
              </a:lnSpc>
              <a:spcBef>
                <a:spcPct val="0"/>
              </a:spcBef>
              <a:buClrTx/>
              <a:buSzTx/>
              <a:buFontTx/>
              <a:buNone/>
            </a:pPr>
            <a:endParaRPr lang="pt-BR" altLang="pt-BR" sz="600" dirty="0">
              <a:latin typeface="Arial" panose="020B0604020202020204" pitchFamily="34" charset="0"/>
              <a:cs typeface="Arial" panose="020B0604020202020204" pitchFamily="34" charset="0"/>
            </a:endParaRPr>
          </a:p>
          <a:p>
            <a:pPr>
              <a:lnSpc>
                <a:spcPct val="100000"/>
              </a:lnSpc>
              <a:spcBef>
                <a:spcPct val="0"/>
              </a:spcBef>
              <a:buClrTx/>
              <a:buSzTx/>
              <a:buFontTx/>
              <a:buNone/>
            </a:pPr>
            <a:r>
              <a:rPr lang="pt-BR" altLang="pt-BR" sz="600" dirty="0">
                <a:latin typeface="Arial" panose="020B0604020202020204" pitchFamily="34" charset="0"/>
                <a:cs typeface="Arial" panose="020B0604020202020204" pitchFamily="34" charset="0"/>
              </a:rPr>
              <a:t>Vélez-Díaz-</a:t>
            </a:r>
            <a:r>
              <a:rPr lang="pt-BR" altLang="pt-BR" sz="600" dirty="0" err="1">
                <a:latin typeface="Arial" panose="020B0604020202020204" pitchFamily="34" charset="0"/>
                <a:cs typeface="Arial" panose="020B0604020202020204" pitchFamily="34" charset="0"/>
              </a:rPr>
              <a:t>Pallarés</a:t>
            </a:r>
            <a:r>
              <a:rPr lang="pt-BR" altLang="pt-BR" sz="600" dirty="0">
                <a:latin typeface="Arial" panose="020B0604020202020204" pitchFamily="34" charset="0"/>
                <a:cs typeface="Arial" panose="020B0604020202020204" pitchFamily="34" charset="0"/>
              </a:rPr>
              <a:t> M, Pérez-</a:t>
            </a:r>
            <a:r>
              <a:rPr lang="pt-BR" altLang="pt-BR" sz="600" dirty="0" err="1">
                <a:latin typeface="Arial" panose="020B0604020202020204" pitchFamily="34" charset="0"/>
                <a:cs typeface="Arial" panose="020B0604020202020204" pitchFamily="34" charset="0"/>
              </a:rPr>
              <a:t>Menéndez</a:t>
            </a:r>
            <a:r>
              <a:rPr lang="pt-BR" altLang="pt-BR" sz="600" dirty="0">
                <a:latin typeface="Arial" panose="020B0604020202020204" pitchFamily="34" charset="0"/>
                <a:cs typeface="Arial" panose="020B0604020202020204" pitchFamily="34" charset="0"/>
              </a:rPr>
              <a:t>-Conde C, </a:t>
            </a:r>
            <a:r>
              <a:rPr lang="pt-BR" altLang="pt-BR" sz="600" dirty="0" err="1">
                <a:latin typeface="Arial" panose="020B0604020202020204" pitchFamily="34" charset="0"/>
                <a:cs typeface="Arial" panose="020B0604020202020204" pitchFamily="34" charset="0"/>
              </a:rPr>
              <a:t>Bermejo-Vicedo</a:t>
            </a:r>
            <a:r>
              <a:rPr lang="pt-BR" altLang="pt-BR" sz="600" dirty="0">
                <a:latin typeface="Arial" panose="020B0604020202020204" pitchFamily="34" charset="0"/>
                <a:cs typeface="Arial" panose="020B0604020202020204" pitchFamily="34" charset="0"/>
              </a:rPr>
              <a:t> T. </a:t>
            </a:r>
            <a:r>
              <a:rPr lang="pt-BR" altLang="pt-BR" sz="600" dirty="0" err="1">
                <a:latin typeface="Arial" panose="020B0604020202020204" pitchFamily="34" charset="0"/>
                <a:cs typeface="Arial" panose="020B0604020202020204" pitchFamily="34" charset="0"/>
              </a:rPr>
              <a:t>Systematic</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review</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of</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computerized</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prescriber</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order</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entry</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and</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clinical</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decision</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support</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Am</a:t>
            </a:r>
            <a:r>
              <a:rPr lang="pt-BR" altLang="pt-BR" sz="600" dirty="0">
                <a:latin typeface="Arial" panose="020B0604020202020204" pitchFamily="34" charset="0"/>
                <a:cs typeface="Arial" panose="020B0604020202020204" pitchFamily="34" charset="0"/>
              </a:rPr>
              <a:t> J Health </a:t>
            </a:r>
            <a:r>
              <a:rPr lang="pt-BR" altLang="pt-BR" sz="600" dirty="0" err="1">
                <a:latin typeface="Arial" panose="020B0604020202020204" pitchFamily="34" charset="0"/>
                <a:cs typeface="Arial" panose="020B0604020202020204" pitchFamily="34" charset="0"/>
              </a:rPr>
              <a:t>Syst</a:t>
            </a:r>
            <a:r>
              <a:rPr lang="pt-BR" altLang="pt-BR" sz="600" dirty="0">
                <a:latin typeface="Arial" panose="020B0604020202020204" pitchFamily="34" charset="0"/>
                <a:cs typeface="Arial" panose="020B0604020202020204" pitchFamily="34" charset="0"/>
              </a:rPr>
              <a:t> </a:t>
            </a:r>
            <a:r>
              <a:rPr lang="pt-BR" altLang="pt-BR" sz="600" dirty="0" err="1">
                <a:latin typeface="Arial" panose="020B0604020202020204" pitchFamily="34" charset="0"/>
                <a:cs typeface="Arial" panose="020B0604020202020204" pitchFamily="34" charset="0"/>
              </a:rPr>
              <a:t>Pharm</a:t>
            </a:r>
            <a:r>
              <a:rPr lang="pt-BR" altLang="pt-BR" sz="600" dirty="0">
                <a:latin typeface="Arial" panose="020B0604020202020204" pitchFamily="34" charset="0"/>
                <a:cs typeface="Arial" panose="020B0604020202020204" pitchFamily="34" charset="0"/>
              </a:rPr>
              <a:t>. 2018 </a:t>
            </a:r>
            <a:r>
              <a:rPr lang="pt-BR" altLang="pt-BR" sz="600" dirty="0" err="1">
                <a:latin typeface="Arial" panose="020B0604020202020204" pitchFamily="34" charset="0"/>
                <a:cs typeface="Arial" panose="020B0604020202020204" pitchFamily="34" charset="0"/>
              </a:rPr>
              <a:t>Dec</a:t>
            </a:r>
            <a:r>
              <a:rPr lang="pt-BR" altLang="pt-BR" sz="600" dirty="0">
                <a:latin typeface="Arial" panose="020B0604020202020204" pitchFamily="34" charset="0"/>
                <a:cs typeface="Arial" panose="020B0604020202020204" pitchFamily="34" charset="0"/>
              </a:rPr>
              <a:t> 1;75(23):1909-21. </a:t>
            </a:r>
          </a:p>
        </p:txBody>
      </p:sp>
      <p:graphicFrame>
        <p:nvGraphicFramePr>
          <p:cNvPr id="6" name="Diagrama 5">
            <a:extLst>
              <a:ext uri="{FF2B5EF4-FFF2-40B4-BE49-F238E27FC236}">
                <a16:creationId xmlns="" xmlns:a16="http://schemas.microsoft.com/office/drawing/2014/main" id="{E353101C-6138-6546-8D91-B5FD1A7E7E46}"/>
              </a:ext>
            </a:extLst>
          </p:cNvPr>
          <p:cNvGraphicFramePr/>
          <p:nvPr>
            <p:extLst>
              <p:ext uri="{D42A27DB-BD31-4B8C-83A1-F6EECF244321}">
                <p14:modId xmlns:p14="http://schemas.microsoft.com/office/powerpoint/2010/main" val="2705403008"/>
              </p:ext>
            </p:extLst>
          </p:nvPr>
        </p:nvGraphicFramePr>
        <p:xfrm>
          <a:off x="0" y="1907864"/>
          <a:ext cx="3817911" cy="3014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http://publicdomainvectors.org/photos/1393580373.png">
            <a:extLst>
              <a:ext uri="{FF2B5EF4-FFF2-40B4-BE49-F238E27FC236}">
                <a16:creationId xmlns="" xmlns:a16="http://schemas.microsoft.com/office/drawing/2014/main" id="{F2FF79F6-35A7-E440-B126-2E131F8870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356" y="2063630"/>
            <a:ext cx="1593198" cy="270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a:extLst>
              <a:ext uri="{FF2B5EF4-FFF2-40B4-BE49-F238E27FC236}">
                <a16:creationId xmlns="" xmlns:a16="http://schemas.microsoft.com/office/drawing/2014/main" id="{1B41A416-3F69-0346-8CB3-4FAF98D034B4}"/>
              </a:ext>
            </a:extLst>
          </p:cNvPr>
          <p:cNvSpPr txBox="1">
            <a:spLocks noChangeArrowheads="1"/>
          </p:cNvSpPr>
          <p:nvPr/>
        </p:nvSpPr>
        <p:spPr bwMode="auto">
          <a:xfrm>
            <a:off x="-165111" y="5518418"/>
            <a:ext cx="4793692" cy="219289"/>
          </a:xfrm>
          <a:prstGeom prst="rect">
            <a:avLst/>
          </a:prstGeom>
          <a:noFill/>
          <a:ln w="9525">
            <a:noFill/>
            <a:miter lim="800000"/>
            <a:headEnd/>
            <a:tailEnd/>
          </a:ln>
          <a:effectLst/>
        </p:spPr>
        <p:txBody>
          <a:bodyPr wrap="square" lIns="68577" tIns="34289" rIns="68577" bIns="34289">
            <a:spAutoFit/>
          </a:bodyPr>
          <a:lstStyle/>
          <a:p>
            <a:pPr defTabSz="342900">
              <a:defRPr/>
            </a:pPr>
            <a:r>
              <a:rPr lang="pt-BR" sz="975" b="1" dirty="0"/>
              <a:t>	Imagem compartilhada por Mariana Gonzaga</a:t>
            </a:r>
          </a:p>
        </p:txBody>
      </p:sp>
    </p:spTree>
    <p:extLst>
      <p:ext uri="{BB962C8B-B14F-4D97-AF65-F5344CB8AC3E}">
        <p14:creationId xmlns:p14="http://schemas.microsoft.com/office/powerpoint/2010/main" val="3486045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4">
            <a:extLst>
              <a:ext uri="{FF2B5EF4-FFF2-40B4-BE49-F238E27FC236}">
                <a16:creationId xmlns="" xmlns:a16="http://schemas.microsoft.com/office/drawing/2014/main" id="{DE9900B7-2027-454D-9004-5ED699FB45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17" y="834117"/>
            <a:ext cx="6413153" cy="318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a:extLst>
              <a:ext uri="{FF2B5EF4-FFF2-40B4-BE49-F238E27FC236}">
                <a16:creationId xmlns="" xmlns:a16="http://schemas.microsoft.com/office/drawing/2014/main" id="{EEBBFE4D-624F-4742-AD87-1C13FD714EB4}"/>
              </a:ext>
            </a:extLst>
          </p:cNvPr>
          <p:cNvSpPr txBox="1">
            <a:spLocks/>
          </p:cNvSpPr>
          <p:nvPr/>
        </p:nvSpPr>
        <p:spPr bwMode="auto">
          <a:xfrm>
            <a:off x="370817" y="4430022"/>
            <a:ext cx="7702549" cy="86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ct val="20000"/>
              </a:spcBef>
              <a:buClr>
                <a:srgbClr val="10253F"/>
              </a:buClr>
              <a:buSzPct val="13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1pPr>
            <a:lvl2pPr marL="742950" indent="-285750">
              <a:lnSpc>
                <a:spcPct val="150000"/>
              </a:lnSpc>
              <a:spcBef>
                <a:spcPct val="20000"/>
              </a:spcBef>
              <a:buClr>
                <a:srgbClr val="10253F"/>
              </a:buClr>
              <a:buSzPct val="120000"/>
              <a:buFont typeface="Wingdings" pitchFamily="2" charset="2"/>
              <a:buChar char="§"/>
              <a:defRPr sz="2200">
                <a:solidFill>
                  <a:schemeClr val="tx1"/>
                </a:solidFill>
                <a:latin typeface="Tahoma" panose="020B0604030504040204" pitchFamily="34" charset="0"/>
                <a:cs typeface="Tahoma" panose="020B0604030504040204" pitchFamily="34" charset="0"/>
              </a:defRPr>
            </a:lvl2pPr>
            <a:lvl3pPr marL="1143000" indent="-228600">
              <a:lnSpc>
                <a:spcPct val="150000"/>
              </a:lnSpc>
              <a:spcBef>
                <a:spcPct val="20000"/>
              </a:spcBef>
              <a:buClr>
                <a:srgbClr val="10253F"/>
              </a:buClr>
              <a:buSzPct val="12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3pPr>
            <a:lvl4pPr marL="16002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4pPr>
            <a:lvl5pPr marL="20574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ClrTx/>
              <a:buSzTx/>
              <a:buFontTx/>
              <a:buNone/>
            </a:pPr>
            <a:r>
              <a:rPr lang="pt-BR" altLang="pt-BR" sz="3600" b="1" dirty="0">
                <a:solidFill>
                  <a:schemeClr val="accent1">
                    <a:lumMod val="75000"/>
                  </a:schemeClr>
                </a:solidFill>
                <a:latin typeface="Calibri" panose="020F0502020204030204" pitchFamily="34" charset="0"/>
                <a:cs typeface="Calibri" panose="020F0502020204030204" pitchFamily="34" charset="0"/>
              </a:rPr>
              <a:t>Sistemas de prescrição eletrônica podem gerar erros </a:t>
            </a:r>
          </a:p>
        </p:txBody>
      </p:sp>
      <p:sp>
        <p:nvSpPr>
          <p:cNvPr id="6" name="Espaço Reservado para Conteúdo 2">
            <a:extLst>
              <a:ext uri="{FF2B5EF4-FFF2-40B4-BE49-F238E27FC236}">
                <a16:creationId xmlns="" xmlns:a16="http://schemas.microsoft.com/office/drawing/2014/main" id="{2A778911-9CBB-AE40-A465-D6AFCA198F3E}"/>
              </a:ext>
            </a:extLst>
          </p:cNvPr>
          <p:cNvSpPr>
            <a:spLocks noGrp="1"/>
          </p:cNvSpPr>
          <p:nvPr>
            <p:ph idx="1"/>
          </p:nvPr>
        </p:nvSpPr>
        <p:spPr>
          <a:xfrm>
            <a:off x="7285886" y="2513143"/>
            <a:ext cx="4488000" cy="4968875"/>
          </a:xfrm>
        </p:spPr>
        <p:txBody>
          <a:bodyPr>
            <a:normAutofit/>
          </a:bodyPr>
          <a:lstStyle/>
          <a:p>
            <a:pPr marL="0" indent="0" algn="r">
              <a:buNone/>
              <a:defRPr/>
            </a:pPr>
            <a:endParaRPr lang="pt-BR" b="1" dirty="0"/>
          </a:p>
          <a:p>
            <a:pPr marL="0" indent="0" algn="r">
              <a:buNone/>
              <a:defRPr/>
            </a:pPr>
            <a:r>
              <a:rPr lang="pt-BR" b="1" dirty="0"/>
              <a:t>Adequadamente planejados, acompanhados e o seu uso monitorado</a:t>
            </a:r>
            <a:r>
              <a:rPr lang="pt-BR" dirty="0"/>
              <a:t> </a:t>
            </a:r>
          </a:p>
          <a:p>
            <a:pPr marL="0" indent="0" algn="r">
              <a:buNone/>
              <a:defRPr/>
            </a:pPr>
            <a:r>
              <a:rPr lang="pt-BR" dirty="0"/>
              <a:t>Envolver profissionais da saúde especialistas em segurança do paciente</a:t>
            </a:r>
          </a:p>
          <a:p>
            <a:pPr algn="r">
              <a:defRPr/>
            </a:pPr>
            <a:endParaRPr lang="pt-BR" sz="2400" dirty="0"/>
          </a:p>
        </p:txBody>
      </p:sp>
      <p:sp>
        <p:nvSpPr>
          <p:cNvPr id="7" name="Retângulo 2">
            <a:extLst>
              <a:ext uri="{FF2B5EF4-FFF2-40B4-BE49-F238E27FC236}">
                <a16:creationId xmlns="" xmlns:a16="http://schemas.microsoft.com/office/drawing/2014/main" id="{197E0B06-38F5-3A4E-85AA-90CF178279C1}"/>
              </a:ext>
            </a:extLst>
          </p:cNvPr>
          <p:cNvSpPr>
            <a:spLocks noChangeArrowheads="1"/>
          </p:cNvSpPr>
          <p:nvPr/>
        </p:nvSpPr>
        <p:spPr bwMode="auto">
          <a:xfrm>
            <a:off x="2920803" y="6212642"/>
            <a:ext cx="89792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Clr>
                <a:srgbClr val="10253F"/>
              </a:buClr>
              <a:buSzPct val="13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1pPr>
            <a:lvl2pPr marL="742950" indent="-285750">
              <a:lnSpc>
                <a:spcPct val="150000"/>
              </a:lnSpc>
              <a:spcBef>
                <a:spcPct val="20000"/>
              </a:spcBef>
              <a:buClr>
                <a:srgbClr val="10253F"/>
              </a:buClr>
              <a:buSzPct val="120000"/>
              <a:buFont typeface="Wingdings" pitchFamily="2" charset="2"/>
              <a:buChar char="§"/>
              <a:defRPr sz="2200">
                <a:solidFill>
                  <a:schemeClr val="tx1"/>
                </a:solidFill>
                <a:latin typeface="Tahoma" panose="020B0604030504040204" pitchFamily="34" charset="0"/>
                <a:cs typeface="Tahoma" panose="020B0604030504040204" pitchFamily="34" charset="0"/>
              </a:defRPr>
            </a:lvl2pPr>
            <a:lvl3pPr marL="1143000" indent="-228600">
              <a:lnSpc>
                <a:spcPct val="150000"/>
              </a:lnSpc>
              <a:spcBef>
                <a:spcPct val="20000"/>
              </a:spcBef>
              <a:buClr>
                <a:srgbClr val="10253F"/>
              </a:buClr>
              <a:buSzPct val="12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3pPr>
            <a:lvl4pPr marL="16002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4pPr>
            <a:lvl5pPr marL="20574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9pPr>
          </a:lstStyle>
          <a:p>
            <a:pPr algn="r">
              <a:lnSpc>
                <a:spcPct val="100000"/>
              </a:lnSpc>
              <a:spcBef>
                <a:spcPct val="0"/>
              </a:spcBef>
              <a:buClrTx/>
              <a:buSzTx/>
              <a:buFontTx/>
              <a:buNone/>
            </a:pPr>
            <a:r>
              <a:rPr lang="pt-BR" altLang="pt-BR" sz="1100" dirty="0" err="1">
                <a:latin typeface="Arial" panose="020B0604020202020204" pitchFamily="34" charset="0"/>
                <a:cs typeface="Arial" panose="020B0604020202020204" pitchFamily="34" charset="0"/>
              </a:rPr>
              <a:t>https</a:t>
            </a:r>
            <a:r>
              <a:rPr lang="pt-BR" altLang="pt-BR" sz="1100" dirty="0">
                <a:latin typeface="Arial" panose="020B0604020202020204" pitchFamily="34" charset="0"/>
                <a:cs typeface="Arial" panose="020B0604020202020204" pitchFamily="34" charset="0"/>
              </a:rPr>
              <a:t>://</a:t>
            </a:r>
            <a:r>
              <a:rPr lang="pt-BR" altLang="pt-BR" sz="1100" dirty="0" err="1">
                <a:latin typeface="Arial" panose="020B0604020202020204" pitchFamily="34" charset="0"/>
                <a:cs typeface="Arial" panose="020B0604020202020204" pitchFamily="34" charset="0"/>
              </a:rPr>
              <a:t>www.ismp-brasil.org</a:t>
            </a:r>
            <a:r>
              <a:rPr lang="pt-BR" altLang="pt-BR" sz="1100" dirty="0">
                <a:latin typeface="Arial" panose="020B0604020202020204" pitchFamily="34" charset="0"/>
                <a:cs typeface="Arial" panose="020B0604020202020204" pitchFamily="34" charset="0"/>
              </a:rPr>
              <a:t>/site/</a:t>
            </a:r>
            <a:r>
              <a:rPr lang="pt-BR" altLang="pt-BR" sz="1100" dirty="0" err="1">
                <a:latin typeface="Arial" panose="020B0604020202020204" pitchFamily="34" charset="0"/>
                <a:cs typeface="Arial" panose="020B0604020202020204" pitchFamily="34" charset="0"/>
              </a:rPr>
              <a:t>wp-content</a:t>
            </a:r>
            <a:r>
              <a:rPr lang="pt-BR" altLang="pt-BR" sz="1100" dirty="0">
                <a:latin typeface="Arial" panose="020B0604020202020204" pitchFamily="34" charset="0"/>
                <a:cs typeface="Arial" panose="020B0604020202020204" pitchFamily="34" charset="0"/>
              </a:rPr>
              <a:t>/uploads/2021/03/Boletim_ismp_prevencao_erros_</a:t>
            </a:r>
            <a:r>
              <a:rPr lang="pt-BR" altLang="pt-BR" sz="1100" dirty="0" err="1">
                <a:latin typeface="Arial" panose="020B0604020202020204" pitchFamily="34" charset="0"/>
                <a:cs typeface="Arial" panose="020B0604020202020204" pitchFamily="34" charset="0"/>
              </a:rPr>
              <a:t>prescricao</a:t>
            </a:r>
            <a:r>
              <a:rPr lang="pt-BR" altLang="pt-BR" sz="1100" dirty="0">
                <a:latin typeface="Arial" panose="020B0604020202020204" pitchFamily="34" charset="0"/>
                <a:cs typeface="Arial" panose="020B0604020202020204" pitchFamily="34" charset="0"/>
              </a:rPr>
              <a:t>_.</a:t>
            </a:r>
            <a:r>
              <a:rPr lang="pt-BR" altLang="pt-BR" sz="1100" dirty="0" err="1">
                <a:latin typeface="Arial" panose="020B0604020202020204" pitchFamily="34" charset="0"/>
                <a:cs typeface="Arial" panose="020B0604020202020204" pitchFamily="34" charset="0"/>
              </a:rPr>
              <a:t>pdf</a:t>
            </a:r>
            <a:endParaRPr lang="pt-BR" altLang="pt-B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671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 xmlns:a16="http://schemas.microsoft.com/office/drawing/2014/main" id="{5F01037B-7E95-2F4B-84E9-16F31B97C3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0577" y="345368"/>
            <a:ext cx="10149302" cy="570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a:extLst>
              <a:ext uri="{FF2B5EF4-FFF2-40B4-BE49-F238E27FC236}">
                <a16:creationId xmlns="" xmlns:a16="http://schemas.microsoft.com/office/drawing/2014/main" id="{647F066D-24F6-934E-86FB-78D177AA80EF}"/>
              </a:ext>
            </a:extLst>
          </p:cNvPr>
          <p:cNvSpPr txBox="1"/>
          <p:nvPr/>
        </p:nvSpPr>
        <p:spPr>
          <a:xfrm>
            <a:off x="1831974" y="6050306"/>
            <a:ext cx="8528050" cy="354013"/>
          </a:xfrm>
          <a:prstGeom prst="rect">
            <a:avLst/>
          </a:prstGeom>
          <a:noFill/>
        </p:spPr>
        <p:txBody>
          <a:bodyPr>
            <a:spAutoFit/>
          </a:bodyPr>
          <a:lstStyle/>
          <a:p>
            <a:pPr algn="ctr">
              <a:defRPr/>
            </a:pPr>
            <a:r>
              <a:rPr lang="pt-BR" sz="1700" b="1" dirty="0">
                <a:solidFill>
                  <a:schemeClr val="tx2">
                    <a:lumMod val="50000"/>
                  </a:schemeClr>
                </a:solidFill>
              </a:rPr>
              <a:t>REGULAMENTAÇÕES SANITÁRIAS / REGRAS DO FINACIADOR DO ACESSO </a:t>
            </a:r>
          </a:p>
        </p:txBody>
      </p:sp>
      <p:sp>
        <p:nvSpPr>
          <p:cNvPr id="6" name="CaixaDeTexto 5">
            <a:extLst>
              <a:ext uri="{FF2B5EF4-FFF2-40B4-BE49-F238E27FC236}">
                <a16:creationId xmlns="" xmlns:a16="http://schemas.microsoft.com/office/drawing/2014/main" id="{1B41A416-3F69-0346-8CB3-4FAF98D034B4}"/>
              </a:ext>
            </a:extLst>
          </p:cNvPr>
          <p:cNvSpPr txBox="1">
            <a:spLocks noChangeArrowheads="1"/>
          </p:cNvSpPr>
          <p:nvPr/>
        </p:nvSpPr>
        <p:spPr bwMode="auto">
          <a:xfrm>
            <a:off x="9389438" y="6273346"/>
            <a:ext cx="4793692" cy="219289"/>
          </a:xfrm>
          <a:prstGeom prst="rect">
            <a:avLst/>
          </a:prstGeom>
          <a:noFill/>
          <a:ln w="9525">
            <a:noFill/>
            <a:miter lim="800000"/>
            <a:headEnd/>
            <a:tailEnd/>
          </a:ln>
          <a:effectLst/>
        </p:spPr>
        <p:txBody>
          <a:bodyPr wrap="square" lIns="68577" tIns="34289" rIns="68577" bIns="34289">
            <a:spAutoFit/>
          </a:bodyPr>
          <a:lstStyle/>
          <a:p>
            <a:pPr defTabSz="342900">
              <a:defRPr/>
            </a:pPr>
            <a:r>
              <a:rPr lang="pt-BR" sz="975" b="1" dirty="0"/>
              <a:t>	Imagem compartilhada por </a:t>
            </a:r>
            <a:r>
              <a:rPr lang="pt-BR" sz="975" b="1" dirty="0" smtClean="0"/>
              <a:t>Ruy Ramos</a:t>
            </a:r>
            <a:endParaRPr lang="pt-BR" sz="975" b="1" dirty="0"/>
          </a:p>
        </p:txBody>
      </p:sp>
    </p:spTree>
    <p:extLst>
      <p:ext uri="{BB962C8B-B14F-4D97-AF65-F5344CB8AC3E}">
        <p14:creationId xmlns:p14="http://schemas.microsoft.com/office/powerpoint/2010/main" val="43676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38EDDAF-1E60-FB47-8B24-A2CADFEA4C8C}"/>
              </a:ext>
            </a:extLst>
          </p:cNvPr>
          <p:cNvSpPr>
            <a:spLocks noGrp="1"/>
          </p:cNvSpPr>
          <p:nvPr>
            <p:ph type="title"/>
          </p:nvPr>
        </p:nvSpPr>
        <p:spPr/>
        <p:txBody>
          <a:bodyPr/>
          <a:lstStyle/>
          <a:p>
            <a:r>
              <a:rPr lang="pt-BR" b="1" dirty="0">
                <a:solidFill>
                  <a:schemeClr val="accent1">
                    <a:lumMod val="75000"/>
                  </a:schemeClr>
                </a:solidFill>
              </a:rPr>
              <a:t>Fragmentação do sistema</a:t>
            </a:r>
          </a:p>
        </p:txBody>
      </p:sp>
      <p:sp>
        <p:nvSpPr>
          <p:cNvPr id="4" name="Espaço Reservado para Conteúdo 2">
            <a:extLst>
              <a:ext uri="{FF2B5EF4-FFF2-40B4-BE49-F238E27FC236}">
                <a16:creationId xmlns="" xmlns:a16="http://schemas.microsoft.com/office/drawing/2014/main" id="{67450D49-ACE9-AB48-BAF8-BEFE70D2DDAE}"/>
              </a:ext>
            </a:extLst>
          </p:cNvPr>
          <p:cNvSpPr>
            <a:spLocks noGrp="1"/>
          </p:cNvSpPr>
          <p:nvPr>
            <p:ph idx="1"/>
          </p:nvPr>
        </p:nvSpPr>
        <p:spPr>
          <a:xfrm>
            <a:off x="838199" y="1690688"/>
            <a:ext cx="10691191" cy="2909887"/>
          </a:xfrm>
        </p:spPr>
        <p:txBody>
          <a:bodyPr rtlCol="0">
            <a:normAutofit/>
          </a:bodyPr>
          <a:lstStyle/>
          <a:p>
            <a:pPr eaLnBrk="1" hangingPunct="1">
              <a:lnSpc>
                <a:spcPct val="100000"/>
              </a:lnSpc>
              <a:buClr>
                <a:schemeClr val="tx2">
                  <a:lumMod val="75000"/>
                </a:schemeClr>
              </a:buClr>
              <a:defRPr/>
            </a:pPr>
            <a:r>
              <a:rPr lang="pt-BR" sz="2400" dirty="0">
                <a:latin typeface="+mj-lt"/>
              </a:rPr>
              <a:t> A maioria dos problemas com uso dos medicamentos ocorre longe dos olhos da equipe de saúde </a:t>
            </a:r>
          </a:p>
          <a:p>
            <a:pPr eaLnBrk="1" hangingPunct="1">
              <a:lnSpc>
                <a:spcPct val="100000"/>
              </a:lnSpc>
              <a:buClr>
                <a:schemeClr val="tx2">
                  <a:lumMod val="75000"/>
                </a:schemeClr>
              </a:buClr>
              <a:defRPr/>
            </a:pPr>
            <a:endParaRPr lang="pt-BR" sz="2400" dirty="0">
              <a:latin typeface="+mj-lt"/>
            </a:endParaRPr>
          </a:p>
          <a:p>
            <a:pPr>
              <a:lnSpc>
                <a:spcPct val="100000"/>
              </a:lnSpc>
              <a:buClr>
                <a:schemeClr val="tx2">
                  <a:lumMod val="75000"/>
                </a:schemeClr>
              </a:buClr>
              <a:buFont typeface="Wingdings 3" charset="2"/>
              <a:buChar char=""/>
              <a:defRPr/>
            </a:pPr>
            <a:endParaRPr lang="pt-BR" altLang="pt-BR" sz="2000" dirty="0">
              <a:latin typeface="+mj-lt"/>
            </a:endParaRPr>
          </a:p>
        </p:txBody>
      </p:sp>
      <p:pic>
        <p:nvPicPr>
          <p:cNvPr id="5" name="Picture 2" descr="http://www.nossamelhoridade.com.br/img/artigos/36752b5e43_GD_.jpg">
            <a:extLst>
              <a:ext uri="{FF2B5EF4-FFF2-40B4-BE49-F238E27FC236}">
                <a16:creationId xmlns="" xmlns:a16="http://schemas.microsoft.com/office/drawing/2014/main" id="{2AF7AD59-5D95-F343-B863-4B5FD4A87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031" y="3199639"/>
            <a:ext cx="45720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1">
            <a:extLst>
              <a:ext uri="{FF2B5EF4-FFF2-40B4-BE49-F238E27FC236}">
                <a16:creationId xmlns="" xmlns:a16="http://schemas.microsoft.com/office/drawing/2014/main" id="{78413BB3-3F59-AB40-8A90-9D455C142B56}"/>
              </a:ext>
            </a:extLst>
          </p:cNvPr>
          <p:cNvPicPr>
            <a:picLocks noChangeAspect="1"/>
          </p:cNvPicPr>
          <p:nvPr/>
        </p:nvPicPr>
        <p:blipFill rotWithShape="1">
          <a:blip r:embed="rId4">
            <a:extLst>
              <a:ext uri="{28A0092B-C50C-407E-A947-70E740481C1C}">
                <a14:useLocalDpi xmlns:a14="http://schemas.microsoft.com/office/drawing/2010/main" val="0"/>
              </a:ext>
            </a:extLst>
          </a:blip>
          <a:srcRect l="3480" r="5909"/>
          <a:stretch/>
        </p:blipFill>
        <p:spPr bwMode="auto">
          <a:xfrm>
            <a:off x="6086056" y="3199639"/>
            <a:ext cx="4572002" cy="259715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7" name="AutoShape 11">
            <a:extLst>
              <a:ext uri="{FF2B5EF4-FFF2-40B4-BE49-F238E27FC236}">
                <a16:creationId xmlns="" xmlns:a16="http://schemas.microsoft.com/office/drawing/2014/main" id="{FD58BB15-2EFC-A747-9462-B9324EB45D6F}"/>
              </a:ext>
            </a:extLst>
          </p:cNvPr>
          <p:cNvSpPr>
            <a:spLocks noChangeArrowheads="1"/>
          </p:cNvSpPr>
          <p:nvPr/>
        </p:nvSpPr>
        <p:spPr bwMode="auto">
          <a:xfrm>
            <a:off x="6657545" y="5680898"/>
            <a:ext cx="3429024" cy="428628"/>
          </a:xfrm>
          <a:prstGeom prst="roundRect">
            <a:avLst>
              <a:gd name="adj" fmla="val 16667"/>
            </a:avLst>
          </a:prstGeom>
          <a:solidFill>
            <a:schemeClr val="accent1">
              <a:lumMod val="75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80" tIns="34290" rIns="68580" bIns="34290" anchor="ctr"/>
          <a:lstStyle/>
          <a:p>
            <a:pPr algn="ctr">
              <a:lnSpc>
                <a:spcPct val="120000"/>
              </a:lnSpc>
              <a:spcBef>
                <a:spcPct val="20000"/>
              </a:spcBef>
              <a:defRPr/>
            </a:pPr>
            <a:r>
              <a:rPr lang="pt-BR" sz="2000" dirty="0">
                <a:solidFill>
                  <a:srgbClr val="FFFFFF"/>
                </a:solidFill>
              </a:rPr>
              <a:t>Atuação interdisciplinar</a:t>
            </a:r>
          </a:p>
        </p:txBody>
      </p:sp>
      <p:sp>
        <p:nvSpPr>
          <p:cNvPr id="9" name="AutoShape 11">
            <a:extLst>
              <a:ext uri="{FF2B5EF4-FFF2-40B4-BE49-F238E27FC236}">
                <a16:creationId xmlns="" xmlns:a16="http://schemas.microsoft.com/office/drawing/2014/main" id="{451CD201-6808-E846-B6D1-F3049EF3AB08}"/>
              </a:ext>
            </a:extLst>
          </p:cNvPr>
          <p:cNvSpPr>
            <a:spLocks noChangeArrowheads="1"/>
          </p:cNvSpPr>
          <p:nvPr/>
        </p:nvSpPr>
        <p:spPr bwMode="auto">
          <a:xfrm>
            <a:off x="1926519" y="5680898"/>
            <a:ext cx="3429024" cy="428628"/>
          </a:xfrm>
          <a:prstGeom prst="roundRect">
            <a:avLst>
              <a:gd name="adj" fmla="val 16667"/>
            </a:avLst>
          </a:prstGeom>
          <a:solidFill>
            <a:schemeClr val="accent1">
              <a:lumMod val="75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80" tIns="34290" rIns="68580" bIns="34290" anchor="ctr"/>
          <a:lstStyle/>
          <a:p>
            <a:pPr algn="ctr">
              <a:lnSpc>
                <a:spcPct val="120000"/>
              </a:lnSpc>
              <a:spcBef>
                <a:spcPct val="20000"/>
              </a:spcBef>
              <a:defRPr/>
            </a:pPr>
            <a:r>
              <a:rPr lang="pt-BR" sz="2000" dirty="0">
                <a:solidFill>
                  <a:srgbClr val="FFFFFF"/>
                </a:solidFill>
              </a:rPr>
              <a:t>Autonomia do paciente</a:t>
            </a:r>
          </a:p>
        </p:txBody>
      </p:sp>
    </p:spTree>
    <p:extLst>
      <p:ext uri="{BB962C8B-B14F-4D97-AF65-F5344CB8AC3E}">
        <p14:creationId xmlns:p14="http://schemas.microsoft.com/office/powerpoint/2010/main" val="407520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F7DD616-DEF0-624E-B05E-02B8A470A27A}"/>
              </a:ext>
            </a:extLst>
          </p:cNvPr>
          <p:cNvSpPr>
            <a:spLocks noGrp="1"/>
          </p:cNvSpPr>
          <p:nvPr>
            <p:ph type="title"/>
          </p:nvPr>
        </p:nvSpPr>
        <p:spPr/>
        <p:txBody>
          <a:bodyPr/>
          <a:lstStyle/>
          <a:p>
            <a:r>
              <a:rPr lang="pt-BR" b="1" dirty="0">
                <a:solidFill>
                  <a:schemeClr val="accent1">
                    <a:lumMod val="75000"/>
                  </a:schemeClr>
                </a:solidFill>
              </a:rPr>
              <a:t>DISPENSAÇÃO - Integrador</a:t>
            </a:r>
          </a:p>
        </p:txBody>
      </p:sp>
      <p:sp>
        <p:nvSpPr>
          <p:cNvPr id="4" name="CaixaDeTexto 3">
            <a:extLst>
              <a:ext uri="{FF2B5EF4-FFF2-40B4-BE49-F238E27FC236}">
                <a16:creationId xmlns="" xmlns:a16="http://schemas.microsoft.com/office/drawing/2014/main" id="{DEB3E966-2AC3-174C-A3C1-65749C6DAAC6}"/>
              </a:ext>
            </a:extLst>
          </p:cNvPr>
          <p:cNvSpPr txBox="1"/>
          <p:nvPr/>
        </p:nvSpPr>
        <p:spPr>
          <a:xfrm>
            <a:off x="838200" y="1690688"/>
            <a:ext cx="10711070" cy="3816429"/>
          </a:xfrm>
          <a:prstGeom prst="rect">
            <a:avLst/>
          </a:prstGeom>
          <a:noFill/>
        </p:spPr>
        <p:txBody>
          <a:bodyPr wrap="square">
            <a:spAutoFit/>
          </a:bodyPr>
          <a:lstStyle/>
          <a:p>
            <a:pPr marL="285750" indent="-285750" eaLnBrk="1" hangingPunct="1">
              <a:buFont typeface="Arial" panose="020B0604020202020204" pitchFamily="34" charset="0"/>
              <a:buChar char="•"/>
              <a:defRPr/>
            </a:pPr>
            <a:r>
              <a:rPr lang="pt-BR" altLang="pt-BR" sz="2200" dirty="0">
                <a:solidFill>
                  <a:schemeClr val="tx2">
                    <a:lumMod val="75000"/>
                  </a:schemeClr>
                </a:solidFill>
              </a:rPr>
              <a:t>Análise dos aspectos técnicos e legais do receituário</a:t>
            </a:r>
          </a:p>
          <a:p>
            <a:pPr marL="285750" indent="-285750" eaLnBrk="1" hangingPunct="1">
              <a:buFont typeface="Arial" panose="020B0604020202020204" pitchFamily="34" charset="0"/>
              <a:buChar char="•"/>
              <a:defRPr/>
            </a:pPr>
            <a:endParaRPr lang="pt-BR" altLang="pt-BR" sz="2200" dirty="0">
              <a:solidFill>
                <a:schemeClr val="tx2">
                  <a:lumMod val="75000"/>
                </a:schemeClr>
              </a:solidFill>
            </a:endParaRPr>
          </a:p>
          <a:p>
            <a:pPr marL="285750" indent="-285750" eaLnBrk="1" hangingPunct="1">
              <a:buFont typeface="Arial" panose="020B0604020202020204" pitchFamily="34" charset="0"/>
              <a:buChar char="•"/>
              <a:defRPr/>
            </a:pPr>
            <a:r>
              <a:rPr lang="pt-BR" altLang="pt-BR" sz="2200" dirty="0">
                <a:solidFill>
                  <a:schemeClr val="tx2">
                    <a:lumMod val="75000"/>
                  </a:schemeClr>
                </a:solidFill>
              </a:rPr>
              <a:t>Realização de intervenções</a:t>
            </a:r>
          </a:p>
          <a:p>
            <a:pPr marL="285750" indent="-285750" eaLnBrk="1" hangingPunct="1">
              <a:buFont typeface="Arial" panose="020B0604020202020204" pitchFamily="34" charset="0"/>
              <a:buChar char="•"/>
              <a:defRPr/>
            </a:pPr>
            <a:endParaRPr lang="pt-BR" altLang="pt-BR" sz="2200" dirty="0">
              <a:solidFill>
                <a:schemeClr val="tx2">
                  <a:lumMod val="75000"/>
                </a:schemeClr>
              </a:solidFill>
            </a:endParaRPr>
          </a:p>
          <a:p>
            <a:pPr marL="285750" indent="-285750" eaLnBrk="1" hangingPunct="1">
              <a:buFont typeface="Arial" panose="020B0604020202020204" pitchFamily="34" charset="0"/>
              <a:buChar char="•"/>
              <a:defRPr/>
            </a:pPr>
            <a:r>
              <a:rPr lang="pt-BR" altLang="pt-BR" sz="2200" dirty="0">
                <a:solidFill>
                  <a:schemeClr val="tx2">
                    <a:lumMod val="75000"/>
                  </a:schemeClr>
                </a:solidFill>
              </a:rPr>
              <a:t>Entrega de medicamentos e de outros produtos para a saúde ao paciente ou ao cuidador </a:t>
            </a:r>
          </a:p>
          <a:p>
            <a:pPr marL="285750" indent="-285750" eaLnBrk="1" hangingPunct="1">
              <a:buFont typeface="Arial" panose="020B0604020202020204" pitchFamily="34" charset="0"/>
              <a:buChar char="•"/>
              <a:defRPr/>
            </a:pPr>
            <a:endParaRPr lang="pt-BR" altLang="pt-BR" sz="2200" dirty="0">
              <a:solidFill>
                <a:schemeClr val="tx2">
                  <a:lumMod val="75000"/>
                </a:schemeClr>
              </a:solidFill>
            </a:endParaRPr>
          </a:p>
          <a:p>
            <a:pPr marL="285750" indent="-285750" eaLnBrk="1" hangingPunct="1">
              <a:buFont typeface="Arial" panose="020B0604020202020204" pitchFamily="34" charset="0"/>
              <a:buChar char="•"/>
              <a:defRPr/>
            </a:pPr>
            <a:r>
              <a:rPr lang="pt-BR" altLang="pt-BR" sz="2200" dirty="0">
                <a:solidFill>
                  <a:schemeClr val="tx2">
                    <a:lumMod val="75000"/>
                  </a:schemeClr>
                </a:solidFill>
              </a:rPr>
              <a:t>Orientação sobre o uso adequado e seguro, seus benefícios , sua conservação e descarte</a:t>
            </a:r>
          </a:p>
          <a:p>
            <a:pPr marL="285750" indent="-285750" eaLnBrk="1" hangingPunct="1">
              <a:buFont typeface="Arial" panose="020B0604020202020204" pitchFamily="34" charset="0"/>
              <a:buChar char="•"/>
              <a:defRPr/>
            </a:pPr>
            <a:endParaRPr lang="pt-BR" altLang="pt-BR" sz="2200" dirty="0">
              <a:solidFill>
                <a:schemeClr val="tx2">
                  <a:lumMod val="75000"/>
                </a:schemeClr>
              </a:solidFill>
            </a:endParaRPr>
          </a:p>
          <a:p>
            <a:pPr marL="285750" indent="-285750" eaLnBrk="1" hangingPunct="1">
              <a:buFont typeface="Arial" panose="020B0604020202020204" pitchFamily="34" charset="0"/>
              <a:buChar char="•"/>
              <a:defRPr/>
            </a:pPr>
            <a:r>
              <a:rPr lang="pt-BR" altLang="pt-BR" sz="2200" dirty="0">
                <a:solidFill>
                  <a:schemeClr val="tx2">
                    <a:lumMod val="75000"/>
                  </a:schemeClr>
                </a:solidFill>
              </a:rPr>
              <a:t>Registro/documentação</a:t>
            </a:r>
          </a:p>
          <a:p>
            <a:pPr marL="285750" indent="-285750" eaLnBrk="1" hangingPunct="1">
              <a:buFont typeface="Arial" panose="020B0604020202020204" pitchFamily="34" charset="0"/>
              <a:buChar char="•"/>
              <a:defRPr/>
            </a:pPr>
            <a:endParaRPr lang="pt-BR" sz="2200" b="1" dirty="0">
              <a:solidFill>
                <a:schemeClr val="tx2">
                  <a:lumMod val="75000"/>
                </a:schemeClr>
              </a:solidFill>
            </a:endParaRPr>
          </a:p>
          <a:p>
            <a:pPr marL="285750" indent="-285750" eaLnBrk="1" hangingPunct="1">
              <a:buFont typeface="Arial" panose="020B0604020202020204" pitchFamily="34" charset="0"/>
              <a:buChar char="•"/>
              <a:defRPr/>
            </a:pPr>
            <a:r>
              <a:rPr lang="pt-BR" sz="2200" b="1" dirty="0">
                <a:solidFill>
                  <a:srgbClr val="FF0000"/>
                </a:solidFill>
              </a:rPr>
              <a:t>Ato indissociável da prescrição </a:t>
            </a:r>
            <a:endParaRPr lang="pt-BR" sz="2200" dirty="0">
              <a:solidFill>
                <a:srgbClr val="FF0000"/>
              </a:solidFill>
            </a:endParaRPr>
          </a:p>
        </p:txBody>
      </p:sp>
      <p:pic>
        <p:nvPicPr>
          <p:cNvPr id="5" name="Imagem 2">
            <a:extLst>
              <a:ext uri="{FF2B5EF4-FFF2-40B4-BE49-F238E27FC236}">
                <a16:creationId xmlns="" xmlns:a16="http://schemas.microsoft.com/office/drawing/2014/main" id="{EDDF5780-2818-C640-A20C-AEEA2AA3BF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1353" y="4322845"/>
            <a:ext cx="4054506" cy="2699160"/>
          </a:xfrm>
          <a:prstGeom prst="rect">
            <a:avLst/>
          </a:prstGeom>
          <a:noFill/>
          <a:ln>
            <a:noFill/>
          </a:ln>
          <a:effectLst>
            <a:outerShdw dist="50800" dir="5400000" algn="ctr" rotWithShape="0">
              <a:schemeClr val="bg1">
                <a:alpha val="6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3">
            <a:extLst>
              <a:ext uri="{FF2B5EF4-FFF2-40B4-BE49-F238E27FC236}">
                <a16:creationId xmlns="" xmlns:a16="http://schemas.microsoft.com/office/drawing/2014/main" id="{106CC2AE-205D-5F48-BB83-5043264E9F21}"/>
              </a:ext>
            </a:extLst>
          </p:cNvPr>
          <p:cNvSpPr>
            <a:spLocks noChangeArrowheads="1"/>
          </p:cNvSpPr>
          <p:nvPr/>
        </p:nvSpPr>
        <p:spPr bwMode="auto">
          <a:xfrm>
            <a:off x="11013366" y="6172179"/>
            <a:ext cx="1274763" cy="338138"/>
          </a:xfrm>
          <a:prstGeom prst="rect">
            <a:avLst/>
          </a:prstGeom>
          <a:noFill/>
          <a:ln>
            <a:noFill/>
          </a:ln>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43E7FF"/>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43E7FF"/>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FF415E"/>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FF415E"/>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FF415E"/>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FF415E"/>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FF415E"/>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defRPr/>
            </a:pPr>
            <a:r>
              <a:rPr lang="pt-BR" altLang="pt-BR" sz="1600" dirty="0">
                <a:solidFill>
                  <a:schemeClr val="tx2">
                    <a:lumMod val="75000"/>
                  </a:schemeClr>
                </a:solidFill>
                <a:latin typeface="Arial" panose="020B0604020202020204" pitchFamily="34" charset="0"/>
              </a:rPr>
              <a:t>CFF, 2016</a:t>
            </a:r>
            <a:endParaRPr lang="pt-BR" altLang="pt-BR" sz="2000" dirty="0">
              <a:solidFill>
                <a:schemeClr val="tx2">
                  <a:lumMod val="75000"/>
                </a:schemeClr>
              </a:solidFill>
              <a:latin typeface="Arial" panose="020B0604020202020204" pitchFamily="34" charset="0"/>
            </a:endParaRPr>
          </a:p>
        </p:txBody>
      </p:sp>
    </p:spTree>
    <p:extLst>
      <p:ext uri="{BB962C8B-B14F-4D97-AF65-F5344CB8AC3E}">
        <p14:creationId xmlns:p14="http://schemas.microsoft.com/office/powerpoint/2010/main" val="2781109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 xmlns:a16="http://schemas.microsoft.com/office/drawing/2014/main" id="{52656CE9-7373-C141-B4FC-D19F2CD056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041" y="601461"/>
            <a:ext cx="7819697" cy="5195616"/>
          </a:xfrm>
          <a:prstGeom prst="rect">
            <a:avLst/>
          </a:prstGeom>
          <a:solidFill>
            <a:schemeClr val="accent1"/>
          </a:solidFill>
          <a:ln w="19050">
            <a:solidFill>
              <a:schemeClr val="accent1">
                <a:alpha val="90000"/>
              </a:schemeClr>
            </a:solidFill>
          </a:ln>
          <a:effectLst>
            <a:softEdge rad="12700"/>
          </a:effectLst>
          <a:extLst/>
        </p:spPr>
      </p:pic>
    </p:spTree>
    <p:extLst>
      <p:ext uri="{BB962C8B-B14F-4D97-AF65-F5344CB8AC3E}">
        <p14:creationId xmlns:p14="http://schemas.microsoft.com/office/powerpoint/2010/main" val="772038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PD anota Tablet Kit Inicial">
            <a:extLst>
              <a:ext uri="{FF2B5EF4-FFF2-40B4-BE49-F238E27FC236}">
                <a16:creationId xmlns="" xmlns:a16="http://schemas.microsoft.com/office/drawing/2014/main" id="{28F04430-5C27-9541-A137-150253B3B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46" t="30615" b="22182"/>
          <a:stretch>
            <a:fillRect/>
          </a:stretch>
        </p:blipFill>
        <p:spPr bwMode="auto">
          <a:xfrm>
            <a:off x="5132387" y="4201147"/>
            <a:ext cx="328295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descr="medisafe-01.jpg">
            <a:extLst>
              <a:ext uri="{FF2B5EF4-FFF2-40B4-BE49-F238E27FC236}">
                <a16:creationId xmlns="" xmlns:a16="http://schemas.microsoft.com/office/drawing/2014/main" id="{8F1871A8-F98D-4B42-8416-BAB2553AA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0045" y="1718297"/>
            <a:ext cx="3078162"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descr="screen1136x1136.jpeg">
            <a:extLst>
              <a:ext uri="{FF2B5EF4-FFF2-40B4-BE49-F238E27FC236}">
                <a16:creationId xmlns="" xmlns:a16="http://schemas.microsoft.com/office/drawing/2014/main" id="{9CA2D4C0-0F49-9F43-B48A-8CC3DDFEC0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862" y="1076325"/>
            <a:ext cx="13811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 xmlns:a16="http://schemas.microsoft.com/office/drawing/2014/main" id="{8538E392-AEEC-8A47-B8A1-0B0BA477D6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6801" y="3430139"/>
            <a:ext cx="2092325"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3">
            <a:extLst>
              <a:ext uri="{FF2B5EF4-FFF2-40B4-BE49-F238E27FC236}">
                <a16:creationId xmlns="" xmlns:a16="http://schemas.microsoft.com/office/drawing/2014/main" id="{AD481382-05BB-8048-8D9C-9F9528A3D1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3762" y="335584"/>
            <a:ext cx="5202238"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5">
            <a:extLst>
              <a:ext uri="{FF2B5EF4-FFF2-40B4-BE49-F238E27FC236}">
                <a16:creationId xmlns="" xmlns:a16="http://schemas.microsoft.com/office/drawing/2014/main" id="{25E0B819-463C-FD45-A239-26CB89B3933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2330" y="2497760"/>
            <a:ext cx="5170488"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540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B9EC553-5E75-9243-854B-21D7D01312B9}"/>
              </a:ext>
            </a:extLst>
          </p:cNvPr>
          <p:cNvSpPr>
            <a:spLocks noGrp="1"/>
          </p:cNvSpPr>
          <p:nvPr>
            <p:ph type="title"/>
          </p:nvPr>
        </p:nvSpPr>
        <p:spPr/>
        <p:txBody>
          <a:bodyPr/>
          <a:lstStyle/>
          <a:p>
            <a:r>
              <a:rPr lang="pt-BR" b="1" dirty="0">
                <a:solidFill>
                  <a:schemeClr val="accent1">
                    <a:lumMod val="75000"/>
                  </a:schemeClr>
                </a:solidFill>
              </a:rPr>
              <a:t>Outros serviços</a:t>
            </a:r>
          </a:p>
        </p:txBody>
      </p:sp>
      <p:pic>
        <p:nvPicPr>
          <p:cNvPr id="4" name="Picture 4" descr="https://lh3.googleusercontent.com/aTY2lwovRMql42N1HIfgeNTZNGuYnvYpSJ0dF4OimHJFXIrTToBx-FPv_yiVPACEuboGsNuxDwCzQFHlUggRJZzLtUJZ0bYzFi5q8LkGxAjzYkj7EhpO_ILwhG7kX5jDMAObm4NChRU">
            <a:extLst>
              <a:ext uri="{FF2B5EF4-FFF2-40B4-BE49-F238E27FC236}">
                <a16:creationId xmlns="" xmlns:a16="http://schemas.microsoft.com/office/drawing/2014/main" id="{E786DFA4-2256-634E-8747-05E5FB315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002" y="1625592"/>
            <a:ext cx="3241236" cy="216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s://lh3.googleusercontent.com/YUzoIFNIgZtCjb_hzegAYQhwYdIeANRatAJ4iEuUit4i5STSvVXOv3y_uyYZnWFm1Q0XgII6AzwkQo_oABLFt45hD9vX92o4GKL_Iu1tHxKgsGOPKcI_taqlMdM8GrlIbE4u88Nb-S4">
            <a:extLst>
              <a:ext uri="{FF2B5EF4-FFF2-40B4-BE49-F238E27FC236}">
                <a16:creationId xmlns="" xmlns:a16="http://schemas.microsoft.com/office/drawing/2014/main" id="{C0BB1ED3-3245-DA45-8EBA-76FAD35B1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8282">
            <a:off x="7960791" y="3757308"/>
            <a:ext cx="3217863"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1">
            <a:extLst>
              <a:ext uri="{FF2B5EF4-FFF2-40B4-BE49-F238E27FC236}">
                <a16:creationId xmlns="" xmlns:a16="http://schemas.microsoft.com/office/drawing/2014/main" id="{242D5EEA-D839-0C43-8171-7504755675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115" y="1614833"/>
            <a:ext cx="388937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 xmlns:a16="http://schemas.microsoft.com/office/drawing/2014/main" id="{C050B28D-A05C-ED42-8557-5BCFB6F455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0313" y="521045"/>
            <a:ext cx="2722562"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6">
            <a:extLst>
              <a:ext uri="{FF2B5EF4-FFF2-40B4-BE49-F238E27FC236}">
                <a16:creationId xmlns="" xmlns:a16="http://schemas.microsoft.com/office/drawing/2014/main" id="{2DF24DE1-A5BD-5B40-9864-37249D73980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7125" y="365125"/>
            <a:ext cx="1543188" cy="310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2">
            <a:extLst>
              <a:ext uri="{FF2B5EF4-FFF2-40B4-BE49-F238E27FC236}">
                <a16:creationId xmlns="" xmlns:a16="http://schemas.microsoft.com/office/drawing/2014/main" id="{AC941022-60BB-5E47-9DA2-FFAC18D3341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8115" y="3617914"/>
            <a:ext cx="6873876"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768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373C28B-5F8A-8E41-B357-B1C973E053B0}"/>
              </a:ext>
            </a:extLst>
          </p:cNvPr>
          <p:cNvSpPr>
            <a:spLocks noGrp="1"/>
          </p:cNvSpPr>
          <p:nvPr>
            <p:ph type="title"/>
          </p:nvPr>
        </p:nvSpPr>
        <p:spPr/>
        <p:txBody>
          <a:bodyPr/>
          <a:lstStyle/>
          <a:p>
            <a:r>
              <a:rPr lang="pt-BR" b="1" dirty="0">
                <a:solidFill>
                  <a:schemeClr val="accent1">
                    <a:lumMod val="75000"/>
                  </a:schemeClr>
                </a:solidFill>
              </a:rPr>
              <a:t>Segundo a OMS</a:t>
            </a:r>
          </a:p>
        </p:txBody>
      </p:sp>
      <p:sp>
        <p:nvSpPr>
          <p:cNvPr id="4" name="Espaço Reservado para Conteúdo 2">
            <a:extLst>
              <a:ext uri="{FF2B5EF4-FFF2-40B4-BE49-F238E27FC236}">
                <a16:creationId xmlns="" xmlns:a16="http://schemas.microsoft.com/office/drawing/2014/main" id="{42BF109B-6F71-9646-9479-B45BA9F909E6}"/>
              </a:ext>
            </a:extLst>
          </p:cNvPr>
          <p:cNvSpPr>
            <a:spLocks noGrp="1"/>
          </p:cNvSpPr>
          <p:nvPr>
            <p:ph idx="1"/>
          </p:nvPr>
        </p:nvSpPr>
        <p:spPr>
          <a:xfrm>
            <a:off x="838200" y="1690688"/>
            <a:ext cx="6556513" cy="3263900"/>
          </a:xfrm>
        </p:spPr>
        <p:txBody>
          <a:bodyPr/>
          <a:lstStyle/>
          <a:p>
            <a:pPr marL="0" algn="ctr">
              <a:lnSpc>
                <a:spcPct val="130000"/>
              </a:lnSpc>
              <a:buFont typeface="Arial" panose="020B0604020202020204" pitchFamily="34" charset="0"/>
              <a:buNone/>
            </a:pPr>
            <a:endParaRPr lang="pt-BR" altLang="pt-BR" sz="1300" dirty="0"/>
          </a:p>
          <a:p>
            <a:pPr marL="0" algn="just">
              <a:lnSpc>
                <a:spcPct val="130000"/>
              </a:lnSpc>
              <a:buFont typeface="Arial" panose="020B0604020202020204" pitchFamily="34" charset="0"/>
              <a:buNone/>
            </a:pPr>
            <a:r>
              <a:rPr lang="pt-BR" altLang="pt-BR" sz="2600" dirty="0"/>
              <a:t>Mais da metade de todos os medicamentos é </a:t>
            </a:r>
            <a:r>
              <a:rPr lang="pt-BR" altLang="pt-BR" sz="2600" b="1" dirty="0"/>
              <a:t>prescrita, dispensada </a:t>
            </a:r>
            <a:r>
              <a:rPr lang="pt-BR" altLang="pt-BR" sz="2600" dirty="0"/>
              <a:t>​​ou </a:t>
            </a:r>
            <a:r>
              <a:rPr lang="pt-BR" altLang="pt-BR" sz="2600" b="1" dirty="0"/>
              <a:t>vendida</a:t>
            </a:r>
            <a:r>
              <a:rPr lang="pt-BR" altLang="pt-BR" sz="2600" dirty="0"/>
              <a:t> de forma inadequada.</a:t>
            </a:r>
          </a:p>
          <a:p>
            <a:pPr marL="0">
              <a:lnSpc>
                <a:spcPct val="130000"/>
              </a:lnSpc>
              <a:buFont typeface="Arial" panose="020B0604020202020204" pitchFamily="34" charset="0"/>
              <a:buNone/>
            </a:pPr>
            <a:r>
              <a:rPr lang="pt-BR" altLang="pt-BR" sz="2600" dirty="0"/>
              <a:t>Metade dos pacientes não conseguem </a:t>
            </a:r>
            <a:r>
              <a:rPr lang="pt-BR" altLang="pt-BR" sz="2600" b="1" dirty="0"/>
              <a:t>usá-los corretamente</a:t>
            </a:r>
            <a:r>
              <a:rPr lang="pt-BR" altLang="pt-BR" sz="2600" dirty="0"/>
              <a:t>. </a:t>
            </a:r>
          </a:p>
          <a:p>
            <a:pPr marL="0">
              <a:lnSpc>
                <a:spcPct val="130000"/>
              </a:lnSpc>
              <a:buFont typeface="Wingdings 3" pitchFamily="2" charset="2"/>
              <a:buChar char=""/>
            </a:pPr>
            <a:endParaRPr lang="pt-BR" altLang="pt-BR" sz="1900" dirty="0"/>
          </a:p>
        </p:txBody>
      </p:sp>
      <p:pic>
        <p:nvPicPr>
          <p:cNvPr id="5" name="Picture 2" descr="http://www.nossamelhoridade.com.br/img/artigos/36752b5e43_GD_.jpg">
            <a:extLst>
              <a:ext uri="{FF2B5EF4-FFF2-40B4-BE49-F238E27FC236}">
                <a16:creationId xmlns="" xmlns:a16="http://schemas.microsoft.com/office/drawing/2014/main" id="{1AFC5196-CA0E-8D46-9A7D-E27403A4F4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696"/>
          <a:stretch/>
        </p:blipFill>
        <p:spPr bwMode="auto">
          <a:xfrm>
            <a:off x="8054009" y="1890609"/>
            <a:ext cx="3299791" cy="375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 xmlns:a16="http://schemas.microsoft.com/office/drawing/2014/main" id="{841D321C-AED6-D442-9875-805E4A592065}"/>
              </a:ext>
            </a:extLst>
          </p:cNvPr>
          <p:cNvSpPr>
            <a:spLocks noChangeArrowheads="1"/>
          </p:cNvSpPr>
          <p:nvPr/>
        </p:nvSpPr>
        <p:spPr bwMode="auto">
          <a:xfrm>
            <a:off x="838200" y="5463181"/>
            <a:ext cx="34956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150000"/>
              </a:lnSpc>
              <a:spcBef>
                <a:spcPct val="20000"/>
              </a:spcBef>
              <a:buClr>
                <a:srgbClr val="10253F"/>
              </a:buClr>
              <a:buSzPct val="13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1pPr>
            <a:lvl2pPr marL="742950" indent="-285750">
              <a:lnSpc>
                <a:spcPct val="150000"/>
              </a:lnSpc>
              <a:spcBef>
                <a:spcPct val="20000"/>
              </a:spcBef>
              <a:buClr>
                <a:srgbClr val="10253F"/>
              </a:buClr>
              <a:buSzPct val="120000"/>
              <a:buFont typeface="Wingdings" pitchFamily="2" charset="2"/>
              <a:buChar char="§"/>
              <a:defRPr sz="2200">
                <a:solidFill>
                  <a:schemeClr val="tx1"/>
                </a:solidFill>
                <a:latin typeface="Tahoma" panose="020B0604030504040204" pitchFamily="34" charset="0"/>
                <a:cs typeface="Tahoma" panose="020B0604030504040204" pitchFamily="34" charset="0"/>
              </a:defRPr>
            </a:lvl2pPr>
            <a:lvl3pPr marL="1143000" indent="-228600">
              <a:lnSpc>
                <a:spcPct val="150000"/>
              </a:lnSpc>
              <a:spcBef>
                <a:spcPct val="20000"/>
              </a:spcBef>
              <a:buClr>
                <a:srgbClr val="10253F"/>
              </a:buClr>
              <a:buSzPct val="12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3pPr>
            <a:lvl4pPr marL="16002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4pPr>
            <a:lvl5pPr marL="20574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ClrTx/>
              <a:buSzTx/>
              <a:buFontTx/>
              <a:buNone/>
            </a:pPr>
            <a:r>
              <a:rPr lang="pt-BR" altLang="pt-BR" sz="1100">
                <a:latin typeface="Arial" panose="020B0604020202020204" pitchFamily="34" charset="0"/>
                <a:cs typeface="Arial" panose="020B0604020202020204" pitchFamily="34" charset="0"/>
              </a:rPr>
              <a:t>http://www.who.int/patientsafety/medication-safety/en/</a:t>
            </a:r>
          </a:p>
        </p:txBody>
      </p:sp>
    </p:spTree>
    <p:extLst>
      <p:ext uri="{BB962C8B-B14F-4D97-AF65-F5344CB8AC3E}">
        <p14:creationId xmlns:p14="http://schemas.microsoft.com/office/powerpoint/2010/main" val="3331489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FBBE1D44-167F-124F-B211-A1B699407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437" y="335792"/>
            <a:ext cx="9199563" cy="574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a:extLst>
              <a:ext uri="{FF2B5EF4-FFF2-40B4-BE49-F238E27FC236}">
                <a16:creationId xmlns:a16="http://schemas.microsoft.com/office/drawing/2014/main" xmlns="" id="{B8C56724-C5C7-3145-A1D8-3715BEB08FF0}"/>
              </a:ext>
            </a:extLst>
          </p:cNvPr>
          <p:cNvSpPr>
            <a:spLocks noGrp="1"/>
          </p:cNvSpPr>
          <p:nvPr>
            <p:ph type="title"/>
          </p:nvPr>
        </p:nvSpPr>
        <p:spPr>
          <a:xfrm>
            <a:off x="440221" y="1111801"/>
            <a:ext cx="2124075" cy="922338"/>
          </a:xfrm>
        </p:spPr>
        <p:txBody>
          <a:bodyPr>
            <a:normAutofit fontScale="90000"/>
          </a:bodyPr>
          <a:lstStyle/>
          <a:p>
            <a:pPr>
              <a:defRPr/>
            </a:pPr>
            <a:r>
              <a:rPr lang="pt-BR" sz="28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DESAFIO GLOBAL </a:t>
            </a:r>
            <a:r>
              <a:rPr lang="pt-BR"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Verdana" panose="020B0604030504040204" pitchFamily="34" charset="0"/>
                <a:cs typeface="Verdana" panose="020B0604030504040204" pitchFamily="34" charset="0"/>
              </a:rPr>
              <a:t>MEDICAÇÃO SEM DANOS </a:t>
            </a:r>
            <a:r>
              <a:rPr lang="pt-BR" sz="28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- 2017</a:t>
            </a:r>
            <a:endParaRPr lang="pt-BR" altLang="pt-BR" dirty="0">
              <a:solidFill>
                <a:schemeClr val="accent1">
                  <a:lumMod val="75000"/>
                </a:schemeClr>
              </a:solidFill>
            </a:endParaRPr>
          </a:p>
        </p:txBody>
      </p:sp>
      <p:sp>
        <p:nvSpPr>
          <p:cNvPr id="6" name="Retângulo 5">
            <a:extLst>
              <a:ext uri="{FF2B5EF4-FFF2-40B4-BE49-F238E27FC236}">
                <a16:creationId xmlns:a16="http://schemas.microsoft.com/office/drawing/2014/main" xmlns="" id="{4F1A5BAB-096A-8B4D-8116-14B33B412772}"/>
              </a:ext>
            </a:extLst>
          </p:cNvPr>
          <p:cNvSpPr>
            <a:spLocks noChangeArrowheads="1"/>
          </p:cNvSpPr>
          <p:nvPr/>
        </p:nvSpPr>
        <p:spPr bwMode="auto">
          <a:xfrm>
            <a:off x="221560" y="5676325"/>
            <a:ext cx="2124075"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50000"/>
              </a:lnSpc>
              <a:spcBef>
                <a:spcPct val="20000"/>
              </a:spcBef>
              <a:buClr>
                <a:srgbClr val="10253F"/>
              </a:buClr>
              <a:buSzPct val="13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1pPr>
            <a:lvl2pPr marL="742950" indent="-285750">
              <a:lnSpc>
                <a:spcPct val="150000"/>
              </a:lnSpc>
              <a:spcBef>
                <a:spcPct val="20000"/>
              </a:spcBef>
              <a:buClr>
                <a:srgbClr val="10253F"/>
              </a:buClr>
              <a:buSzPct val="120000"/>
              <a:buFont typeface="Wingdings" pitchFamily="2" charset="2"/>
              <a:buChar char="§"/>
              <a:defRPr sz="2200">
                <a:solidFill>
                  <a:schemeClr val="tx1"/>
                </a:solidFill>
                <a:latin typeface="Tahoma" panose="020B0604030504040204" pitchFamily="34" charset="0"/>
                <a:cs typeface="Tahoma" panose="020B0604030504040204" pitchFamily="34" charset="0"/>
              </a:defRPr>
            </a:lvl2pPr>
            <a:lvl3pPr marL="1143000" indent="-228600">
              <a:lnSpc>
                <a:spcPct val="150000"/>
              </a:lnSpc>
              <a:spcBef>
                <a:spcPct val="20000"/>
              </a:spcBef>
              <a:buClr>
                <a:srgbClr val="10253F"/>
              </a:buClr>
              <a:buSzPct val="12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3pPr>
            <a:lvl4pPr marL="16002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4pPr>
            <a:lvl5pPr marL="20574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ClrTx/>
              <a:buSzTx/>
              <a:buFontTx/>
              <a:buNone/>
            </a:pPr>
            <a:r>
              <a:rPr lang="pt-BR" altLang="pt-BR" sz="1100" dirty="0" err="1">
                <a:latin typeface="Arial" panose="020B0604020202020204" pitchFamily="34" charset="0"/>
                <a:cs typeface="Arial" panose="020B0604020202020204" pitchFamily="34" charset="0"/>
              </a:rPr>
              <a:t>http</a:t>
            </a:r>
            <a:r>
              <a:rPr lang="pt-BR" altLang="pt-BR" sz="1100" dirty="0">
                <a:latin typeface="Arial" panose="020B0604020202020204" pitchFamily="34" charset="0"/>
                <a:cs typeface="Arial" panose="020B0604020202020204" pitchFamily="34" charset="0"/>
              </a:rPr>
              <a:t>://</a:t>
            </a:r>
            <a:r>
              <a:rPr lang="pt-BR" altLang="pt-BR" sz="1100" dirty="0" err="1">
                <a:latin typeface="Arial" panose="020B0604020202020204" pitchFamily="34" charset="0"/>
                <a:cs typeface="Arial" panose="020B0604020202020204" pitchFamily="34" charset="0"/>
              </a:rPr>
              <a:t>www.who.int</a:t>
            </a:r>
            <a:r>
              <a:rPr lang="pt-BR" altLang="pt-BR" sz="1100" dirty="0">
                <a:latin typeface="Arial" panose="020B0604020202020204" pitchFamily="34" charset="0"/>
                <a:cs typeface="Arial" panose="020B0604020202020204" pitchFamily="34" charset="0"/>
              </a:rPr>
              <a:t>/</a:t>
            </a:r>
            <a:r>
              <a:rPr lang="pt-BR" altLang="pt-BR" sz="1100" dirty="0" err="1">
                <a:latin typeface="Arial" panose="020B0604020202020204" pitchFamily="34" charset="0"/>
                <a:cs typeface="Arial" panose="020B0604020202020204" pitchFamily="34" charset="0"/>
              </a:rPr>
              <a:t>patientsafety</a:t>
            </a:r>
            <a:r>
              <a:rPr lang="pt-BR" altLang="pt-BR" sz="1100" dirty="0">
                <a:latin typeface="Arial" panose="020B0604020202020204" pitchFamily="34" charset="0"/>
                <a:cs typeface="Arial" panose="020B0604020202020204" pitchFamily="34" charset="0"/>
              </a:rPr>
              <a:t>/</a:t>
            </a:r>
            <a:r>
              <a:rPr lang="pt-BR" altLang="pt-BR" sz="1100" dirty="0" err="1">
                <a:latin typeface="Arial" panose="020B0604020202020204" pitchFamily="34" charset="0"/>
                <a:cs typeface="Arial" panose="020B0604020202020204" pitchFamily="34" charset="0"/>
              </a:rPr>
              <a:t>medication-safety</a:t>
            </a:r>
            <a:r>
              <a:rPr lang="pt-BR" altLang="pt-BR" sz="1100" dirty="0">
                <a:latin typeface="Arial" panose="020B0604020202020204" pitchFamily="34" charset="0"/>
                <a:cs typeface="Arial" panose="020B0604020202020204" pitchFamily="34" charset="0"/>
              </a:rPr>
              <a:t>/</a:t>
            </a:r>
            <a:r>
              <a:rPr lang="pt-BR" altLang="pt-BR" sz="1100" dirty="0" err="1">
                <a:latin typeface="Arial" panose="020B0604020202020204" pitchFamily="34" charset="0"/>
                <a:cs typeface="Arial" panose="020B0604020202020204" pitchFamily="34" charset="0"/>
              </a:rPr>
              <a:t>en</a:t>
            </a:r>
            <a:r>
              <a:rPr lang="pt-BR" altLang="pt-BR" sz="1100" dirty="0">
                <a:latin typeface="Arial" panose="020B0604020202020204" pitchFamily="34" charset="0"/>
                <a:cs typeface="Arial" panose="020B0604020202020204" pitchFamily="34" charset="0"/>
              </a:rPr>
              <a:t>/</a:t>
            </a:r>
          </a:p>
        </p:txBody>
      </p:sp>
      <p:sp>
        <p:nvSpPr>
          <p:cNvPr id="7" name="Retângulo 6">
            <a:extLst>
              <a:ext uri="{FF2B5EF4-FFF2-40B4-BE49-F238E27FC236}">
                <a16:creationId xmlns:a16="http://schemas.microsoft.com/office/drawing/2014/main" xmlns="" id="{AC758936-A5C2-8A43-9270-10074053AA6A}"/>
              </a:ext>
            </a:extLst>
          </p:cNvPr>
          <p:cNvSpPr/>
          <p:nvPr/>
        </p:nvSpPr>
        <p:spPr>
          <a:xfrm>
            <a:off x="440221" y="3429000"/>
            <a:ext cx="5616575" cy="1200150"/>
          </a:xfrm>
          <a:prstGeom prst="rect">
            <a:avLst/>
          </a:prstGeom>
          <a:solidFill>
            <a:schemeClr val="tx2">
              <a:lumMod val="20000"/>
              <a:lumOff val="80000"/>
            </a:schemeClr>
          </a:solidFill>
        </p:spPr>
        <p:txBody>
          <a:bodyPr>
            <a:spAutoFit/>
          </a:bodyPr>
          <a:lstStyle/>
          <a:p>
            <a:pPr eaLnBrk="1" hangingPunct="1">
              <a:defRPr/>
            </a:pPr>
            <a:r>
              <a:rPr lang="pt-BR" sz="2700" b="1" dirty="0">
                <a:solidFill>
                  <a:schemeClr val="accent1">
                    <a:lumMod val="50000"/>
                  </a:schemeClr>
                </a:solidFill>
              </a:rPr>
              <a:t>META do desafio global: </a:t>
            </a:r>
          </a:p>
          <a:p>
            <a:pPr eaLnBrk="1" hangingPunct="1">
              <a:defRPr/>
            </a:pPr>
            <a:r>
              <a:rPr lang="pt-BR" sz="2100" dirty="0">
                <a:solidFill>
                  <a:schemeClr val="accent1">
                    <a:lumMod val="50000"/>
                  </a:schemeClr>
                </a:solidFill>
              </a:rPr>
              <a:t>reduzir em </a:t>
            </a:r>
            <a:r>
              <a:rPr lang="pt-BR" sz="2400" b="1" dirty="0">
                <a:solidFill>
                  <a:schemeClr val="accent1">
                    <a:lumMod val="50000"/>
                  </a:schemeClr>
                </a:solidFill>
              </a:rPr>
              <a:t>50%</a:t>
            </a:r>
            <a:r>
              <a:rPr lang="pt-BR" sz="2100" dirty="0">
                <a:solidFill>
                  <a:schemeClr val="accent1">
                    <a:lumMod val="50000"/>
                  </a:schemeClr>
                </a:solidFill>
              </a:rPr>
              <a:t> os danos graves e evitáveis relacionados a medicamentos (5 anos)</a:t>
            </a:r>
          </a:p>
        </p:txBody>
      </p:sp>
    </p:spTree>
    <p:extLst>
      <p:ext uri="{BB962C8B-B14F-4D97-AF65-F5344CB8AC3E}">
        <p14:creationId xmlns:p14="http://schemas.microsoft.com/office/powerpoint/2010/main" val="227239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2">
            <a:extLst>
              <a:ext uri="{FF2B5EF4-FFF2-40B4-BE49-F238E27FC236}">
                <a16:creationId xmlns="" xmlns:a16="http://schemas.microsoft.com/office/drawing/2014/main" id="{83939351-2A35-EC43-9860-2FCD013DE1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76429"/>
            <a:ext cx="91440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a:extLst>
              <a:ext uri="{FF2B5EF4-FFF2-40B4-BE49-F238E27FC236}">
                <a16:creationId xmlns="" xmlns:a16="http://schemas.microsoft.com/office/drawing/2014/main" id="{F34C3512-0E80-3C41-AC7D-30D2F4145E3E}"/>
              </a:ext>
            </a:extLst>
          </p:cNvPr>
          <p:cNvSpPr txBox="1"/>
          <p:nvPr/>
        </p:nvSpPr>
        <p:spPr>
          <a:xfrm>
            <a:off x="10268005" y="5823004"/>
            <a:ext cx="1547812" cy="307975"/>
          </a:xfrm>
          <a:prstGeom prst="rect">
            <a:avLst/>
          </a:prstGeom>
          <a:noFill/>
        </p:spPr>
        <p:txBody>
          <a:bodyPr>
            <a:spAutoFit/>
          </a:bodyPr>
          <a:lstStyle/>
          <a:p>
            <a:pPr algn="ctr">
              <a:defRPr/>
            </a:pPr>
            <a:r>
              <a:rPr lang="pt-BR" sz="1400" dirty="0">
                <a:solidFill>
                  <a:schemeClr val="tx2">
                    <a:lumMod val="75000"/>
                  </a:schemeClr>
                </a:solidFill>
              </a:rPr>
              <a:t>CFF, 2021</a:t>
            </a:r>
          </a:p>
        </p:txBody>
      </p:sp>
    </p:spTree>
    <p:extLst>
      <p:ext uri="{BB962C8B-B14F-4D97-AF65-F5344CB8AC3E}">
        <p14:creationId xmlns:p14="http://schemas.microsoft.com/office/powerpoint/2010/main" val="1075570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2">
            <a:extLst>
              <a:ext uri="{FF2B5EF4-FFF2-40B4-BE49-F238E27FC236}">
                <a16:creationId xmlns="" xmlns:a16="http://schemas.microsoft.com/office/drawing/2014/main" id="{186D8D54-DA9F-B44A-B2E5-C8636E9E961F}"/>
              </a:ext>
            </a:extLst>
          </p:cNvPr>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27392" t="-315" r="27423" b="22172"/>
          <a:stretch/>
        </p:blipFill>
        <p:spPr bwMode="auto">
          <a:xfrm>
            <a:off x="6497448" y="-65312"/>
            <a:ext cx="5694552" cy="656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 xmlns:a16="http://schemas.microsoft.com/office/drawing/2014/main" id="{BDC6EDE7-8963-FB4E-82CA-323B6CEB7E61}"/>
              </a:ext>
            </a:extLst>
          </p:cNvPr>
          <p:cNvSpPr/>
          <p:nvPr/>
        </p:nvSpPr>
        <p:spPr>
          <a:xfrm>
            <a:off x="525407" y="1440619"/>
            <a:ext cx="5378436" cy="400110"/>
          </a:xfrm>
          <a:prstGeom prst="rect">
            <a:avLst/>
          </a:prstGeom>
        </p:spPr>
        <p:txBody>
          <a:bodyPr wrap="square">
            <a:spAutoFit/>
          </a:bodyPr>
          <a:lstStyle/>
          <a:p>
            <a:pPr eaLnBrk="1" fontAlgn="auto" hangingPunct="1">
              <a:spcBef>
                <a:spcPts val="0"/>
              </a:spcBef>
              <a:spcAft>
                <a:spcPts val="0"/>
              </a:spcAft>
              <a:defRPr/>
            </a:pPr>
            <a:r>
              <a:rPr lang="pt-BR" sz="2000" dirty="0"/>
              <a:t>Prescrição médica eletrônica?</a:t>
            </a:r>
            <a:endParaRPr lang="pt-BR" sz="2000" dirty="0">
              <a:latin typeface="Calibri" pitchFamily="34" charset="0"/>
              <a:cs typeface="Arial" charset="0"/>
            </a:endParaRPr>
          </a:p>
        </p:txBody>
      </p:sp>
      <p:sp>
        <p:nvSpPr>
          <p:cNvPr id="6" name="Retângulo 5">
            <a:extLst>
              <a:ext uri="{FF2B5EF4-FFF2-40B4-BE49-F238E27FC236}">
                <a16:creationId xmlns="" xmlns:a16="http://schemas.microsoft.com/office/drawing/2014/main" id="{8C401DA4-A25E-9D49-9091-125B01D55F85}"/>
              </a:ext>
            </a:extLst>
          </p:cNvPr>
          <p:cNvSpPr/>
          <p:nvPr/>
        </p:nvSpPr>
        <p:spPr>
          <a:xfrm>
            <a:off x="534335" y="880647"/>
            <a:ext cx="3656147" cy="584775"/>
          </a:xfrm>
          <a:prstGeom prst="rect">
            <a:avLst/>
          </a:prstGeom>
        </p:spPr>
        <p:txBody>
          <a:bodyPr wrap="square">
            <a:spAutoFit/>
          </a:bodyPr>
          <a:lstStyle/>
          <a:p>
            <a:pPr eaLnBrk="1" fontAlgn="auto" hangingPunct="1">
              <a:spcBef>
                <a:spcPts val="0"/>
              </a:spcBef>
              <a:spcAft>
                <a:spcPts val="0"/>
              </a:spcAft>
              <a:defRPr/>
            </a:pPr>
            <a:r>
              <a:rPr lang="pt-BR" sz="3200" b="1" dirty="0">
                <a:solidFill>
                  <a:schemeClr val="accent1">
                    <a:lumMod val="75000"/>
                  </a:schemeClr>
                </a:solidFill>
              </a:rPr>
              <a:t>PRESCRIÇÃO</a:t>
            </a:r>
            <a:endParaRPr lang="pt-BR" sz="3200" b="1" dirty="0">
              <a:solidFill>
                <a:schemeClr val="accent1">
                  <a:lumMod val="75000"/>
                </a:schemeClr>
              </a:solidFill>
              <a:latin typeface="Calibri" pitchFamily="34" charset="0"/>
              <a:cs typeface="Arial" charset="0"/>
            </a:endParaRPr>
          </a:p>
        </p:txBody>
      </p:sp>
      <p:sp>
        <p:nvSpPr>
          <p:cNvPr id="7" name="Retângulo 6">
            <a:extLst>
              <a:ext uri="{FF2B5EF4-FFF2-40B4-BE49-F238E27FC236}">
                <a16:creationId xmlns="" xmlns:a16="http://schemas.microsoft.com/office/drawing/2014/main" id="{E077F20D-1540-9A45-955B-75CA0D337870}"/>
              </a:ext>
            </a:extLst>
          </p:cNvPr>
          <p:cNvSpPr/>
          <p:nvPr/>
        </p:nvSpPr>
        <p:spPr>
          <a:xfrm>
            <a:off x="505529" y="2847595"/>
            <a:ext cx="5378436" cy="1015663"/>
          </a:xfrm>
          <a:prstGeom prst="rect">
            <a:avLst/>
          </a:prstGeom>
        </p:spPr>
        <p:txBody>
          <a:bodyPr wrap="square">
            <a:spAutoFit/>
          </a:bodyPr>
          <a:lstStyle/>
          <a:p>
            <a:pPr>
              <a:defRPr/>
            </a:pPr>
            <a:r>
              <a:rPr lang="pt-BR" sz="2000" dirty="0"/>
              <a:t>Receita eletrônica?</a:t>
            </a:r>
          </a:p>
          <a:p>
            <a:pPr>
              <a:defRPr/>
            </a:pPr>
            <a:r>
              <a:rPr lang="pt-BR" sz="2000" dirty="0"/>
              <a:t>Receita digital?</a:t>
            </a:r>
          </a:p>
          <a:p>
            <a:pPr>
              <a:defRPr/>
            </a:pPr>
            <a:r>
              <a:rPr lang="pt-BR" sz="2000" dirty="0">
                <a:latin typeface="Calibri" pitchFamily="34" charset="0"/>
                <a:cs typeface="Arial" charset="0"/>
              </a:rPr>
              <a:t>Receita emitida em meio eletrônico?</a:t>
            </a:r>
          </a:p>
        </p:txBody>
      </p:sp>
      <p:sp>
        <p:nvSpPr>
          <p:cNvPr id="8" name="Retângulo 7">
            <a:extLst>
              <a:ext uri="{FF2B5EF4-FFF2-40B4-BE49-F238E27FC236}">
                <a16:creationId xmlns="" xmlns:a16="http://schemas.microsoft.com/office/drawing/2014/main" id="{654F70FB-6923-6C4B-9902-2C0A43656020}"/>
              </a:ext>
            </a:extLst>
          </p:cNvPr>
          <p:cNvSpPr/>
          <p:nvPr/>
        </p:nvSpPr>
        <p:spPr>
          <a:xfrm>
            <a:off x="534335" y="2227986"/>
            <a:ext cx="3656147" cy="584775"/>
          </a:xfrm>
          <a:prstGeom prst="rect">
            <a:avLst/>
          </a:prstGeom>
        </p:spPr>
        <p:txBody>
          <a:bodyPr wrap="square">
            <a:spAutoFit/>
          </a:bodyPr>
          <a:lstStyle/>
          <a:p>
            <a:pPr eaLnBrk="1" fontAlgn="auto" hangingPunct="1">
              <a:spcBef>
                <a:spcPts val="0"/>
              </a:spcBef>
              <a:spcAft>
                <a:spcPts val="0"/>
              </a:spcAft>
              <a:defRPr/>
            </a:pPr>
            <a:r>
              <a:rPr lang="pt-BR" sz="3200" b="1" dirty="0">
                <a:solidFill>
                  <a:schemeClr val="accent1">
                    <a:lumMod val="75000"/>
                  </a:schemeClr>
                </a:solidFill>
              </a:rPr>
              <a:t>RECEITA</a:t>
            </a:r>
            <a:endParaRPr lang="pt-BR" sz="3200" b="1" dirty="0">
              <a:solidFill>
                <a:schemeClr val="accent1">
                  <a:lumMod val="75000"/>
                </a:schemeClr>
              </a:solidFill>
              <a:latin typeface="Calibri" pitchFamily="34" charset="0"/>
              <a:cs typeface="Arial" charset="0"/>
            </a:endParaRPr>
          </a:p>
        </p:txBody>
      </p:sp>
      <p:sp>
        <p:nvSpPr>
          <p:cNvPr id="9" name="Retângulo 8">
            <a:extLst>
              <a:ext uri="{FF2B5EF4-FFF2-40B4-BE49-F238E27FC236}">
                <a16:creationId xmlns="" xmlns:a16="http://schemas.microsoft.com/office/drawing/2014/main" id="{C2A4C235-BAA3-6F48-B891-F158956BBF64}"/>
              </a:ext>
            </a:extLst>
          </p:cNvPr>
          <p:cNvSpPr/>
          <p:nvPr/>
        </p:nvSpPr>
        <p:spPr>
          <a:xfrm>
            <a:off x="505529" y="4870124"/>
            <a:ext cx="5378436" cy="707886"/>
          </a:xfrm>
          <a:prstGeom prst="rect">
            <a:avLst/>
          </a:prstGeom>
        </p:spPr>
        <p:txBody>
          <a:bodyPr wrap="square">
            <a:spAutoFit/>
          </a:bodyPr>
          <a:lstStyle/>
          <a:p>
            <a:pPr>
              <a:lnSpc>
                <a:spcPct val="100000"/>
              </a:lnSpc>
              <a:spcBef>
                <a:spcPct val="0"/>
              </a:spcBef>
              <a:buClrTx/>
              <a:buSzTx/>
              <a:buFontTx/>
              <a:buNone/>
            </a:pPr>
            <a:r>
              <a:rPr lang="pt-BR" altLang="pt-BR" sz="2000" dirty="0">
                <a:cs typeface="Arial" panose="020B0604020202020204" pitchFamily="34" charset="0"/>
              </a:rPr>
              <a:t>entre as profissões para a continuidade do cuidado </a:t>
            </a:r>
          </a:p>
        </p:txBody>
      </p:sp>
      <p:sp>
        <p:nvSpPr>
          <p:cNvPr id="10" name="Retângulo 9">
            <a:extLst>
              <a:ext uri="{FF2B5EF4-FFF2-40B4-BE49-F238E27FC236}">
                <a16:creationId xmlns="" xmlns:a16="http://schemas.microsoft.com/office/drawing/2014/main" id="{CC97E65F-3013-7948-9C36-9172465496A8}"/>
              </a:ext>
            </a:extLst>
          </p:cNvPr>
          <p:cNvSpPr/>
          <p:nvPr/>
        </p:nvSpPr>
        <p:spPr>
          <a:xfrm>
            <a:off x="505529" y="4285349"/>
            <a:ext cx="3656147" cy="584775"/>
          </a:xfrm>
          <a:prstGeom prst="rect">
            <a:avLst/>
          </a:prstGeom>
        </p:spPr>
        <p:txBody>
          <a:bodyPr wrap="square">
            <a:spAutoFit/>
          </a:bodyPr>
          <a:lstStyle/>
          <a:p>
            <a:pPr eaLnBrk="1" fontAlgn="auto" hangingPunct="1">
              <a:spcBef>
                <a:spcPts val="0"/>
              </a:spcBef>
              <a:spcAft>
                <a:spcPts val="0"/>
              </a:spcAft>
              <a:defRPr/>
            </a:pPr>
            <a:r>
              <a:rPr lang="pt-BR" sz="3200" b="1" dirty="0">
                <a:solidFill>
                  <a:schemeClr val="accent1">
                    <a:lumMod val="75000"/>
                  </a:schemeClr>
                </a:solidFill>
                <a:latin typeface="Calibri" pitchFamily="34" charset="0"/>
                <a:cs typeface="Arial" charset="0"/>
              </a:rPr>
              <a:t>INTEGRAÇÃO</a:t>
            </a:r>
          </a:p>
        </p:txBody>
      </p:sp>
    </p:spTree>
    <p:extLst>
      <p:ext uri="{BB962C8B-B14F-4D97-AF65-F5344CB8AC3E}">
        <p14:creationId xmlns:p14="http://schemas.microsoft.com/office/powerpoint/2010/main" val="2979471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2">
            <a:extLst>
              <a:ext uri="{FF2B5EF4-FFF2-40B4-BE49-F238E27FC236}">
                <a16:creationId xmlns="" xmlns:a16="http://schemas.microsoft.com/office/drawing/2014/main" id="{F63E92F7-F8D6-B841-8519-7FCF53D8AB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05" y="612024"/>
            <a:ext cx="76073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3">
            <a:extLst>
              <a:ext uri="{FF2B5EF4-FFF2-40B4-BE49-F238E27FC236}">
                <a16:creationId xmlns="" xmlns:a16="http://schemas.microsoft.com/office/drawing/2014/main" id="{781653DD-1281-444B-8C6C-C3A47A29F2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505" y="2464905"/>
            <a:ext cx="649128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2">
            <a:extLst>
              <a:ext uri="{FF2B5EF4-FFF2-40B4-BE49-F238E27FC236}">
                <a16:creationId xmlns="" xmlns:a16="http://schemas.microsoft.com/office/drawing/2014/main" id="{02F738E4-1231-3A4E-95CB-2C9BDFE7600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4381" y="4173054"/>
            <a:ext cx="486727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a:extLst>
              <a:ext uri="{FF2B5EF4-FFF2-40B4-BE49-F238E27FC236}">
                <a16:creationId xmlns="" xmlns:a16="http://schemas.microsoft.com/office/drawing/2014/main" id="{C9F439E6-3EF0-8446-8B2E-62DB6C8FB39C}"/>
              </a:ext>
            </a:extLst>
          </p:cNvPr>
          <p:cNvSpPr txBox="1"/>
          <p:nvPr/>
        </p:nvSpPr>
        <p:spPr>
          <a:xfrm>
            <a:off x="7532041" y="3478003"/>
            <a:ext cx="4546034" cy="2677656"/>
          </a:xfrm>
          <a:prstGeom prst="rect">
            <a:avLst/>
          </a:prstGeom>
          <a:noFill/>
        </p:spPr>
        <p:txBody>
          <a:bodyPr wrap="square">
            <a:spAutoFit/>
          </a:bodyPr>
          <a:lstStyle/>
          <a:p>
            <a:pPr marL="285750" indent="-285750">
              <a:buFont typeface="Arial" panose="020B0604020202020204" pitchFamily="34" charset="0"/>
              <a:buChar char="•"/>
              <a:defRPr/>
            </a:pPr>
            <a:r>
              <a:rPr lang="pt-BR" sz="2400" b="1" dirty="0"/>
              <a:t>Controlados</a:t>
            </a:r>
          </a:p>
          <a:p>
            <a:pPr marL="285750" indent="-285750">
              <a:buFont typeface="Arial" panose="020B0604020202020204" pitchFamily="34" charset="0"/>
              <a:buChar char="•"/>
              <a:defRPr/>
            </a:pPr>
            <a:endParaRPr lang="pt-BR" sz="2400" b="1" dirty="0"/>
          </a:p>
          <a:p>
            <a:pPr marL="285750" indent="-285750">
              <a:buFont typeface="Arial" panose="020B0604020202020204" pitchFamily="34" charset="0"/>
              <a:buChar char="•"/>
              <a:defRPr/>
            </a:pPr>
            <a:r>
              <a:rPr lang="pt-BR" sz="2400" b="1" dirty="0"/>
              <a:t>Farmácia Popular</a:t>
            </a:r>
          </a:p>
          <a:p>
            <a:pPr marL="285750" indent="-285750">
              <a:buFont typeface="Arial" panose="020B0604020202020204" pitchFamily="34" charset="0"/>
              <a:buChar char="•"/>
              <a:defRPr/>
            </a:pPr>
            <a:endParaRPr lang="pt-BR" sz="2400" b="1" dirty="0"/>
          </a:p>
          <a:p>
            <a:pPr marL="285750" indent="-285750">
              <a:buFont typeface="Arial" panose="020B0604020202020204" pitchFamily="34" charset="0"/>
              <a:buChar char="•"/>
              <a:defRPr/>
            </a:pPr>
            <a:r>
              <a:rPr lang="pt-BR" sz="2400" b="1" dirty="0"/>
              <a:t>Diferentes regras estaduais e plataformas desenvolvidas </a:t>
            </a:r>
            <a:r>
              <a:rPr lang="pt-BR" sz="2400" b="1" dirty="0" smtClean="0"/>
              <a:t>             (</a:t>
            </a:r>
            <a:r>
              <a:rPr lang="pt-BR" sz="2400" b="1" dirty="0"/>
              <a:t>falta de padrão nacional</a:t>
            </a:r>
            <a:r>
              <a:rPr lang="pt-BR" sz="2400" b="1" dirty="0" smtClean="0"/>
              <a:t>)   </a:t>
            </a:r>
            <a:endParaRPr lang="pt-BR" sz="2400" b="1" dirty="0"/>
          </a:p>
        </p:txBody>
      </p:sp>
    </p:spTree>
    <p:extLst>
      <p:ext uri="{BB962C8B-B14F-4D97-AF65-F5344CB8AC3E}">
        <p14:creationId xmlns:p14="http://schemas.microsoft.com/office/powerpoint/2010/main" val="4206476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 xmlns:a16="http://schemas.microsoft.com/office/drawing/2014/main" id="{65EE5813-A28C-1D47-9293-70418EFDD9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223917" cy="574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1">
            <a:extLst>
              <a:ext uri="{FF2B5EF4-FFF2-40B4-BE49-F238E27FC236}">
                <a16:creationId xmlns="" xmlns:a16="http://schemas.microsoft.com/office/drawing/2014/main" id="{3DCD872F-9B8A-424C-98B1-E0FEA8CF44A5}"/>
              </a:ext>
            </a:extLst>
          </p:cNvPr>
          <p:cNvSpPr>
            <a:spLocks noChangeArrowheads="1"/>
          </p:cNvSpPr>
          <p:nvPr/>
        </p:nvSpPr>
        <p:spPr bwMode="auto">
          <a:xfrm>
            <a:off x="8776599" y="5967068"/>
            <a:ext cx="315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spcBef>
                <a:spcPct val="20000"/>
              </a:spcBef>
              <a:buClr>
                <a:srgbClr val="10253F"/>
              </a:buClr>
              <a:buSzPct val="13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1pPr>
            <a:lvl2pPr marL="742950" indent="-285750">
              <a:lnSpc>
                <a:spcPct val="150000"/>
              </a:lnSpc>
              <a:spcBef>
                <a:spcPct val="20000"/>
              </a:spcBef>
              <a:buClr>
                <a:srgbClr val="10253F"/>
              </a:buClr>
              <a:buSzPct val="120000"/>
              <a:buFont typeface="Wingdings" pitchFamily="2" charset="2"/>
              <a:buChar char="§"/>
              <a:defRPr sz="2200">
                <a:solidFill>
                  <a:schemeClr val="tx1"/>
                </a:solidFill>
                <a:latin typeface="Tahoma" panose="020B0604030504040204" pitchFamily="34" charset="0"/>
                <a:cs typeface="Tahoma" panose="020B0604030504040204" pitchFamily="34" charset="0"/>
              </a:defRPr>
            </a:lvl2pPr>
            <a:lvl3pPr marL="1143000" indent="-228600">
              <a:lnSpc>
                <a:spcPct val="150000"/>
              </a:lnSpc>
              <a:spcBef>
                <a:spcPct val="20000"/>
              </a:spcBef>
              <a:buClr>
                <a:srgbClr val="10253F"/>
              </a:buClr>
              <a:buSzPct val="12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3pPr>
            <a:lvl4pPr marL="16002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4pPr>
            <a:lvl5pPr marL="20574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ClrTx/>
              <a:buSzTx/>
              <a:buFontTx/>
              <a:buNone/>
            </a:pPr>
            <a:r>
              <a:rPr lang="pt-BR" altLang="pt-BR" sz="1600" dirty="0" err="1">
                <a:latin typeface="Arial" panose="020B0604020202020204" pitchFamily="34" charset="0"/>
                <a:cs typeface="Arial" panose="020B0604020202020204" pitchFamily="34" charset="0"/>
              </a:rPr>
              <a:t>https</a:t>
            </a:r>
            <a:r>
              <a:rPr lang="pt-BR" altLang="pt-BR" sz="1600" dirty="0">
                <a:latin typeface="Arial" panose="020B0604020202020204" pitchFamily="34" charset="0"/>
                <a:cs typeface="Arial" panose="020B0604020202020204" pitchFamily="34" charset="0"/>
              </a:rPr>
              <a:t>://</a:t>
            </a:r>
            <a:r>
              <a:rPr lang="pt-BR" altLang="pt-BR" sz="1600" dirty="0" err="1">
                <a:latin typeface="Arial" panose="020B0604020202020204" pitchFamily="34" charset="0"/>
                <a:cs typeface="Arial" panose="020B0604020202020204" pitchFamily="34" charset="0"/>
              </a:rPr>
              <a:t>assinaturadigital.iti.gov.br</a:t>
            </a:r>
            <a:r>
              <a:rPr lang="pt-BR" altLang="pt-BR"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67132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E321D1E-2FD4-3549-AB77-234C559A631B}"/>
              </a:ext>
            </a:extLst>
          </p:cNvPr>
          <p:cNvSpPr>
            <a:spLocks noGrp="1"/>
          </p:cNvSpPr>
          <p:nvPr>
            <p:ph type="title"/>
          </p:nvPr>
        </p:nvSpPr>
        <p:spPr>
          <a:xfrm>
            <a:off x="838200" y="681037"/>
            <a:ext cx="8027504" cy="1325563"/>
          </a:xfrm>
        </p:spPr>
        <p:txBody>
          <a:bodyPr>
            <a:normAutofit fontScale="90000"/>
          </a:bodyPr>
          <a:lstStyle/>
          <a:p>
            <a:r>
              <a:rPr lang="pt-BR" altLang="pt-BR" b="1" dirty="0">
                <a:solidFill>
                  <a:schemeClr val="accent1">
                    <a:lumMod val="75000"/>
                  </a:schemeClr>
                </a:solidFill>
              </a:rPr>
              <a:t>Criação do Grupo Interinstitucional de Trabalho em Farmácia Digital </a:t>
            </a:r>
            <a:r>
              <a:rPr lang="pt-BR" altLang="pt-BR" dirty="0">
                <a:solidFill>
                  <a:schemeClr val="accent1">
                    <a:lumMod val="75000"/>
                  </a:schemeClr>
                </a:solidFill>
              </a:rPr>
              <a:t>(GIT-FD)</a:t>
            </a:r>
            <a:br>
              <a:rPr lang="pt-BR" altLang="pt-BR" dirty="0">
                <a:solidFill>
                  <a:schemeClr val="accent1">
                    <a:lumMod val="75000"/>
                  </a:schemeClr>
                </a:solidFill>
              </a:rPr>
            </a:br>
            <a:endParaRPr lang="pt-BR" dirty="0">
              <a:solidFill>
                <a:schemeClr val="accent1">
                  <a:lumMod val="75000"/>
                </a:schemeClr>
              </a:solidFill>
            </a:endParaRPr>
          </a:p>
        </p:txBody>
      </p:sp>
      <p:sp>
        <p:nvSpPr>
          <p:cNvPr id="4" name="Retângulo 3">
            <a:extLst>
              <a:ext uri="{FF2B5EF4-FFF2-40B4-BE49-F238E27FC236}">
                <a16:creationId xmlns="" xmlns:a16="http://schemas.microsoft.com/office/drawing/2014/main" id="{2C25B4D2-B25C-0D45-BE7F-A00A38E8CEED}"/>
              </a:ext>
            </a:extLst>
          </p:cNvPr>
          <p:cNvSpPr/>
          <p:nvPr/>
        </p:nvSpPr>
        <p:spPr>
          <a:xfrm>
            <a:off x="838200" y="1645600"/>
            <a:ext cx="6096000" cy="523220"/>
          </a:xfrm>
          <a:prstGeom prst="rect">
            <a:avLst/>
          </a:prstGeom>
        </p:spPr>
        <p:txBody>
          <a:bodyPr>
            <a:spAutoFit/>
          </a:bodyPr>
          <a:lstStyle/>
          <a:p>
            <a:r>
              <a:rPr lang="pt-BR" altLang="pt-BR" sz="2800" dirty="0"/>
              <a:t>Portaria nº 056  - 21/08/2019</a:t>
            </a:r>
            <a:endParaRPr lang="pt-BR" sz="3200" dirty="0"/>
          </a:p>
        </p:txBody>
      </p:sp>
      <p:pic>
        <p:nvPicPr>
          <p:cNvPr id="5" name="Imagem 4" descr="Uma imagem contendo no interior, teto, mesa, quarto&#10;&#10;Descrição gerada automaticamente">
            <a:extLst>
              <a:ext uri="{FF2B5EF4-FFF2-40B4-BE49-F238E27FC236}">
                <a16:creationId xmlns="" xmlns:a16="http://schemas.microsoft.com/office/drawing/2014/main" id="{7C7A35CC-E199-9849-9818-E9684F6D1D9B}"/>
              </a:ext>
            </a:extLst>
          </p:cNvPr>
          <p:cNvPicPr>
            <a:picLocks noChangeAspect="1"/>
          </p:cNvPicPr>
          <p:nvPr/>
        </p:nvPicPr>
        <p:blipFill>
          <a:blip r:embed="rId3">
            <a:extLst>
              <a:ext uri="{28A0092B-C50C-407E-A947-70E740481C1C}">
                <a14:useLocalDpi xmlns:a14="http://schemas.microsoft.com/office/drawing/2010/main" val="0"/>
              </a:ext>
            </a:extLst>
          </a:blip>
          <a:srcRect b="23280"/>
          <a:stretch>
            <a:fillRect/>
          </a:stretch>
        </p:blipFill>
        <p:spPr bwMode="auto">
          <a:xfrm>
            <a:off x="838200" y="2483197"/>
            <a:ext cx="614362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3">
            <a:extLst>
              <a:ext uri="{FF2B5EF4-FFF2-40B4-BE49-F238E27FC236}">
                <a16:creationId xmlns="" xmlns:a16="http://schemas.microsoft.com/office/drawing/2014/main" id="{717CDDD6-72B5-A647-B0B3-70BE0B266737}"/>
              </a:ext>
            </a:extLst>
          </p:cNvPr>
          <p:cNvSpPr txBox="1">
            <a:spLocks/>
          </p:cNvSpPr>
          <p:nvPr/>
        </p:nvSpPr>
        <p:spPr>
          <a:xfrm>
            <a:off x="7551681" y="4250084"/>
            <a:ext cx="4283423" cy="2194458"/>
          </a:xfrm>
          <a:prstGeom prst="rect">
            <a:avLst/>
          </a:prstGeom>
        </p:spPr>
        <p:txBody>
          <a:bodyPr lIns="68580" tIns="34290" rIns="68580" bIns="3429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pt-BR" sz="2600" b="1" dirty="0"/>
              <a:t>Objetivo: </a:t>
            </a:r>
            <a:r>
              <a:rPr lang="pt-BR" sz="2600" dirty="0"/>
              <a:t>auxiliar a profissão farmacêutica nos processos de transformação digital, políticas de e-Saúde e regulação sanitária digital</a:t>
            </a:r>
          </a:p>
        </p:txBody>
      </p:sp>
    </p:spTree>
    <p:extLst>
      <p:ext uri="{BB962C8B-B14F-4D97-AF65-F5344CB8AC3E}">
        <p14:creationId xmlns:p14="http://schemas.microsoft.com/office/powerpoint/2010/main" val="351003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A7147C4-F67B-7B49-96F9-280410751025}"/>
              </a:ext>
            </a:extLst>
          </p:cNvPr>
          <p:cNvSpPr>
            <a:spLocks noGrp="1"/>
          </p:cNvSpPr>
          <p:nvPr>
            <p:ph type="title"/>
          </p:nvPr>
        </p:nvSpPr>
        <p:spPr>
          <a:xfrm>
            <a:off x="838200" y="862081"/>
            <a:ext cx="7848600" cy="1325563"/>
          </a:xfrm>
        </p:spPr>
        <p:txBody>
          <a:bodyPr>
            <a:noAutofit/>
          </a:bodyPr>
          <a:lstStyle/>
          <a:p>
            <a:r>
              <a:rPr lang="pt-BR" sz="3600" b="1" dirty="0">
                <a:solidFill>
                  <a:schemeClr val="accent1">
                    <a:lumMod val="75000"/>
                  </a:schemeClr>
                </a:solidFill>
              </a:rPr>
              <a:t>Prescrição eletrônica de medicamentos</a:t>
            </a:r>
            <a:br>
              <a:rPr lang="pt-BR" sz="3600" b="1" dirty="0">
                <a:solidFill>
                  <a:schemeClr val="accent1">
                    <a:lumMod val="75000"/>
                  </a:schemeClr>
                </a:solidFill>
              </a:rPr>
            </a:br>
            <a:r>
              <a:rPr lang="pt-BR" sz="3600" dirty="0">
                <a:solidFill>
                  <a:schemeClr val="accent1">
                    <a:lumMod val="75000"/>
                  </a:schemeClr>
                </a:solidFill>
              </a:rPr>
              <a:t>Posição da Anvisa </a:t>
            </a:r>
            <a:r>
              <a:rPr lang="pt-BR" sz="3600" i="1" dirty="0">
                <a:solidFill>
                  <a:schemeClr val="accent1">
                    <a:lumMod val="75000"/>
                  </a:schemeClr>
                </a:solidFill>
              </a:rPr>
              <a:t>(Final de fevereiro/2020)</a:t>
            </a:r>
            <a:endParaRPr lang="pt-BR" sz="3600" dirty="0">
              <a:solidFill>
                <a:schemeClr val="accent1">
                  <a:lumMod val="75000"/>
                </a:schemeClr>
              </a:solidFill>
            </a:endParaRPr>
          </a:p>
        </p:txBody>
      </p:sp>
      <p:pic>
        <p:nvPicPr>
          <p:cNvPr id="6" name="Imagem 3">
            <a:extLst>
              <a:ext uri="{FF2B5EF4-FFF2-40B4-BE49-F238E27FC236}">
                <a16:creationId xmlns="" xmlns:a16="http://schemas.microsoft.com/office/drawing/2014/main" id="{087BC14A-E99F-9947-A6C4-AB8AEE8025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8400"/>
            <a:ext cx="4695825"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4">
            <a:extLst>
              <a:ext uri="{FF2B5EF4-FFF2-40B4-BE49-F238E27FC236}">
                <a16:creationId xmlns="" xmlns:a16="http://schemas.microsoft.com/office/drawing/2014/main" id="{20C7E365-6046-4A45-B11D-819708078F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457450"/>
            <a:ext cx="4383087" cy="3759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tângulo 7">
            <a:extLst>
              <a:ext uri="{FF2B5EF4-FFF2-40B4-BE49-F238E27FC236}">
                <a16:creationId xmlns="" xmlns:a16="http://schemas.microsoft.com/office/drawing/2014/main" id="{800DB184-9F04-A742-A764-5D48977BE9FB}"/>
              </a:ext>
            </a:extLst>
          </p:cNvPr>
          <p:cNvSpPr/>
          <p:nvPr/>
        </p:nvSpPr>
        <p:spPr>
          <a:xfrm>
            <a:off x="5562600" y="3198814"/>
            <a:ext cx="4287837" cy="687387"/>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a:defRPr/>
            </a:pPr>
            <a:endParaRPr lang="pt-BR"/>
          </a:p>
        </p:txBody>
      </p:sp>
      <p:sp>
        <p:nvSpPr>
          <p:cNvPr id="9" name="Retângulo 8">
            <a:extLst>
              <a:ext uri="{FF2B5EF4-FFF2-40B4-BE49-F238E27FC236}">
                <a16:creationId xmlns="" xmlns:a16="http://schemas.microsoft.com/office/drawing/2014/main" id="{3C59CCFD-52C3-994E-BBE8-D813A58204D9}"/>
              </a:ext>
            </a:extLst>
          </p:cNvPr>
          <p:cNvSpPr/>
          <p:nvPr/>
        </p:nvSpPr>
        <p:spPr>
          <a:xfrm>
            <a:off x="869950" y="3886200"/>
            <a:ext cx="4516437" cy="554038"/>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a:defRPr/>
            </a:pPr>
            <a:endParaRPr lang="pt-BR"/>
          </a:p>
        </p:txBody>
      </p:sp>
      <p:sp>
        <p:nvSpPr>
          <p:cNvPr id="10" name="Retângulo 2">
            <a:extLst>
              <a:ext uri="{FF2B5EF4-FFF2-40B4-BE49-F238E27FC236}">
                <a16:creationId xmlns="" xmlns:a16="http://schemas.microsoft.com/office/drawing/2014/main" id="{D0EB1ED4-B2E3-E640-B67D-1BE8E5702A50}"/>
              </a:ext>
            </a:extLst>
          </p:cNvPr>
          <p:cNvSpPr>
            <a:spLocks noChangeArrowheads="1"/>
          </p:cNvSpPr>
          <p:nvPr/>
        </p:nvSpPr>
        <p:spPr bwMode="auto">
          <a:xfrm>
            <a:off x="10197548" y="4199613"/>
            <a:ext cx="164830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Clr>
                <a:srgbClr val="10253F"/>
              </a:buClr>
              <a:buSzPct val="13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1pPr>
            <a:lvl2pPr marL="742950" indent="-285750">
              <a:lnSpc>
                <a:spcPct val="150000"/>
              </a:lnSpc>
              <a:spcBef>
                <a:spcPct val="20000"/>
              </a:spcBef>
              <a:buClr>
                <a:srgbClr val="10253F"/>
              </a:buClr>
              <a:buSzPct val="120000"/>
              <a:buFont typeface="Wingdings" pitchFamily="2" charset="2"/>
              <a:buChar char="§"/>
              <a:defRPr sz="2200">
                <a:solidFill>
                  <a:schemeClr val="tx1"/>
                </a:solidFill>
                <a:latin typeface="Tahoma" panose="020B0604030504040204" pitchFamily="34" charset="0"/>
                <a:cs typeface="Tahoma" panose="020B0604030504040204" pitchFamily="34" charset="0"/>
              </a:defRPr>
            </a:lvl2pPr>
            <a:lvl3pPr marL="1143000" indent="-228600">
              <a:lnSpc>
                <a:spcPct val="150000"/>
              </a:lnSpc>
              <a:spcBef>
                <a:spcPct val="20000"/>
              </a:spcBef>
              <a:buClr>
                <a:srgbClr val="10253F"/>
              </a:buClr>
              <a:buSzPct val="12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3pPr>
            <a:lvl4pPr marL="16002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4pPr>
            <a:lvl5pPr marL="20574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9pPr>
          </a:lstStyle>
          <a:p>
            <a:pPr algn="r">
              <a:lnSpc>
                <a:spcPct val="100000"/>
              </a:lnSpc>
              <a:spcBef>
                <a:spcPct val="0"/>
              </a:spcBef>
              <a:buClrTx/>
              <a:buSzTx/>
              <a:buFontTx/>
              <a:buNone/>
            </a:pPr>
            <a:r>
              <a:rPr lang="pt-BR" altLang="pt-BR" sz="1400" dirty="0" err="1">
                <a:latin typeface="Arial" panose="020B0604020202020204" pitchFamily="34" charset="0"/>
                <a:cs typeface="Arial" panose="020B0604020202020204" pitchFamily="34" charset="0"/>
              </a:rPr>
              <a:t>http</a:t>
            </a:r>
            <a:r>
              <a:rPr lang="pt-BR" altLang="pt-BR" sz="1400" dirty="0">
                <a:latin typeface="Arial" panose="020B0604020202020204" pitchFamily="34" charset="0"/>
                <a:cs typeface="Arial" panose="020B0604020202020204" pitchFamily="34" charset="0"/>
              </a:rPr>
              <a:t>://</a:t>
            </a:r>
            <a:r>
              <a:rPr lang="pt-BR" altLang="pt-BR" sz="1400" dirty="0" err="1">
                <a:latin typeface="Arial" panose="020B0604020202020204" pitchFamily="34" charset="0"/>
                <a:cs typeface="Arial" panose="020B0604020202020204" pitchFamily="34" charset="0"/>
              </a:rPr>
              <a:t>www.cff.org.br</a:t>
            </a:r>
            <a:r>
              <a:rPr lang="pt-BR" altLang="pt-BR" sz="1400" dirty="0">
                <a:latin typeface="Arial" panose="020B0604020202020204" pitchFamily="34" charset="0"/>
                <a:cs typeface="Arial" panose="020B0604020202020204" pitchFamily="34" charset="0"/>
              </a:rPr>
              <a:t>/</a:t>
            </a:r>
            <a:r>
              <a:rPr lang="pt-BR" altLang="pt-BR" sz="1400" dirty="0" err="1">
                <a:latin typeface="Arial" panose="020B0604020202020204" pitchFamily="34" charset="0"/>
                <a:cs typeface="Arial" panose="020B0604020202020204" pitchFamily="34" charset="0"/>
              </a:rPr>
              <a:t>noticia.php?id</a:t>
            </a:r>
            <a:r>
              <a:rPr lang="pt-BR" altLang="pt-BR" sz="1400" dirty="0">
                <a:latin typeface="Arial" panose="020B0604020202020204" pitchFamily="34" charset="0"/>
                <a:cs typeface="Arial" panose="020B0604020202020204" pitchFamily="34" charset="0"/>
              </a:rPr>
              <a:t>=5674&amp;titulo=Prescri%C3%A7%C3%A3o+eletr%C3%B4nica+de+medicamentos+sujeitos+a+controle+especial</a:t>
            </a:r>
          </a:p>
        </p:txBody>
      </p:sp>
    </p:spTree>
    <p:extLst>
      <p:ext uri="{BB962C8B-B14F-4D97-AF65-F5344CB8AC3E}">
        <p14:creationId xmlns:p14="http://schemas.microsoft.com/office/powerpoint/2010/main" val="766254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 xmlns:a16="http://schemas.microsoft.com/office/drawing/2014/main" id="{46A88C20-3419-6D46-9AF9-EC2F0AFC4F6A}"/>
              </a:ext>
            </a:extLst>
          </p:cNvPr>
          <p:cNvSpPr/>
          <p:nvPr/>
        </p:nvSpPr>
        <p:spPr>
          <a:xfrm>
            <a:off x="9501809" y="258417"/>
            <a:ext cx="2325756" cy="143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Picture 8" descr="278856.jpg">
            <a:extLst>
              <a:ext uri="{FF2B5EF4-FFF2-40B4-BE49-F238E27FC236}">
                <a16:creationId xmlns="" xmlns:a16="http://schemas.microsoft.com/office/drawing/2014/main" id="{AEFEB4DF-FFCF-3146-A66C-235A07E33C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114424"/>
            <a:ext cx="91789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a:extLst>
              <a:ext uri="{FF2B5EF4-FFF2-40B4-BE49-F238E27FC236}">
                <a16:creationId xmlns="" xmlns:a16="http://schemas.microsoft.com/office/drawing/2014/main" id="{2BF81006-D45B-3F45-8984-E4622BAD91C2}"/>
              </a:ext>
            </a:extLst>
          </p:cNvPr>
          <p:cNvSpPr>
            <a:spLocks noChangeArrowheads="1"/>
          </p:cNvSpPr>
          <p:nvPr/>
        </p:nvSpPr>
        <p:spPr bwMode="auto">
          <a:xfrm>
            <a:off x="3490913" y="466724"/>
            <a:ext cx="52451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150000"/>
              </a:lnSpc>
              <a:spcBef>
                <a:spcPct val="20000"/>
              </a:spcBef>
              <a:buClr>
                <a:srgbClr val="10253F"/>
              </a:buClr>
              <a:buSzPct val="13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1pPr>
            <a:lvl2pPr marL="742950" indent="-285750">
              <a:lnSpc>
                <a:spcPct val="150000"/>
              </a:lnSpc>
              <a:spcBef>
                <a:spcPct val="20000"/>
              </a:spcBef>
              <a:buClr>
                <a:srgbClr val="10253F"/>
              </a:buClr>
              <a:buSzPct val="120000"/>
              <a:buFont typeface="Wingdings" pitchFamily="2" charset="2"/>
              <a:buChar char="§"/>
              <a:defRPr sz="2200">
                <a:solidFill>
                  <a:schemeClr val="tx1"/>
                </a:solidFill>
                <a:latin typeface="Tahoma" panose="020B0604030504040204" pitchFamily="34" charset="0"/>
                <a:cs typeface="Tahoma" panose="020B0604030504040204" pitchFamily="34" charset="0"/>
              </a:defRPr>
            </a:lvl2pPr>
            <a:lvl3pPr marL="1143000" indent="-228600">
              <a:lnSpc>
                <a:spcPct val="150000"/>
              </a:lnSpc>
              <a:spcBef>
                <a:spcPct val="20000"/>
              </a:spcBef>
              <a:buClr>
                <a:srgbClr val="10253F"/>
              </a:buClr>
              <a:buSzPct val="12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3pPr>
            <a:lvl4pPr marL="16002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4pPr>
            <a:lvl5pPr marL="20574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ClrTx/>
              <a:buSzTx/>
              <a:buFontTx/>
              <a:buNone/>
            </a:pPr>
            <a:r>
              <a:rPr lang="pt-PT" altLang="pt-BR" sz="1500" b="1">
                <a:solidFill>
                  <a:srgbClr val="0D0D0D"/>
                </a:solidFill>
                <a:latin typeface="Arial" panose="020B0604020202020204" pitchFamily="34" charset="0"/>
                <a:cs typeface="Arial" panose="020B0604020202020204" pitchFamily="34" charset="0"/>
              </a:rPr>
              <a:t>Hospitalizações e Morte </a:t>
            </a:r>
            <a:br>
              <a:rPr lang="pt-PT" altLang="pt-BR" sz="1500" b="1">
                <a:solidFill>
                  <a:srgbClr val="0D0D0D"/>
                </a:solidFill>
                <a:latin typeface="Arial" panose="020B0604020202020204" pitchFamily="34" charset="0"/>
                <a:cs typeface="Arial" panose="020B0604020202020204" pitchFamily="34" charset="0"/>
              </a:rPr>
            </a:br>
            <a:r>
              <a:rPr lang="pt-PT" altLang="pt-BR" sz="1500" b="1">
                <a:solidFill>
                  <a:srgbClr val="0D0D0D"/>
                </a:solidFill>
                <a:latin typeface="Arial" panose="020B0604020202020204" pitchFamily="34" charset="0"/>
                <a:cs typeface="Arial" panose="020B0604020202020204" pitchFamily="34" charset="0"/>
              </a:rPr>
              <a:t>por Medicamentos </a:t>
            </a:r>
            <a:endParaRPr lang="en-US" altLang="pt-BR" sz="1500" b="1">
              <a:solidFill>
                <a:srgbClr val="0D0D0D"/>
              </a:solidFill>
              <a:latin typeface="Arial" panose="020B0604020202020204" pitchFamily="34" charset="0"/>
              <a:cs typeface="Arial" panose="020B0604020202020204" pitchFamily="34" charset="0"/>
            </a:endParaRPr>
          </a:p>
        </p:txBody>
      </p:sp>
      <p:sp>
        <p:nvSpPr>
          <p:cNvPr id="6" name="Rectangle 10">
            <a:extLst>
              <a:ext uri="{FF2B5EF4-FFF2-40B4-BE49-F238E27FC236}">
                <a16:creationId xmlns="" xmlns:a16="http://schemas.microsoft.com/office/drawing/2014/main" id="{D994B961-B8BE-DB4D-B123-2CA48D501206}"/>
              </a:ext>
            </a:extLst>
          </p:cNvPr>
          <p:cNvSpPr>
            <a:spLocks noChangeArrowheads="1"/>
          </p:cNvSpPr>
          <p:nvPr/>
        </p:nvSpPr>
        <p:spPr bwMode="auto">
          <a:xfrm>
            <a:off x="1631951" y="1162050"/>
            <a:ext cx="30908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150000"/>
              </a:lnSpc>
              <a:spcBef>
                <a:spcPct val="20000"/>
              </a:spcBef>
              <a:buClr>
                <a:srgbClr val="10253F"/>
              </a:buClr>
              <a:buSzPct val="13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1pPr>
            <a:lvl2pPr marL="742950" indent="-285750">
              <a:lnSpc>
                <a:spcPct val="150000"/>
              </a:lnSpc>
              <a:spcBef>
                <a:spcPct val="20000"/>
              </a:spcBef>
              <a:buClr>
                <a:srgbClr val="10253F"/>
              </a:buClr>
              <a:buSzPct val="120000"/>
              <a:buFont typeface="Wingdings" pitchFamily="2" charset="2"/>
              <a:buChar char="§"/>
              <a:defRPr sz="2200">
                <a:solidFill>
                  <a:schemeClr val="tx1"/>
                </a:solidFill>
                <a:latin typeface="Tahoma" panose="020B0604030504040204" pitchFamily="34" charset="0"/>
                <a:cs typeface="Tahoma" panose="020B0604030504040204" pitchFamily="34" charset="0"/>
              </a:defRPr>
            </a:lvl2pPr>
            <a:lvl3pPr marL="1143000" indent="-228600">
              <a:lnSpc>
                <a:spcPct val="150000"/>
              </a:lnSpc>
              <a:spcBef>
                <a:spcPct val="20000"/>
              </a:spcBef>
              <a:buClr>
                <a:srgbClr val="10253F"/>
              </a:buClr>
              <a:buSzPct val="12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3pPr>
            <a:lvl4pPr marL="16002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4pPr>
            <a:lvl5pPr marL="20574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ClrTx/>
              <a:buSzTx/>
              <a:buFontTx/>
              <a:buNone/>
            </a:pPr>
            <a:r>
              <a:rPr lang="pt-PT" altLang="pt-BR" sz="1500" b="1">
                <a:solidFill>
                  <a:srgbClr val="0D0D0D"/>
                </a:solidFill>
                <a:latin typeface="Arial" panose="020B0604020202020204" pitchFamily="34" charset="0"/>
                <a:ea typeface="MS PGothic" panose="020B0600070205080204" pitchFamily="34" charset="-128"/>
                <a:cs typeface="Arial" panose="020B0604020202020204" pitchFamily="34" charset="0"/>
              </a:rPr>
              <a:t>Falta de Efetividade </a:t>
            </a:r>
          </a:p>
          <a:p>
            <a:pPr algn="ctr">
              <a:lnSpc>
                <a:spcPct val="100000"/>
              </a:lnSpc>
              <a:spcBef>
                <a:spcPct val="0"/>
              </a:spcBef>
              <a:buClrTx/>
              <a:buSzTx/>
              <a:buFontTx/>
              <a:buNone/>
            </a:pPr>
            <a:r>
              <a:rPr lang="pt-PT" altLang="pt-BR" sz="1500" b="1">
                <a:solidFill>
                  <a:srgbClr val="0D0D0D"/>
                </a:solidFill>
                <a:latin typeface="Arial" panose="020B0604020202020204" pitchFamily="34" charset="0"/>
                <a:ea typeface="MS PGothic" panose="020B0600070205080204" pitchFamily="34" charset="-128"/>
                <a:cs typeface="Arial" panose="020B0604020202020204" pitchFamily="34" charset="0"/>
              </a:rPr>
              <a:t>Terapêutica</a:t>
            </a:r>
            <a:endParaRPr lang="en-US" altLang="pt-BR" sz="1500" b="1">
              <a:solidFill>
                <a:srgbClr val="0D0D0D"/>
              </a:solidFill>
              <a:latin typeface="Arial" panose="020B0604020202020204" pitchFamily="34" charset="0"/>
              <a:ea typeface="MS PGothic" panose="020B0600070205080204" pitchFamily="34" charset="-128"/>
              <a:cs typeface="Arial" panose="020B0604020202020204" pitchFamily="34" charset="0"/>
            </a:endParaRPr>
          </a:p>
        </p:txBody>
      </p:sp>
      <p:sp>
        <p:nvSpPr>
          <p:cNvPr id="7" name="Rectangle 11">
            <a:extLst>
              <a:ext uri="{FF2B5EF4-FFF2-40B4-BE49-F238E27FC236}">
                <a16:creationId xmlns="" xmlns:a16="http://schemas.microsoft.com/office/drawing/2014/main" id="{CEEDB824-9839-624C-8A95-5D982A3D01A7}"/>
              </a:ext>
            </a:extLst>
          </p:cNvPr>
          <p:cNvSpPr>
            <a:spLocks noChangeArrowheads="1"/>
          </p:cNvSpPr>
          <p:nvPr/>
        </p:nvSpPr>
        <p:spPr bwMode="auto">
          <a:xfrm>
            <a:off x="7408863" y="836614"/>
            <a:ext cx="30908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150000"/>
              </a:lnSpc>
              <a:spcBef>
                <a:spcPct val="20000"/>
              </a:spcBef>
              <a:buClr>
                <a:srgbClr val="10253F"/>
              </a:buClr>
              <a:buSzPct val="13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1pPr>
            <a:lvl2pPr marL="742950" indent="-285750">
              <a:lnSpc>
                <a:spcPct val="150000"/>
              </a:lnSpc>
              <a:spcBef>
                <a:spcPct val="20000"/>
              </a:spcBef>
              <a:buClr>
                <a:srgbClr val="10253F"/>
              </a:buClr>
              <a:buSzPct val="120000"/>
              <a:buFont typeface="Wingdings" pitchFamily="2" charset="2"/>
              <a:buChar char="§"/>
              <a:defRPr sz="2200">
                <a:solidFill>
                  <a:schemeClr val="tx1"/>
                </a:solidFill>
                <a:latin typeface="Tahoma" panose="020B0604030504040204" pitchFamily="34" charset="0"/>
                <a:cs typeface="Tahoma" panose="020B0604030504040204" pitchFamily="34" charset="0"/>
              </a:defRPr>
            </a:lvl2pPr>
            <a:lvl3pPr marL="1143000" indent="-228600">
              <a:lnSpc>
                <a:spcPct val="150000"/>
              </a:lnSpc>
              <a:spcBef>
                <a:spcPct val="20000"/>
              </a:spcBef>
              <a:buClr>
                <a:srgbClr val="10253F"/>
              </a:buClr>
              <a:buSzPct val="12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3pPr>
            <a:lvl4pPr marL="16002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4pPr>
            <a:lvl5pPr marL="20574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9pPr>
          </a:lstStyle>
          <a:p>
            <a:pPr algn="ctr">
              <a:lnSpc>
                <a:spcPct val="100000"/>
              </a:lnSpc>
              <a:spcBef>
                <a:spcPct val="0"/>
              </a:spcBef>
              <a:buClrTx/>
              <a:buSzTx/>
              <a:buFontTx/>
              <a:buNone/>
            </a:pPr>
            <a:r>
              <a:rPr lang="pt-PT" altLang="pt-BR" sz="1500" b="1">
                <a:solidFill>
                  <a:srgbClr val="0D0D0D"/>
                </a:solidFill>
                <a:latin typeface="Arial" panose="020B0604020202020204" pitchFamily="34" charset="0"/>
                <a:ea typeface="MS PGothic" panose="020B0600070205080204" pitchFamily="34" charset="-128"/>
                <a:cs typeface="Arial" panose="020B0604020202020204" pitchFamily="34" charset="0"/>
              </a:rPr>
              <a:t>Eventos Adversos a Medicamentos</a:t>
            </a:r>
            <a:endParaRPr lang="en-US" altLang="pt-BR" sz="1500" b="1">
              <a:solidFill>
                <a:srgbClr val="0D0D0D"/>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CaixaDeTexto 1">
            <a:extLst>
              <a:ext uri="{FF2B5EF4-FFF2-40B4-BE49-F238E27FC236}">
                <a16:creationId xmlns="" xmlns:a16="http://schemas.microsoft.com/office/drawing/2014/main" id="{16E51047-3F27-D344-8005-390F5D4E27F2}"/>
              </a:ext>
            </a:extLst>
          </p:cNvPr>
          <p:cNvSpPr txBox="1">
            <a:spLocks noChangeArrowheads="1"/>
          </p:cNvSpPr>
          <p:nvPr/>
        </p:nvSpPr>
        <p:spPr bwMode="auto">
          <a:xfrm>
            <a:off x="8256589" y="3213101"/>
            <a:ext cx="180022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Clr>
                <a:srgbClr val="10253F"/>
              </a:buClr>
              <a:buSzPct val="13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1pPr>
            <a:lvl2pPr marL="742950" indent="-285750">
              <a:lnSpc>
                <a:spcPct val="150000"/>
              </a:lnSpc>
              <a:spcBef>
                <a:spcPct val="20000"/>
              </a:spcBef>
              <a:buClr>
                <a:srgbClr val="10253F"/>
              </a:buClr>
              <a:buSzPct val="120000"/>
              <a:buFont typeface="Wingdings" pitchFamily="2" charset="2"/>
              <a:buChar char="§"/>
              <a:defRPr sz="2200">
                <a:solidFill>
                  <a:schemeClr val="tx1"/>
                </a:solidFill>
                <a:latin typeface="Tahoma" panose="020B0604030504040204" pitchFamily="34" charset="0"/>
                <a:cs typeface="Tahoma" panose="020B0604030504040204" pitchFamily="34" charset="0"/>
              </a:defRPr>
            </a:lvl2pPr>
            <a:lvl3pPr marL="1143000" indent="-228600">
              <a:lnSpc>
                <a:spcPct val="150000"/>
              </a:lnSpc>
              <a:spcBef>
                <a:spcPct val="20000"/>
              </a:spcBef>
              <a:buClr>
                <a:srgbClr val="10253F"/>
              </a:buClr>
              <a:buSzPct val="12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3pPr>
            <a:lvl4pPr marL="16002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4pPr>
            <a:lvl5pPr marL="20574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9pPr>
          </a:lstStyle>
          <a:p>
            <a:pPr>
              <a:lnSpc>
                <a:spcPct val="100000"/>
              </a:lnSpc>
              <a:spcBef>
                <a:spcPct val="0"/>
              </a:spcBef>
              <a:buClrTx/>
              <a:buSzTx/>
              <a:buFontTx/>
              <a:buNone/>
            </a:pPr>
            <a:r>
              <a:rPr lang="pt-BR" altLang="pt-BR" sz="16600">
                <a:solidFill>
                  <a:schemeClr val="bg1"/>
                </a:solidFill>
                <a:latin typeface="Arial" panose="020B0604020202020204" pitchFamily="34" charset="0"/>
                <a:cs typeface="Arial" panose="020B0604020202020204" pitchFamily="34" charset="0"/>
              </a:rPr>
              <a:t>?</a:t>
            </a:r>
            <a:endParaRPr lang="pt-BR" altLang="pt-BR" sz="18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666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03FEB1E8-C813-7945-B308-B0F2D1431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81" y="-54742"/>
            <a:ext cx="8126826" cy="441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 xmlns:a16="http://schemas.microsoft.com/office/drawing/2014/main" id="{C8280FC6-040C-284D-844C-50D4A6D362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5368" y="3331627"/>
            <a:ext cx="13011100" cy="352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054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 xmlns:a16="http://schemas.microsoft.com/office/drawing/2014/main" id="{0FEA3FF1-4E79-8547-9169-AF9EE5ABA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55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a:extLst>
              <a:ext uri="{FF2B5EF4-FFF2-40B4-BE49-F238E27FC236}">
                <a16:creationId xmlns="" xmlns:a16="http://schemas.microsoft.com/office/drawing/2014/main" id="{6F001209-403E-3141-9554-D26ED0B04C36}"/>
              </a:ext>
            </a:extLst>
          </p:cNvPr>
          <p:cNvPicPr>
            <a:picLocks noChangeAspect="1"/>
          </p:cNvPicPr>
          <p:nvPr/>
        </p:nvPicPr>
        <p:blipFill>
          <a:blip r:embed="rId3"/>
          <a:stretch>
            <a:fillRect/>
          </a:stretch>
        </p:blipFill>
        <p:spPr>
          <a:xfrm>
            <a:off x="9084365" y="5004927"/>
            <a:ext cx="2703443" cy="1249353"/>
          </a:xfrm>
          <a:prstGeom prst="rect">
            <a:avLst/>
          </a:prstGeom>
        </p:spPr>
      </p:pic>
      <p:sp>
        <p:nvSpPr>
          <p:cNvPr id="9" name="Retângulo 8">
            <a:extLst>
              <a:ext uri="{FF2B5EF4-FFF2-40B4-BE49-F238E27FC236}">
                <a16:creationId xmlns="" xmlns:a16="http://schemas.microsoft.com/office/drawing/2014/main" id="{3EA68D25-7377-044F-B69E-268757103C0A}"/>
              </a:ext>
            </a:extLst>
          </p:cNvPr>
          <p:cNvSpPr/>
          <p:nvPr/>
        </p:nvSpPr>
        <p:spPr>
          <a:xfrm>
            <a:off x="0" y="596348"/>
            <a:ext cx="5565913" cy="11079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 xmlns:a16="http://schemas.microsoft.com/office/drawing/2014/main" id="{A669DDE2-71AA-4342-B0B9-02AB95C5D49D}"/>
              </a:ext>
            </a:extLst>
          </p:cNvPr>
          <p:cNvSpPr txBox="1"/>
          <p:nvPr/>
        </p:nvSpPr>
        <p:spPr>
          <a:xfrm>
            <a:off x="1" y="596348"/>
            <a:ext cx="5565912" cy="1107996"/>
          </a:xfrm>
          <a:prstGeom prst="rect">
            <a:avLst/>
          </a:prstGeom>
          <a:noFill/>
        </p:spPr>
        <p:txBody>
          <a:bodyPr wrap="square" rtlCol="0">
            <a:spAutoFit/>
          </a:bodyPr>
          <a:lstStyle/>
          <a:p>
            <a:pPr algn="ctr"/>
            <a:r>
              <a:rPr lang="pt-BR" sz="6600" dirty="0">
                <a:solidFill>
                  <a:schemeClr val="bg1"/>
                </a:solidFill>
              </a:rPr>
              <a:t>OBRIGADA!</a:t>
            </a:r>
            <a:endParaRPr lang="pt-BR" sz="3200" dirty="0">
              <a:solidFill>
                <a:schemeClr val="bg1"/>
              </a:solidFill>
            </a:endParaRPr>
          </a:p>
        </p:txBody>
      </p:sp>
    </p:spTree>
    <p:extLst>
      <p:ext uri="{BB962C8B-B14F-4D97-AF65-F5344CB8AC3E}">
        <p14:creationId xmlns:p14="http://schemas.microsoft.com/office/powerpoint/2010/main" val="1716123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74CC224-F327-EE47-AA7C-16B278D477B9}"/>
              </a:ext>
            </a:extLst>
          </p:cNvPr>
          <p:cNvSpPr>
            <a:spLocks noGrp="1"/>
          </p:cNvSpPr>
          <p:nvPr>
            <p:ph type="title"/>
          </p:nvPr>
        </p:nvSpPr>
        <p:spPr/>
        <p:txBody>
          <a:bodyPr>
            <a:normAutofit/>
          </a:bodyPr>
          <a:lstStyle/>
          <a:p>
            <a:r>
              <a:rPr lang="pt-BR" sz="3600" b="1" dirty="0">
                <a:solidFill>
                  <a:schemeClr val="accent1">
                    <a:lumMod val="50000"/>
                  </a:schemeClr>
                </a:solidFill>
              </a:rPr>
              <a:t>PACIENTE</a:t>
            </a:r>
            <a:r>
              <a:rPr lang="pt-BR" sz="3600" dirty="0">
                <a:solidFill>
                  <a:schemeClr val="accent1">
                    <a:lumMod val="50000"/>
                  </a:schemeClr>
                </a:solidFill>
              </a:rPr>
              <a:t> - </a:t>
            </a:r>
            <a:r>
              <a:rPr lang="pt-BR" sz="3600" b="1" dirty="0">
                <a:solidFill>
                  <a:schemeClr val="accent1">
                    <a:lumMod val="50000"/>
                  </a:schemeClr>
                </a:solidFill>
              </a:rPr>
              <a:t>centro do cuidado em saúde</a:t>
            </a:r>
            <a:r>
              <a:rPr lang="pt-BR" sz="3600" dirty="0">
                <a:solidFill>
                  <a:schemeClr val="accent1">
                    <a:lumMod val="50000"/>
                  </a:schemeClr>
                </a:solidFill>
              </a:rPr>
              <a:t> </a:t>
            </a:r>
          </a:p>
        </p:txBody>
      </p:sp>
      <p:pic>
        <p:nvPicPr>
          <p:cNvPr id="4" name="Picture 2" descr="http://www.nossamelhoridade.com.br/img/artigos/36752b5e43_GD_.jpg">
            <a:extLst>
              <a:ext uri="{FF2B5EF4-FFF2-40B4-BE49-F238E27FC236}">
                <a16:creationId xmlns="" xmlns:a16="http://schemas.microsoft.com/office/drawing/2014/main" id="{2B15AA96-4447-0143-A152-B2DF9376F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224" y="1860022"/>
            <a:ext cx="6779551" cy="392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815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1">
            <a:extLst>
              <a:ext uri="{FF2B5EF4-FFF2-40B4-BE49-F238E27FC236}">
                <a16:creationId xmlns="" xmlns:a16="http://schemas.microsoft.com/office/drawing/2014/main" id="{2CAEA8B4-04B5-C741-90DA-C4D1C0C71F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28"/>
          <a:stretch/>
        </p:blipFill>
        <p:spPr bwMode="auto">
          <a:xfrm>
            <a:off x="964500" y="1879599"/>
            <a:ext cx="10262999"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1">
            <a:extLst>
              <a:ext uri="{FF2B5EF4-FFF2-40B4-BE49-F238E27FC236}">
                <a16:creationId xmlns="" xmlns:a16="http://schemas.microsoft.com/office/drawing/2014/main" id="{FA25DB41-5E27-2348-9DCE-5FC0558DF35B}"/>
              </a:ext>
            </a:extLst>
          </p:cNvPr>
          <p:cNvSpPr>
            <a:spLocks noGrp="1"/>
          </p:cNvSpPr>
          <p:nvPr>
            <p:ph type="title"/>
          </p:nvPr>
        </p:nvSpPr>
        <p:spPr>
          <a:xfrm>
            <a:off x="838200" y="365125"/>
            <a:ext cx="10515600" cy="1325563"/>
          </a:xfrm>
        </p:spPr>
        <p:txBody>
          <a:bodyPr>
            <a:normAutofit/>
          </a:bodyPr>
          <a:lstStyle/>
          <a:p>
            <a:r>
              <a:rPr lang="pt-BR" sz="3600" b="1" dirty="0">
                <a:solidFill>
                  <a:schemeClr val="accent1">
                    <a:lumMod val="50000"/>
                  </a:schemeClr>
                </a:solidFill>
              </a:rPr>
              <a:t>Modelo do queijo suíço</a:t>
            </a:r>
            <a:endParaRPr lang="pt-BR" sz="3600" dirty="0">
              <a:solidFill>
                <a:schemeClr val="accent1">
                  <a:lumMod val="50000"/>
                </a:schemeClr>
              </a:solidFill>
            </a:endParaRPr>
          </a:p>
        </p:txBody>
      </p:sp>
    </p:spTree>
    <p:extLst>
      <p:ext uri="{BB962C8B-B14F-4D97-AF65-F5344CB8AC3E}">
        <p14:creationId xmlns:p14="http://schemas.microsoft.com/office/powerpoint/2010/main" val="475777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1">
            <a:extLst>
              <a:ext uri="{FF2B5EF4-FFF2-40B4-BE49-F238E27FC236}">
                <a16:creationId xmlns="" xmlns:a16="http://schemas.microsoft.com/office/drawing/2014/main" id="{33849703-B7EC-4F45-8C1B-09CC4662BE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223" y="353864"/>
            <a:ext cx="39068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a:extLst>
              <a:ext uri="{FF2B5EF4-FFF2-40B4-BE49-F238E27FC236}">
                <a16:creationId xmlns="" xmlns:a16="http://schemas.microsoft.com/office/drawing/2014/main" id="{05ACD628-2D09-9849-85AE-36D0331A9A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223" y="1868340"/>
            <a:ext cx="236537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2">
            <a:extLst>
              <a:ext uri="{FF2B5EF4-FFF2-40B4-BE49-F238E27FC236}">
                <a16:creationId xmlns="" xmlns:a16="http://schemas.microsoft.com/office/drawing/2014/main" id="{1A1BACEB-9D47-BB4B-A0C3-D8D7A6B722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822" y="5133827"/>
            <a:ext cx="4438651"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3">
            <a:extLst>
              <a:ext uri="{FF2B5EF4-FFF2-40B4-BE49-F238E27FC236}">
                <a16:creationId xmlns="" xmlns:a16="http://schemas.microsoft.com/office/drawing/2014/main" id="{4738AD31-27A1-9F4C-B5DF-848714200F9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7723" y="798514"/>
            <a:ext cx="2841625"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6">
            <a:extLst>
              <a:ext uri="{FF2B5EF4-FFF2-40B4-BE49-F238E27FC236}">
                <a16:creationId xmlns="" xmlns:a16="http://schemas.microsoft.com/office/drawing/2014/main" id="{2A05FEE7-0300-614C-98CC-FF1FB6AE129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620984">
            <a:off x="6743173" y="334963"/>
            <a:ext cx="2522537"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 xmlns:a16="http://schemas.microsoft.com/office/drawing/2014/main" id="{E399B270-7667-F84A-A18A-5B8FDE2787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3948" y="2879577"/>
            <a:ext cx="282098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 xmlns:a16="http://schemas.microsoft.com/office/drawing/2014/main" id="{39909276-9226-904E-AE11-F0E2127E6EC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50597" y="1879453"/>
            <a:ext cx="23114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5">
            <a:extLst>
              <a:ext uri="{FF2B5EF4-FFF2-40B4-BE49-F238E27FC236}">
                <a16:creationId xmlns="" xmlns:a16="http://schemas.microsoft.com/office/drawing/2014/main" id="{C7468108-24E4-4C46-93B4-5DBE4F3243B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60222" y="3011339"/>
            <a:ext cx="305911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69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eita14">
            <a:extLst>
              <a:ext uri="{FF2B5EF4-FFF2-40B4-BE49-F238E27FC236}">
                <a16:creationId xmlns="" xmlns:a16="http://schemas.microsoft.com/office/drawing/2014/main" id="{C70967CC-9BEE-2348-80EF-0D8C26E07EA5}"/>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932392" y="592666"/>
            <a:ext cx="4155606" cy="567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a:extLst>
              <a:ext uri="{FF2B5EF4-FFF2-40B4-BE49-F238E27FC236}">
                <a16:creationId xmlns="" xmlns:a16="http://schemas.microsoft.com/office/drawing/2014/main" id="{FBFC442F-2292-CA47-AA94-1D95B8FB49F4}"/>
              </a:ext>
            </a:extLst>
          </p:cNvPr>
          <p:cNvSpPr txBox="1">
            <a:spLocks noChangeArrowheads="1"/>
          </p:cNvSpPr>
          <p:nvPr/>
        </p:nvSpPr>
        <p:spPr bwMode="auto">
          <a:xfrm>
            <a:off x="1686455" y="6155795"/>
            <a:ext cx="6161087" cy="219075"/>
          </a:xfrm>
          <a:prstGeom prst="rect">
            <a:avLst/>
          </a:prstGeom>
          <a:noFill/>
          <a:ln w="9525">
            <a:noFill/>
            <a:miter lim="800000"/>
            <a:headEnd/>
            <a:tailEnd/>
          </a:ln>
          <a:effectLst/>
        </p:spPr>
        <p:txBody>
          <a:bodyPr lIns="68577" tIns="34289" rIns="68577" bIns="34289">
            <a:spAutoFit/>
          </a:bodyPr>
          <a:lstStyle/>
          <a:p>
            <a:pPr defTabSz="342900">
              <a:defRPr/>
            </a:pPr>
            <a:r>
              <a:rPr lang="pt-BR" sz="975" b="1" dirty="0"/>
              <a:t>	Imagem compartilhada por Mariana Gonzaga</a:t>
            </a:r>
          </a:p>
        </p:txBody>
      </p:sp>
      <p:sp>
        <p:nvSpPr>
          <p:cNvPr id="8" name="Retângulo 7">
            <a:extLst>
              <a:ext uri="{FF2B5EF4-FFF2-40B4-BE49-F238E27FC236}">
                <a16:creationId xmlns="" xmlns:a16="http://schemas.microsoft.com/office/drawing/2014/main" id="{5B69BF92-1BA9-F24F-AC84-8BBD7B452559}"/>
              </a:ext>
            </a:extLst>
          </p:cNvPr>
          <p:cNvSpPr/>
          <p:nvPr/>
        </p:nvSpPr>
        <p:spPr>
          <a:xfrm>
            <a:off x="5596467" y="1677986"/>
            <a:ext cx="4951941" cy="3000821"/>
          </a:xfrm>
          <a:prstGeom prst="rect">
            <a:avLst/>
          </a:prstGeom>
        </p:spPr>
        <p:txBody>
          <a:bodyPr wrap="square">
            <a:spAutoFit/>
          </a:bodyPr>
          <a:lstStyle/>
          <a:p>
            <a:pPr>
              <a:defRPr/>
            </a:pPr>
            <a:r>
              <a:rPr lang="pt-BR" sz="2300" dirty="0"/>
              <a:t>Estima-se que cerca de </a:t>
            </a:r>
            <a:r>
              <a:rPr lang="pt-BR" sz="2800" b="1" dirty="0"/>
              <a:t>7% </a:t>
            </a:r>
            <a:r>
              <a:rPr lang="pt-BR" sz="2300" b="1" dirty="0"/>
              <a:t>das prescrições manuais</a:t>
            </a:r>
            <a:r>
              <a:rPr lang="pt-BR" sz="2300" dirty="0"/>
              <a:t> elaboradas em ambiente hospitalar apresentam erros</a:t>
            </a:r>
          </a:p>
          <a:p>
            <a:pPr>
              <a:defRPr/>
            </a:pPr>
            <a:endParaRPr lang="pt-BR" sz="2300" dirty="0"/>
          </a:p>
          <a:p>
            <a:pPr>
              <a:defRPr/>
            </a:pPr>
            <a:r>
              <a:rPr lang="pt-BR" sz="2300" dirty="0"/>
              <a:t>Mais frequentes: dose incorreta, prescrições incompletas, ilegibilidade, intervalos de dosagem inadequados e erros de transcrição</a:t>
            </a:r>
          </a:p>
        </p:txBody>
      </p:sp>
      <p:sp>
        <p:nvSpPr>
          <p:cNvPr id="9" name="Retângulo 8">
            <a:extLst>
              <a:ext uri="{FF2B5EF4-FFF2-40B4-BE49-F238E27FC236}">
                <a16:creationId xmlns="" xmlns:a16="http://schemas.microsoft.com/office/drawing/2014/main" id="{4648A4DB-5E6A-5843-B2FF-D3DC4DC08EE6}"/>
              </a:ext>
            </a:extLst>
          </p:cNvPr>
          <p:cNvSpPr/>
          <p:nvPr/>
        </p:nvSpPr>
        <p:spPr>
          <a:xfrm>
            <a:off x="5596467" y="5201857"/>
            <a:ext cx="5407024" cy="430887"/>
          </a:xfrm>
          <a:prstGeom prst="rect">
            <a:avLst/>
          </a:prstGeom>
        </p:spPr>
        <p:txBody>
          <a:bodyPr wrap="square">
            <a:spAutoFit/>
          </a:bodyPr>
          <a:lstStyle/>
          <a:p>
            <a:pPr>
              <a:defRPr/>
            </a:pPr>
            <a:r>
              <a:rPr lang="en-US" sz="1100" dirty="0">
                <a:solidFill>
                  <a:schemeClr val="tx2">
                    <a:lumMod val="75000"/>
                  </a:schemeClr>
                </a:solidFill>
              </a:rPr>
              <a:t>LEWIS, P. J. et al. Prevalence, incidence and nature of prescribing errors in hospital patients: a systematic review. Drug </a:t>
            </a:r>
            <a:r>
              <a:rPr lang="en-US" sz="1100" dirty="0" err="1">
                <a:solidFill>
                  <a:schemeClr val="tx2">
                    <a:lumMod val="75000"/>
                  </a:schemeClr>
                </a:solidFill>
              </a:rPr>
              <a:t>Saf</a:t>
            </a:r>
            <a:r>
              <a:rPr lang="en-US" sz="1100" dirty="0">
                <a:solidFill>
                  <a:schemeClr val="tx2">
                    <a:lumMod val="75000"/>
                  </a:schemeClr>
                </a:solidFill>
              </a:rPr>
              <a:t>, v. 32, n. 5, p. 379–389, 2009</a:t>
            </a:r>
            <a:endParaRPr lang="pt-BR" sz="1100" dirty="0">
              <a:solidFill>
                <a:schemeClr val="tx2">
                  <a:lumMod val="75000"/>
                </a:schemeClr>
              </a:solidFill>
            </a:endParaRPr>
          </a:p>
        </p:txBody>
      </p:sp>
    </p:spTree>
    <p:extLst>
      <p:ext uri="{BB962C8B-B14F-4D97-AF65-F5344CB8AC3E}">
        <p14:creationId xmlns:p14="http://schemas.microsoft.com/office/powerpoint/2010/main" val="199690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E4AD275-A9F3-7B47-B41D-4BD1CEB7C97F}"/>
              </a:ext>
            </a:extLst>
          </p:cNvPr>
          <p:cNvSpPr>
            <a:spLocks noGrp="1"/>
          </p:cNvSpPr>
          <p:nvPr>
            <p:ph type="title"/>
          </p:nvPr>
        </p:nvSpPr>
        <p:spPr/>
        <p:txBody>
          <a:bodyPr/>
          <a:lstStyle/>
          <a:p>
            <a:r>
              <a:rPr lang="pt-BR" b="1" dirty="0">
                <a:solidFill>
                  <a:schemeClr val="accent1">
                    <a:lumMod val="75000"/>
                  </a:schemeClr>
                </a:solidFill>
              </a:rPr>
              <a:t>Riscos de ilegibilidade</a:t>
            </a:r>
          </a:p>
        </p:txBody>
      </p:sp>
      <p:graphicFrame>
        <p:nvGraphicFramePr>
          <p:cNvPr id="6" name="Object 1">
            <a:extLst>
              <a:ext uri="{FF2B5EF4-FFF2-40B4-BE49-F238E27FC236}">
                <a16:creationId xmlns="" xmlns:a16="http://schemas.microsoft.com/office/drawing/2014/main" id="{4108E76B-B2DC-984A-9BD5-75A51A5FE42A}"/>
              </a:ext>
            </a:extLst>
          </p:cNvPr>
          <p:cNvGraphicFramePr>
            <a:graphicFrameLocks noChangeAspect="1"/>
          </p:cNvGraphicFramePr>
          <p:nvPr>
            <p:extLst>
              <p:ext uri="{D42A27DB-BD31-4B8C-83A1-F6EECF244321}">
                <p14:modId xmlns:p14="http://schemas.microsoft.com/office/powerpoint/2010/main" val="1875982680"/>
              </p:ext>
            </p:extLst>
          </p:nvPr>
        </p:nvGraphicFramePr>
        <p:xfrm>
          <a:off x="1653209" y="1968984"/>
          <a:ext cx="6267450" cy="819150"/>
        </p:xfrm>
        <a:graphic>
          <a:graphicData uri="http://schemas.openxmlformats.org/presentationml/2006/ole">
            <mc:AlternateContent xmlns:mc="http://schemas.openxmlformats.org/markup-compatibility/2006">
              <mc:Choice xmlns:v="urn:schemas-microsoft-com:vml" Requires="v">
                <p:oleObj spid="_x0000_s7176" name="Foto do Photo Editor" r:id="rId3" imgW="10769600" imgH="812800" progId="">
                  <p:embed/>
                </p:oleObj>
              </mc:Choice>
              <mc:Fallback>
                <p:oleObj name="Foto do Photo Editor" r:id="rId3" imgW="10769600" imgH="812800" progId="">
                  <p:embed/>
                  <p:pic>
                    <p:nvPicPr>
                      <p:cNvPr id="16386" name="Object 1">
                        <a:extLst>
                          <a:ext uri="{FF2B5EF4-FFF2-40B4-BE49-F238E27FC236}">
                            <a16:creationId xmlns="" xmlns:a16="http://schemas.microsoft.com/office/drawing/2014/main" id="{4705422D-AC4E-F644-A29D-584FB54E82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209" y="1968984"/>
                        <a:ext cx="62674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Elipse 26">
            <a:extLst>
              <a:ext uri="{FF2B5EF4-FFF2-40B4-BE49-F238E27FC236}">
                <a16:creationId xmlns="" xmlns:a16="http://schemas.microsoft.com/office/drawing/2014/main" id="{E646ECDA-AEB2-E442-8EF2-79CE2E2C1D2A}"/>
              </a:ext>
            </a:extLst>
          </p:cNvPr>
          <p:cNvSpPr/>
          <p:nvPr/>
        </p:nvSpPr>
        <p:spPr>
          <a:xfrm>
            <a:off x="4505416" y="2045714"/>
            <a:ext cx="813858" cy="220661"/>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pt-BR" dirty="0">
              <a:solidFill>
                <a:prstClr val="white"/>
              </a:solidFill>
              <a:latin typeface="Corbel"/>
            </a:endParaRPr>
          </a:p>
        </p:txBody>
      </p:sp>
      <p:sp>
        <p:nvSpPr>
          <p:cNvPr id="8" name="CaixaDeTexto 7">
            <a:extLst>
              <a:ext uri="{FF2B5EF4-FFF2-40B4-BE49-F238E27FC236}">
                <a16:creationId xmlns="" xmlns:a16="http://schemas.microsoft.com/office/drawing/2014/main" id="{13DF1964-15FB-D347-BB09-86E1F16BF48F}"/>
              </a:ext>
            </a:extLst>
          </p:cNvPr>
          <p:cNvSpPr txBox="1"/>
          <p:nvPr/>
        </p:nvSpPr>
        <p:spPr>
          <a:xfrm>
            <a:off x="8171481" y="2069526"/>
            <a:ext cx="2222500" cy="584775"/>
          </a:xfrm>
          <a:prstGeom prst="rect">
            <a:avLst/>
          </a:prstGeom>
          <a:solidFill>
            <a:schemeClr val="accent1">
              <a:lumMod val="60000"/>
              <a:lumOff val="40000"/>
            </a:schemeClr>
          </a:solidFill>
          <a:ln>
            <a:noFill/>
          </a:ln>
        </p:spPr>
        <p:txBody>
          <a:bodyPr wrap="square">
            <a:spAutoFit/>
          </a:bodyPr>
          <a:lstStyle/>
          <a:p>
            <a:pPr algn="ctr" defTabSz="342900">
              <a:defRPr/>
            </a:pPr>
            <a:r>
              <a:rPr lang="pt-BR" sz="3200" b="1" dirty="0">
                <a:solidFill>
                  <a:prstClr val="black"/>
                </a:solidFill>
                <a:latin typeface="Calibri" pitchFamily="34" charset="0"/>
                <a:ea typeface="ＭＳ Ｐゴシック"/>
              </a:rPr>
              <a:t>5 unidades</a:t>
            </a:r>
          </a:p>
        </p:txBody>
      </p:sp>
      <p:pic>
        <p:nvPicPr>
          <p:cNvPr id="9" name="Picture 6">
            <a:extLst>
              <a:ext uri="{FF2B5EF4-FFF2-40B4-BE49-F238E27FC236}">
                <a16:creationId xmlns="" xmlns:a16="http://schemas.microsoft.com/office/drawing/2014/main" id="{F754D4A6-E326-114B-A7E0-6DCB74FF9F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1876" y="3051659"/>
            <a:ext cx="5608232" cy="819150"/>
          </a:xfrm>
          <a:prstGeom prst="rect">
            <a:avLst/>
          </a:prstGeom>
          <a:noFill/>
          <a:ln w="9525">
            <a:solidFill>
              <a:srgbClr val="1B4E67"/>
            </a:solidFill>
            <a:miter lim="800000"/>
            <a:headEnd/>
            <a:tailEnd/>
          </a:ln>
          <a:extLst>
            <a:ext uri="{909E8E84-426E-40DD-AFC4-6F175D3DCCD1}">
              <a14:hiddenFill xmlns:a14="http://schemas.microsoft.com/office/drawing/2010/main">
                <a:solidFill>
                  <a:srgbClr val="FFFFFF"/>
                </a:solidFill>
              </a14:hiddenFill>
            </a:ext>
          </a:extLst>
        </p:spPr>
      </p:pic>
      <p:sp>
        <p:nvSpPr>
          <p:cNvPr id="10" name="Elipse 20">
            <a:extLst>
              <a:ext uri="{FF2B5EF4-FFF2-40B4-BE49-F238E27FC236}">
                <a16:creationId xmlns="" xmlns:a16="http://schemas.microsoft.com/office/drawing/2014/main" id="{5E6F398A-A2CF-6447-85E3-D1012BD36E7D}"/>
              </a:ext>
            </a:extLst>
          </p:cNvPr>
          <p:cNvSpPr/>
          <p:nvPr/>
        </p:nvSpPr>
        <p:spPr>
          <a:xfrm>
            <a:off x="4847259" y="3067005"/>
            <a:ext cx="854737" cy="455083"/>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pt-BR">
              <a:solidFill>
                <a:prstClr val="white"/>
              </a:solidFill>
              <a:latin typeface="Corbel"/>
            </a:endParaRPr>
          </a:p>
        </p:txBody>
      </p:sp>
      <p:sp>
        <p:nvSpPr>
          <p:cNvPr id="11" name="CaixaDeTexto 10">
            <a:extLst>
              <a:ext uri="{FF2B5EF4-FFF2-40B4-BE49-F238E27FC236}">
                <a16:creationId xmlns="" xmlns:a16="http://schemas.microsoft.com/office/drawing/2014/main" id="{36E663CA-9DDA-1847-B271-4D2B25ADF9DC}"/>
              </a:ext>
            </a:extLst>
          </p:cNvPr>
          <p:cNvSpPr txBox="1"/>
          <p:nvPr/>
        </p:nvSpPr>
        <p:spPr>
          <a:xfrm>
            <a:off x="8171481" y="3122521"/>
            <a:ext cx="2222500" cy="584775"/>
          </a:xfrm>
          <a:prstGeom prst="rect">
            <a:avLst/>
          </a:prstGeom>
          <a:solidFill>
            <a:schemeClr val="accent1">
              <a:lumMod val="60000"/>
              <a:lumOff val="40000"/>
            </a:schemeClr>
          </a:solidFill>
          <a:ln>
            <a:noFill/>
          </a:ln>
        </p:spPr>
        <p:txBody>
          <a:bodyPr wrap="square">
            <a:spAutoFit/>
          </a:bodyPr>
          <a:lstStyle/>
          <a:p>
            <a:pPr algn="ctr" defTabSz="342900">
              <a:defRPr/>
            </a:pPr>
            <a:r>
              <a:rPr lang="pt-BR" sz="3200" b="1" dirty="0">
                <a:solidFill>
                  <a:prstClr val="black"/>
                </a:solidFill>
                <a:latin typeface="Calibri" pitchFamily="34" charset="0"/>
                <a:ea typeface="ＭＳ Ｐゴシック"/>
              </a:rPr>
              <a:t>4 unidades</a:t>
            </a:r>
          </a:p>
        </p:txBody>
      </p:sp>
      <p:pic>
        <p:nvPicPr>
          <p:cNvPr id="12" name="Picture 3">
            <a:extLst>
              <a:ext uri="{FF2B5EF4-FFF2-40B4-BE49-F238E27FC236}">
                <a16:creationId xmlns="" xmlns:a16="http://schemas.microsoft.com/office/drawing/2014/main" id="{EF417DB4-DC00-4742-B0DE-058BA8BBA3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3208" y="4354467"/>
            <a:ext cx="6267451" cy="1325563"/>
          </a:xfrm>
          <a:prstGeom prst="rect">
            <a:avLst/>
          </a:prstGeom>
          <a:noFill/>
          <a:ln w="9525">
            <a:solidFill>
              <a:srgbClr val="1B4E67"/>
            </a:solidFill>
            <a:miter lim="800000"/>
            <a:headEnd/>
            <a:tailEnd/>
          </a:ln>
          <a:extLst>
            <a:ext uri="{909E8E84-426E-40DD-AFC4-6F175D3DCCD1}">
              <a14:hiddenFill xmlns:a14="http://schemas.microsoft.com/office/drawing/2010/main">
                <a:solidFill>
                  <a:srgbClr val="FFFFFF"/>
                </a:solidFill>
              </a14:hiddenFill>
            </a:ext>
          </a:extLst>
        </p:spPr>
      </p:pic>
      <p:sp>
        <p:nvSpPr>
          <p:cNvPr id="13" name="Elipse 19">
            <a:extLst>
              <a:ext uri="{FF2B5EF4-FFF2-40B4-BE49-F238E27FC236}">
                <a16:creationId xmlns="" xmlns:a16="http://schemas.microsoft.com/office/drawing/2014/main" id="{CA228A88-E30B-6B4A-A46F-F10D0DA660C7}"/>
              </a:ext>
            </a:extLst>
          </p:cNvPr>
          <p:cNvSpPr/>
          <p:nvPr/>
        </p:nvSpPr>
        <p:spPr>
          <a:xfrm>
            <a:off x="2910333" y="4819757"/>
            <a:ext cx="1113254" cy="617385"/>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pt-BR">
              <a:solidFill>
                <a:prstClr val="white"/>
              </a:solidFill>
              <a:latin typeface="Corbel"/>
            </a:endParaRPr>
          </a:p>
        </p:txBody>
      </p:sp>
      <p:sp>
        <p:nvSpPr>
          <p:cNvPr id="14" name="CaixaDeTexto 13">
            <a:extLst>
              <a:ext uri="{FF2B5EF4-FFF2-40B4-BE49-F238E27FC236}">
                <a16:creationId xmlns="" xmlns:a16="http://schemas.microsoft.com/office/drawing/2014/main" id="{25B6D991-88C5-5144-AA0F-D9216797B338}"/>
              </a:ext>
            </a:extLst>
          </p:cNvPr>
          <p:cNvSpPr txBox="1"/>
          <p:nvPr/>
        </p:nvSpPr>
        <p:spPr>
          <a:xfrm>
            <a:off x="8171481" y="4724860"/>
            <a:ext cx="2222500" cy="584775"/>
          </a:xfrm>
          <a:prstGeom prst="rect">
            <a:avLst/>
          </a:prstGeom>
          <a:solidFill>
            <a:schemeClr val="accent1">
              <a:lumMod val="60000"/>
              <a:lumOff val="40000"/>
            </a:schemeClr>
          </a:solidFill>
          <a:ln>
            <a:noFill/>
          </a:ln>
        </p:spPr>
        <p:txBody>
          <a:bodyPr wrap="square">
            <a:spAutoFit/>
          </a:bodyPr>
          <a:lstStyle/>
          <a:p>
            <a:pPr algn="ctr" defTabSz="342900">
              <a:defRPr/>
            </a:pPr>
            <a:r>
              <a:rPr lang="pt-BR" sz="3200" b="1" dirty="0">
                <a:solidFill>
                  <a:prstClr val="black"/>
                </a:solidFill>
                <a:latin typeface="Calibri" pitchFamily="34" charset="0"/>
                <a:ea typeface="ＭＳ Ｐゴシック"/>
              </a:rPr>
              <a:t>8 unidades</a:t>
            </a:r>
          </a:p>
        </p:txBody>
      </p:sp>
    </p:spTree>
    <p:extLst>
      <p:ext uri="{BB962C8B-B14F-4D97-AF65-F5344CB8AC3E}">
        <p14:creationId xmlns:p14="http://schemas.microsoft.com/office/powerpoint/2010/main" val="324824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ox(i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D4BD000-83E2-0945-A49B-132625633DB4}"/>
              </a:ext>
            </a:extLst>
          </p:cNvPr>
          <p:cNvSpPr>
            <a:spLocks noGrp="1"/>
          </p:cNvSpPr>
          <p:nvPr>
            <p:ph type="title"/>
          </p:nvPr>
        </p:nvSpPr>
        <p:spPr/>
        <p:txBody>
          <a:bodyPr/>
          <a:lstStyle/>
          <a:p>
            <a:r>
              <a:rPr lang="pt-BR" b="1" dirty="0">
                <a:solidFill>
                  <a:schemeClr val="accent1">
                    <a:lumMod val="75000"/>
                  </a:schemeClr>
                </a:solidFill>
              </a:rPr>
              <a:t>Erro de medicação</a:t>
            </a:r>
          </a:p>
        </p:txBody>
      </p:sp>
      <p:sp>
        <p:nvSpPr>
          <p:cNvPr id="4" name="Espaço Reservado para Conteúdo 2">
            <a:extLst>
              <a:ext uri="{FF2B5EF4-FFF2-40B4-BE49-F238E27FC236}">
                <a16:creationId xmlns="" xmlns:a16="http://schemas.microsoft.com/office/drawing/2014/main" id="{07D21D74-E5CA-C648-B15F-524D990DD379}"/>
              </a:ext>
            </a:extLst>
          </p:cNvPr>
          <p:cNvSpPr>
            <a:spLocks noGrp="1"/>
          </p:cNvSpPr>
          <p:nvPr>
            <p:ph idx="1"/>
          </p:nvPr>
        </p:nvSpPr>
        <p:spPr>
          <a:xfrm>
            <a:off x="838200" y="1511783"/>
            <a:ext cx="10711070" cy="3119851"/>
          </a:xfrm>
        </p:spPr>
        <p:txBody>
          <a:bodyPr>
            <a:normAutofit/>
          </a:bodyPr>
          <a:lstStyle/>
          <a:p>
            <a:pPr marL="0" indent="0">
              <a:buNone/>
              <a:defRPr/>
            </a:pPr>
            <a:r>
              <a:rPr lang="pt-BR" dirty="0"/>
              <a:t>Qualquer </a:t>
            </a:r>
            <a:r>
              <a:rPr lang="pt-BR" b="1" dirty="0"/>
              <a:t>evento evitável </a:t>
            </a:r>
            <a:r>
              <a:rPr lang="pt-BR" dirty="0"/>
              <a:t>que, de fato ou potencialmente, pode levar ao uso inadequado de medicamento</a:t>
            </a:r>
            <a:r>
              <a:rPr lang="pt-BR" sz="2400" dirty="0"/>
              <a:t>. </a:t>
            </a:r>
          </a:p>
          <a:p>
            <a:pPr marL="0" indent="0">
              <a:buNone/>
              <a:defRPr/>
            </a:pPr>
            <a:endParaRPr lang="pt-BR" sz="1100" dirty="0"/>
          </a:p>
          <a:p>
            <a:pPr>
              <a:buFontTx/>
              <a:buChar char="-"/>
              <a:defRPr/>
            </a:pPr>
            <a:r>
              <a:rPr lang="pt-BR" sz="2400" dirty="0"/>
              <a:t>pode ou não lesar o paciente</a:t>
            </a:r>
          </a:p>
          <a:p>
            <a:pPr>
              <a:buFontTx/>
              <a:buChar char="-"/>
              <a:defRPr/>
            </a:pPr>
            <a:r>
              <a:rPr lang="pt-BR" sz="2400" dirty="0"/>
              <a:t>pode estar relacionado à prática profissional, produtos usados na área de saúde, procedimentos, problemas de comunicação, incluindo </a:t>
            </a:r>
            <a:r>
              <a:rPr lang="pt-BR" sz="2400" b="1" dirty="0"/>
              <a:t>prescrição</a:t>
            </a:r>
            <a:r>
              <a:rPr lang="pt-BR" sz="2400" dirty="0"/>
              <a:t>, rótulos, embalagens, nomes, preparação, </a:t>
            </a:r>
            <a:r>
              <a:rPr lang="pt-BR" sz="2400" b="1" dirty="0"/>
              <a:t>dispensação</a:t>
            </a:r>
            <a:r>
              <a:rPr lang="pt-BR" sz="2400" dirty="0"/>
              <a:t>, distribuição, </a:t>
            </a:r>
            <a:r>
              <a:rPr lang="pt-BR" sz="2400" b="1" dirty="0"/>
              <a:t>administração</a:t>
            </a:r>
            <a:r>
              <a:rPr lang="pt-BR" sz="2400" dirty="0"/>
              <a:t>, educação, monitoramento e uso de medicamentos. </a:t>
            </a:r>
          </a:p>
          <a:p>
            <a:pPr>
              <a:buFontTx/>
              <a:buChar char="-"/>
              <a:defRPr/>
            </a:pPr>
            <a:endParaRPr lang="pt-BR" sz="2400" dirty="0"/>
          </a:p>
        </p:txBody>
      </p:sp>
      <p:sp>
        <p:nvSpPr>
          <p:cNvPr id="8" name="CaixaDeTexto 7">
            <a:extLst>
              <a:ext uri="{FF2B5EF4-FFF2-40B4-BE49-F238E27FC236}">
                <a16:creationId xmlns="" xmlns:a16="http://schemas.microsoft.com/office/drawing/2014/main" id="{A9C754F9-2F16-2C4E-937C-FC721A9A4EFF}"/>
              </a:ext>
            </a:extLst>
          </p:cNvPr>
          <p:cNvSpPr txBox="1"/>
          <p:nvPr/>
        </p:nvSpPr>
        <p:spPr>
          <a:xfrm>
            <a:off x="838200" y="4896196"/>
            <a:ext cx="5365750" cy="1200150"/>
          </a:xfrm>
          <a:prstGeom prst="rect">
            <a:avLst/>
          </a:prstGeom>
          <a:solidFill>
            <a:schemeClr val="bg1"/>
          </a:solidFill>
        </p:spPr>
        <p:txBody>
          <a:bodyPr>
            <a:spAutoFit/>
          </a:bodyPr>
          <a:lstStyle/>
          <a:p>
            <a:pPr algn="ctr">
              <a:defRPr/>
            </a:pPr>
            <a:r>
              <a:rPr lang="pt-BR" sz="2400" b="1" dirty="0">
                <a:solidFill>
                  <a:schemeClr val="accent1">
                    <a:lumMod val="75000"/>
                  </a:schemeClr>
                </a:solidFill>
              </a:rPr>
              <a:t>Cada paciente internado nos hospitais americanos está sujeito a um erro de medicação por dia</a:t>
            </a:r>
          </a:p>
        </p:txBody>
      </p:sp>
      <p:pic>
        <p:nvPicPr>
          <p:cNvPr id="9" name="Imagem 3">
            <a:extLst>
              <a:ext uri="{FF2B5EF4-FFF2-40B4-BE49-F238E27FC236}">
                <a16:creationId xmlns="" xmlns:a16="http://schemas.microsoft.com/office/drawing/2014/main" id="{77281877-C004-F24F-9F7C-EA653FE617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4896196"/>
            <a:ext cx="2582241" cy="128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ixaDeTexto 9">
            <a:extLst>
              <a:ext uri="{FF2B5EF4-FFF2-40B4-BE49-F238E27FC236}">
                <a16:creationId xmlns="" xmlns:a16="http://schemas.microsoft.com/office/drawing/2014/main" id="{29652420-9A7E-7240-9B41-BAD96D517F09}"/>
              </a:ext>
            </a:extLst>
          </p:cNvPr>
          <p:cNvSpPr txBox="1"/>
          <p:nvPr/>
        </p:nvSpPr>
        <p:spPr>
          <a:xfrm>
            <a:off x="9043367" y="5186972"/>
            <a:ext cx="2505904" cy="769441"/>
          </a:xfrm>
          <a:prstGeom prst="rect">
            <a:avLst/>
          </a:prstGeom>
          <a:noFill/>
        </p:spPr>
        <p:txBody>
          <a:bodyPr wrap="square">
            <a:spAutoFit/>
          </a:bodyPr>
          <a:lstStyle/>
          <a:p>
            <a:pPr>
              <a:defRPr/>
            </a:pPr>
            <a:r>
              <a:rPr lang="pt-BR" sz="1100" b="1" dirty="0">
                <a:solidFill>
                  <a:schemeClr val="tx2">
                    <a:lumMod val="75000"/>
                  </a:schemeClr>
                </a:solidFill>
              </a:rPr>
              <a:t>ANACLETO TA, ROSA MB, NEIVA HM, MARTINS MAP. Erros de medicação. Pharmacia Brasileira - Janeiro/Fevereiro 2010</a:t>
            </a:r>
            <a:endParaRPr lang="pt-BR" sz="1100" dirty="0">
              <a:solidFill>
                <a:schemeClr val="tx2">
                  <a:lumMod val="75000"/>
                </a:schemeClr>
              </a:solidFill>
            </a:endParaRPr>
          </a:p>
        </p:txBody>
      </p:sp>
    </p:spTree>
    <p:extLst>
      <p:ext uri="{BB962C8B-B14F-4D97-AF65-F5344CB8AC3E}">
        <p14:creationId xmlns:p14="http://schemas.microsoft.com/office/powerpoint/2010/main" val="3279550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1">
            <a:extLst>
              <a:ext uri="{FF2B5EF4-FFF2-40B4-BE49-F238E27FC236}">
                <a16:creationId xmlns="" xmlns:a16="http://schemas.microsoft.com/office/drawing/2014/main" id="{1350FBBD-A1C2-0F4D-93CE-CCAD50B581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017" y="377894"/>
            <a:ext cx="4521729" cy="578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 xmlns:a16="http://schemas.microsoft.com/office/drawing/2014/main" id="{D0196C84-EF20-8048-A64C-5E510130DBF8}"/>
              </a:ext>
            </a:extLst>
          </p:cNvPr>
          <p:cNvSpPr/>
          <p:nvPr/>
        </p:nvSpPr>
        <p:spPr>
          <a:xfrm>
            <a:off x="6060061" y="1729351"/>
            <a:ext cx="5798335" cy="3913059"/>
          </a:xfrm>
          <a:prstGeom prst="rect">
            <a:avLst/>
          </a:prstGeom>
        </p:spPr>
        <p:txBody>
          <a:bodyPr wrap="square">
            <a:spAutoFit/>
          </a:bodyPr>
          <a:lstStyle/>
          <a:p>
            <a:pPr>
              <a:lnSpc>
                <a:spcPct val="150000"/>
              </a:lnSpc>
              <a:spcBef>
                <a:spcPts val="0"/>
              </a:spcBef>
              <a:spcAft>
                <a:spcPts val="0"/>
              </a:spcAft>
              <a:defRPr/>
            </a:pPr>
            <a:r>
              <a:rPr lang="pt-BR" sz="2400" b="1" dirty="0">
                <a:latin typeface="Calibri" pitchFamily="34" charset="0"/>
              </a:rPr>
              <a:t>“Tipo de erro de medicação que ocorre </a:t>
            </a:r>
            <a:r>
              <a:rPr lang="pt-BR" sz="2400" b="1" u="sng" dirty="0">
                <a:latin typeface="Calibri" pitchFamily="34" charset="0"/>
              </a:rPr>
              <a:t>durante a prescrição </a:t>
            </a:r>
            <a:r>
              <a:rPr lang="pt-BR" sz="2400" b="1" dirty="0">
                <a:latin typeface="Calibri" pitchFamily="34" charset="0"/>
              </a:rPr>
              <a:t>de um medicamento, em decorrência tanto da sua </a:t>
            </a:r>
            <a:r>
              <a:rPr lang="pt-BR" sz="2400" b="1" u="sng" dirty="0">
                <a:latin typeface="Calibri" pitchFamily="34" charset="0"/>
              </a:rPr>
              <a:t>redação</a:t>
            </a:r>
            <a:r>
              <a:rPr lang="pt-BR" sz="2400" b="1" dirty="0">
                <a:latin typeface="Calibri" pitchFamily="34" charset="0"/>
              </a:rPr>
              <a:t>, como do processo de </a:t>
            </a:r>
            <a:r>
              <a:rPr lang="pt-BR" sz="2400" b="1" u="sng" dirty="0">
                <a:latin typeface="Calibri" pitchFamily="34" charset="0"/>
              </a:rPr>
              <a:t>decisão terapêutica</a:t>
            </a:r>
            <a:r>
              <a:rPr lang="pt-BR" sz="2400" b="1" dirty="0">
                <a:latin typeface="Calibri" pitchFamily="34" charset="0"/>
              </a:rPr>
              <a:t> ou da </a:t>
            </a:r>
          </a:p>
          <a:p>
            <a:pPr>
              <a:lnSpc>
                <a:spcPct val="150000"/>
              </a:lnSpc>
              <a:spcBef>
                <a:spcPts val="0"/>
              </a:spcBef>
              <a:spcAft>
                <a:spcPts val="0"/>
              </a:spcAft>
              <a:defRPr/>
            </a:pPr>
            <a:r>
              <a:rPr lang="pt-BR" sz="2400" b="1" u="sng" dirty="0">
                <a:latin typeface="Calibri" pitchFamily="34" charset="0"/>
              </a:rPr>
              <a:t>falta de prescrição</a:t>
            </a:r>
            <a:r>
              <a:rPr lang="pt-BR" sz="2400" b="1" dirty="0">
                <a:latin typeface="Calibri" pitchFamily="34" charset="0"/>
              </a:rPr>
              <a:t> de um medicamento que seria necessário conforme as  condições clínicas do paciente”</a:t>
            </a:r>
          </a:p>
        </p:txBody>
      </p:sp>
      <p:sp>
        <p:nvSpPr>
          <p:cNvPr id="6" name="Retângulo 2">
            <a:extLst>
              <a:ext uri="{FF2B5EF4-FFF2-40B4-BE49-F238E27FC236}">
                <a16:creationId xmlns="" xmlns:a16="http://schemas.microsoft.com/office/drawing/2014/main" id="{63D1B359-8347-DD40-8407-54045221F05E}"/>
              </a:ext>
            </a:extLst>
          </p:cNvPr>
          <p:cNvSpPr>
            <a:spLocks noChangeArrowheads="1"/>
          </p:cNvSpPr>
          <p:nvPr/>
        </p:nvSpPr>
        <p:spPr bwMode="auto">
          <a:xfrm>
            <a:off x="5836617" y="5947155"/>
            <a:ext cx="62452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Clr>
                <a:srgbClr val="10253F"/>
              </a:buClr>
              <a:buSzPct val="13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1pPr>
            <a:lvl2pPr marL="742950" indent="-285750">
              <a:lnSpc>
                <a:spcPct val="150000"/>
              </a:lnSpc>
              <a:spcBef>
                <a:spcPct val="20000"/>
              </a:spcBef>
              <a:buClr>
                <a:srgbClr val="10253F"/>
              </a:buClr>
              <a:buSzPct val="120000"/>
              <a:buFont typeface="Wingdings" pitchFamily="2" charset="2"/>
              <a:buChar char="§"/>
              <a:defRPr sz="2200">
                <a:solidFill>
                  <a:schemeClr val="tx1"/>
                </a:solidFill>
                <a:latin typeface="Tahoma" panose="020B0604030504040204" pitchFamily="34" charset="0"/>
                <a:cs typeface="Tahoma" panose="020B0604030504040204" pitchFamily="34" charset="0"/>
              </a:defRPr>
            </a:lvl2pPr>
            <a:lvl3pPr marL="1143000" indent="-228600">
              <a:lnSpc>
                <a:spcPct val="150000"/>
              </a:lnSpc>
              <a:spcBef>
                <a:spcPct val="20000"/>
              </a:spcBef>
              <a:buClr>
                <a:srgbClr val="10253F"/>
              </a:buClr>
              <a:buSzPct val="120000"/>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3pPr>
            <a:lvl4pPr marL="16002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4pPr>
            <a:lvl5pPr marL="2057400" indent="-228600">
              <a:lnSpc>
                <a:spcPct val="150000"/>
              </a:lnSpc>
              <a:spcBef>
                <a:spcPct val="20000"/>
              </a:spcBef>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150000"/>
              </a:lnSpc>
              <a:spcBef>
                <a:spcPct val="20000"/>
              </a:spcBef>
              <a:spcAft>
                <a:spcPct val="0"/>
              </a:spcAft>
              <a:buFont typeface="Arial" panose="020B0604020202020204" pitchFamily="34" charset="0"/>
              <a:buChar char="»"/>
              <a:defRPr sz="2200">
                <a:solidFill>
                  <a:schemeClr val="tx1"/>
                </a:solidFill>
                <a:latin typeface="Tahoma" panose="020B0604030504040204" pitchFamily="34" charset="0"/>
                <a:cs typeface="Tahoma" panose="020B0604030504040204" pitchFamily="34" charset="0"/>
              </a:defRPr>
            </a:lvl9pPr>
          </a:lstStyle>
          <a:p>
            <a:pPr algn="r">
              <a:lnSpc>
                <a:spcPct val="100000"/>
              </a:lnSpc>
              <a:spcBef>
                <a:spcPct val="0"/>
              </a:spcBef>
              <a:buClrTx/>
              <a:buSzTx/>
              <a:buFontTx/>
              <a:buNone/>
            </a:pPr>
            <a:r>
              <a:rPr lang="pt-BR" altLang="pt-BR" sz="1100" dirty="0" err="1">
                <a:latin typeface="Arial" panose="020B0604020202020204" pitchFamily="34" charset="0"/>
                <a:cs typeface="Arial" panose="020B0604020202020204" pitchFamily="34" charset="0"/>
              </a:rPr>
              <a:t>https</a:t>
            </a:r>
            <a:r>
              <a:rPr lang="pt-BR" altLang="pt-BR" sz="1100" dirty="0">
                <a:latin typeface="Arial" panose="020B0604020202020204" pitchFamily="34" charset="0"/>
                <a:cs typeface="Arial" panose="020B0604020202020204" pitchFamily="34" charset="0"/>
              </a:rPr>
              <a:t>://</a:t>
            </a:r>
            <a:r>
              <a:rPr lang="pt-BR" altLang="pt-BR" sz="1100" dirty="0" err="1">
                <a:latin typeface="Arial" panose="020B0604020202020204" pitchFamily="34" charset="0"/>
                <a:cs typeface="Arial" panose="020B0604020202020204" pitchFamily="34" charset="0"/>
              </a:rPr>
              <a:t>www.ismp-brasil.org</a:t>
            </a:r>
            <a:r>
              <a:rPr lang="pt-BR" altLang="pt-BR" sz="1100" dirty="0">
                <a:latin typeface="Arial" panose="020B0604020202020204" pitchFamily="34" charset="0"/>
                <a:cs typeface="Arial" panose="020B0604020202020204" pitchFamily="34" charset="0"/>
              </a:rPr>
              <a:t>/site/</a:t>
            </a:r>
            <a:r>
              <a:rPr lang="pt-BR" altLang="pt-BR" sz="1100" dirty="0" err="1">
                <a:latin typeface="Arial" panose="020B0604020202020204" pitchFamily="34" charset="0"/>
                <a:cs typeface="Arial" panose="020B0604020202020204" pitchFamily="34" charset="0"/>
              </a:rPr>
              <a:t>wp-content</a:t>
            </a:r>
            <a:r>
              <a:rPr lang="pt-BR" altLang="pt-BR" sz="1100" dirty="0">
                <a:latin typeface="Arial" panose="020B0604020202020204" pitchFamily="34" charset="0"/>
                <a:cs typeface="Arial" panose="020B0604020202020204" pitchFamily="34" charset="0"/>
              </a:rPr>
              <a:t>/uploads/2021/03/Boletim_ismp_prevencao_erros_</a:t>
            </a:r>
            <a:r>
              <a:rPr lang="pt-BR" altLang="pt-BR" sz="1100" dirty="0" err="1">
                <a:latin typeface="Arial" panose="020B0604020202020204" pitchFamily="34" charset="0"/>
                <a:cs typeface="Arial" panose="020B0604020202020204" pitchFamily="34" charset="0"/>
              </a:rPr>
              <a:t>prescricao</a:t>
            </a:r>
            <a:r>
              <a:rPr lang="pt-BR" altLang="pt-BR" sz="1100" dirty="0">
                <a:latin typeface="Arial" panose="020B0604020202020204" pitchFamily="34" charset="0"/>
                <a:cs typeface="Arial" panose="020B0604020202020204" pitchFamily="34" charset="0"/>
              </a:rPr>
              <a:t>_.</a:t>
            </a:r>
            <a:r>
              <a:rPr lang="pt-BR" altLang="pt-BR" sz="1100" dirty="0" err="1">
                <a:latin typeface="Arial" panose="020B0604020202020204" pitchFamily="34" charset="0"/>
                <a:cs typeface="Arial" panose="020B0604020202020204" pitchFamily="34" charset="0"/>
              </a:rPr>
              <a:t>pdf</a:t>
            </a:r>
            <a:endParaRPr lang="pt-BR" altLang="pt-B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235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4191</Words>
  <Application>Microsoft Office PowerPoint</Application>
  <PresentationFormat>Widescreen</PresentationFormat>
  <Paragraphs>242</Paragraphs>
  <Slides>27</Slides>
  <Notes>21</Notes>
  <HiddenSlides>0</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1</vt:i4>
      </vt:variant>
      <vt:variant>
        <vt:lpstr>Títulos de slides</vt:lpstr>
      </vt:variant>
      <vt:variant>
        <vt:i4>27</vt:i4>
      </vt:variant>
    </vt:vector>
  </HeadingPairs>
  <TitlesOfParts>
    <vt:vector size="37" baseType="lpstr">
      <vt:lpstr>MS PGothic</vt:lpstr>
      <vt:lpstr>MS PGothic</vt:lpstr>
      <vt:lpstr>Arial</vt:lpstr>
      <vt:lpstr>Calibri</vt:lpstr>
      <vt:lpstr>Calibri Light</vt:lpstr>
      <vt:lpstr>Corbel</vt:lpstr>
      <vt:lpstr>Verdana</vt:lpstr>
      <vt:lpstr>Wingdings 3</vt:lpstr>
      <vt:lpstr>Tema do Office</vt:lpstr>
      <vt:lpstr>Foto do Photo Editor</vt:lpstr>
      <vt:lpstr>Apresentação do PowerPoint</vt:lpstr>
      <vt:lpstr>Apresentação do PowerPoint</vt:lpstr>
      <vt:lpstr>PACIENTE - centro do cuidado em saúde </vt:lpstr>
      <vt:lpstr>Modelo do queijo suíço</vt:lpstr>
      <vt:lpstr>Apresentação do PowerPoint</vt:lpstr>
      <vt:lpstr>Apresentação do PowerPoint</vt:lpstr>
      <vt:lpstr>Riscos de ilegibilidade</vt:lpstr>
      <vt:lpstr>Erro de medicação</vt:lpstr>
      <vt:lpstr>Apresentação do PowerPoint</vt:lpstr>
      <vt:lpstr>Sistemas de prescrição eletrônica</vt:lpstr>
      <vt:lpstr>Apresentação do PowerPoint</vt:lpstr>
      <vt:lpstr>Apresentação do PowerPoint</vt:lpstr>
      <vt:lpstr>Fragmentação do sistema</vt:lpstr>
      <vt:lpstr>DISPENSAÇÃO - Integrador</vt:lpstr>
      <vt:lpstr>Apresentação do PowerPoint</vt:lpstr>
      <vt:lpstr>Apresentação do PowerPoint</vt:lpstr>
      <vt:lpstr>Outros serviços</vt:lpstr>
      <vt:lpstr>Segundo a OMS</vt:lpstr>
      <vt:lpstr>DESAFIO GLOBAL MEDICAÇÃO SEM DANOS - 2017</vt:lpstr>
      <vt:lpstr>Apresentação do PowerPoint</vt:lpstr>
      <vt:lpstr>Apresentação do PowerPoint</vt:lpstr>
      <vt:lpstr>Apresentação do PowerPoint</vt:lpstr>
      <vt:lpstr>Criação do Grupo Interinstitucional de Trabalho em Farmácia Digital (GIT-FD) </vt:lpstr>
      <vt:lpstr>Prescrição eletrônica de medicamentos Posição da Anvisa (Final de fevereiro/2020)</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Gustavo Lavorato</dc:creator>
  <cp:lastModifiedBy>CFF</cp:lastModifiedBy>
  <cp:revision>10</cp:revision>
  <dcterms:created xsi:type="dcterms:W3CDTF">2021-05-10T14:00:59Z</dcterms:created>
  <dcterms:modified xsi:type="dcterms:W3CDTF">2021-05-10T17:24:01Z</dcterms:modified>
</cp:coreProperties>
</file>