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300" r:id="rId6"/>
    <p:sldId id="258" r:id="rId7"/>
    <p:sldId id="301" r:id="rId8"/>
    <p:sldId id="303" r:id="rId9"/>
    <p:sldId id="304" r:id="rId10"/>
    <p:sldId id="299" r:id="rId11"/>
    <p:sldId id="298" r:id="rId12"/>
    <p:sldId id="275" r:id="rId13"/>
  </p:sldIdLst>
  <p:sldSz cx="12192000" cy="6858000"/>
  <p:notesSz cx="9982200" cy="67945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20B0604020202020204" charset="0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256"/>
            <p14:sldId id="257"/>
            <p14:sldId id="300"/>
            <p14:sldId id="258"/>
            <p14:sldId id="301"/>
            <p14:sldId id="303"/>
            <p14:sldId id="304"/>
            <p14:sldId id="299"/>
            <p14:sldId id="298"/>
            <p14:sldId id="275"/>
          </p14:sldIdLst>
        </p14:section>
        <p14:section name="Seção sem Título" id="{92FE0699-881A-48D0-8E8E-44E02F50048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04/11/2021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04/11/2021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94137">
              <a:defRPr/>
            </a:pPr>
            <a:fld id="{B37E0079-1779-4552-959E-D2C1AEBC0B0E}" type="slidenum">
              <a:rPr lang="pt-BR">
                <a:solidFill>
                  <a:prstClr val="black"/>
                </a:solidFill>
                <a:latin typeface="Calibri"/>
              </a:rPr>
              <a:pPr defTabSz="1294137">
                <a:defRPr/>
              </a:pPr>
              <a:t>6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2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94137">
              <a:defRPr/>
            </a:pPr>
            <a:fld id="{B37E0079-1779-4552-959E-D2C1AEBC0B0E}" type="slidenum">
              <a:rPr lang="pt-BR">
                <a:solidFill>
                  <a:prstClr val="black"/>
                </a:solidFill>
                <a:latin typeface="Calibri"/>
              </a:rPr>
              <a:pPr defTabSz="1294137">
                <a:defRPr/>
              </a:pPr>
              <a:t>7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24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8E3E4B-F825-40DD-B6D9-21742BA7F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2834869"/>
            <a:ext cx="4400550" cy="11882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F5628AC-0392-416A-B01C-72B6745FD6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922" y="214776"/>
            <a:ext cx="2105455" cy="58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1085850"/>
            <a:ext cx="388620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4"/>
            <a:ext cx="2943226" cy="2040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CFA1-3F47-674C-BF7A-EF424C6F1596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E8D6-6EB0-DB43-96E1-9F603E93558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28FD72-FCC2-432F-9209-5A4096C7B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3" y="3042737"/>
            <a:ext cx="4324352" cy="77252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27F8BD-679F-4332-BF4C-A0D3E7D54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3" y="4286250"/>
            <a:ext cx="443345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bg2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8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3613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</p:spTree>
    <p:extLst>
      <p:ext uri="{BB962C8B-B14F-4D97-AF65-F5344CB8AC3E}">
        <p14:creationId xmlns:p14="http://schemas.microsoft.com/office/powerpoint/2010/main" val="2998969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bg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8776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46837" y="2551837"/>
            <a:ext cx="10898327" cy="1754326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6000" b="1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8" name="Conector reto 17"/>
          <p:cNvCxnSpPr/>
          <p:nvPr userDrawn="1"/>
        </p:nvCxnSpPr>
        <p:spPr>
          <a:xfrm>
            <a:off x="646837" y="2314575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 userDrawn="1"/>
        </p:nvCxnSpPr>
        <p:spPr>
          <a:xfrm>
            <a:off x="646837" y="4572000"/>
            <a:ext cx="10898327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6753224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8820150" y="0"/>
            <a:ext cx="3371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6753224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1000124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>
                    <a:lumMod val="75000"/>
                  </a:schemeClr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7EB00"/>
              </a:clrFrom>
              <a:clrTo>
                <a:srgbClr val="F7EB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4542" y="395271"/>
            <a:ext cx="494951" cy="51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9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819211" y="6296947"/>
            <a:ext cx="6982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2"/>
                </a:solidFill>
                <a:latin typeface="Montserrat" panose="00000500000000000000" pitchFamily="2" charset="0"/>
                <a:ea typeface="Roboto" panose="02000000000000000000" pitchFamily="2" charset="0"/>
              </a:defRPr>
            </a:lvl1pPr>
          </a:lstStyle>
          <a:p>
            <a:fld id="{2CAD3949-D325-4C02-B6F3-CA7E3C2E1BD9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3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84421" y="6047783"/>
            <a:ext cx="576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Arionaldo Bomfim Rosendo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Subsecretário de Planejamento e Orçamento/SE/MS</a:t>
            </a:r>
          </a:p>
        </p:txBody>
      </p:sp>
    </p:spTree>
    <p:extLst>
      <p:ext uri="{BB962C8B-B14F-4D97-AF65-F5344CB8AC3E}">
        <p14:creationId xmlns:p14="http://schemas.microsoft.com/office/powerpoint/2010/main" val="34120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91841" y="5166638"/>
            <a:ext cx="576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Arionaldo Bomfim Rosendo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Subsecretário de Planejamento e Orçamento/SE/MS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spo@saude.gov.br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08711" y="1836006"/>
            <a:ext cx="5769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Muito Obrigado!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46837" y="2551837"/>
            <a:ext cx="10898327" cy="17543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buClr>
                <a:srgbClr val="F6A020"/>
              </a:buClr>
              <a:buSzPts val="5600"/>
            </a:pPr>
            <a:r>
              <a:rPr lang="pt-BR" altLang="pt-BR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Orçamento federal da saúde</a:t>
            </a:r>
            <a:r>
              <a:rPr lang="pt-BR" altLang="pt-BR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/>
            </a:r>
            <a:br>
              <a:rPr lang="pt-BR" altLang="pt-BR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altLang="pt-BR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/>
            </a:r>
            <a:br>
              <a:rPr lang="pt-BR" altLang="pt-BR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altLang="pt-BR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Brasília, </a:t>
            </a:r>
            <a:r>
              <a:rPr lang="pt-BR" altLang="pt-BR" sz="20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04/11/21</a:t>
            </a:r>
            <a:endParaRPr lang="pt-BR" altLang="pt-BR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2</a:t>
            </a:fld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2398222" y="1620810"/>
            <a:ext cx="7257010" cy="0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506287" y="5295319"/>
            <a:ext cx="7148945" cy="4157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3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3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-441989" y="322160"/>
            <a:ext cx="120443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Tx/>
              <a:buNone/>
            </a:pPr>
            <a:r>
              <a:rPr lang="pt-BR" altLang="pt-BR" sz="3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Aplicação Mínima Constitucional em Saúde</a:t>
            </a:r>
            <a:endParaRPr lang="pt-BR" altLang="pt-BR" sz="3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958733" y="5291243"/>
            <a:ext cx="8896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/>
              <a:t>(1) Piso - IPCA </a:t>
            </a:r>
            <a:r>
              <a:rPr lang="pt-BR" sz="1300" dirty="0" err="1" smtClean="0"/>
              <a:t>jul</a:t>
            </a:r>
            <a:r>
              <a:rPr lang="pt-BR" sz="1300" dirty="0" smtClean="0"/>
              <a:t>/20 a </a:t>
            </a:r>
            <a:r>
              <a:rPr lang="pt-BR" sz="1300" dirty="0" err="1" smtClean="0"/>
              <a:t>jun</a:t>
            </a:r>
            <a:r>
              <a:rPr lang="pt-BR" sz="1300" dirty="0" smtClean="0"/>
              <a:t>/21 – Fonte IBGE Aplicação em ASPS – Limite SOF Fase II (MS e Anvisa). </a:t>
            </a:r>
          </a:p>
          <a:p>
            <a:r>
              <a:rPr lang="pt-BR" sz="1300" dirty="0" smtClean="0"/>
              <a:t>(</a:t>
            </a:r>
            <a:r>
              <a:rPr lang="pt-BR" sz="1300" dirty="0"/>
              <a:t>2) Fonte - Tesouro Gerencial em </a:t>
            </a:r>
            <a:r>
              <a:rPr lang="pt-BR" sz="1300" dirty="0" smtClean="0"/>
              <a:t>01/09/2021 </a:t>
            </a:r>
            <a:r>
              <a:rPr lang="pt-BR" sz="1300" dirty="0"/>
              <a:t>- Dotação Atual ASPS, </a:t>
            </a:r>
            <a:r>
              <a:rPr lang="pt-BR" sz="1300" dirty="0" smtClean="0"/>
              <a:t>inclusive </a:t>
            </a:r>
            <a:r>
              <a:rPr lang="pt-BR" sz="1300" dirty="0"/>
              <a:t>com os </a:t>
            </a:r>
            <a:r>
              <a:rPr lang="pt-BR" sz="1300" dirty="0" smtClean="0"/>
              <a:t>créditos extraordinários abertos e reabertos </a:t>
            </a:r>
            <a:r>
              <a:rPr lang="pt-BR" sz="1300" dirty="0"/>
              <a:t>para atender a pandemia de Covid-19, montante de R$ </a:t>
            </a:r>
            <a:r>
              <a:rPr lang="pt-BR" sz="1300" dirty="0" smtClean="0"/>
              <a:t>47,7 </a:t>
            </a:r>
            <a:r>
              <a:rPr lang="pt-BR" sz="1300" dirty="0"/>
              <a:t>bilhões; e</a:t>
            </a:r>
          </a:p>
          <a:p>
            <a:r>
              <a:rPr lang="pt-BR" sz="1300" dirty="0"/>
              <a:t>(3) Fonte 142 - Royalties do Petróleo e Reposição de Restos a Pagar </a:t>
            </a:r>
            <a:r>
              <a:rPr lang="pt-BR" sz="1300" dirty="0" smtClean="0"/>
              <a:t>Cancelados</a:t>
            </a:r>
            <a:r>
              <a:rPr lang="pt-BR" sz="1300" dirty="0"/>
              <a:t>.</a:t>
            </a:r>
          </a:p>
        </p:txBody>
      </p:sp>
      <p:sp>
        <p:nvSpPr>
          <p:cNvPr id="25" name="Espaço Reservado para Conteúdo 1"/>
          <p:cNvSpPr txBox="1">
            <a:spLocks/>
          </p:cNvSpPr>
          <p:nvPr/>
        </p:nvSpPr>
        <p:spPr>
          <a:xfrm>
            <a:off x="83147" y="1413164"/>
            <a:ext cx="2614155" cy="4482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r>
              <a:rPr lang="pt-BR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 de cálculo definida pelo Novo Regime Fiscal (Emenda Constitucional – EC nº 95/2016):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FABE0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Em 2017, 15% da receita corrente líquida apurada no exercício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FABE0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Nos exercícios posteriores, </a:t>
            </a:r>
            <a:r>
              <a:rPr lang="pt-BR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PISO</a:t>
            </a:r>
            <a:r>
              <a:rPr lang="pt-BR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do exercício anterior corrigido pela inflação </a:t>
            </a:r>
            <a:r>
              <a:rPr lang="pt-BR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(IPCA dos últimos 12 meses até junho do ano anterior ao que se refere a LOA)</a:t>
            </a:r>
            <a:endParaRPr lang="pt-BR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99" y="1964886"/>
            <a:ext cx="9119490" cy="33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4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-441989" y="322160"/>
            <a:ext cx="120443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Tx/>
              <a:buNone/>
            </a:pPr>
            <a:r>
              <a:rPr lang="pt-BR" altLang="pt-BR" sz="3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Orçamento Federal 2020/2021</a:t>
            </a:r>
            <a:endParaRPr lang="pt-BR" altLang="pt-BR" sz="3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13" name="Espaço Reservado para Conteúdo 1"/>
          <p:cNvSpPr txBox="1">
            <a:spLocks/>
          </p:cNvSpPr>
          <p:nvPr/>
        </p:nvSpPr>
        <p:spPr>
          <a:xfrm>
            <a:off x="83147" y="1413164"/>
            <a:ext cx="11762489" cy="4482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endParaRPr lang="pt-BR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74811"/>
              </p:ext>
            </p:extLst>
          </p:nvPr>
        </p:nvGraphicFramePr>
        <p:xfrm>
          <a:off x="266009" y="1413163"/>
          <a:ext cx="11203819" cy="4549826"/>
        </p:xfrm>
        <a:graphic>
          <a:graphicData uri="http://schemas.openxmlformats.org/drawingml/2006/table">
            <a:tbl>
              <a:tblPr/>
              <a:tblGrid>
                <a:gridCol w="2167510">
                  <a:extLst>
                    <a:ext uri="{9D8B030D-6E8A-4147-A177-3AD203B41FA5}">
                      <a16:colId xmlns:a16="http://schemas.microsoft.com/office/drawing/2014/main" val="2633068780"/>
                    </a:ext>
                  </a:extLst>
                </a:gridCol>
                <a:gridCol w="1565424">
                  <a:extLst>
                    <a:ext uri="{9D8B030D-6E8A-4147-A177-3AD203B41FA5}">
                      <a16:colId xmlns:a16="http://schemas.microsoft.com/office/drawing/2014/main" val="2826046834"/>
                    </a:ext>
                  </a:extLst>
                </a:gridCol>
                <a:gridCol w="1485147">
                  <a:extLst>
                    <a:ext uri="{9D8B030D-6E8A-4147-A177-3AD203B41FA5}">
                      <a16:colId xmlns:a16="http://schemas.microsoft.com/office/drawing/2014/main" val="2635493316"/>
                    </a:ext>
                  </a:extLst>
                </a:gridCol>
                <a:gridCol w="1545353">
                  <a:extLst>
                    <a:ext uri="{9D8B030D-6E8A-4147-A177-3AD203B41FA5}">
                      <a16:colId xmlns:a16="http://schemas.microsoft.com/office/drawing/2014/main" val="3105911370"/>
                    </a:ext>
                  </a:extLst>
                </a:gridCol>
                <a:gridCol w="1565424">
                  <a:extLst>
                    <a:ext uri="{9D8B030D-6E8A-4147-A177-3AD203B41FA5}">
                      <a16:colId xmlns:a16="http://schemas.microsoft.com/office/drawing/2014/main" val="3305738703"/>
                    </a:ext>
                  </a:extLst>
                </a:gridCol>
                <a:gridCol w="1565424">
                  <a:extLst>
                    <a:ext uri="{9D8B030D-6E8A-4147-A177-3AD203B41FA5}">
                      <a16:colId xmlns:a16="http://schemas.microsoft.com/office/drawing/2014/main" val="2116044098"/>
                    </a:ext>
                  </a:extLst>
                </a:gridCol>
                <a:gridCol w="1309537">
                  <a:extLst>
                    <a:ext uri="{9D8B030D-6E8A-4147-A177-3AD203B41FA5}">
                      <a16:colId xmlns:a16="http://schemas.microsoft.com/office/drawing/2014/main" val="530731887"/>
                    </a:ext>
                  </a:extLst>
                </a:gridCol>
              </a:tblGrid>
              <a:tr h="386233">
                <a:tc gridSpan="7"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R$ milhões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048859"/>
                  </a:ext>
                </a:extLst>
              </a:tr>
              <a:tr h="3862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Crédito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28465"/>
                  </a:ext>
                </a:extLst>
              </a:tr>
              <a:tr h="3862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Dotação Atual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Empenhado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Dotação Atual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Empenhado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76202"/>
                  </a:ext>
                </a:extLst>
              </a:tr>
              <a:tr h="6990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Ordinário</a:t>
                      </a:r>
                      <a:r>
                        <a:rPr lang="pt-BR" sz="1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(LOA + créditos)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133.926,4            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132.903,2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120.674,4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</a:t>
                      </a:r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144719,5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120.276,2 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103.098,7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073148"/>
                  </a:ext>
                </a:extLst>
              </a:tr>
              <a:tr h="6990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Extraordinário</a:t>
                      </a:r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64.166,9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42.172,8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39.488,8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47.075,2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42.205,8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31.351,7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40636"/>
                  </a:ext>
                </a:extLst>
              </a:tr>
              <a:tr h="6990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198.093,3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175.076,0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160.163,2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191.794,8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162.482,0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134.450,4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53692"/>
                  </a:ext>
                </a:extLst>
              </a:tr>
              <a:tr h="386233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SIOP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em 29/10/2021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40064"/>
                  </a:ext>
                </a:extLst>
              </a:tr>
              <a:tr h="90764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Em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2021,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estão incluídos saldos reabertos das MPs nº 1.004/2020 e 1.015/2020 (Dotação Atual 2021 - R$ 21.593,9 milhões, Empenhado 2021 - 19.973,7 milhões, Pago 2021 - 12.176,2 milhões)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227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5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-441989" y="322160"/>
            <a:ext cx="120443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Tx/>
              <a:buNone/>
            </a:pPr>
            <a:r>
              <a:rPr lang="pt-BR" altLang="pt-BR" sz="3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PNI 2020/2021/2022</a:t>
            </a:r>
            <a:endParaRPr lang="pt-BR" altLang="pt-BR" sz="3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83147" y="1413164"/>
            <a:ext cx="11762489" cy="4482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None/>
            </a:pPr>
            <a:endParaRPr lang="pt-BR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61361"/>
              </p:ext>
            </p:extLst>
          </p:nvPr>
        </p:nvGraphicFramePr>
        <p:xfrm>
          <a:off x="2257598" y="2049331"/>
          <a:ext cx="6778335" cy="3610523"/>
        </p:xfrm>
        <a:graphic>
          <a:graphicData uri="http://schemas.openxmlformats.org/drawingml/2006/table">
            <a:tbl>
              <a:tblPr/>
              <a:tblGrid>
                <a:gridCol w="2940865">
                  <a:extLst>
                    <a:ext uri="{9D8B030D-6E8A-4147-A177-3AD203B41FA5}">
                      <a16:colId xmlns:a16="http://schemas.microsoft.com/office/drawing/2014/main" val="2816639536"/>
                    </a:ext>
                  </a:extLst>
                </a:gridCol>
                <a:gridCol w="1255247">
                  <a:extLst>
                    <a:ext uri="{9D8B030D-6E8A-4147-A177-3AD203B41FA5}">
                      <a16:colId xmlns:a16="http://schemas.microsoft.com/office/drawing/2014/main" val="2296549800"/>
                    </a:ext>
                  </a:extLst>
                </a:gridCol>
                <a:gridCol w="1380772">
                  <a:extLst>
                    <a:ext uri="{9D8B030D-6E8A-4147-A177-3AD203B41FA5}">
                      <a16:colId xmlns:a16="http://schemas.microsoft.com/office/drawing/2014/main" val="3475094265"/>
                    </a:ext>
                  </a:extLst>
                </a:gridCol>
                <a:gridCol w="1201451">
                  <a:extLst>
                    <a:ext uri="{9D8B030D-6E8A-4147-A177-3AD203B41FA5}">
                      <a16:colId xmlns:a16="http://schemas.microsoft.com/office/drawing/2014/main" val="1101255082"/>
                    </a:ext>
                  </a:extLst>
                </a:gridCol>
              </a:tblGrid>
              <a:tr h="8088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Empenhado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(R$ milhões)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Dotação Atual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(R$ milhões)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PLOA 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(R$ milhões)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37282"/>
                  </a:ext>
                </a:extLst>
              </a:tr>
              <a:tr h="7353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Aquisição e distribuição de insumos estratégicos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518,7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747,4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196,4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036473"/>
                  </a:ext>
                </a:extLst>
              </a:tr>
              <a:tr h="7353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Imunobiológicos para Prevenção e Controle de Doenças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4.652,0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4.630,6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5.023,7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30690"/>
                  </a:ext>
                </a:extLst>
              </a:tr>
              <a:tr h="6654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Coronavírus (COVID-19)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2.825,9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25.189,4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3.943,0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31441"/>
                  </a:ext>
                </a:extLst>
              </a:tr>
              <a:tr h="6654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7.165,7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31.398,4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9.163,1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37949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302627" y="5769700"/>
            <a:ext cx="2419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560"/>
            <a:r>
              <a:rPr lang="pt-BR" sz="1100" dirty="0" smtClean="0">
                <a:solidFill>
                  <a:prstClr val="black"/>
                </a:solidFill>
                <a:latin typeface="Calibri"/>
              </a:rPr>
              <a:t>Fonte: SIOP, em 29/10/21. </a:t>
            </a:r>
          </a:p>
        </p:txBody>
      </p:sp>
    </p:spTree>
    <p:extLst>
      <p:ext uri="{BB962C8B-B14F-4D97-AF65-F5344CB8AC3E}">
        <p14:creationId xmlns:p14="http://schemas.microsoft.com/office/powerpoint/2010/main" val="41187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41534"/>
              </p:ext>
            </p:extLst>
          </p:nvPr>
        </p:nvGraphicFramePr>
        <p:xfrm>
          <a:off x="2204" y="-26584"/>
          <a:ext cx="12214067" cy="1047298"/>
        </p:xfrm>
        <a:graphic>
          <a:graphicData uri="http://schemas.openxmlformats.org/drawingml/2006/table">
            <a:tbl>
              <a:tblPr/>
              <a:tblGrid>
                <a:gridCol w="1221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72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PLANO DE EXPANSÃO DA RADIOTERAPIA NO SUS</a:t>
                      </a:r>
                    </a:p>
                  </a:txBody>
                  <a:tcPr marL="10950" marR="10950" marT="8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" name="Imagem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77" y="1310457"/>
            <a:ext cx="5061375" cy="4705975"/>
          </a:xfrm>
          <a:prstGeom prst="rect">
            <a:avLst/>
          </a:prstGeom>
          <a:solidFill>
            <a:srgbClr val="E50909"/>
          </a:solidFill>
        </p:spPr>
      </p:pic>
      <p:sp>
        <p:nvSpPr>
          <p:cNvPr id="42" name="CaixaDeTexto 41"/>
          <p:cNvSpPr txBox="1"/>
          <p:nvPr/>
        </p:nvSpPr>
        <p:spPr>
          <a:xfrm>
            <a:off x="2191400" y="1628233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49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28459" y="2567527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08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4643763" y="3934735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07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250667" y="4957046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05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211012" y="3959212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03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3609619" y="4917451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09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196866" y="2567528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2408567" y="3093060"/>
            <a:ext cx="2060835" cy="98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3998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100</a:t>
            </a:r>
          </a:p>
          <a:p>
            <a:pPr algn="ctr" defTabSz="1218560"/>
            <a:r>
              <a:rPr lang="pt-BR" b="1" dirty="0">
                <a:solidFill>
                  <a:srgbClr val="1F497D">
                    <a:lumMod val="75000"/>
                  </a:srgbClr>
                </a:solidFill>
                <a:latin typeface="Calibri"/>
              </a:rPr>
              <a:t>SOLUÇÕES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3589962" y="1635357"/>
            <a:ext cx="1053801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0"/>
            <a:r>
              <a:rPr lang="pt-BR" sz="4398" dirty="0">
                <a:solidFill>
                  <a:prstClr val="white"/>
                </a:solidFill>
                <a:latin typeface="Calibri"/>
              </a:rPr>
              <a:t>04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7519335" y="1701208"/>
            <a:ext cx="4394653" cy="37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SOLUÇÕES CONCLUÍDAS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OBRAS EM EXECUÇÃO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OBRAS PARALISADAS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OBRAS EM PROCESSO LICITATÓRIO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PROJETOS EXECUTIVOS EM ANÁLISE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PROJETO BÁSICO EM ELABORAÇÃO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PROJETOS EM ESTUDO PRELIMINAR</a:t>
            </a:r>
          </a:p>
          <a:p>
            <a:pPr defTabSz="1218560"/>
            <a:endParaRPr lang="pt-BR" sz="1600" b="1" dirty="0">
              <a:solidFill>
                <a:prstClr val="black"/>
              </a:solidFill>
              <a:latin typeface="Calibri"/>
            </a:endParaRPr>
          </a:p>
          <a:p>
            <a:pPr defTabSz="1218560"/>
            <a:r>
              <a:rPr lang="pt-BR" sz="1600" b="1" dirty="0">
                <a:solidFill>
                  <a:prstClr val="black"/>
                </a:solidFill>
                <a:latin typeface="Calibri"/>
              </a:rPr>
              <a:t>EQUIPAMENTOS EM IMPLANTAÇÃO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687397" y="5703203"/>
            <a:ext cx="5177247" cy="9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560"/>
            <a:r>
              <a:rPr lang="pt-BR" sz="1400" b="1" dirty="0" err="1">
                <a:solidFill>
                  <a:prstClr val="black"/>
                </a:solidFill>
                <a:latin typeface="Calibri"/>
              </a:rPr>
              <a:t>Obs</a:t>
            </a:r>
            <a:r>
              <a:rPr lang="pt-BR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sz="1200" b="1" dirty="0">
                <a:solidFill>
                  <a:prstClr val="black"/>
                </a:solidFill>
                <a:latin typeface="Calibri"/>
              </a:rPr>
              <a:t>1</a:t>
            </a:r>
            <a:r>
              <a:rPr lang="pt-BR" sz="1400" b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pt-BR" sz="1400" dirty="0">
                <a:solidFill>
                  <a:prstClr val="black"/>
                </a:solidFill>
                <a:latin typeface="Calibri"/>
              </a:rPr>
              <a:t>Das 49 soluções concluídas – 41 estão com licença de operação e outras 09 aguardam tramitação documental entre os serviços e a CNEN – Comissão Nacional de Energia Nuclear para obtenção da licença.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B8005AD-017D-40E4-B411-660D77C8FBC0}"/>
              </a:ext>
            </a:extLst>
          </p:cNvPr>
          <p:cNvSpPr/>
          <p:nvPr/>
        </p:nvSpPr>
        <p:spPr>
          <a:xfrm>
            <a:off x="6790279" y="1771030"/>
            <a:ext cx="604669" cy="2601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A94C80-418E-4F20-9358-1C43D50540BD}"/>
              </a:ext>
            </a:extLst>
          </p:cNvPr>
          <p:cNvSpPr/>
          <p:nvPr/>
        </p:nvSpPr>
        <p:spPr>
          <a:xfrm>
            <a:off x="6790279" y="2253828"/>
            <a:ext cx="604669" cy="260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4B158D7-5EC5-437A-A803-A3631A1168CE}"/>
              </a:ext>
            </a:extLst>
          </p:cNvPr>
          <p:cNvSpPr/>
          <p:nvPr/>
        </p:nvSpPr>
        <p:spPr>
          <a:xfrm>
            <a:off x="6790279" y="2736627"/>
            <a:ext cx="604669" cy="2601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65E419-4917-48DB-A4C1-E77B0595F8FD}"/>
              </a:ext>
            </a:extLst>
          </p:cNvPr>
          <p:cNvSpPr/>
          <p:nvPr/>
        </p:nvSpPr>
        <p:spPr>
          <a:xfrm>
            <a:off x="6790279" y="3219424"/>
            <a:ext cx="604669" cy="2601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56A1458-F2BA-4BE9-8E1C-950314F38155}"/>
              </a:ext>
            </a:extLst>
          </p:cNvPr>
          <p:cNvSpPr/>
          <p:nvPr/>
        </p:nvSpPr>
        <p:spPr>
          <a:xfrm>
            <a:off x="6790279" y="3702221"/>
            <a:ext cx="604669" cy="2601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3B69BD8-E2C2-46E4-9B73-3BF284770911}"/>
              </a:ext>
            </a:extLst>
          </p:cNvPr>
          <p:cNvSpPr/>
          <p:nvPr/>
        </p:nvSpPr>
        <p:spPr>
          <a:xfrm>
            <a:off x="6790279" y="4185018"/>
            <a:ext cx="604669" cy="260157"/>
          </a:xfrm>
          <a:prstGeom prst="rect">
            <a:avLst/>
          </a:prstGeom>
          <a:solidFill>
            <a:srgbClr val="E3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38E05B-14AA-4755-989F-9CA2BB5124E3}"/>
              </a:ext>
            </a:extLst>
          </p:cNvPr>
          <p:cNvSpPr/>
          <p:nvPr/>
        </p:nvSpPr>
        <p:spPr>
          <a:xfrm>
            <a:off x="6790279" y="4667818"/>
            <a:ext cx="604669" cy="260157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6135839-AF4D-4A86-94F0-391B6F95CC5C}"/>
              </a:ext>
            </a:extLst>
          </p:cNvPr>
          <p:cNvSpPr/>
          <p:nvPr/>
        </p:nvSpPr>
        <p:spPr>
          <a:xfrm>
            <a:off x="6798281" y="5126459"/>
            <a:ext cx="604669" cy="260157"/>
          </a:xfrm>
          <a:prstGeom prst="rect">
            <a:avLst/>
          </a:prstGeom>
          <a:solidFill>
            <a:srgbClr val="FFD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8560"/>
            <a:endParaRPr lang="pt-BR">
              <a:solidFill>
                <a:srgbClr val="F79646">
                  <a:lumMod val="20000"/>
                  <a:lumOff val="80000"/>
                </a:srgbClr>
              </a:solidFill>
              <a:latin typeface="Calibri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00" y="6055832"/>
            <a:ext cx="2735671" cy="729200"/>
          </a:xfrm>
          <a:prstGeom prst="rect">
            <a:avLst/>
          </a:prstGeom>
        </p:spPr>
      </p:pic>
      <p:sp>
        <p:nvSpPr>
          <p:cNvPr id="2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-441989" y="322160"/>
            <a:ext cx="120443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Tx/>
              <a:buNone/>
            </a:pPr>
            <a:r>
              <a:rPr lang="pt-BR" altLang="pt-BR" sz="3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Plano de Expansão da Radioterapia</a:t>
            </a:r>
            <a:endParaRPr lang="pt-BR" altLang="pt-BR" sz="3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204" y="-26584"/>
          <a:ext cx="12214067" cy="1047298"/>
        </p:xfrm>
        <a:graphic>
          <a:graphicData uri="http://schemas.openxmlformats.org/drawingml/2006/table">
            <a:tbl>
              <a:tblPr/>
              <a:tblGrid>
                <a:gridCol w="1221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72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PLANO DE EXPANSÃO DA RADIOTERAPIA NO SUS</a:t>
                      </a:r>
                    </a:p>
                  </a:txBody>
                  <a:tcPr marL="10950" marR="10950" marT="821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-441989" y="322160"/>
            <a:ext cx="120443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Tx/>
              <a:buNone/>
            </a:pPr>
            <a:r>
              <a:rPr lang="pt-BR" altLang="pt-BR" sz="3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Plano de Expansão da Radioterapia</a:t>
            </a:r>
            <a:endParaRPr lang="pt-BR" altLang="pt-BR" sz="3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79547"/>
              </p:ext>
            </p:extLst>
          </p:nvPr>
        </p:nvGraphicFramePr>
        <p:xfrm>
          <a:off x="2751511" y="2053243"/>
          <a:ext cx="6417425" cy="3050772"/>
        </p:xfrm>
        <a:graphic>
          <a:graphicData uri="http://schemas.openxmlformats.org/drawingml/2006/table">
            <a:tbl>
              <a:tblPr/>
              <a:tblGrid>
                <a:gridCol w="2745131">
                  <a:extLst>
                    <a:ext uri="{9D8B030D-6E8A-4147-A177-3AD203B41FA5}">
                      <a16:colId xmlns:a16="http://schemas.microsoft.com/office/drawing/2014/main" val="2260445456"/>
                    </a:ext>
                  </a:extLst>
                </a:gridCol>
                <a:gridCol w="1272577">
                  <a:extLst>
                    <a:ext uri="{9D8B030D-6E8A-4147-A177-3AD203B41FA5}">
                      <a16:colId xmlns:a16="http://schemas.microsoft.com/office/drawing/2014/main" val="496648967"/>
                    </a:ext>
                  </a:extLst>
                </a:gridCol>
                <a:gridCol w="1272577">
                  <a:extLst>
                    <a:ext uri="{9D8B030D-6E8A-4147-A177-3AD203B41FA5}">
                      <a16:colId xmlns:a16="http://schemas.microsoft.com/office/drawing/2014/main" val="3614389060"/>
                    </a:ext>
                  </a:extLst>
                </a:gridCol>
                <a:gridCol w="1127140">
                  <a:extLst>
                    <a:ext uri="{9D8B030D-6E8A-4147-A177-3AD203B41FA5}">
                      <a16:colId xmlns:a16="http://schemas.microsoft.com/office/drawing/2014/main" val="2693718542"/>
                    </a:ext>
                  </a:extLst>
                </a:gridCol>
              </a:tblGrid>
              <a:tr h="10200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Empenhado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(R$ milhões)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(R$ milhões)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pagar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(R$</a:t>
                      </a:r>
                      <a:r>
                        <a:rPr lang="pt-B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milhões)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398578"/>
                  </a:ext>
                </a:extLst>
              </a:tr>
              <a:tr h="621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292,8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179,6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113,2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24764"/>
                  </a:ext>
                </a:extLst>
              </a:tr>
              <a:tr h="621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 nº 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144,7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143,6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1,1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23056"/>
                  </a:ext>
                </a:extLst>
              </a:tr>
              <a:tr h="7881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437,5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323,2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114,3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01589"/>
                  </a:ext>
                </a:extLst>
              </a:tr>
            </a:tbl>
          </a:graphicData>
        </a:graphic>
      </p:graphicFrame>
      <p:sp>
        <p:nvSpPr>
          <p:cNvPr id="28" name="CaixaDeTexto 27"/>
          <p:cNvSpPr txBox="1"/>
          <p:nvPr/>
        </p:nvSpPr>
        <p:spPr>
          <a:xfrm>
            <a:off x="2826332" y="5187810"/>
            <a:ext cx="147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560"/>
            <a:r>
              <a:rPr lang="pt-BR" sz="1400" b="1" dirty="0" smtClean="0">
                <a:solidFill>
                  <a:prstClr val="black"/>
                </a:solidFill>
                <a:latin typeface="Calibri"/>
              </a:rPr>
              <a:t>Fonte: SCTIE/MS</a:t>
            </a:r>
            <a:endParaRPr lang="pt-BR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6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8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-284048" y="-65931"/>
            <a:ext cx="120443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None/>
            </a:pPr>
            <a:r>
              <a:rPr lang="pt-BR" altLang="pt-BR" sz="40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Principais Ações Finalísticas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None/>
            </a:pPr>
            <a:r>
              <a:rPr lang="pt-BR" altLang="pt-BR" sz="40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2020/2021/2022</a:t>
            </a:r>
            <a:endParaRPr lang="pt-BR" altLang="pt-BR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559157" y="1276345"/>
            <a:ext cx="1392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R$ milhões</a:t>
            </a:r>
            <a:endParaRPr lang="pt-BR" sz="14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338263" y="1790700"/>
            <a:ext cx="9515475" cy="4686300"/>
            <a:chOff x="843" y="1128"/>
            <a:chExt cx="5994" cy="295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43" y="1128"/>
              <a:ext cx="5994" cy="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843" y="1128"/>
              <a:ext cx="6036" cy="2982"/>
              <a:chOff x="843" y="1128"/>
              <a:chExt cx="6036" cy="2982"/>
            </a:xfrm>
          </p:grpSpPr>
          <p:sp>
            <p:nvSpPr>
              <p:cNvPr id="83" name="Rectangle 5"/>
              <p:cNvSpPr>
                <a:spLocks noChangeArrowheads="1"/>
              </p:cNvSpPr>
              <p:nvPr/>
            </p:nvSpPr>
            <p:spPr bwMode="auto">
              <a:xfrm>
                <a:off x="843" y="1128"/>
                <a:ext cx="5994" cy="156"/>
              </a:xfrm>
              <a:prstGeom prst="rect">
                <a:avLst/>
              </a:prstGeom>
              <a:solidFill>
                <a:srgbClr val="9BC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4" name="Rectangle 6"/>
              <p:cNvSpPr>
                <a:spLocks noChangeArrowheads="1"/>
              </p:cNvSpPr>
              <p:nvPr/>
            </p:nvSpPr>
            <p:spPr bwMode="auto">
              <a:xfrm>
                <a:off x="843" y="1278"/>
                <a:ext cx="5994" cy="2652"/>
              </a:xfrm>
              <a:prstGeom prst="rect">
                <a:avLst/>
              </a:prstGeom>
              <a:solidFill>
                <a:srgbClr val="DDEB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5" name="Rectangle 7"/>
              <p:cNvSpPr>
                <a:spLocks noChangeArrowheads="1"/>
              </p:cNvSpPr>
              <p:nvPr/>
            </p:nvSpPr>
            <p:spPr bwMode="auto">
              <a:xfrm>
                <a:off x="843" y="3924"/>
                <a:ext cx="5994" cy="156"/>
              </a:xfrm>
              <a:prstGeom prst="rect">
                <a:avLst/>
              </a:prstGeom>
              <a:solidFill>
                <a:srgbClr val="9BC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86" name="Rectangle 8"/>
              <p:cNvSpPr>
                <a:spLocks noChangeArrowheads="1"/>
              </p:cNvSpPr>
              <p:nvPr/>
            </p:nvSpPr>
            <p:spPr bwMode="auto">
              <a:xfrm>
                <a:off x="2483" y="1140"/>
                <a:ext cx="4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AÇÕES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9"/>
              <p:cNvSpPr>
                <a:spLocks noChangeArrowheads="1"/>
              </p:cNvSpPr>
              <p:nvPr/>
            </p:nvSpPr>
            <p:spPr bwMode="auto">
              <a:xfrm>
                <a:off x="4477" y="1140"/>
                <a:ext cx="95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EXECUTADO 2020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10"/>
              <p:cNvSpPr>
                <a:spLocks noChangeArrowheads="1"/>
              </p:cNvSpPr>
              <p:nvPr/>
            </p:nvSpPr>
            <p:spPr bwMode="auto">
              <a:xfrm>
                <a:off x="5432" y="1140"/>
                <a:ext cx="60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PLOA 2021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11"/>
              <p:cNvSpPr>
                <a:spLocks noChangeArrowheads="1"/>
              </p:cNvSpPr>
              <p:nvPr/>
            </p:nvSpPr>
            <p:spPr bwMode="auto">
              <a:xfrm>
                <a:off x="6176" y="1140"/>
                <a:ext cx="60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PLOA 2022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12"/>
              <p:cNvSpPr>
                <a:spLocks noChangeArrowheads="1"/>
              </p:cNvSpPr>
              <p:nvPr/>
            </p:nvSpPr>
            <p:spPr bwMode="auto">
              <a:xfrm>
                <a:off x="861" y="1290"/>
                <a:ext cx="357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8585 - Atenção à Saúde da População para Procedimentos em Média e Alta Complexidade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13"/>
              <p:cNvSpPr>
                <a:spLocks noChangeArrowheads="1"/>
              </p:cNvSpPr>
              <p:nvPr/>
            </p:nvSpPr>
            <p:spPr bwMode="auto">
              <a:xfrm>
                <a:off x="5005" y="1290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50.200,3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14"/>
              <p:cNvSpPr>
                <a:spLocks noChangeArrowheads="1"/>
              </p:cNvSpPr>
              <p:nvPr/>
            </p:nvSpPr>
            <p:spPr bwMode="auto">
              <a:xfrm>
                <a:off x="4483" y="1290"/>
                <a:ext cx="68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15"/>
              <p:cNvSpPr>
                <a:spLocks noChangeArrowheads="1"/>
              </p:cNvSpPr>
              <p:nvPr/>
            </p:nvSpPr>
            <p:spPr bwMode="auto">
              <a:xfrm>
                <a:off x="5005" y="1290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16"/>
              <p:cNvSpPr>
                <a:spLocks noChangeArrowheads="1"/>
              </p:cNvSpPr>
              <p:nvPr/>
            </p:nvSpPr>
            <p:spPr bwMode="auto">
              <a:xfrm>
                <a:off x="5690" y="1290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51.651,9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17"/>
              <p:cNvSpPr>
                <a:spLocks noChangeArrowheads="1"/>
              </p:cNvSpPr>
              <p:nvPr/>
            </p:nvSpPr>
            <p:spPr bwMode="auto">
              <a:xfrm>
                <a:off x="5396" y="1290"/>
                <a:ext cx="40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18"/>
              <p:cNvSpPr>
                <a:spLocks noChangeArrowheads="1"/>
              </p:cNvSpPr>
              <p:nvPr/>
            </p:nvSpPr>
            <p:spPr bwMode="auto">
              <a:xfrm>
                <a:off x="5684" y="1290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19"/>
              <p:cNvSpPr>
                <a:spLocks noChangeArrowheads="1"/>
              </p:cNvSpPr>
              <p:nvPr/>
            </p:nvSpPr>
            <p:spPr bwMode="auto">
              <a:xfrm>
                <a:off x="6489" y="1290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53.568,6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20"/>
              <p:cNvSpPr>
                <a:spLocks noChangeArrowheads="1"/>
              </p:cNvSpPr>
              <p:nvPr/>
            </p:nvSpPr>
            <p:spPr bwMode="auto">
              <a:xfrm>
                <a:off x="6080" y="1290"/>
                <a:ext cx="53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21"/>
              <p:cNvSpPr>
                <a:spLocks noChangeArrowheads="1"/>
              </p:cNvSpPr>
              <p:nvPr/>
            </p:nvSpPr>
            <p:spPr bwMode="auto">
              <a:xfrm>
                <a:off x="6477" y="1290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22"/>
              <p:cNvSpPr>
                <a:spLocks noChangeArrowheads="1"/>
              </p:cNvSpPr>
              <p:nvPr/>
            </p:nvSpPr>
            <p:spPr bwMode="auto">
              <a:xfrm>
                <a:off x="861" y="1411"/>
                <a:ext cx="163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219A - Piso de Atenção Primária à Saúde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23"/>
              <p:cNvSpPr>
                <a:spLocks noChangeArrowheads="1"/>
              </p:cNvSpPr>
              <p:nvPr/>
            </p:nvSpPr>
            <p:spPr bwMode="auto">
              <a:xfrm>
                <a:off x="5005" y="1411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20.647,7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24"/>
              <p:cNvSpPr>
                <a:spLocks noChangeArrowheads="1"/>
              </p:cNvSpPr>
              <p:nvPr/>
            </p:nvSpPr>
            <p:spPr bwMode="auto">
              <a:xfrm>
                <a:off x="4483" y="1411"/>
                <a:ext cx="68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25"/>
              <p:cNvSpPr>
                <a:spLocks noChangeArrowheads="1"/>
              </p:cNvSpPr>
              <p:nvPr/>
            </p:nvSpPr>
            <p:spPr bwMode="auto">
              <a:xfrm>
                <a:off x="5005" y="141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5690" y="1411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20.065,4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5396" y="1411"/>
                <a:ext cx="40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5684" y="141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6489" y="1411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21.260,0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6080" y="1411"/>
                <a:ext cx="53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31"/>
              <p:cNvSpPr>
                <a:spLocks noChangeArrowheads="1"/>
              </p:cNvSpPr>
              <p:nvPr/>
            </p:nvSpPr>
            <p:spPr bwMode="auto">
              <a:xfrm>
                <a:off x="6477" y="141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/>
            </p:nvSpPr>
            <p:spPr bwMode="auto">
              <a:xfrm>
                <a:off x="861" y="1531"/>
                <a:ext cx="365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20YE - Aquisição e Distribuição de Imunobiológicos e Insumos para Prevenção e Controle de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33"/>
              <p:cNvSpPr>
                <a:spLocks noChangeArrowheads="1"/>
              </p:cNvSpPr>
              <p:nvPr/>
            </p:nvSpPr>
            <p:spPr bwMode="auto">
              <a:xfrm>
                <a:off x="861" y="1651"/>
                <a:ext cx="37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Doenças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34"/>
              <p:cNvSpPr>
                <a:spLocks noChangeArrowheads="1"/>
              </p:cNvSpPr>
              <p:nvPr/>
            </p:nvSpPr>
            <p:spPr bwMode="auto">
              <a:xfrm>
                <a:off x="5047" y="1591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5.170,7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35"/>
              <p:cNvSpPr>
                <a:spLocks noChangeArrowheads="1"/>
              </p:cNvSpPr>
              <p:nvPr/>
            </p:nvSpPr>
            <p:spPr bwMode="auto">
              <a:xfrm>
                <a:off x="4483" y="1591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36"/>
              <p:cNvSpPr>
                <a:spLocks noChangeArrowheads="1"/>
              </p:cNvSpPr>
              <p:nvPr/>
            </p:nvSpPr>
            <p:spPr bwMode="auto">
              <a:xfrm>
                <a:off x="5041" y="159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Rectangle 37"/>
              <p:cNvSpPr>
                <a:spLocks noChangeArrowheads="1"/>
              </p:cNvSpPr>
              <p:nvPr/>
            </p:nvSpPr>
            <p:spPr bwMode="auto">
              <a:xfrm>
                <a:off x="5732" y="1591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5.378,0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" name="Rectangle 38"/>
              <p:cNvSpPr>
                <a:spLocks noChangeArrowheads="1"/>
              </p:cNvSpPr>
              <p:nvPr/>
            </p:nvSpPr>
            <p:spPr bwMode="auto">
              <a:xfrm>
                <a:off x="5396" y="1591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39"/>
              <p:cNvSpPr>
                <a:spLocks noChangeArrowheads="1"/>
              </p:cNvSpPr>
              <p:nvPr/>
            </p:nvSpPr>
            <p:spPr bwMode="auto">
              <a:xfrm>
                <a:off x="5720" y="159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Rectangle 40"/>
              <p:cNvSpPr>
                <a:spLocks noChangeArrowheads="1"/>
              </p:cNvSpPr>
              <p:nvPr/>
            </p:nvSpPr>
            <p:spPr bwMode="auto">
              <a:xfrm>
                <a:off x="6531" y="1591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9.163,1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9" name="Rectangle 41"/>
              <p:cNvSpPr>
                <a:spLocks noChangeArrowheads="1"/>
              </p:cNvSpPr>
              <p:nvPr/>
            </p:nvSpPr>
            <p:spPr bwMode="auto">
              <a:xfrm>
                <a:off x="6080" y="1591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42"/>
              <p:cNvSpPr>
                <a:spLocks noChangeArrowheads="1"/>
              </p:cNvSpPr>
              <p:nvPr/>
            </p:nvSpPr>
            <p:spPr bwMode="auto">
              <a:xfrm>
                <a:off x="6531" y="159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Rectangle 43"/>
              <p:cNvSpPr>
                <a:spLocks noChangeArrowheads="1"/>
              </p:cNvSpPr>
              <p:nvPr/>
            </p:nvSpPr>
            <p:spPr bwMode="auto">
              <a:xfrm>
                <a:off x="861" y="1771"/>
                <a:ext cx="385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4705 - Promoção da Assistência Farmacêutica por meio da Disponibilização de Medicamentos do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" name="Rectangle 44"/>
              <p:cNvSpPr>
                <a:spLocks noChangeArrowheads="1"/>
              </p:cNvSpPr>
              <p:nvPr/>
            </p:nvSpPr>
            <p:spPr bwMode="auto">
              <a:xfrm>
                <a:off x="861" y="1892"/>
                <a:ext cx="1099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Componente Especializado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45"/>
              <p:cNvSpPr>
                <a:spLocks noChangeArrowheads="1"/>
              </p:cNvSpPr>
              <p:nvPr/>
            </p:nvSpPr>
            <p:spPr bwMode="auto">
              <a:xfrm>
                <a:off x="5047" y="1831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6.269,0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/>
            </p:nvSpPr>
            <p:spPr bwMode="auto">
              <a:xfrm>
                <a:off x="4483" y="1831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47"/>
              <p:cNvSpPr>
                <a:spLocks noChangeArrowheads="1"/>
              </p:cNvSpPr>
              <p:nvPr/>
            </p:nvSpPr>
            <p:spPr bwMode="auto">
              <a:xfrm>
                <a:off x="5041" y="183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48"/>
              <p:cNvSpPr>
                <a:spLocks noChangeArrowheads="1"/>
              </p:cNvSpPr>
              <p:nvPr/>
            </p:nvSpPr>
            <p:spPr bwMode="auto">
              <a:xfrm>
                <a:off x="5732" y="1831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6.980,0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49"/>
              <p:cNvSpPr>
                <a:spLocks noChangeArrowheads="1"/>
              </p:cNvSpPr>
              <p:nvPr/>
            </p:nvSpPr>
            <p:spPr bwMode="auto">
              <a:xfrm>
                <a:off x="5396" y="1831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50"/>
              <p:cNvSpPr>
                <a:spLocks noChangeArrowheads="1"/>
              </p:cNvSpPr>
              <p:nvPr/>
            </p:nvSpPr>
            <p:spPr bwMode="auto">
              <a:xfrm>
                <a:off x="5720" y="183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1"/>
              <p:cNvSpPr>
                <a:spLocks noChangeArrowheads="1"/>
              </p:cNvSpPr>
              <p:nvPr/>
            </p:nvSpPr>
            <p:spPr bwMode="auto">
              <a:xfrm>
                <a:off x="6531" y="1831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7.800,0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2"/>
              <p:cNvSpPr>
                <a:spLocks noChangeArrowheads="1"/>
              </p:cNvSpPr>
              <p:nvPr/>
            </p:nvSpPr>
            <p:spPr bwMode="auto">
              <a:xfrm>
                <a:off x="6080" y="1831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3"/>
              <p:cNvSpPr>
                <a:spLocks noChangeArrowheads="1"/>
              </p:cNvSpPr>
              <p:nvPr/>
            </p:nvSpPr>
            <p:spPr bwMode="auto">
              <a:xfrm>
                <a:off x="6531" y="1831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4"/>
              <p:cNvSpPr>
                <a:spLocks noChangeArrowheads="1"/>
              </p:cNvSpPr>
              <p:nvPr/>
            </p:nvSpPr>
            <p:spPr bwMode="auto">
              <a:xfrm>
                <a:off x="861" y="2012"/>
                <a:ext cx="326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20AL - Apoio aos Estados, Distrito Federal e Municípios para a Vigilância em Saúde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55"/>
              <p:cNvSpPr>
                <a:spLocks noChangeArrowheads="1"/>
              </p:cNvSpPr>
              <p:nvPr/>
            </p:nvSpPr>
            <p:spPr bwMode="auto">
              <a:xfrm>
                <a:off x="5047" y="201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2.305,5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56"/>
              <p:cNvSpPr>
                <a:spLocks noChangeArrowheads="1"/>
              </p:cNvSpPr>
              <p:nvPr/>
            </p:nvSpPr>
            <p:spPr bwMode="auto">
              <a:xfrm>
                <a:off x="4483" y="2012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57"/>
              <p:cNvSpPr>
                <a:spLocks noChangeArrowheads="1"/>
              </p:cNvSpPr>
              <p:nvPr/>
            </p:nvSpPr>
            <p:spPr bwMode="auto">
              <a:xfrm>
                <a:off x="5041" y="201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58"/>
              <p:cNvSpPr>
                <a:spLocks noChangeArrowheads="1"/>
              </p:cNvSpPr>
              <p:nvPr/>
            </p:nvSpPr>
            <p:spPr bwMode="auto">
              <a:xfrm>
                <a:off x="5732" y="201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2.674,0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59"/>
              <p:cNvSpPr>
                <a:spLocks noChangeArrowheads="1"/>
              </p:cNvSpPr>
              <p:nvPr/>
            </p:nvSpPr>
            <p:spPr bwMode="auto">
              <a:xfrm>
                <a:off x="5396" y="2012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60"/>
              <p:cNvSpPr>
                <a:spLocks noChangeArrowheads="1"/>
              </p:cNvSpPr>
              <p:nvPr/>
            </p:nvSpPr>
            <p:spPr bwMode="auto">
              <a:xfrm>
                <a:off x="5720" y="201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61"/>
              <p:cNvSpPr>
                <a:spLocks noChangeArrowheads="1"/>
              </p:cNvSpPr>
              <p:nvPr/>
            </p:nvSpPr>
            <p:spPr bwMode="auto">
              <a:xfrm>
                <a:off x="6531" y="201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2.985,2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62"/>
              <p:cNvSpPr>
                <a:spLocks noChangeArrowheads="1"/>
              </p:cNvSpPr>
              <p:nvPr/>
            </p:nvSpPr>
            <p:spPr bwMode="auto">
              <a:xfrm>
                <a:off x="6080" y="2012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Rectangle 63"/>
              <p:cNvSpPr>
                <a:spLocks noChangeArrowheads="1"/>
              </p:cNvSpPr>
              <p:nvPr/>
            </p:nvSpPr>
            <p:spPr bwMode="auto">
              <a:xfrm>
                <a:off x="6531" y="201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64"/>
              <p:cNvSpPr>
                <a:spLocks noChangeArrowheads="1"/>
              </p:cNvSpPr>
              <p:nvPr/>
            </p:nvSpPr>
            <p:spPr bwMode="auto">
              <a:xfrm>
                <a:off x="861" y="2132"/>
                <a:ext cx="307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21BG - Formação e Provisão de Profissionais para a Atenção Primária à Saúde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65"/>
              <p:cNvSpPr>
                <a:spLocks noChangeArrowheads="1"/>
              </p:cNvSpPr>
              <p:nvPr/>
            </p:nvSpPr>
            <p:spPr bwMode="auto">
              <a:xfrm>
                <a:off x="5047" y="213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2.028,2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66"/>
              <p:cNvSpPr>
                <a:spLocks noChangeArrowheads="1"/>
              </p:cNvSpPr>
              <p:nvPr/>
            </p:nvSpPr>
            <p:spPr bwMode="auto">
              <a:xfrm>
                <a:off x="4483" y="2132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67"/>
              <p:cNvSpPr>
                <a:spLocks noChangeArrowheads="1"/>
              </p:cNvSpPr>
              <p:nvPr/>
            </p:nvSpPr>
            <p:spPr bwMode="auto">
              <a:xfrm>
                <a:off x="5041" y="213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68"/>
              <p:cNvSpPr>
                <a:spLocks noChangeArrowheads="1"/>
              </p:cNvSpPr>
              <p:nvPr/>
            </p:nvSpPr>
            <p:spPr bwMode="auto">
              <a:xfrm>
                <a:off x="5732" y="213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2.764,2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69"/>
              <p:cNvSpPr>
                <a:spLocks noChangeArrowheads="1"/>
              </p:cNvSpPr>
              <p:nvPr/>
            </p:nvSpPr>
            <p:spPr bwMode="auto">
              <a:xfrm>
                <a:off x="5396" y="2132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70"/>
              <p:cNvSpPr>
                <a:spLocks noChangeArrowheads="1"/>
              </p:cNvSpPr>
              <p:nvPr/>
            </p:nvSpPr>
            <p:spPr bwMode="auto">
              <a:xfrm>
                <a:off x="5720" y="213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71"/>
              <p:cNvSpPr>
                <a:spLocks noChangeArrowheads="1"/>
              </p:cNvSpPr>
              <p:nvPr/>
            </p:nvSpPr>
            <p:spPr bwMode="auto">
              <a:xfrm>
                <a:off x="6531" y="213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2.964,2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72"/>
              <p:cNvSpPr>
                <a:spLocks noChangeArrowheads="1"/>
              </p:cNvSpPr>
              <p:nvPr/>
            </p:nvSpPr>
            <p:spPr bwMode="auto">
              <a:xfrm>
                <a:off x="6080" y="2132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73"/>
              <p:cNvSpPr>
                <a:spLocks noChangeArrowheads="1"/>
              </p:cNvSpPr>
              <p:nvPr/>
            </p:nvSpPr>
            <p:spPr bwMode="auto">
              <a:xfrm>
                <a:off x="6531" y="213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74"/>
              <p:cNvSpPr>
                <a:spLocks noChangeArrowheads="1"/>
              </p:cNvSpPr>
              <p:nvPr/>
            </p:nvSpPr>
            <p:spPr bwMode="auto">
              <a:xfrm>
                <a:off x="861" y="2252"/>
                <a:ext cx="365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20AE - Promoção da Assistência Farmacêutica e Insumos Estratégicos na Atenção Básica em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75"/>
              <p:cNvSpPr>
                <a:spLocks noChangeArrowheads="1"/>
              </p:cNvSpPr>
              <p:nvPr/>
            </p:nvSpPr>
            <p:spPr bwMode="auto">
              <a:xfrm>
                <a:off x="861" y="2373"/>
                <a:ext cx="28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Saúde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76"/>
              <p:cNvSpPr>
                <a:spLocks noChangeArrowheads="1"/>
              </p:cNvSpPr>
              <p:nvPr/>
            </p:nvSpPr>
            <p:spPr bwMode="auto">
              <a:xfrm>
                <a:off x="5047" y="231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1.883,1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77"/>
              <p:cNvSpPr>
                <a:spLocks noChangeArrowheads="1"/>
              </p:cNvSpPr>
              <p:nvPr/>
            </p:nvSpPr>
            <p:spPr bwMode="auto">
              <a:xfrm>
                <a:off x="4483" y="2312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78"/>
              <p:cNvSpPr>
                <a:spLocks noChangeArrowheads="1"/>
              </p:cNvSpPr>
              <p:nvPr/>
            </p:nvSpPr>
            <p:spPr bwMode="auto">
              <a:xfrm>
                <a:off x="5041" y="231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79"/>
              <p:cNvSpPr>
                <a:spLocks noChangeArrowheads="1"/>
              </p:cNvSpPr>
              <p:nvPr/>
            </p:nvSpPr>
            <p:spPr bwMode="auto">
              <a:xfrm>
                <a:off x="5732" y="231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1.905,3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80"/>
              <p:cNvSpPr>
                <a:spLocks noChangeArrowheads="1"/>
              </p:cNvSpPr>
              <p:nvPr/>
            </p:nvSpPr>
            <p:spPr bwMode="auto">
              <a:xfrm>
                <a:off x="5396" y="2312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81"/>
              <p:cNvSpPr>
                <a:spLocks noChangeArrowheads="1"/>
              </p:cNvSpPr>
              <p:nvPr/>
            </p:nvSpPr>
            <p:spPr bwMode="auto">
              <a:xfrm>
                <a:off x="5720" y="231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82"/>
              <p:cNvSpPr>
                <a:spLocks noChangeArrowheads="1"/>
              </p:cNvSpPr>
              <p:nvPr/>
            </p:nvSpPr>
            <p:spPr bwMode="auto">
              <a:xfrm>
                <a:off x="6531" y="2312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2.261,0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83"/>
              <p:cNvSpPr>
                <a:spLocks noChangeArrowheads="1"/>
              </p:cNvSpPr>
              <p:nvPr/>
            </p:nvSpPr>
            <p:spPr bwMode="auto">
              <a:xfrm>
                <a:off x="6080" y="2312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84"/>
              <p:cNvSpPr>
                <a:spLocks noChangeArrowheads="1"/>
              </p:cNvSpPr>
              <p:nvPr/>
            </p:nvSpPr>
            <p:spPr bwMode="auto">
              <a:xfrm>
                <a:off x="6531" y="2312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85"/>
              <p:cNvSpPr>
                <a:spLocks noChangeArrowheads="1"/>
              </p:cNvSpPr>
              <p:nvPr/>
            </p:nvSpPr>
            <p:spPr bwMode="auto">
              <a:xfrm>
                <a:off x="861" y="2493"/>
                <a:ext cx="372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4370 - Atendimento à População para Prevenção, Controle e Tratamento de HIV/AIDS, outras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86"/>
              <p:cNvSpPr>
                <a:spLocks noChangeArrowheads="1"/>
              </p:cNvSpPr>
              <p:nvPr/>
            </p:nvSpPr>
            <p:spPr bwMode="auto">
              <a:xfrm>
                <a:off x="861" y="2613"/>
                <a:ext cx="224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Infecções Sexualmente Transmissíveis e Hepatites Virais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87"/>
              <p:cNvSpPr>
                <a:spLocks noChangeArrowheads="1"/>
              </p:cNvSpPr>
              <p:nvPr/>
            </p:nvSpPr>
            <p:spPr bwMode="auto">
              <a:xfrm>
                <a:off x="5047" y="2553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2.076,8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88"/>
              <p:cNvSpPr>
                <a:spLocks noChangeArrowheads="1"/>
              </p:cNvSpPr>
              <p:nvPr/>
            </p:nvSpPr>
            <p:spPr bwMode="auto">
              <a:xfrm>
                <a:off x="4483" y="2553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89"/>
              <p:cNvSpPr>
                <a:spLocks noChangeArrowheads="1"/>
              </p:cNvSpPr>
              <p:nvPr/>
            </p:nvSpPr>
            <p:spPr bwMode="auto">
              <a:xfrm>
                <a:off x="5041" y="2553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90"/>
              <p:cNvSpPr>
                <a:spLocks noChangeArrowheads="1"/>
              </p:cNvSpPr>
              <p:nvPr/>
            </p:nvSpPr>
            <p:spPr bwMode="auto">
              <a:xfrm>
                <a:off x="5732" y="2553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1.830,0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91"/>
              <p:cNvSpPr>
                <a:spLocks noChangeArrowheads="1"/>
              </p:cNvSpPr>
              <p:nvPr/>
            </p:nvSpPr>
            <p:spPr bwMode="auto">
              <a:xfrm>
                <a:off x="5396" y="2553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92"/>
              <p:cNvSpPr>
                <a:spLocks noChangeArrowheads="1"/>
              </p:cNvSpPr>
              <p:nvPr/>
            </p:nvSpPr>
            <p:spPr bwMode="auto">
              <a:xfrm>
                <a:off x="5720" y="2553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93"/>
              <p:cNvSpPr>
                <a:spLocks noChangeArrowheads="1"/>
              </p:cNvSpPr>
              <p:nvPr/>
            </p:nvSpPr>
            <p:spPr bwMode="auto">
              <a:xfrm>
                <a:off x="6531" y="2553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2.224,7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94"/>
              <p:cNvSpPr>
                <a:spLocks noChangeArrowheads="1"/>
              </p:cNvSpPr>
              <p:nvPr/>
            </p:nvSpPr>
            <p:spPr bwMode="auto">
              <a:xfrm>
                <a:off x="6080" y="2553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95"/>
              <p:cNvSpPr>
                <a:spLocks noChangeArrowheads="1"/>
              </p:cNvSpPr>
              <p:nvPr/>
            </p:nvSpPr>
            <p:spPr bwMode="auto">
              <a:xfrm>
                <a:off x="6531" y="2553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96"/>
              <p:cNvSpPr>
                <a:spLocks noChangeArrowheads="1"/>
              </p:cNvSpPr>
              <p:nvPr/>
            </p:nvSpPr>
            <p:spPr bwMode="auto">
              <a:xfrm>
                <a:off x="861" y="2733"/>
                <a:ext cx="37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20YR - Manutenção e Funcionamento do Programa Farmácia Popular do Brasil Pelo Sistema de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97"/>
              <p:cNvSpPr>
                <a:spLocks noChangeArrowheads="1"/>
              </p:cNvSpPr>
              <p:nvPr/>
            </p:nvSpPr>
            <p:spPr bwMode="auto">
              <a:xfrm>
                <a:off x="861" y="2854"/>
                <a:ext cx="48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Gratuidade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98"/>
              <p:cNvSpPr>
                <a:spLocks noChangeArrowheads="1"/>
              </p:cNvSpPr>
              <p:nvPr/>
            </p:nvSpPr>
            <p:spPr bwMode="auto">
              <a:xfrm>
                <a:off x="5047" y="2793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2.101,1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99"/>
              <p:cNvSpPr>
                <a:spLocks noChangeArrowheads="1"/>
              </p:cNvSpPr>
              <p:nvPr/>
            </p:nvSpPr>
            <p:spPr bwMode="auto">
              <a:xfrm>
                <a:off x="4483" y="2793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100"/>
              <p:cNvSpPr>
                <a:spLocks noChangeArrowheads="1"/>
              </p:cNvSpPr>
              <p:nvPr/>
            </p:nvSpPr>
            <p:spPr bwMode="auto">
              <a:xfrm>
                <a:off x="5041" y="2793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02"/>
              <p:cNvSpPr>
                <a:spLocks noChangeArrowheads="1"/>
              </p:cNvSpPr>
              <p:nvPr/>
            </p:nvSpPr>
            <p:spPr bwMode="auto">
              <a:xfrm>
                <a:off x="5396" y="2793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103"/>
              <p:cNvSpPr>
                <a:spLocks noChangeArrowheads="1"/>
              </p:cNvSpPr>
              <p:nvPr/>
            </p:nvSpPr>
            <p:spPr bwMode="auto">
              <a:xfrm>
                <a:off x="5720" y="2793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104"/>
              <p:cNvSpPr>
                <a:spLocks noChangeArrowheads="1"/>
              </p:cNvSpPr>
              <p:nvPr/>
            </p:nvSpPr>
            <p:spPr bwMode="auto">
              <a:xfrm>
                <a:off x="6531" y="2793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2.040,0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05"/>
              <p:cNvSpPr>
                <a:spLocks noChangeArrowheads="1"/>
              </p:cNvSpPr>
              <p:nvPr/>
            </p:nvSpPr>
            <p:spPr bwMode="auto">
              <a:xfrm>
                <a:off x="6080" y="2793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06"/>
              <p:cNvSpPr>
                <a:spLocks noChangeArrowheads="1"/>
              </p:cNvSpPr>
              <p:nvPr/>
            </p:nvSpPr>
            <p:spPr bwMode="auto">
              <a:xfrm>
                <a:off x="6531" y="2793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107"/>
              <p:cNvSpPr>
                <a:spLocks noChangeArrowheads="1"/>
              </p:cNvSpPr>
              <p:nvPr/>
            </p:nvSpPr>
            <p:spPr bwMode="auto">
              <a:xfrm>
                <a:off x="861" y="2974"/>
                <a:ext cx="27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4295 - Atenção aos Pacientes Portadores de Doenças Hematológicas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08"/>
              <p:cNvSpPr>
                <a:spLocks noChangeArrowheads="1"/>
              </p:cNvSpPr>
              <p:nvPr/>
            </p:nvSpPr>
            <p:spPr bwMode="auto">
              <a:xfrm>
                <a:off x="5047" y="297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1.747,8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09"/>
              <p:cNvSpPr>
                <a:spLocks noChangeArrowheads="1"/>
              </p:cNvSpPr>
              <p:nvPr/>
            </p:nvSpPr>
            <p:spPr bwMode="auto">
              <a:xfrm>
                <a:off x="4483" y="2974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110"/>
              <p:cNvSpPr>
                <a:spLocks noChangeArrowheads="1"/>
              </p:cNvSpPr>
              <p:nvPr/>
            </p:nvSpPr>
            <p:spPr bwMode="auto">
              <a:xfrm>
                <a:off x="5041" y="297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111"/>
              <p:cNvSpPr>
                <a:spLocks noChangeArrowheads="1"/>
              </p:cNvSpPr>
              <p:nvPr/>
            </p:nvSpPr>
            <p:spPr bwMode="auto">
              <a:xfrm>
                <a:off x="5732" y="297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1.539,7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12"/>
              <p:cNvSpPr>
                <a:spLocks noChangeArrowheads="1"/>
              </p:cNvSpPr>
              <p:nvPr/>
            </p:nvSpPr>
            <p:spPr bwMode="auto">
              <a:xfrm>
                <a:off x="5396" y="2974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113"/>
              <p:cNvSpPr>
                <a:spLocks noChangeArrowheads="1"/>
              </p:cNvSpPr>
              <p:nvPr/>
            </p:nvSpPr>
            <p:spPr bwMode="auto">
              <a:xfrm>
                <a:off x="5720" y="297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114"/>
              <p:cNvSpPr>
                <a:spLocks noChangeArrowheads="1"/>
              </p:cNvSpPr>
              <p:nvPr/>
            </p:nvSpPr>
            <p:spPr bwMode="auto">
              <a:xfrm>
                <a:off x="6531" y="297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1.770,0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15"/>
              <p:cNvSpPr>
                <a:spLocks noChangeArrowheads="1"/>
              </p:cNvSpPr>
              <p:nvPr/>
            </p:nvSpPr>
            <p:spPr bwMode="auto">
              <a:xfrm>
                <a:off x="6080" y="2974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116"/>
              <p:cNvSpPr>
                <a:spLocks noChangeArrowheads="1"/>
              </p:cNvSpPr>
              <p:nvPr/>
            </p:nvSpPr>
            <p:spPr bwMode="auto">
              <a:xfrm>
                <a:off x="6531" y="297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17"/>
              <p:cNvSpPr>
                <a:spLocks noChangeArrowheads="1"/>
              </p:cNvSpPr>
              <p:nvPr/>
            </p:nvSpPr>
            <p:spPr bwMode="auto">
              <a:xfrm>
                <a:off x="861" y="3094"/>
                <a:ext cx="158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20YD - Educação e Formação em Saúde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18"/>
              <p:cNvSpPr>
                <a:spLocks noChangeArrowheads="1"/>
              </p:cNvSpPr>
              <p:nvPr/>
            </p:nvSpPr>
            <p:spPr bwMode="auto">
              <a:xfrm>
                <a:off x="5047" y="309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1.244,7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119"/>
              <p:cNvSpPr>
                <a:spLocks noChangeArrowheads="1"/>
              </p:cNvSpPr>
              <p:nvPr/>
            </p:nvSpPr>
            <p:spPr bwMode="auto">
              <a:xfrm>
                <a:off x="4483" y="3094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20"/>
              <p:cNvSpPr>
                <a:spLocks noChangeArrowheads="1"/>
              </p:cNvSpPr>
              <p:nvPr/>
            </p:nvSpPr>
            <p:spPr bwMode="auto">
              <a:xfrm>
                <a:off x="5041" y="309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21"/>
              <p:cNvSpPr>
                <a:spLocks noChangeArrowheads="1"/>
              </p:cNvSpPr>
              <p:nvPr/>
            </p:nvSpPr>
            <p:spPr bwMode="auto">
              <a:xfrm>
                <a:off x="5732" y="309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1.581,0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22"/>
              <p:cNvSpPr>
                <a:spLocks noChangeArrowheads="1"/>
              </p:cNvSpPr>
              <p:nvPr/>
            </p:nvSpPr>
            <p:spPr bwMode="auto">
              <a:xfrm>
                <a:off x="5396" y="3094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123"/>
              <p:cNvSpPr>
                <a:spLocks noChangeArrowheads="1"/>
              </p:cNvSpPr>
              <p:nvPr/>
            </p:nvSpPr>
            <p:spPr bwMode="auto">
              <a:xfrm>
                <a:off x="5720" y="309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24"/>
              <p:cNvSpPr>
                <a:spLocks noChangeArrowheads="1"/>
              </p:cNvSpPr>
              <p:nvPr/>
            </p:nvSpPr>
            <p:spPr bwMode="auto">
              <a:xfrm>
                <a:off x="6531" y="309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1.665,0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25"/>
              <p:cNvSpPr>
                <a:spLocks noChangeArrowheads="1"/>
              </p:cNvSpPr>
              <p:nvPr/>
            </p:nvSpPr>
            <p:spPr bwMode="auto">
              <a:xfrm>
                <a:off x="6080" y="3094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126"/>
              <p:cNvSpPr>
                <a:spLocks noChangeArrowheads="1"/>
              </p:cNvSpPr>
              <p:nvPr/>
            </p:nvSpPr>
            <p:spPr bwMode="auto">
              <a:xfrm>
                <a:off x="6531" y="309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27"/>
              <p:cNvSpPr>
                <a:spLocks noChangeArrowheads="1"/>
              </p:cNvSpPr>
              <p:nvPr/>
            </p:nvSpPr>
            <p:spPr bwMode="auto">
              <a:xfrm>
                <a:off x="861" y="3214"/>
                <a:ext cx="245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20YP - Promoção, Proteção e Recuperação da Saúde Indígena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28"/>
              <p:cNvSpPr>
                <a:spLocks noChangeArrowheads="1"/>
              </p:cNvSpPr>
              <p:nvPr/>
            </p:nvSpPr>
            <p:spPr bwMode="auto">
              <a:xfrm>
                <a:off x="5047" y="321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1.450,4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129"/>
              <p:cNvSpPr>
                <a:spLocks noChangeArrowheads="1"/>
              </p:cNvSpPr>
              <p:nvPr/>
            </p:nvSpPr>
            <p:spPr bwMode="auto">
              <a:xfrm>
                <a:off x="4483" y="3214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30"/>
              <p:cNvSpPr>
                <a:spLocks noChangeArrowheads="1"/>
              </p:cNvSpPr>
              <p:nvPr/>
            </p:nvSpPr>
            <p:spPr bwMode="auto">
              <a:xfrm>
                <a:off x="5041" y="321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31"/>
              <p:cNvSpPr>
                <a:spLocks noChangeArrowheads="1"/>
              </p:cNvSpPr>
              <p:nvPr/>
            </p:nvSpPr>
            <p:spPr bwMode="auto">
              <a:xfrm>
                <a:off x="5732" y="321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1.454,0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32"/>
              <p:cNvSpPr>
                <a:spLocks noChangeArrowheads="1"/>
              </p:cNvSpPr>
              <p:nvPr/>
            </p:nvSpPr>
            <p:spPr bwMode="auto">
              <a:xfrm>
                <a:off x="5396" y="3214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33"/>
              <p:cNvSpPr>
                <a:spLocks noChangeArrowheads="1"/>
              </p:cNvSpPr>
              <p:nvPr/>
            </p:nvSpPr>
            <p:spPr bwMode="auto">
              <a:xfrm>
                <a:off x="5720" y="321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34"/>
              <p:cNvSpPr>
                <a:spLocks noChangeArrowheads="1"/>
              </p:cNvSpPr>
              <p:nvPr/>
            </p:nvSpPr>
            <p:spPr bwMode="auto">
              <a:xfrm>
                <a:off x="6531" y="3214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1.475,1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35"/>
              <p:cNvSpPr>
                <a:spLocks noChangeArrowheads="1"/>
              </p:cNvSpPr>
              <p:nvPr/>
            </p:nvSpPr>
            <p:spPr bwMode="auto">
              <a:xfrm>
                <a:off x="6080" y="3214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136"/>
              <p:cNvSpPr>
                <a:spLocks noChangeArrowheads="1"/>
              </p:cNvSpPr>
              <p:nvPr/>
            </p:nvSpPr>
            <p:spPr bwMode="auto">
              <a:xfrm>
                <a:off x="6531" y="3214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37"/>
              <p:cNvSpPr>
                <a:spLocks noChangeArrowheads="1"/>
              </p:cNvSpPr>
              <p:nvPr/>
            </p:nvSpPr>
            <p:spPr bwMode="auto">
              <a:xfrm>
                <a:off x="861" y="3335"/>
                <a:ext cx="326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6148 - Assistência Médica Qualificada e Gratuita a Todos os Níveis da População e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38"/>
              <p:cNvSpPr>
                <a:spLocks noChangeArrowheads="1"/>
              </p:cNvSpPr>
              <p:nvPr/>
            </p:nvSpPr>
            <p:spPr bwMode="auto">
              <a:xfrm>
                <a:off x="861" y="3455"/>
                <a:ext cx="376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Desenvolvimento de Atividades Educacionais e de Pesquisa no Campo da Saúde – Rede SARAH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139"/>
              <p:cNvSpPr>
                <a:spLocks noChangeArrowheads="1"/>
              </p:cNvSpPr>
              <p:nvPr/>
            </p:nvSpPr>
            <p:spPr bwMode="auto">
              <a:xfrm>
                <a:off x="861" y="3575"/>
                <a:ext cx="114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 Hospitais de Reabilitação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40"/>
              <p:cNvSpPr>
                <a:spLocks noChangeArrowheads="1"/>
              </p:cNvSpPr>
              <p:nvPr/>
            </p:nvSpPr>
            <p:spPr bwMode="auto">
              <a:xfrm>
                <a:off x="5047" y="3455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1.110,4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41"/>
              <p:cNvSpPr>
                <a:spLocks noChangeArrowheads="1"/>
              </p:cNvSpPr>
              <p:nvPr/>
            </p:nvSpPr>
            <p:spPr bwMode="auto">
              <a:xfrm>
                <a:off x="4483" y="3455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142"/>
              <p:cNvSpPr>
                <a:spLocks noChangeArrowheads="1"/>
              </p:cNvSpPr>
              <p:nvPr/>
            </p:nvSpPr>
            <p:spPr bwMode="auto">
              <a:xfrm>
                <a:off x="5041" y="3455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143"/>
              <p:cNvSpPr>
                <a:spLocks noChangeArrowheads="1"/>
              </p:cNvSpPr>
              <p:nvPr/>
            </p:nvSpPr>
            <p:spPr bwMode="auto">
              <a:xfrm>
                <a:off x="5732" y="3455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1.095,0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44"/>
              <p:cNvSpPr>
                <a:spLocks noChangeArrowheads="1"/>
              </p:cNvSpPr>
              <p:nvPr/>
            </p:nvSpPr>
            <p:spPr bwMode="auto">
              <a:xfrm>
                <a:off x="5396" y="3455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145"/>
              <p:cNvSpPr>
                <a:spLocks noChangeArrowheads="1"/>
              </p:cNvSpPr>
              <p:nvPr/>
            </p:nvSpPr>
            <p:spPr bwMode="auto">
              <a:xfrm>
                <a:off x="5720" y="3455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146"/>
              <p:cNvSpPr>
                <a:spLocks noChangeArrowheads="1"/>
              </p:cNvSpPr>
              <p:nvPr/>
            </p:nvSpPr>
            <p:spPr bwMode="auto">
              <a:xfrm>
                <a:off x="6531" y="3455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1.200,0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147"/>
              <p:cNvSpPr>
                <a:spLocks noChangeArrowheads="1"/>
              </p:cNvSpPr>
              <p:nvPr/>
            </p:nvSpPr>
            <p:spPr bwMode="auto">
              <a:xfrm>
                <a:off x="6080" y="3455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148"/>
              <p:cNvSpPr>
                <a:spLocks noChangeArrowheads="1"/>
              </p:cNvSpPr>
              <p:nvPr/>
            </p:nvSpPr>
            <p:spPr bwMode="auto">
              <a:xfrm>
                <a:off x="6531" y="3455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49"/>
              <p:cNvSpPr>
                <a:spLocks noChangeArrowheads="1"/>
              </p:cNvSpPr>
              <p:nvPr/>
            </p:nvSpPr>
            <p:spPr bwMode="auto">
              <a:xfrm>
                <a:off x="861" y="3695"/>
                <a:ext cx="35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6217 - Atenção à Saúde nos Serviços Ambulatoriais e Hospitalares do Ministério da Saúde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150"/>
              <p:cNvSpPr>
                <a:spLocks noChangeArrowheads="1"/>
              </p:cNvSpPr>
              <p:nvPr/>
            </p:nvSpPr>
            <p:spPr bwMode="auto">
              <a:xfrm>
                <a:off x="5047" y="3695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1.039,2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151"/>
              <p:cNvSpPr>
                <a:spLocks noChangeArrowheads="1"/>
              </p:cNvSpPr>
              <p:nvPr/>
            </p:nvSpPr>
            <p:spPr bwMode="auto">
              <a:xfrm>
                <a:off x="4483" y="3695"/>
                <a:ext cx="73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152"/>
              <p:cNvSpPr>
                <a:spLocks noChangeArrowheads="1"/>
              </p:cNvSpPr>
              <p:nvPr/>
            </p:nvSpPr>
            <p:spPr bwMode="auto">
              <a:xfrm>
                <a:off x="5041" y="3695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153"/>
              <p:cNvSpPr>
                <a:spLocks noChangeArrowheads="1"/>
              </p:cNvSpPr>
              <p:nvPr/>
            </p:nvSpPr>
            <p:spPr bwMode="auto">
              <a:xfrm>
                <a:off x="5732" y="3695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1.065,1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154"/>
              <p:cNvSpPr>
                <a:spLocks noChangeArrowheads="1"/>
              </p:cNvSpPr>
              <p:nvPr/>
            </p:nvSpPr>
            <p:spPr bwMode="auto">
              <a:xfrm>
                <a:off x="5396" y="3695"/>
                <a:ext cx="4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155"/>
              <p:cNvSpPr>
                <a:spLocks noChangeArrowheads="1"/>
              </p:cNvSpPr>
              <p:nvPr/>
            </p:nvSpPr>
            <p:spPr bwMode="auto">
              <a:xfrm>
                <a:off x="5720" y="3695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156"/>
              <p:cNvSpPr>
                <a:spLocks noChangeArrowheads="1"/>
              </p:cNvSpPr>
              <p:nvPr/>
            </p:nvSpPr>
            <p:spPr bwMode="auto">
              <a:xfrm>
                <a:off x="6531" y="3695"/>
                <a:ext cx="34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1.100,1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157"/>
              <p:cNvSpPr>
                <a:spLocks noChangeArrowheads="1"/>
              </p:cNvSpPr>
              <p:nvPr/>
            </p:nvSpPr>
            <p:spPr bwMode="auto">
              <a:xfrm>
                <a:off x="6080" y="3695"/>
                <a:ext cx="60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158"/>
              <p:cNvSpPr>
                <a:spLocks noChangeArrowheads="1"/>
              </p:cNvSpPr>
              <p:nvPr/>
            </p:nvSpPr>
            <p:spPr bwMode="auto">
              <a:xfrm>
                <a:off x="6531" y="3695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159"/>
              <p:cNvSpPr>
                <a:spLocks noChangeArrowheads="1"/>
              </p:cNvSpPr>
              <p:nvPr/>
            </p:nvSpPr>
            <p:spPr bwMode="auto">
              <a:xfrm>
                <a:off x="861" y="3816"/>
                <a:ext cx="336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Demais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160"/>
              <p:cNvSpPr>
                <a:spLocks noChangeArrowheads="1"/>
              </p:cNvSpPr>
              <p:nvPr/>
            </p:nvSpPr>
            <p:spPr bwMode="auto">
              <a:xfrm>
                <a:off x="5005" y="3816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33.625,5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161"/>
              <p:cNvSpPr>
                <a:spLocks noChangeArrowheads="1"/>
              </p:cNvSpPr>
              <p:nvPr/>
            </p:nvSpPr>
            <p:spPr bwMode="auto">
              <a:xfrm>
                <a:off x="4483" y="3816"/>
                <a:ext cx="68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162"/>
              <p:cNvSpPr>
                <a:spLocks noChangeArrowheads="1"/>
              </p:cNvSpPr>
              <p:nvPr/>
            </p:nvSpPr>
            <p:spPr bwMode="auto">
              <a:xfrm>
                <a:off x="5005" y="3816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163"/>
              <p:cNvSpPr>
                <a:spLocks noChangeArrowheads="1"/>
              </p:cNvSpPr>
              <p:nvPr/>
            </p:nvSpPr>
            <p:spPr bwMode="auto">
              <a:xfrm>
                <a:off x="5690" y="3816"/>
                <a:ext cx="31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32.481,1</a:t>
                </a:r>
                <a:endParaRPr kumimoji="0" lang="pt-BR" alt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164"/>
              <p:cNvSpPr>
                <a:spLocks noChangeArrowheads="1"/>
              </p:cNvSpPr>
              <p:nvPr/>
            </p:nvSpPr>
            <p:spPr bwMode="auto">
              <a:xfrm>
                <a:off x="5396" y="3816"/>
                <a:ext cx="40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165"/>
              <p:cNvSpPr>
                <a:spLocks noChangeArrowheads="1"/>
              </p:cNvSpPr>
              <p:nvPr/>
            </p:nvSpPr>
            <p:spPr bwMode="auto">
              <a:xfrm>
                <a:off x="5684" y="3816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166"/>
              <p:cNvSpPr>
                <a:spLocks noChangeArrowheads="1"/>
              </p:cNvSpPr>
              <p:nvPr/>
            </p:nvSpPr>
            <p:spPr bwMode="auto">
              <a:xfrm>
                <a:off x="6489" y="3816"/>
                <a:ext cx="390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35.981,5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167"/>
              <p:cNvSpPr>
                <a:spLocks noChangeArrowheads="1"/>
              </p:cNvSpPr>
              <p:nvPr/>
            </p:nvSpPr>
            <p:spPr bwMode="auto">
              <a:xfrm>
                <a:off x="6080" y="3816"/>
                <a:ext cx="535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168"/>
              <p:cNvSpPr>
                <a:spLocks noChangeArrowheads="1"/>
              </p:cNvSpPr>
              <p:nvPr/>
            </p:nvSpPr>
            <p:spPr bwMode="auto">
              <a:xfrm>
                <a:off x="6477" y="3816"/>
                <a:ext cx="7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169"/>
              <p:cNvSpPr>
                <a:spLocks noChangeArrowheads="1"/>
              </p:cNvSpPr>
              <p:nvPr/>
            </p:nvSpPr>
            <p:spPr bwMode="auto">
              <a:xfrm>
                <a:off x="867" y="3936"/>
                <a:ext cx="39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TOTAL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170"/>
              <p:cNvSpPr>
                <a:spLocks noChangeArrowheads="1"/>
              </p:cNvSpPr>
              <p:nvPr/>
            </p:nvSpPr>
            <p:spPr bwMode="auto">
              <a:xfrm>
                <a:off x="4813" y="3936"/>
                <a:ext cx="55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132.900,3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171"/>
              <p:cNvSpPr>
                <a:spLocks noChangeArrowheads="1"/>
              </p:cNvSpPr>
              <p:nvPr/>
            </p:nvSpPr>
            <p:spPr bwMode="auto">
              <a:xfrm>
                <a:off x="4495" y="3936"/>
                <a:ext cx="4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172"/>
              <p:cNvSpPr>
                <a:spLocks noChangeArrowheads="1"/>
              </p:cNvSpPr>
              <p:nvPr/>
            </p:nvSpPr>
            <p:spPr bwMode="auto">
              <a:xfrm>
                <a:off x="4807" y="3936"/>
                <a:ext cx="9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173"/>
              <p:cNvSpPr>
                <a:spLocks noChangeArrowheads="1"/>
              </p:cNvSpPr>
              <p:nvPr/>
            </p:nvSpPr>
            <p:spPr bwMode="auto">
              <a:xfrm>
                <a:off x="5498" y="3936"/>
                <a:ext cx="55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134.504,7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174"/>
              <p:cNvSpPr>
                <a:spLocks noChangeArrowheads="1"/>
              </p:cNvSpPr>
              <p:nvPr/>
            </p:nvSpPr>
            <p:spPr bwMode="auto">
              <a:xfrm>
                <a:off x="5408" y="3936"/>
                <a:ext cx="14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175"/>
              <p:cNvSpPr>
                <a:spLocks noChangeArrowheads="1"/>
              </p:cNvSpPr>
              <p:nvPr/>
            </p:nvSpPr>
            <p:spPr bwMode="auto">
              <a:xfrm>
                <a:off x="5480" y="3936"/>
                <a:ext cx="9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176"/>
              <p:cNvSpPr>
                <a:spLocks noChangeArrowheads="1"/>
              </p:cNvSpPr>
              <p:nvPr/>
            </p:nvSpPr>
            <p:spPr bwMode="auto">
              <a:xfrm>
                <a:off x="6297" y="3936"/>
                <a:ext cx="55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147.458,5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177"/>
              <p:cNvSpPr>
                <a:spLocks noChangeArrowheads="1"/>
              </p:cNvSpPr>
              <p:nvPr/>
            </p:nvSpPr>
            <p:spPr bwMode="auto">
              <a:xfrm>
                <a:off x="6092" y="3936"/>
                <a:ext cx="28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      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178"/>
              <p:cNvSpPr>
                <a:spLocks noChangeArrowheads="1"/>
              </p:cNvSpPr>
              <p:nvPr/>
            </p:nvSpPr>
            <p:spPr bwMode="auto">
              <a:xfrm>
                <a:off x="6285" y="3936"/>
                <a:ext cx="9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t-BR" alt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179"/>
              <p:cNvSpPr>
                <a:spLocks noChangeArrowheads="1"/>
              </p:cNvSpPr>
              <p:nvPr/>
            </p:nvSpPr>
            <p:spPr bwMode="auto">
              <a:xfrm>
                <a:off x="843" y="112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8" name="Rectangle 180"/>
              <p:cNvSpPr>
                <a:spLocks noChangeArrowheads="1"/>
              </p:cNvSpPr>
              <p:nvPr/>
            </p:nvSpPr>
            <p:spPr bwMode="auto">
              <a:xfrm>
                <a:off x="4435" y="112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59" name="Rectangle 181"/>
              <p:cNvSpPr>
                <a:spLocks noChangeArrowheads="1"/>
              </p:cNvSpPr>
              <p:nvPr/>
            </p:nvSpPr>
            <p:spPr bwMode="auto">
              <a:xfrm>
                <a:off x="5348" y="112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0" name="Rectangle 182"/>
              <p:cNvSpPr>
                <a:spLocks noChangeArrowheads="1"/>
              </p:cNvSpPr>
              <p:nvPr/>
            </p:nvSpPr>
            <p:spPr bwMode="auto">
              <a:xfrm>
                <a:off x="6032" y="112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1" name="Line 183"/>
              <p:cNvSpPr>
                <a:spLocks noChangeShapeType="1"/>
              </p:cNvSpPr>
              <p:nvPr/>
            </p:nvSpPr>
            <p:spPr bwMode="auto">
              <a:xfrm>
                <a:off x="849" y="1128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2" name="Rectangle 184"/>
              <p:cNvSpPr>
                <a:spLocks noChangeArrowheads="1"/>
              </p:cNvSpPr>
              <p:nvPr/>
            </p:nvSpPr>
            <p:spPr bwMode="auto">
              <a:xfrm>
                <a:off x="849" y="1128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3" name="Rectangle 185"/>
              <p:cNvSpPr>
                <a:spLocks noChangeArrowheads="1"/>
              </p:cNvSpPr>
              <p:nvPr/>
            </p:nvSpPr>
            <p:spPr bwMode="auto">
              <a:xfrm>
                <a:off x="6831" y="112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4" name="Line 186"/>
              <p:cNvSpPr>
                <a:spLocks noChangeShapeType="1"/>
              </p:cNvSpPr>
              <p:nvPr/>
            </p:nvSpPr>
            <p:spPr bwMode="auto">
              <a:xfrm>
                <a:off x="849" y="1278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5" name="Rectangle 187"/>
              <p:cNvSpPr>
                <a:spLocks noChangeArrowheads="1"/>
              </p:cNvSpPr>
              <p:nvPr/>
            </p:nvSpPr>
            <p:spPr bwMode="auto">
              <a:xfrm>
                <a:off x="849" y="1278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6" name="Line 188"/>
              <p:cNvSpPr>
                <a:spLocks noChangeShapeType="1"/>
              </p:cNvSpPr>
              <p:nvPr/>
            </p:nvSpPr>
            <p:spPr bwMode="auto">
              <a:xfrm>
                <a:off x="849" y="1399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7" name="Rectangle 189"/>
              <p:cNvSpPr>
                <a:spLocks noChangeArrowheads="1"/>
              </p:cNvSpPr>
              <p:nvPr/>
            </p:nvSpPr>
            <p:spPr bwMode="auto">
              <a:xfrm>
                <a:off x="849" y="1399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8" name="Line 190"/>
              <p:cNvSpPr>
                <a:spLocks noChangeShapeType="1"/>
              </p:cNvSpPr>
              <p:nvPr/>
            </p:nvSpPr>
            <p:spPr bwMode="auto">
              <a:xfrm>
                <a:off x="849" y="1519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69" name="Rectangle 191"/>
              <p:cNvSpPr>
                <a:spLocks noChangeArrowheads="1"/>
              </p:cNvSpPr>
              <p:nvPr/>
            </p:nvSpPr>
            <p:spPr bwMode="auto">
              <a:xfrm>
                <a:off x="849" y="1519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0" name="Line 192"/>
              <p:cNvSpPr>
                <a:spLocks noChangeShapeType="1"/>
              </p:cNvSpPr>
              <p:nvPr/>
            </p:nvSpPr>
            <p:spPr bwMode="auto">
              <a:xfrm>
                <a:off x="849" y="1759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1" name="Rectangle 193"/>
              <p:cNvSpPr>
                <a:spLocks noChangeArrowheads="1"/>
              </p:cNvSpPr>
              <p:nvPr/>
            </p:nvSpPr>
            <p:spPr bwMode="auto">
              <a:xfrm>
                <a:off x="849" y="1759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2" name="Line 194"/>
              <p:cNvSpPr>
                <a:spLocks noChangeShapeType="1"/>
              </p:cNvSpPr>
              <p:nvPr/>
            </p:nvSpPr>
            <p:spPr bwMode="auto">
              <a:xfrm>
                <a:off x="849" y="2000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3" name="Rectangle 195"/>
              <p:cNvSpPr>
                <a:spLocks noChangeArrowheads="1"/>
              </p:cNvSpPr>
              <p:nvPr/>
            </p:nvSpPr>
            <p:spPr bwMode="auto">
              <a:xfrm>
                <a:off x="849" y="2000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4" name="Line 196"/>
              <p:cNvSpPr>
                <a:spLocks noChangeShapeType="1"/>
              </p:cNvSpPr>
              <p:nvPr/>
            </p:nvSpPr>
            <p:spPr bwMode="auto">
              <a:xfrm>
                <a:off x="849" y="2120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5" name="Rectangle 197"/>
              <p:cNvSpPr>
                <a:spLocks noChangeArrowheads="1"/>
              </p:cNvSpPr>
              <p:nvPr/>
            </p:nvSpPr>
            <p:spPr bwMode="auto">
              <a:xfrm>
                <a:off x="849" y="2120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6" name="Line 198"/>
              <p:cNvSpPr>
                <a:spLocks noChangeShapeType="1"/>
              </p:cNvSpPr>
              <p:nvPr/>
            </p:nvSpPr>
            <p:spPr bwMode="auto">
              <a:xfrm>
                <a:off x="849" y="2240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7" name="Rectangle 199"/>
              <p:cNvSpPr>
                <a:spLocks noChangeArrowheads="1"/>
              </p:cNvSpPr>
              <p:nvPr/>
            </p:nvSpPr>
            <p:spPr bwMode="auto">
              <a:xfrm>
                <a:off x="849" y="2240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8" name="Line 200"/>
              <p:cNvSpPr>
                <a:spLocks noChangeShapeType="1"/>
              </p:cNvSpPr>
              <p:nvPr/>
            </p:nvSpPr>
            <p:spPr bwMode="auto">
              <a:xfrm>
                <a:off x="849" y="2481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79" name="Rectangle 201"/>
              <p:cNvSpPr>
                <a:spLocks noChangeArrowheads="1"/>
              </p:cNvSpPr>
              <p:nvPr/>
            </p:nvSpPr>
            <p:spPr bwMode="auto">
              <a:xfrm>
                <a:off x="849" y="2481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0" name="Line 202"/>
              <p:cNvSpPr>
                <a:spLocks noChangeShapeType="1"/>
              </p:cNvSpPr>
              <p:nvPr/>
            </p:nvSpPr>
            <p:spPr bwMode="auto">
              <a:xfrm>
                <a:off x="849" y="2721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1" name="Rectangle 203"/>
              <p:cNvSpPr>
                <a:spLocks noChangeArrowheads="1"/>
              </p:cNvSpPr>
              <p:nvPr/>
            </p:nvSpPr>
            <p:spPr bwMode="auto">
              <a:xfrm>
                <a:off x="849" y="2721"/>
                <a:ext cx="598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82" name="Line 204"/>
              <p:cNvSpPr>
                <a:spLocks noChangeShapeType="1"/>
              </p:cNvSpPr>
              <p:nvPr/>
            </p:nvSpPr>
            <p:spPr bwMode="auto">
              <a:xfrm>
                <a:off x="849" y="2962"/>
                <a:ext cx="5988" cy="0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  <p:sp>
          <p:nvSpPr>
            <p:cNvPr id="6" name="Rectangle 206"/>
            <p:cNvSpPr>
              <a:spLocks noChangeArrowheads="1"/>
            </p:cNvSpPr>
            <p:nvPr/>
          </p:nvSpPr>
          <p:spPr bwMode="auto">
            <a:xfrm>
              <a:off x="849" y="2962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" name="Line 207"/>
            <p:cNvSpPr>
              <a:spLocks noChangeShapeType="1"/>
            </p:cNvSpPr>
            <p:nvPr/>
          </p:nvSpPr>
          <p:spPr bwMode="auto">
            <a:xfrm>
              <a:off x="849" y="3082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849" y="3082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Line 209"/>
            <p:cNvSpPr>
              <a:spLocks noChangeShapeType="1"/>
            </p:cNvSpPr>
            <p:nvPr/>
          </p:nvSpPr>
          <p:spPr bwMode="auto">
            <a:xfrm>
              <a:off x="849" y="3202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849" y="3202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Line 211"/>
            <p:cNvSpPr>
              <a:spLocks noChangeShapeType="1"/>
            </p:cNvSpPr>
            <p:nvPr/>
          </p:nvSpPr>
          <p:spPr bwMode="auto">
            <a:xfrm>
              <a:off x="849" y="3323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Rectangle 212"/>
            <p:cNvSpPr>
              <a:spLocks noChangeArrowheads="1"/>
            </p:cNvSpPr>
            <p:nvPr/>
          </p:nvSpPr>
          <p:spPr bwMode="auto">
            <a:xfrm>
              <a:off x="849" y="3323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Line 213"/>
            <p:cNvSpPr>
              <a:spLocks noChangeShapeType="1"/>
            </p:cNvSpPr>
            <p:nvPr/>
          </p:nvSpPr>
          <p:spPr bwMode="auto">
            <a:xfrm>
              <a:off x="849" y="3683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Rectangle 214"/>
            <p:cNvSpPr>
              <a:spLocks noChangeArrowheads="1"/>
            </p:cNvSpPr>
            <p:nvPr/>
          </p:nvSpPr>
          <p:spPr bwMode="auto">
            <a:xfrm>
              <a:off x="849" y="3683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" name="Line 215"/>
            <p:cNvSpPr>
              <a:spLocks noChangeShapeType="1"/>
            </p:cNvSpPr>
            <p:nvPr/>
          </p:nvSpPr>
          <p:spPr bwMode="auto">
            <a:xfrm>
              <a:off x="849" y="3804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" name="Rectangle 216"/>
            <p:cNvSpPr>
              <a:spLocks noChangeArrowheads="1"/>
            </p:cNvSpPr>
            <p:nvPr/>
          </p:nvSpPr>
          <p:spPr bwMode="auto">
            <a:xfrm>
              <a:off x="849" y="3804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Line 217"/>
            <p:cNvSpPr>
              <a:spLocks noChangeShapeType="1"/>
            </p:cNvSpPr>
            <p:nvPr/>
          </p:nvSpPr>
          <p:spPr bwMode="auto">
            <a:xfrm>
              <a:off x="849" y="3924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18"/>
            <p:cNvSpPr>
              <a:spLocks noChangeArrowheads="1"/>
            </p:cNvSpPr>
            <p:nvPr/>
          </p:nvSpPr>
          <p:spPr bwMode="auto">
            <a:xfrm>
              <a:off x="849" y="3924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Line 219"/>
            <p:cNvSpPr>
              <a:spLocks noChangeShapeType="1"/>
            </p:cNvSpPr>
            <p:nvPr/>
          </p:nvSpPr>
          <p:spPr bwMode="auto">
            <a:xfrm>
              <a:off x="843" y="1128"/>
              <a:ext cx="0" cy="2952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Rectangle 220"/>
            <p:cNvSpPr>
              <a:spLocks noChangeArrowheads="1"/>
            </p:cNvSpPr>
            <p:nvPr/>
          </p:nvSpPr>
          <p:spPr bwMode="auto">
            <a:xfrm>
              <a:off x="843" y="1128"/>
              <a:ext cx="6" cy="29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Line 221"/>
            <p:cNvSpPr>
              <a:spLocks noChangeShapeType="1"/>
            </p:cNvSpPr>
            <p:nvPr/>
          </p:nvSpPr>
          <p:spPr bwMode="auto">
            <a:xfrm>
              <a:off x="4435" y="1134"/>
              <a:ext cx="0" cy="294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Rectangle 222"/>
            <p:cNvSpPr>
              <a:spLocks noChangeArrowheads="1"/>
            </p:cNvSpPr>
            <p:nvPr/>
          </p:nvSpPr>
          <p:spPr bwMode="auto">
            <a:xfrm>
              <a:off x="4435" y="1134"/>
              <a:ext cx="6" cy="2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Line 223"/>
            <p:cNvSpPr>
              <a:spLocks noChangeShapeType="1"/>
            </p:cNvSpPr>
            <p:nvPr/>
          </p:nvSpPr>
          <p:spPr bwMode="auto">
            <a:xfrm>
              <a:off x="5348" y="1134"/>
              <a:ext cx="0" cy="294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Rectangle 224"/>
            <p:cNvSpPr>
              <a:spLocks noChangeArrowheads="1"/>
            </p:cNvSpPr>
            <p:nvPr/>
          </p:nvSpPr>
          <p:spPr bwMode="auto">
            <a:xfrm>
              <a:off x="5348" y="1134"/>
              <a:ext cx="6" cy="2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Line 225"/>
            <p:cNvSpPr>
              <a:spLocks noChangeShapeType="1"/>
            </p:cNvSpPr>
            <p:nvPr/>
          </p:nvSpPr>
          <p:spPr bwMode="auto">
            <a:xfrm>
              <a:off x="6032" y="1134"/>
              <a:ext cx="0" cy="294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Rectangle 226"/>
            <p:cNvSpPr>
              <a:spLocks noChangeArrowheads="1"/>
            </p:cNvSpPr>
            <p:nvPr/>
          </p:nvSpPr>
          <p:spPr bwMode="auto">
            <a:xfrm>
              <a:off x="6032" y="1134"/>
              <a:ext cx="6" cy="2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2" name="Line 227"/>
            <p:cNvSpPr>
              <a:spLocks noChangeShapeType="1"/>
            </p:cNvSpPr>
            <p:nvPr/>
          </p:nvSpPr>
          <p:spPr bwMode="auto">
            <a:xfrm>
              <a:off x="849" y="4074"/>
              <a:ext cx="598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3" name="Rectangle 228"/>
            <p:cNvSpPr>
              <a:spLocks noChangeArrowheads="1"/>
            </p:cNvSpPr>
            <p:nvPr/>
          </p:nvSpPr>
          <p:spPr bwMode="auto">
            <a:xfrm>
              <a:off x="849" y="4074"/>
              <a:ext cx="598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5" name="Line 229"/>
            <p:cNvSpPr>
              <a:spLocks noChangeShapeType="1"/>
            </p:cNvSpPr>
            <p:nvPr/>
          </p:nvSpPr>
          <p:spPr bwMode="auto">
            <a:xfrm>
              <a:off x="6831" y="1134"/>
              <a:ext cx="0" cy="2946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6" name="Rectangle 230"/>
            <p:cNvSpPr>
              <a:spLocks noChangeArrowheads="1"/>
            </p:cNvSpPr>
            <p:nvPr/>
          </p:nvSpPr>
          <p:spPr bwMode="auto">
            <a:xfrm>
              <a:off x="6831" y="1134"/>
              <a:ext cx="6" cy="29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Line 231"/>
            <p:cNvSpPr>
              <a:spLocks noChangeShapeType="1"/>
            </p:cNvSpPr>
            <p:nvPr/>
          </p:nvSpPr>
          <p:spPr bwMode="auto">
            <a:xfrm>
              <a:off x="843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8" name="Rectangle 232"/>
            <p:cNvSpPr>
              <a:spLocks noChangeArrowheads="1"/>
            </p:cNvSpPr>
            <p:nvPr/>
          </p:nvSpPr>
          <p:spPr bwMode="auto">
            <a:xfrm>
              <a:off x="843" y="408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9" name="Line 233"/>
            <p:cNvSpPr>
              <a:spLocks noChangeShapeType="1"/>
            </p:cNvSpPr>
            <p:nvPr/>
          </p:nvSpPr>
          <p:spPr bwMode="auto">
            <a:xfrm>
              <a:off x="4435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Rectangle 234"/>
            <p:cNvSpPr>
              <a:spLocks noChangeArrowheads="1"/>
            </p:cNvSpPr>
            <p:nvPr/>
          </p:nvSpPr>
          <p:spPr bwMode="auto">
            <a:xfrm>
              <a:off x="4435" y="408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Line 235"/>
            <p:cNvSpPr>
              <a:spLocks noChangeShapeType="1"/>
            </p:cNvSpPr>
            <p:nvPr/>
          </p:nvSpPr>
          <p:spPr bwMode="auto">
            <a:xfrm>
              <a:off x="5348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ctangle 236"/>
            <p:cNvSpPr>
              <a:spLocks noChangeArrowheads="1"/>
            </p:cNvSpPr>
            <p:nvPr/>
          </p:nvSpPr>
          <p:spPr bwMode="auto">
            <a:xfrm>
              <a:off x="5348" y="408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Line 237"/>
            <p:cNvSpPr>
              <a:spLocks noChangeShapeType="1"/>
            </p:cNvSpPr>
            <p:nvPr/>
          </p:nvSpPr>
          <p:spPr bwMode="auto">
            <a:xfrm>
              <a:off x="6032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Rectangle 238"/>
            <p:cNvSpPr>
              <a:spLocks noChangeArrowheads="1"/>
            </p:cNvSpPr>
            <p:nvPr/>
          </p:nvSpPr>
          <p:spPr bwMode="auto">
            <a:xfrm>
              <a:off x="6032" y="408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Line 239"/>
            <p:cNvSpPr>
              <a:spLocks noChangeShapeType="1"/>
            </p:cNvSpPr>
            <p:nvPr/>
          </p:nvSpPr>
          <p:spPr bwMode="auto">
            <a:xfrm>
              <a:off x="6831" y="40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Rectangle 240"/>
            <p:cNvSpPr>
              <a:spLocks noChangeArrowheads="1"/>
            </p:cNvSpPr>
            <p:nvPr/>
          </p:nvSpPr>
          <p:spPr bwMode="auto">
            <a:xfrm>
              <a:off x="6831" y="408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Line 241"/>
            <p:cNvSpPr>
              <a:spLocks noChangeShapeType="1"/>
            </p:cNvSpPr>
            <p:nvPr/>
          </p:nvSpPr>
          <p:spPr bwMode="auto">
            <a:xfrm>
              <a:off x="6837" y="112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8" name="Rectangle 242"/>
            <p:cNvSpPr>
              <a:spLocks noChangeArrowheads="1"/>
            </p:cNvSpPr>
            <p:nvPr/>
          </p:nvSpPr>
          <p:spPr bwMode="auto">
            <a:xfrm>
              <a:off x="6837" y="112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9" name="Line 243"/>
            <p:cNvSpPr>
              <a:spLocks noChangeShapeType="1"/>
            </p:cNvSpPr>
            <p:nvPr/>
          </p:nvSpPr>
          <p:spPr bwMode="auto">
            <a:xfrm>
              <a:off x="6837" y="12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0" name="Rectangle 244"/>
            <p:cNvSpPr>
              <a:spLocks noChangeArrowheads="1"/>
            </p:cNvSpPr>
            <p:nvPr/>
          </p:nvSpPr>
          <p:spPr bwMode="auto">
            <a:xfrm>
              <a:off x="6837" y="1278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" name="Line 245"/>
            <p:cNvSpPr>
              <a:spLocks noChangeShapeType="1"/>
            </p:cNvSpPr>
            <p:nvPr/>
          </p:nvSpPr>
          <p:spPr bwMode="auto">
            <a:xfrm>
              <a:off x="6837" y="139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2" name="Rectangle 246"/>
            <p:cNvSpPr>
              <a:spLocks noChangeArrowheads="1"/>
            </p:cNvSpPr>
            <p:nvPr/>
          </p:nvSpPr>
          <p:spPr bwMode="auto">
            <a:xfrm>
              <a:off x="6837" y="1399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3" name="Line 247"/>
            <p:cNvSpPr>
              <a:spLocks noChangeShapeType="1"/>
            </p:cNvSpPr>
            <p:nvPr/>
          </p:nvSpPr>
          <p:spPr bwMode="auto">
            <a:xfrm>
              <a:off x="6837" y="151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4" name="Rectangle 248"/>
            <p:cNvSpPr>
              <a:spLocks noChangeArrowheads="1"/>
            </p:cNvSpPr>
            <p:nvPr/>
          </p:nvSpPr>
          <p:spPr bwMode="auto">
            <a:xfrm>
              <a:off x="6837" y="1519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5" name="Line 249"/>
            <p:cNvSpPr>
              <a:spLocks noChangeShapeType="1"/>
            </p:cNvSpPr>
            <p:nvPr/>
          </p:nvSpPr>
          <p:spPr bwMode="auto">
            <a:xfrm>
              <a:off x="6837" y="175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6" name="Rectangle 250"/>
            <p:cNvSpPr>
              <a:spLocks noChangeArrowheads="1"/>
            </p:cNvSpPr>
            <p:nvPr/>
          </p:nvSpPr>
          <p:spPr bwMode="auto">
            <a:xfrm>
              <a:off x="6837" y="1759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7" name="Line 251"/>
            <p:cNvSpPr>
              <a:spLocks noChangeShapeType="1"/>
            </p:cNvSpPr>
            <p:nvPr/>
          </p:nvSpPr>
          <p:spPr bwMode="auto">
            <a:xfrm>
              <a:off x="6837" y="20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8" name="Rectangle 252"/>
            <p:cNvSpPr>
              <a:spLocks noChangeArrowheads="1"/>
            </p:cNvSpPr>
            <p:nvPr/>
          </p:nvSpPr>
          <p:spPr bwMode="auto">
            <a:xfrm>
              <a:off x="6837" y="200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9" name="Line 253"/>
            <p:cNvSpPr>
              <a:spLocks noChangeShapeType="1"/>
            </p:cNvSpPr>
            <p:nvPr/>
          </p:nvSpPr>
          <p:spPr bwMode="auto">
            <a:xfrm>
              <a:off x="6837" y="212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0" name="Rectangle 254"/>
            <p:cNvSpPr>
              <a:spLocks noChangeArrowheads="1"/>
            </p:cNvSpPr>
            <p:nvPr/>
          </p:nvSpPr>
          <p:spPr bwMode="auto">
            <a:xfrm>
              <a:off x="6837" y="212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Line 255"/>
            <p:cNvSpPr>
              <a:spLocks noChangeShapeType="1"/>
            </p:cNvSpPr>
            <p:nvPr/>
          </p:nvSpPr>
          <p:spPr bwMode="auto">
            <a:xfrm>
              <a:off x="6837" y="224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Rectangle 256"/>
            <p:cNvSpPr>
              <a:spLocks noChangeArrowheads="1"/>
            </p:cNvSpPr>
            <p:nvPr/>
          </p:nvSpPr>
          <p:spPr bwMode="auto">
            <a:xfrm>
              <a:off x="6837" y="2240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Line 257"/>
            <p:cNvSpPr>
              <a:spLocks noChangeShapeType="1"/>
            </p:cNvSpPr>
            <p:nvPr/>
          </p:nvSpPr>
          <p:spPr bwMode="auto">
            <a:xfrm>
              <a:off x="6837" y="248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Rectangle 258"/>
            <p:cNvSpPr>
              <a:spLocks noChangeArrowheads="1"/>
            </p:cNvSpPr>
            <p:nvPr/>
          </p:nvSpPr>
          <p:spPr bwMode="auto">
            <a:xfrm>
              <a:off x="6837" y="248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Line 259"/>
            <p:cNvSpPr>
              <a:spLocks noChangeShapeType="1"/>
            </p:cNvSpPr>
            <p:nvPr/>
          </p:nvSpPr>
          <p:spPr bwMode="auto">
            <a:xfrm>
              <a:off x="6837" y="272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Rectangle 260"/>
            <p:cNvSpPr>
              <a:spLocks noChangeArrowheads="1"/>
            </p:cNvSpPr>
            <p:nvPr/>
          </p:nvSpPr>
          <p:spPr bwMode="auto">
            <a:xfrm>
              <a:off x="6837" y="2721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Line 261"/>
            <p:cNvSpPr>
              <a:spLocks noChangeShapeType="1"/>
            </p:cNvSpPr>
            <p:nvPr/>
          </p:nvSpPr>
          <p:spPr bwMode="auto">
            <a:xfrm>
              <a:off x="6837" y="29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8" name="Rectangle 262"/>
            <p:cNvSpPr>
              <a:spLocks noChangeArrowheads="1"/>
            </p:cNvSpPr>
            <p:nvPr/>
          </p:nvSpPr>
          <p:spPr bwMode="auto">
            <a:xfrm>
              <a:off x="6837" y="296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Line 263"/>
            <p:cNvSpPr>
              <a:spLocks noChangeShapeType="1"/>
            </p:cNvSpPr>
            <p:nvPr/>
          </p:nvSpPr>
          <p:spPr bwMode="auto">
            <a:xfrm>
              <a:off x="6837" y="308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6837" y="308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Line 265"/>
            <p:cNvSpPr>
              <a:spLocks noChangeShapeType="1"/>
            </p:cNvSpPr>
            <p:nvPr/>
          </p:nvSpPr>
          <p:spPr bwMode="auto">
            <a:xfrm>
              <a:off x="6837" y="320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Rectangle 266"/>
            <p:cNvSpPr>
              <a:spLocks noChangeArrowheads="1"/>
            </p:cNvSpPr>
            <p:nvPr/>
          </p:nvSpPr>
          <p:spPr bwMode="auto">
            <a:xfrm>
              <a:off x="6837" y="3202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Line 267"/>
            <p:cNvSpPr>
              <a:spLocks noChangeShapeType="1"/>
            </p:cNvSpPr>
            <p:nvPr/>
          </p:nvSpPr>
          <p:spPr bwMode="auto">
            <a:xfrm>
              <a:off x="6837" y="332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Rectangle 268"/>
            <p:cNvSpPr>
              <a:spLocks noChangeArrowheads="1"/>
            </p:cNvSpPr>
            <p:nvPr/>
          </p:nvSpPr>
          <p:spPr bwMode="auto">
            <a:xfrm>
              <a:off x="6837" y="332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Line 269"/>
            <p:cNvSpPr>
              <a:spLocks noChangeShapeType="1"/>
            </p:cNvSpPr>
            <p:nvPr/>
          </p:nvSpPr>
          <p:spPr bwMode="auto">
            <a:xfrm>
              <a:off x="6837" y="36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Rectangle 270"/>
            <p:cNvSpPr>
              <a:spLocks noChangeArrowheads="1"/>
            </p:cNvSpPr>
            <p:nvPr/>
          </p:nvSpPr>
          <p:spPr bwMode="auto">
            <a:xfrm>
              <a:off x="6837" y="3683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" name="Line 271"/>
            <p:cNvSpPr>
              <a:spLocks noChangeShapeType="1"/>
            </p:cNvSpPr>
            <p:nvPr/>
          </p:nvSpPr>
          <p:spPr bwMode="auto">
            <a:xfrm>
              <a:off x="6837" y="380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" name="Rectangle 272"/>
            <p:cNvSpPr>
              <a:spLocks noChangeArrowheads="1"/>
            </p:cNvSpPr>
            <p:nvPr/>
          </p:nvSpPr>
          <p:spPr bwMode="auto">
            <a:xfrm>
              <a:off x="6837" y="380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" name="Line 273"/>
            <p:cNvSpPr>
              <a:spLocks noChangeShapeType="1"/>
            </p:cNvSpPr>
            <p:nvPr/>
          </p:nvSpPr>
          <p:spPr bwMode="auto">
            <a:xfrm>
              <a:off x="6837" y="392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" name="Rectangle 274"/>
            <p:cNvSpPr>
              <a:spLocks noChangeArrowheads="1"/>
            </p:cNvSpPr>
            <p:nvPr/>
          </p:nvSpPr>
          <p:spPr bwMode="auto">
            <a:xfrm>
              <a:off x="6837" y="392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" name="Line 275"/>
            <p:cNvSpPr>
              <a:spLocks noChangeShapeType="1"/>
            </p:cNvSpPr>
            <p:nvPr/>
          </p:nvSpPr>
          <p:spPr bwMode="auto">
            <a:xfrm>
              <a:off x="6837" y="40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" name="Rectangle 276"/>
            <p:cNvSpPr>
              <a:spLocks noChangeArrowheads="1"/>
            </p:cNvSpPr>
            <p:nvPr/>
          </p:nvSpPr>
          <p:spPr bwMode="auto">
            <a:xfrm>
              <a:off x="6837" y="4074"/>
              <a:ext cx="6" cy="6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283" name="Rectangle 104"/>
          <p:cNvSpPr>
            <a:spLocks noChangeArrowheads="1"/>
          </p:cNvSpPr>
          <p:nvPr/>
        </p:nvSpPr>
        <p:spPr bwMode="auto">
          <a:xfrm>
            <a:off x="9090581" y="4420035"/>
            <a:ext cx="5429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2.040,0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575;p83"/>
          <p:cNvSpPr/>
          <p:nvPr/>
        </p:nvSpPr>
        <p:spPr>
          <a:xfrm>
            <a:off x="0" y="-4698"/>
            <a:ext cx="12192000" cy="1209968"/>
          </a:xfrm>
          <a:prstGeom prst="rect">
            <a:avLst/>
          </a:prstGeom>
          <a:gradFill flip="none" rotWithShape="1">
            <a:gsLst>
              <a:gs pos="0">
                <a:srgbClr val="003686">
                  <a:shade val="30000"/>
                  <a:satMod val="115000"/>
                </a:srgbClr>
              </a:gs>
              <a:gs pos="50000">
                <a:srgbClr val="003686">
                  <a:shade val="67500"/>
                  <a:satMod val="115000"/>
                </a:srgbClr>
              </a:gs>
              <a:gs pos="100000">
                <a:srgbClr val="00368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3949-D325-4C02-B6F3-CA7E3C2E1BD9}" type="slidenum">
              <a:rPr lang="pt-BR" smtClean="0"/>
              <a:t>9</a:t>
            </a:fld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440" y="395271"/>
            <a:ext cx="524012" cy="531643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ângulo 8"/>
          <p:cNvSpPr>
            <a:spLocks noChangeArrowheads="1"/>
          </p:cNvSpPr>
          <p:nvPr/>
        </p:nvSpPr>
        <p:spPr bwMode="auto">
          <a:xfrm>
            <a:off x="-284048" y="-65931"/>
            <a:ext cx="1204436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None/>
            </a:pPr>
            <a:r>
              <a:rPr lang="pt-BR" altLang="pt-BR" sz="3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PLOA 2022 - </a:t>
            </a:r>
            <a:r>
              <a:rPr lang="pt-BR" altLang="pt-BR" sz="3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COVID-19</a:t>
            </a:r>
            <a:endParaRPr lang="pt-BR" altLang="pt-BR" sz="3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62" y="1266503"/>
            <a:ext cx="8993142" cy="538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âminas com backgrounds ESCUR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867</Words>
  <Application>Microsoft Office PowerPoint</Application>
  <PresentationFormat>Widescreen</PresentationFormat>
  <Paragraphs>307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Roboto</vt:lpstr>
      <vt:lpstr>Calibri</vt:lpstr>
      <vt:lpstr>Montserrat</vt:lpstr>
      <vt:lpstr>Fira Sans</vt:lpstr>
      <vt:lpstr>Arial</vt:lpstr>
      <vt:lpstr>Wingdings</vt:lpstr>
      <vt:lpstr>Tahoma</vt:lpstr>
      <vt:lpstr>Lâmina de Abertura</vt:lpstr>
      <vt:lpstr>Lâmina de Abertura e final</vt:lpstr>
      <vt:lpstr>Lâminas com backgrounds ESCUROS</vt:lpstr>
      <vt:lpstr>Apresentação do PowerPoint</vt:lpstr>
      <vt:lpstr>Orçamento federal da saúde  Brasília, 04/11/21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Eugênio Andrade Vilela Dos Santos</cp:lastModifiedBy>
  <cp:revision>170</cp:revision>
  <cp:lastPrinted>2021-05-27T13:54:16Z</cp:lastPrinted>
  <dcterms:created xsi:type="dcterms:W3CDTF">2021-05-25T14:48:35Z</dcterms:created>
  <dcterms:modified xsi:type="dcterms:W3CDTF">2021-11-04T15:32:28Z</dcterms:modified>
</cp:coreProperties>
</file>