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301" r:id="rId3"/>
    <p:sldId id="303" r:id="rId4"/>
    <p:sldId id="259" r:id="rId5"/>
    <p:sldId id="294" r:id="rId6"/>
    <p:sldId id="304" r:id="rId7"/>
    <p:sldId id="305" r:id="rId8"/>
    <p:sldId id="257" r:id="rId9"/>
    <p:sldId id="265" r:id="rId10"/>
    <p:sldId id="283" r:id="rId11"/>
    <p:sldId id="317" r:id="rId12"/>
    <p:sldId id="307" r:id="rId13"/>
    <p:sldId id="308" r:id="rId14"/>
    <p:sldId id="309" r:id="rId15"/>
    <p:sldId id="313" r:id="rId16"/>
    <p:sldId id="310" r:id="rId17"/>
    <p:sldId id="316" r:id="rId18"/>
    <p:sldId id="314" r:id="rId19"/>
    <p:sldId id="318" r:id="rId20"/>
    <p:sldId id="311" r:id="rId21"/>
    <p:sldId id="312" r:id="rId22"/>
    <p:sldId id="286" r:id="rId23"/>
    <p:sldId id="300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7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49908A-56D9-424B-A542-279B5640700D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77CBB2-CBB6-455B-B8F5-2E05CC6C4ED7}">
      <dgm:prSet custT="1"/>
      <dgm:spPr/>
      <dgm:t>
        <a:bodyPr/>
        <a:lstStyle/>
        <a:p>
          <a:r>
            <a:rPr lang="pt-BR" sz="3600" b="1" dirty="0"/>
            <a:t>Sintomas vasomotores</a:t>
          </a:r>
          <a:endParaRPr lang="en-US" sz="3600" dirty="0"/>
        </a:p>
      </dgm:t>
    </dgm:pt>
    <dgm:pt modelId="{86C20C33-0A35-4D33-BD2E-5555E4863ADC}" type="parTrans" cxnId="{3AF00DEA-C063-4DE8-A53A-246E3051D84D}">
      <dgm:prSet/>
      <dgm:spPr/>
      <dgm:t>
        <a:bodyPr/>
        <a:lstStyle/>
        <a:p>
          <a:endParaRPr lang="en-US" sz="2800"/>
        </a:p>
      </dgm:t>
    </dgm:pt>
    <dgm:pt modelId="{4FB25479-F2F7-45D1-AD86-806AFAAB0258}" type="sibTrans" cxnId="{3AF00DEA-C063-4DE8-A53A-246E3051D84D}">
      <dgm:prSet custT="1"/>
      <dgm:spPr/>
      <dgm:t>
        <a:bodyPr/>
        <a:lstStyle/>
        <a:p>
          <a:endParaRPr lang="en-US" sz="4800"/>
        </a:p>
      </dgm:t>
    </dgm:pt>
    <dgm:pt modelId="{CE35F73C-4E81-406F-9FB8-85D3209099D5}">
      <dgm:prSet custT="1"/>
      <dgm:spPr/>
      <dgm:t>
        <a:bodyPr/>
        <a:lstStyle/>
        <a:p>
          <a:r>
            <a:rPr lang="pt-BR" sz="3600" b="1"/>
            <a:t>Sintomas geniturinários</a:t>
          </a:r>
          <a:endParaRPr lang="en-US" sz="3600"/>
        </a:p>
      </dgm:t>
    </dgm:pt>
    <dgm:pt modelId="{6647A005-3813-429D-BE4A-85AA7FD4EDA4}" type="parTrans" cxnId="{BAE28ED9-BCB9-4DAB-A1DB-D5CED5EDBBAF}">
      <dgm:prSet/>
      <dgm:spPr/>
      <dgm:t>
        <a:bodyPr/>
        <a:lstStyle/>
        <a:p>
          <a:endParaRPr lang="en-US" sz="2800"/>
        </a:p>
      </dgm:t>
    </dgm:pt>
    <dgm:pt modelId="{18B14A12-D322-45D7-982F-391DF55D471C}" type="sibTrans" cxnId="{BAE28ED9-BCB9-4DAB-A1DB-D5CED5EDBBAF}">
      <dgm:prSet custT="1"/>
      <dgm:spPr/>
      <dgm:t>
        <a:bodyPr/>
        <a:lstStyle/>
        <a:p>
          <a:endParaRPr lang="en-US" sz="4800"/>
        </a:p>
      </dgm:t>
    </dgm:pt>
    <dgm:pt modelId="{45B76B52-9EB6-4058-8829-BD78D117158B}">
      <dgm:prSet custT="1"/>
      <dgm:spPr/>
      <dgm:t>
        <a:bodyPr/>
        <a:lstStyle/>
        <a:p>
          <a:r>
            <a:rPr lang="pt-BR" sz="3600" b="1"/>
            <a:t>Prevenção e tratamento da osteoporose</a:t>
          </a:r>
          <a:endParaRPr lang="en-US" sz="3600"/>
        </a:p>
      </dgm:t>
    </dgm:pt>
    <dgm:pt modelId="{0C41B3C1-1785-4E5A-8B5F-E1413A731981}" type="parTrans" cxnId="{F31960A8-8641-4E36-ADE3-D025D2CBFF77}">
      <dgm:prSet/>
      <dgm:spPr/>
      <dgm:t>
        <a:bodyPr/>
        <a:lstStyle/>
        <a:p>
          <a:endParaRPr lang="en-US" sz="2800"/>
        </a:p>
      </dgm:t>
    </dgm:pt>
    <dgm:pt modelId="{3473FC29-A959-4ABA-84B4-0108A1C61BAA}" type="sibTrans" cxnId="{F31960A8-8641-4E36-ADE3-D025D2CBFF77}">
      <dgm:prSet custT="1"/>
      <dgm:spPr/>
      <dgm:t>
        <a:bodyPr/>
        <a:lstStyle/>
        <a:p>
          <a:endParaRPr lang="en-US" sz="4800"/>
        </a:p>
      </dgm:t>
    </dgm:pt>
    <dgm:pt modelId="{2A69E340-A426-4698-911B-73DA284101AE}">
      <dgm:prSet custT="1"/>
      <dgm:spPr/>
      <dgm:t>
        <a:bodyPr/>
        <a:lstStyle/>
        <a:p>
          <a:r>
            <a:rPr lang="pt-BR" sz="3600" b="1" dirty="0"/>
            <a:t>Tratamento do hipoestrogenismo prematuro </a:t>
          </a:r>
        </a:p>
      </dgm:t>
    </dgm:pt>
    <dgm:pt modelId="{FC381631-3762-4388-A9D7-CF0A65174B7B}" type="parTrans" cxnId="{EEDE2D1F-4907-44E9-9579-FF5D0CB0DDA2}">
      <dgm:prSet/>
      <dgm:spPr/>
      <dgm:t>
        <a:bodyPr/>
        <a:lstStyle/>
        <a:p>
          <a:endParaRPr lang="en-US" sz="2800"/>
        </a:p>
      </dgm:t>
    </dgm:pt>
    <dgm:pt modelId="{F40B8E5E-0180-43B1-917C-184A1DE2683D}" type="sibTrans" cxnId="{EEDE2D1F-4907-44E9-9579-FF5D0CB0DDA2}">
      <dgm:prSet/>
      <dgm:spPr/>
      <dgm:t>
        <a:bodyPr/>
        <a:lstStyle/>
        <a:p>
          <a:endParaRPr lang="en-US" sz="2800"/>
        </a:p>
      </dgm:t>
    </dgm:pt>
    <dgm:pt modelId="{0D3B1F99-9FEF-4722-97AA-59B856E826CE}" type="pres">
      <dgm:prSet presAssocID="{7D49908A-56D9-424B-A542-279B5640700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AEE58A5-085A-467C-8AE6-D01C2ACB7802}" type="pres">
      <dgm:prSet presAssocID="{7D49908A-56D9-424B-A542-279B5640700D}" presName="dummyMaxCanvas" presStyleCnt="0">
        <dgm:presLayoutVars/>
      </dgm:prSet>
      <dgm:spPr/>
    </dgm:pt>
    <dgm:pt modelId="{6C989541-F37E-4F55-8741-DFA7F2788855}" type="pres">
      <dgm:prSet presAssocID="{7D49908A-56D9-424B-A542-279B5640700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1CF80C-CFC1-4061-ACC6-E95D4BDD3AC2}" type="pres">
      <dgm:prSet presAssocID="{7D49908A-56D9-424B-A542-279B5640700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6CD1DB-07CC-43C0-9F63-0E8E73DC104D}" type="pres">
      <dgm:prSet presAssocID="{7D49908A-56D9-424B-A542-279B5640700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A72B69-FBC6-4994-B86D-F93EAA4B97BB}" type="pres">
      <dgm:prSet presAssocID="{7D49908A-56D9-424B-A542-279B5640700D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3AF8BC-34F6-42A3-8963-B6C99DFE2E85}" type="pres">
      <dgm:prSet presAssocID="{7D49908A-56D9-424B-A542-279B5640700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8391D1-3B57-4D32-8859-B9034269A5DF}" type="pres">
      <dgm:prSet presAssocID="{7D49908A-56D9-424B-A542-279B5640700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DE32BB-DC0D-4408-9D40-8295A64D7F1D}" type="pres">
      <dgm:prSet presAssocID="{7D49908A-56D9-424B-A542-279B5640700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43917D-0D90-4FDA-830A-FC5DC2D1A5CA}" type="pres">
      <dgm:prSet presAssocID="{7D49908A-56D9-424B-A542-279B5640700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28FA84-D54D-4340-AA62-16A5EC439529}" type="pres">
      <dgm:prSet presAssocID="{7D49908A-56D9-424B-A542-279B5640700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2B169D-6809-4786-AEBA-9897643078A1}" type="pres">
      <dgm:prSet presAssocID="{7D49908A-56D9-424B-A542-279B5640700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05B089-99A4-412D-B325-70B613EE5B20}" type="pres">
      <dgm:prSet presAssocID="{7D49908A-56D9-424B-A542-279B5640700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EDE2D1F-4907-44E9-9579-FF5D0CB0DDA2}" srcId="{7D49908A-56D9-424B-A542-279B5640700D}" destId="{2A69E340-A426-4698-911B-73DA284101AE}" srcOrd="3" destOrd="0" parTransId="{FC381631-3762-4388-A9D7-CF0A65174B7B}" sibTransId="{F40B8E5E-0180-43B1-917C-184A1DE2683D}"/>
    <dgm:cxn modelId="{892D71F3-13E3-40D4-94D2-2099585687D8}" type="presOf" srcId="{8E77CBB2-CBB6-455B-B8F5-2E05CC6C4ED7}" destId="{6C989541-F37E-4F55-8741-DFA7F2788855}" srcOrd="0" destOrd="0" presId="urn:microsoft.com/office/officeart/2005/8/layout/vProcess5"/>
    <dgm:cxn modelId="{8CE09C48-65D1-41E0-A540-D9DD5E333366}" type="presOf" srcId="{3473FC29-A959-4ABA-84B4-0108A1C61BAA}" destId="{C6DE32BB-DC0D-4408-9D40-8295A64D7F1D}" srcOrd="0" destOrd="0" presId="urn:microsoft.com/office/officeart/2005/8/layout/vProcess5"/>
    <dgm:cxn modelId="{F155000B-E8C9-4AE6-AB44-68886BF79E63}" type="presOf" srcId="{8E77CBB2-CBB6-455B-B8F5-2E05CC6C4ED7}" destId="{1943917D-0D90-4FDA-830A-FC5DC2D1A5CA}" srcOrd="1" destOrd="0" presId="urn:microsoft.com/office/officeart/2005/8/layout/vProcess5"/>
    <dgm:cxn modelId="{5D84871C-8A50-47D7-8577-96E58EA30E81}" type="presOf" srcId="{CE35F73C-4E81-406F-9FB8-85D3209099D5}" destId="{171CF80C-CFC1-4061-ACC6-E95D4BDD3AC2}" srcOrd="0" destOrd="0" presId="urn:microsoft.com/office/officeart/2005/8/layout/vProcess5"/>
    <dgm:cxn modelId="{3AF00DEA-C063-4DE8-A53A-246E3051D84D}" srcId="{7D49908A-56D9-424B-A542-279B5640700D}" destId="{8E77CBB2-CBB6-455B-B8F5-2E05CC6C4ED7}" srcOrd="0" destOrd="0" parTransId="{86C20C33-0A35-4D33-BD2E-5555E4863ADC}" sibTransId="{4FB25479-F2F7-45D1-AD86-806AFAAB0258}"/>
    <dgm:cxn modelId="{28F4A524-E019-4EA4-8F95-27DFA879F5DB}" type="presOf" srcId="{18B14A12-D322-45D7-982F-391DF55D471C}" destId="{8A8391D1-3B57-4D32-8859-B9034269A5DF}" srcOrd="0" destOrd="0" presId="urn:microsoft.com/office/officeart/2005/8/layout/vProcess5"/>
    <dgm:cxn modelId="{F31960A8-8641-4E36-ADE3-D025D2CBFF77}" srcId="{7D49908A-56D9-424B-A542-279B5640700D}" destId="{45B76B52-9EB6-4058-8829-BD78D117158B}" srcOrd="2" destOrd="0" parTransId="{0C41B3C1-1785-4E5A-8B5F-E1413A731981}" sibTransId="{3473FC29-A959-4ABA-84B4-0108A1C61BAA}"/>
    <dgm:cxn modelId="{64D46A11-8F69-4F20-8512-C33396192B58}" type="presOf" srcId="{45B76B52-9EB6-4058-8829-BD78D117158B}" destId="{B12B169D-6809-4786-AEBA-9897643078A1}" srcOrd="1" destOrd="0" presId="urn:microsoft.com/office/officeart/2005/8/layout/vProcess5"/>
    <dgm:cxn modelId="{DB48B255-9B6F-482D-B4C7-6FE1DECECA3A}" type="presOf" srcId="{2A69E340-A426-4698-911B-73DA284101AE}" destId="{E505B089-99A4-412D-B325-70B613EE5B20}" srcOrd="1" destOrd="0" presId="urn:microsoft.com/office/officeart/2005/8/layout/vProcess5"/>
    <dgm:cxn modelId="{ED0FAD42-85AE-43F8-A505-D501380A5D89}" type="presOf" srcId="{7D49908A-56D9-424B-A542-279B5640700D}" destId="{0D3B1F99-9FEF-4722-97AA-59B856E826CE}" srcOrd="0" destOrd="0" presId="urn:microsoft.com/office/officeart/2005/8/layout/vProcess5"/>
    <dgm:cxn modelId="{BAE28ED9-BCB9-4DAB-A1DB-D5CED5EDBBAF}" srcId="{7D49908A-56D9-424B-A542-279B5640700D}" destId="{CE35F73C-4E81-406F-9FB8-85D3209099D5}" srcOrd="1" destOrd="0" parTransId="{6647A005-3813-429D-BE4A-85AA7FD4EDA4}" sibTransId="{18B14A12-D322-45D7-982F-391DF55D471C}"/>
    <dgm:cxn modelId="{982AE09D-4361-448F-ABD5-A1564A7A9DFC}" type="presOf" srcId="{45B76B52-9EB6-4058-8829-BD78D117158B}" destId="{956CD1DB-07CC-43C0-9F63-0E8E73DC104D}" srcOrd="0" destOrd="0" presId="urn:microsoft.com/office/officeart/2005/8/layout/vProcess5"/>
    <dgm:cxn modelId="{DA3C5522-1BF5-42D2-9AA2-1C8856AF0CDB}" type="presOf" srcId="{4FB25479-F2F7-45D1-AD86-806AFAAB0258}" destId="{633AF8BC-34F6-42A3-8963-B6C99DFE2E85}" srcOrd="0" destOrd="0" presId="urn:microsoft.com/office/officeart/2005/8/layout/vProcess5"/>
    <dgm:cxn modelId="{0CD55EA1-B6E8-48C7-9079-7E0D53C8A648}" type="presOf" srcId="{CE35F73C-4E81-406F-9FB8-85D3209099D5}" destId="{1728FA84-D54D-4340-AA62-16A5EC439529}" srcOrd="1" destOrd="0" presId="urn:microsoft.com/office/officeart/2005/8/layout/vProcess5"/>
    <dgm:cxn modelId="{2BC7395B-76A3-4178-956B-C604135CB587}" type="presOf" srcId="{2A69E340-A426-4698-911B-73DA284101AE}" destId="{2CA72B69-FBC6-4994-B86D-F93EAA4B97BB}" srcOrd="0" destOrd="0" presId="urn:microsoft.com/office/officeart/2005/8/layout/vProcess5"/>
    <dgm:cxn modelId="{C4519009-5DF9-4662-A668-1AF7A5722D09}" type="presParOf" srcId="{0D3B1F99-9FEF-4722-97AA-59B856E826CE}" destId="{0AEE58A5-085A-467C-8AE6-D01C2ACB7802}" srcOrd="0" destOrd="0" presId="urn:microsoft.com/office/officeart/2005/8/layout/vProcess5"/>
    <dgm:cxn modelId="{5DEE3078-2BE1-47D5-A70F-06EC36D38297}" type="presParOf" srcId="{0D3B1F99-9FEF-4722-97AA-59B856E826CE}" destId="{6C989541-F37E-4F55-8741-DFA7F2788855}" srcOrd="1" destOrd="0" presId="urn:microsoft.com/office/officeart/2005/8/layout/vProcess5"/>
    <dgm:cxn modelId="{FC939EDB-89FD-404B-ADC0-FCD839BB710E}" type="presParOf" srcId="{0D3B1F99-9FEF-4722-97AA-59B856E826CE}" destId="{171CF80C-CFC1-4061-ACC6-E95D4BDD3AC2}" srcOrd="2" destOrd="0" presId="urn:microsoft.com/office/officeart/2005/8/layout/vProcess5"/>
    <dgm:cxn modelId="{08671141-95F6-47DE-9A73-9C52140E848D}" type="presParOf" srcId="{0D3B1F99-9FEF-4722-97AA-59B856E826CE}" destId="{956CD1DB-07CC-43C0-9F63-0E8E73DC104D}" srcOrd="3" destOrd="0" presId="urn:microsoft.com/office/officeart/2005/8/layout/vProcess5"/>
    <dgm:cxn modelId="{9C1F0528-6D8A-4F08-B67F-F1EEF7DF9D20}" type="presParOf" srcId="{0D3B1F99-9FEF-4722-97AA-59B856E826CE}" destId="{2CA72B69-FBC6-4994-B86D-F93EAA4B97BB}" srcOrd="4" destOrd="0" presId="urn:microsoft.com/office/officeart/2005/8/layout/vProcess5"/>
    <dgm:cxn modelId="{9F552901-A4AB-4818-853E-4DFE167A143A}" type="presParOf" srcId="{0D3B1F99-9FEF-4722-97AA-59B856E826CE}" destId="{633AF8BC-34F6-42A3-8963-B6C99DFE2E85}" srcOrd="5" destOrd="0" presId="urn:microsoft.com/office/officeart/2005/8/layout/vProcess5"/>
    <dgm:cxn modelId="{9A092DD4-77E0-4C6A-A800-AE0D72B0C595}" type="presParOf" srcId="{0D3B1F99-9FEF-4722-97AA-59B856E826CE}" destId="{8A8391D1-3B57-4D32-8859-B9034269A5DF}" srcOrd="6" destOrd="0" presId="urn:microsoft.com/office/officeart/2005/8/layout/vProcess5"/>
    <dgm:cxn modelId="{D2767E55-FD00-450E-AED0-7620504514AD}" type="presParOf" srcId="{0D3B1F99-9FEF-4722-97AA-59B856E826CE}" destId="{C6DE32BB-DC0D-4408-9D40-8295A64D7F1D}" srcOrd="7" destOrd="0" presId="urn:microsoft.com/office/officeart/2005/8/layout/vProcess5"/>
    <dgm:cxn modelId="{34BE7431-9CFA-4B13-B0C3-AC11143DA1BF}" type="presParOf" srcId="{0D3B1F99-9FEF-4722-97AA-59B856E826CE}" destId="{1943917D-0D90-4FDA-830A-FC5DC2D1A5CA}" srcOrd="8" destOrd="0" presId="urn:microsoft.com/office/officeart/2005/8/layout/vProcess5"/>
    <dgm:cxn modelId="{75224017-C9EA-44C2-8C7A-1209F31A539C}" type="presParOf" srcId="{0D3B1F99-9FEF-4722-97AA-59B856E826CE}" destId="{1728FA84-D54D-4340-AA62-16A5EC439529}" srcOrd="9" destOrd="0" presId="urn:microsoft.com/office/officeart/2005/8/layout/vProcess5"/>
    <dgm:cxn modelId="{B568DF64-069E-4D3C-A95F-E14D31518B3E}" type="presParOf" srcId="{0D3B1F99-9FEF-4722-97AA-59B856E826CE}" destId="{B12B169D-6809-4786-AEBA-9897643078A1}" srcOrd="10" destOrd="0" presId="urn:microsoft.com/office/officeart/2005/8/layout/vProcess5"/>
    <dgm:cxn modelId="{F9C8D5AA-EB61-457D-93E9-6E7D229B88C1}" type="presParOf" srcId="{0D3B1F99-9FEF-4722-97AA-59B856E826CE}" destId="{E505B089-99A4-412D-B325-70B613EE5B2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95E6F7-2A76-4D35-8716-4C3E72C2BAB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3957E27-4895-43B6-A28D-96676350898F}">
      <dgm:prSet/>
      <dgm:spPr/>
      <dgm:t>
        <a:bodyPr/>
        <a:lstStyle/>
        <a:p>
          <a:r>
            <a:rPr lang="pt-BR" b="1"/>
            <a:t>Saúde mental – depressão /ansiedade</a:t>
          </a:r>
          <a:endParaRPr lang="en-US"/>
        </a:p>
      </dgm:t>
    </dgm:pt>
    <dgm:pt modelId="{4D922510-0DD0-442C-82BD-DECF9FE5DFDA}" type="parTrans" cxnId="{D946691E-07D6-44BC-B4B6-A47081202298}">
      <dgm:prSet/>
      <dgm:spPr/>
      <dgm:t>
        <a:bodyPr/>
        <a:lstStyle/>
        <a:p>
          <a:endParaRPr lang="en-US"/>
        </a:p>
      </dgm:t>
    </dgm:pt>
    <dgm:pt modelId="{8B7311C9-026E-46F5-9E7D-0507554AAED3}" type="sibTrans" cxnId="{D946691E-07D6-44BC-B4B6-A47081202298}">
      <dgm:prSet/>
      <dgm:spPr/>
      <dgm:t>
        <a:bodyPr/>
        <a:lstStyle/>
        <a:p>
          <a:endParaRPr lang="en-US"/>
        </a:p>
      </dgm:t>
    </dgm:pt>
    <dgm:pt modelId="{B1FD81AB-E78A-42A6-A0CD-58B888AEF861}">
      <dgm:prSet/>
      <dgm:spPr/>
      <dgm:t>
        <a:bodyPr/>
        <a:lstStyle/>
        <a:p>
          <a:r>
            <a:rPr lang="pt-BR" b="1"/>
            <a:t>Transtorno de cognição</a:t>
          </a:r>
          <a:endParaRPr lang="en-US"/>
        </a:p>
      </dgm:t>
    </dgm:pt>
    <dgm:pt modelId="{08215837-8B08-4535-8C82-97024515883D}" type="parTrans" cxnId="{668916D5-6925-46A7-8A5F-05297E818B6C}">
      <dgm:prSet/>
      <dgm:spPr/>
      <dgm:t>
        <a:bodyPr/>
        <a:lstStyle/>
        <a:p>
          <a:endParaRPr lang="en-US"/>
        </a:p>
      </dgm:t>
    </dgm:pt>
    <dgm:pt modelId="{A8DAAEC5-60E3-41AA-9B3E-4CFD0B130DE2}" type="sibTrans" cxnId="{668916D5-6925-46A7-8A5F-05297E818B6C}">
      <dgm:prSet/>
      <dgm:spPr/>
      <dgm:t>
        <a:bodyPr/>
        <a:lstStyle/>
        <a:p>
          <a:endParaRPr lang="en-US"/>
        </a:p>
      </dgm:t>
    </dgm:pt>
    <dgm:pt modelId="{B7DAADAD-2AA1-4940-9A4B-56D046D2F988}">
      <dgm:prSet/>
      <dgm:spPr/>
      <dgm:t>
        <a:bodyPr/>
        <a:lstStyle/>
        <a:p>
          <a:r>
            <a:rPr lang="pt-BR" b="1"/>
            <a:t>Distúrbios no sono </a:t>
          </a:r>
          <a:endParaRPr lang="en-US"/>
        </a:p>
      </dgm:t>
    </dgm:pt>
    <dgm:pt modelId="{DE44B9C4-AF8E-4111-9012-EE06BDBAC576}" type="parTrans" cxnId="{766CE272-74A5-400B-873F-671660325855}">
      <dgm:prSet/>
      <dgm:spPr/>
      <dgm:t>
        <a:bodyPr/>
        <a:lstStyle/>
        <a:p>
          <a:endParaRPr lang="en-US"/>
        </a:p>
      </dgm:t>
    </dgm:pt>
    <dgm:pt modelId="{870902E9-DEDA-475A-B9ED-7A45448AEB87}" type="sibTrans" cxnId="{766CE272-74A5-400B-873F-671660325855}">
      <dgm:prSet/>
      <dgm:spPr/>
      <dgm:t>
        <a:bodyPr/>
        <a:lstStyle/>
        <a:p>
          <a:endParaRPr lang="en-US"/>
        </a:p>
      </dgm:t>
    </dgm:pt>
    <dgm:pt modelId="{1355CFCB-5456-44F7-BAB7-906597F2EFAB}">
      <dgm:prSet/>
      <dgm:spPr/>
      <dgm:t>
        <a:bodyPr/>
        <a:lstStyle/>
        <a:p>
          <a:r>
            <a:rPr lang="pt-BR" b="1"/>
            <a:t>Pele </a:t>
          </a:r>
          <a:endParaRPr lang="en-US"/>
        </a:p>
      </dgm:t>
    </dgm:pt>
    <dgm:pt modelId="{11C815AE-2AF7-4A6B-94EF-138E14F367F9}" type="parTrans" cxnId="{AA369EE5-F6EE-4ACD-8518-10BDABDA6529}">
      <dgm:prSet/>
      <dgm:spPr/>
      <dgm:t>
        <a:bodyPr/>
        <a:lstStyle/>
        <a:p>
          <a:endParaRPr lang="en-US"/>
        </a:p>
      </dgm:t>
    </dgm:pt>
    <dgm:pt modelId="{621E3A3B-0AA3-4C05-B3BE-D04E28352931}" type="sibTrans" cxnId="{AA369EE5-F6EE-4ACD-8518-10BDABDA6529}">
      <dgm:prSet/>
      <dgm:spPr/>
      <dgm:t>
        <a:bodyPr/>
        <a:lstStyle/>
        <a:p>
          <a:endParaRPr lang="en-US"/>
        </a:p>
      </dgm:t>
    </dgm:pt>
    <dgm:pt modelId="{B259F429-AD93-49CF-B6AF-FE9BF11B7BC3}">
      <dgm:prSet/>
      <dgm:spPr/>
      <dgm:t>
        <a:bodyPr/>
        <a:lstStyle/>
        <a:p>
          <a:r>
            <a:rPr lang="pt-BR" b="1"/>
            <a:t>Dores articulares </a:t>
          </a:r>
          <a:endParaRPr lang="en-US"/>
        </a:p>
      </dgm:t>
    </dgm:pt>
    <dgm:pt modelId="{A132305D-5F8A-4259-907C-90F1E3E4B82B}" type="parTrans" cxnId="{B0CF9EB5-7B6E-4877-9A2B-DD9A50FA615D}">
      <dgm:prSet/>
      <dgm:spPr/>
      <dgm:t>
        <a:bodyPr/>
        <a:lstStyle/>
        <a:p>
          <a:endParaRPr lang="en-US"/>
        </a:p>
      </dgm:t>
    </dgm:pt>
    <dgm:pt modelId="{9C59F71C-BC3E-4128-847B-67B5868843A2}" type="sibTrans" cxnId="{B0CF9EB5-7B6E-4877-9A2B-DD9A50FA615D}">
      <dgm:prSet/>
      <dgm:spPr/>
      <dgm:t>
        <a:bodyPr/>
        <a:lstStyle/>
        <a:p>
          <a:endParaRPr lang="en-US"/>
        </a:p>
      </dgm:t>
    </dgm:pt>
    <dgm:pt modelId="{91A3A953-1936-4AE2-8AB5-ABAAF99C3734}">
      <dgm:prSet/>
      <dgm:spPr/>
      <dgm:t>
        <a:bodyPr/>
        <a:lstStyle/>
        <a:p>
          <a:r>
            <a:rPr lang="pt-BR" b="1"/>
            <a:t>Sarcopenia</a:t>
          </a:r>
          <a:endParaRPr lang="en-US"/>
        </a:p>
      </dgm:t>
    </dgm:pt>
    <dgm:pt modelId="{CEA2A3EB-0124-42B2-A2B3-01DF6182D68F}" type="parTrans" cxnId="{9530817B-4944-4534-AA72-6A0DBA323D7E}">
      <dgm:prSet/>
      <dgm:spPr/>
      <dgm:t>
        <a:bodyPr/>
        <a:lstStyle/>
        <a:p>
          <a:endParaRPr lang="en-US"/>
        </a:p>
      </dgm:t>
    </dgm:pt>
    <dgm:pt modelId="{62E1A826-3EF3-4B1B-BC83-23034EE344DC}" type="sibTrans" cxnId="{9530817B-4944-4534-AA72-6A0DBA323D7E}">
      <dgm:prSet/>
      <dgm:spPr/>
      <dgm:t>
        <a:bodyPr/>
        <a:lstStyle/>
        <a:p>
          <a:endParaRPr lang="en-US"/>
        </a:p>
      </dgm:t>
    </dgm:pt>
    <dgm:pt modelId="{D1070D39-D58F-4EAD-A4F7-5CC2483ED397}">
      <dgm:prSet/>
      <dgm:spPr/>
      <dgm:t>
        <a:bodyPr/>
        <a:lstStyle/>
        <a:p>
          <a:r>
            <a:rPr lang="pt-BR" b="1"/>
            <a:t>Sexualidade</a:t>
          </a:r>
          <a:endParaRPr lang="en-US"/>
        </a:p>
      </dgm:t>
    </dgm:pt>
    <dgm:pt modelId="{1BE3B940-AC41-4A59-8FAB-C5DE9A15899D}" type="parTrans" cxnId="{A922AD5D-651C-4E14-943D-8596A1258D11}">
      <dgm:prSet/>
      <dgm:spPr/>
      <dgm:t>
        <a:bodyPr/>
        <a:lstStyle/>
        <a:p>
          <a:endParaRPr lang="en-US"/>
        </a:p>
      </dgm:t>
    </dgm:pt>
    <dgm:pt modelId="{D2681B8B-8105-4400-A1EC-07D29D44E81A}" type="sibTrans" cxnId="{A922AD5D-651C-4E14-943D-8596A1258D11}">
      <dgm:prSet/>
      <dgm:spPr/>
      <dgm:t>
        <a:bodyPr/>
        <a:lstStyle/>
        <a:p>
          <a:endParaRPr lang="en-US"/>
        </a:p>
      </dgm:t>
    </dgm:pt>
    <dgm:pt modelId="{FAD17F70-3D71-4E5F-A4B2-BEAFAB7A01E7}">
      <dgm:prSet/>
      <dgm:spPr/>
      <dgm:t>
        <a:bodyPr/>
        <a:lstStyle/>
        <a:p>
          <a:r>
            <a:rPr lang="pt-BR" b="1"/>
            <a:t>Doenças cardiovasculares </a:t>
          </a:r>
          <a:endParaRPr lang="en-US"/>
        </a:p>
      </dgm:t>
    </dgm:pt>
    <dgm:pt modelId="{1BD05FF0-F298-490C-8304-9D1A8712B8B5}" type="parTrans" cxnId="{7D4A745D-D976-4B99-9B19-92E9A9BDB44A}">
      <dgm:prSet/>
      <dgm:spPr/>
      <dgm:t>
        <a:bodyPr/>
        <a:lstStyle/>
        <a:p>
          <a:endParaRPr lang="en-US"/>
        </a:p>
      </dgm:t>
    </dgm:pt>
    <dgm:pt modelId="{1B062F00-228E-43FF-A6F2-4FA786C2C8AB}" type="sibTrans" cxnId="{7D4A745D-D976-4B99-9B19-92E9A9BDB44A}">
      <dgm:prSet/>
      <dgm:spPr/>
      <dgm:t>
        <a:bodyPr/>
        <a:lstStyle/>
        <a:p>
          <a:endParaRPr lang="en-US"/>
        </a:p>
      </dgm:t>
    </dgm:pt>
    <dgm:pt modelId="{C1A108A5-E0E2-462F-A084-14FA91D4C07C}" type="pres">
      <dgm:prSet presAssocID="{8C95E6F7-2A76-4D35-8716-4C3E72C2BA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D9E2C22-A085-4FF6-A31D-C7D8A40E7BB0}" type="pres">
      <dgm:prSet presAssocID="{73957E27-4895-43B6-A28D-96676350898F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DDE52E-0F3B-43A8-88E2-B5E0490138A9}" type="pres">
      <dgm:prSet presAssocID="{8B7311C9-026E-46F5-9E7D-0507554AAED3}" presName="spacer" presStyleCnt="0"/>
      <dgm:spPr/>
    </dgm:pt>
    <dgm:pt modelId="{99BE505E-8F6F-40A8-9A60-83C9A8171293}" type="pres">
      <dgm:prSet presAssocID="{B1FD81AB-E78A-42A6-A0CD-58B888AEF861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3BB1DF-ED1E-4428-B724-69B737CFC105}" type="pres">
      <dgm:prSet presAssocID="{A8DAAEC5-60E3-41AA-9B3E-4CFD0B130DE2}" presName="spacer" presStyleCnt="0"/>
      <dgm:spPr/>
    </dgm:pt>
    <dgm:pt modelId="{89598773-2C22-48D1-8F20-2EA87DD18F13}" type="pres">
      <dgm:prSet presAssocID="{B7DAADAD-2AA1-4940-9A4B-56D046D2F98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0BEDDB-7515-4B0C-BD93-E864569FC0AE}" type="pres">
      <dgm:prSet presAssocID="{870902E9-DEDA-475A-B9ED-7A45448AEB87}" presName="spacer" presStyleCnt="0"/>
      <dgm:spPr/>
    </dgm:pt>
    <dgm:pt modelId="{91294802-DC98-4121-A29E-8602F18080ED}" type="pres">
      <dgm:prSet presAssocID="{1355CFCB-5456-44F7-BAB7-906597F2EFAB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DD4865-FD88-417B-89E7-1B9C52C7366C}" type="pres">
      <dgm:prSet presAssocID="{621E3A3B-0AA3-4C05-B3BE-D04E28352931}" presName="spacer" presStyleCnt="0"/>
      <dgm:spPr/>
    </dgm:pt>
    <dgm:pt modelId="{7E58492A-098C-45F7-804F-C0461980420F}" type="pres">
      <dgm:prSet presAssocID="{B259F429-AD93-49CF-B6AF-FE9BF11B7BC3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6E01C6-3FAA-4F97-9F14-606826EB4AF4}" type="pres">
      <dgm:prSet presAssocID="{9C59F71C-BC3E-4128-847B-67B5868843A2}" presName="spacer" presStyleCnt="0"/>
      <dgm:spPr/>
    </dgm:pt>
    <dgm:pt modelId="{20B86D1E-C3F6-44E8-9962-99CB757BEA04}" type="pres">
      <dgm:prSet presAssocID="{91A3A953-1936-4AE2-8AB5-ABAAF99C3734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8761AB-B0C1-404F-9A89-178E1D9C2317}" type="pres">
      <dgm:prSet presAssocID="{62E1A826-3EF3-4B1B-BC83-23034EE344DC}" presName="spacer" presStyleCnt="0"/>
      <dgm:spPr/>
    </dgm:pt>
    <dgm:pt modelId="{BCDB19E2-D94C-4EE9-B370-11FCFA020A0B}" type="pres">
      <dgm:prSet presAssocID="{D1070D39-D58F-4EAD-A4F7-5CC2483ED397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86BBA1-4875-4C05-AE05-2C0A6DC96E40}" type="pres">
      <dgm:prSet presAssocID="{D2681B8B-8105-4400-A1EC-07D29D44E81A}" presName="spacer" presStyleCnt="0"/>
      <dgm:spPr/>
    </dgm:pt>
    <dgm:pt modelId="{28C11827-ED4C-4799-9C50-CAABC3C5DF16}" type="pres">
      <dgm:prSet presAssocID="{FAD17F70-3D71-4E5F-A4B2-BEAFAB7A01E7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B7C73FD-12E2-4B36-8D5D-E3DDA3CAD4EE}" type="presOf" srcId="{D1070D39-D58F-4EAD-A4F7-5CC2483ED397}" destId="{BCDB19E2-D94C-4EE9-B370-11FCFA020A0B}" srcOrd="0" destOrd="0" presId="urn:microsoft.com/office/officeart/2005/8/layout/vList2"/>
    <dgm:cxn modelId="{DDC2D407-16E0-4473-A432-0903C5D25378}" type="presOf" srcId="{B1FD81AB-E78A-42A6-A0CD-58B888AEF861}" destId="{99BE505E-8F6F-40A8-9A60-83C9A8171293}" srcOrd="0" destOrd="0" presId="urn:microsoft.com/office/officeart/2005/8/layout/vList2"/>
    <dgm:cxn modelId="{766CE272-74A5-400B-873F-671660325855}" srcId="{8C95E6F7-2A76-4D35-8716-4C3E72C2BAB0}" destId="{B7DAADAD-2AA1-4940-9A4B-56D046D2F988}" srcOrd="2" destOrd="0" parTransId="{DE44B9C4-AF8E-4111-9012-EE06BDBAC576}" sibTransId="{870902E9-DEDA-475A-B9ED-7A45448AEB87}"/>
    <dgm:cxn modelId="{34FC3C8E-CC24-4B79-82C5-3C06BA1615D4}" type="presOf" srcId="{FAD17F70-3D71-4E5F-A4B2-BEAFAB7A01E7}" destId="{28C11827-ED4C-4799-9C50-CAABC3C5DF16}" srcOrd="0" destOrd="0" presId="urn:microsoft.com/office/officeart/2005/8/layout/vList2"/>
    <dgm:cxn modelId="{0770BA52-98E5-4EB9-B745-84C2D22BB863}" type="presOf" srcId="{B259F429-AD93-49CF-B6AF-FE9BF11B7BC3}" destId="{7E58492A-098C-45F7-804F-C0461980420F}" srcOrd="0" destOrd="0" presId="urn:microsoft.com/office/officeart/2005/8/layout/vList2"/>
    <dgm:cxn modelId="{B0CF9EB5-7B6E-4877-9A2B-DD9A50FA615D}" srcId="{8C95E6F7-2A76-4D35-8716-4C3E72C2BAB0}" destId="{B259F429-AD93-49CF-B6AF-FE9BF11B7BC3}" srcOrd="4" destOrd="0" parTransId="{A132305D-5F8A-4259-907C-90F1E3E4B82B}" sibTransId="{9C59F71C-BC3E-4128-847B-67B5868843A2}"/>
    <dgm:cxn modelId="{AA369EE5-F6EE-4ACD-8518-10BDABDA6529}" srcId="{8C95E6F7-2A76-4D35-8716-4C3E72C2BAB0}" destId="{1355CFCB-5456-44F7-BAB7-906597F2EFAB}" srcOrd="3" destOrd="0" parTransId="{11C815AE-2AF7-4A6B-94EF-138E14F367F9}" sibTransId="{621E3A3B-0AA3-4C05-B3BE-D04E28352931}"/>
    <dgm:cxn modelId="{7D4A745D-D976-4B99-9B19-92E9A9BDB44A}" srcId="{8C95E6F7-2A76-4D35-8716-4C3E72C2BAB0}" destId="{FAD17F70-3D71-4E5F-A4B2-BEAFAB7A01E7}" srcOrd="7" destOrd="0" parTransId="{1BD05FF0-F298-490C-8304-9D1A8712B8B5}" sibTransId="{1B062F00-228E-43FF-A6F2-4FA786C2C8AB}"/>
    <dgm:cxn modelId="{771EAAA1-ADF1-4042-B7D1-707EB7876B61}" type="presOf" srcId="{1355CFCB-5456-44F7-BAB7-906597F2EFAB}" destId="{91294802-DC98-4121-A29E-8602F18080ED}" srcOrd="0" destOrd="0" presId="urn:microsoft.com/office/officeart/2005/8/layout/vList2"/>
    <dgm:cxn modelId="{6EC56260-D192-433F-881D-C1166715CE53}" type="presOf" srcId="{B7DAADAD-2AA1-4940-9A4B-56D046D2F988}" destId="{89598773-2C22-48D1-8F20-2EA87DD18F13}" srcOrd="0" destOrd="0" presId="urn:microsoft.com/office/officeart/2005/8/layout/vList2"/>
    <dgm:cxn modelId="{536F89AD-68CC-4FC3-8F56-EDE82612D125}" type="presOf" srcId="{8C95E6F7-2A76-4D35-8716-4C3E72C2BAB0}" destId="{C1A108A5-E0E2-462F-A084-14FA91D4C07C}" srcOrd="0" destOrd="0" presId="urn:microsoft.com/office/officeart/2005/8/layout/vList2"/>
    <dgm:cxn modelId="{9530817B-4944-4534-AA72-6A0DBA323D7E}" srcId="{8C95E6F7-2A76-4D35-8716-4C3E72C2BAB0}" destId="{91A3A953-1936-4AE2-8AB5-ABAAF99C3734}" srcOrd="5" destOrd="0" parTransId="{CEA2A3EB-0124-42B2-A2B3-01DF6182D68F}" sibTransId="{62E1A826-3EF3-4B1B-BC83-23034EE344DC}"/>
    <dgm:cxn modelId="{668916D5-6925-46A7-8A5F-05297E818B6C}" srcId="{8C95E6F7-2A76-4D35-8716-4C3E72C2BAB0}" destId="{B1FD81AB-E78A-42A6-A0CD-58B888AEF861}" srcOrd="1" destOrd="0" parTransId="{08215837-8B08-4535-8C82-97024515883D}" sibTransId="{A8DAAEC5-60E3-41AA-9B3E-4CFD0B130DE2}"/>
    <dgm:cxn modelId="{ED1F3592-C207-4AAA-9D56-C402C10B97E9}" type="presOf" srcId="{73957E27-4895-43B6-A28D-96676350898F}" destId="{ED9E2C22-A085-4FF6-A31D-C7D8A40E7BB0}" srcOrd="0" destOrd="0" presId="urn:microsoft.com/office/officeart/2005/8/layout/vList2"/>
    <dgm:cxn modelId="{A922AD5D-651C-4E14-943D-8596A1258D11}" srcId="{8C95E6F7-2A76-4D35-8716-4C3E72C2BAB0}" destId="{D1070D39-D58F-4EAD-A4F7-5CC2483ED397}" srcOrd="6" destOrd="0" parTransId="{1BE3B940-AC41-4A59-8FAB-C5DE9A15899D}" sibTransId="{D2681B8B-8105-4400-A1EC-07D29D44E81A}"/>
    <dgm:cxn modelId="{C33929CB-B0CE-42A2-AC3A-8E8F6354E70F}" type="presOf" srcId="{91A3A953-1936-4AE2-8AB5-ABAAF99C3734}" destId="{20B86D1E-C3F6-44E8-9962-99CB757BEA04}" srcOrd="0" destOrd="0" presId="urn:microsoft.com/office/officeart/2005/8/layout/vList2"/>
    <dgm:cxn modelId="{D946691E-07D6-44BC-B4B6-A47081202298}" srcId="{8C95E6F7-2A76-4D35-8716-4C3E72C2BAB0}" destId="{73957E27-4895-43B6-A28D-96676350898F}" srcOrd="0" destOrd="0" parTransId="{4D922510-0DD0-442C-82BD-DECF9FE5DFDA}" sibTransId="{8B7311C9-026E-46F5-9E7D-0507554AAED3}"/>
    <dgm:cxn modelId="{A6C55FB7-1713-444C-9259-A44A2D901534}" type="presParOf" srcId="{C1A108A5-E0E2-462F-A084-14FA91D4C07C}" destId="{ED9E2C22-A085-4FF6-A31D-C7D8A40E7BB0}" srcOrd="0" destOrd="0" presId="urn:microsoft.com/office/officeart/2005/8/layout/vList2"/>
    <dgm:cxn modelId="{E476090D-90C1-42D2-AF79-F1ED826B9959}" type="presParOf" srcId="{C1A108A5-E0E2-462F-A084-14FA91D4C07C}" destId="{E0DDE52E-0F3B-43A8-88E2-B5E0490138A9}" srcOrd="1" destOrd="0" presId="urn:microsoft.com/office/officeart/2005/8/layout/vList2"/>
    <dgm:cxn modelId="{E04C4EBE-E007-4091-92D1-F15CE14C1171}" type="presParOf" srcId="{C1A108A5-E0E2-462F-A084-14FA91D4C07C}" destId="{99BE505E-8F6F-40A8-9A60-83C9A8171293}" srcOrd="2" destOrd="0" presId="urn:microsoft.com/office/officeart/2005/8/layout/vList2"/>
    <dgm:cxn modelId="{4E9D6652-DB21-45EC-BD56-6C480C36E01E}" type="presParOf" srcId="{C1A108A5-E0E2-462F-A084-14FA91D4C07C}" destId="{9B3BB1DF-ED1E-4428-B724-69B737CFC105}" srcOrd="3" destOrd="0" presId="urn:microsoft.com/office/officeart/2005/8/layout/vList2"/>
    <dgm:cxn modelId="{DE77D4BE-A978-4F30-B205-4B6F557D24D7}" type="presParOf" srcId="{C1A108A5-E0E2-462F-A084-14FA91D4C07C}" destId="{89598773-2C22-48D1-8F20-2EA87DD18F13}" srcOrd="4" destOrd="0" presId="urn:microsoft.com/office/officeart/2005/8/layout/vList2"/>
    <dgm:cxn modelId="{626C0609-26DF-409B-83BE-8DA44A269BDE}" type="presParOf" srcId="{C1A108A5-E0E2-462F-A084-14FA91D4C07C}" destId="{F70BEDDB-7515-4B0C-BD93-E864569FC0AE}" srcOrd="5" destOrd="0" presId="urn:microsoft.com/office/officeart/2005/8/layout/vList2"/>
    <dgm:cxn modelId="{F5DE0D47-401E-4321-AD08-97F01A27DF8A}" type="presParOf" srcId="{C1A108A5-E0E2-462F-A084-14FA91D4C07C}" destId="{91294802-DC98-4121-A29E-8602F18080ED}" srcOrd="6" destOrd="0" presId="urn:microsoft.com/office/officeart/2005/8/layout/vList2"/>
    <dgm:cxn modelId="{27A07D32-515E-423A-B1F8-83AA894420CE}" type="presParOf" srcId="{C1A108A5-E0E2-462F-A084-14FA91D4C07C}" destId="{63DD4865-FD88-417B-89E7-1B9C52C7366C}" srcOrd="7" destOrd="0" presId="urn:microsoft.com/office/officeart/2005/8/layout/vList2"/>
    <dgm:cxn modelId="{0AEA5B3C-CB9B-45E9-90CF-C156EFA41270}" type="presParOf" srcId="{C1A108A5-E0E2-462F-A084-14FA91D4C07C}" destId="{7E58492A-098C-45F7-804F-C0461980420F}" srcOrd="8" destOrd="0" presId="urn:microsoft.com/office/officeart/2005/8/layout/vList2"/>
    <dgm:cxn modelId="{2340E259-2359-4783-853F-41B8DC010E3D}" type="presParOf" srcId="{C1A108A5-E0E2-462F-A084-14FA91D4C07C}" destId="{C86E01C6-3FAA-4F97-9F14-606826EB4AF4}" srcOrd="9" destOrd="0" presId="urn:microsoft.com/office/officeart/2005/8/layout/vList2"/>
    <dgm:cxn modelId="{9937F67E-85CB-47AF-89C2-53E621D4B7C9}" type="presParOf" srcId="{C1A108A5-E0E2-462F-A084-14FA91D4C07C}" destId="{20B86D1E-C3F6-44E8-9962-99CB757BEA04}" srcOrd="10" destOrd="0" presId="urn:microsoft.com/office/officeart/2005/8/layout/vList2"/>
    <dgm:cxn modelId="{3A7A7CC7-1E09-4B6B-8A04-D54AB9767EAF}" type="presParOf" srcId="{C1A108A5-E0E2-462F-A084-14FA91D4C07C}" destId="{0E8761AB-B0C1-404F-9A89-178E1D9C2317}" srcOrd="11" destOrd="0" presId="urn:microsoft.com/office/officeart/2005/8/layout/vList2"/>
    <dgm:cxn modelId="{505E1317-7340-4CFC-A45F-A3808FC8062C}" type="presParOf" srcId="{C1A108A5-E0E2-462F-A084-14FA91D4C07C}" destId="{BCDB19E2-D94C-4EE9-B370-11FCFA020A0B}" srcOrd="12" destOrd="0" presId="urn:microsoft.com/office/officeart/2005/8/layout/vList2"/>
    <dgm:cxn modelId="{52BDD49F-6A6C-4C88-B49B-708EC2F31321}" type="presParOf" srcId="{C1A108A5-E0E2-462F-A084-14FA91D4C07C}" destId="{6586BBA1-4875-4C05-AE05-2C0A6DC96E40}" srcOrd="13" destOrd="0" presId="urn:microsoft.com/office/officeart/2005/8/layout/vList2"/>
    <dgm:cxn modelId="{BD54A522-2EC6-42A7-8960-ABB9F44880E0}" type="presParOf" srcId="{C1A108A5-E0E2-462F-A084-14FA91D4C07C}" destId="{28C11827-ED4C-4799-9C50-CAABC3C5DF1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A31B59-3E22-4E14-A115-F09435D5FDA1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478A36C-9023-45BD-80B3-119D6D77C8EF}">
      <dgm:prSet phldrT="[Texto]"/>
      <dgm:spPr/>
      <dgm:t>
        <a:bodyPr/>
        <a:lstStyle/>
        <a:p>
          <a:pPr algn="ctr"/>
          <a:r>
            <a:rPr lang="en-US" b="1" dirty="0">
              <a:solidFill>
                <a:schemeClr val="bg1"/>
              </a:solidFill>
              <a:latin typeface="+mj-lt"/>
              <a:ea typeface="+mj-ea"/>
              <a:cs typeface="+mj-cs"/>
            </a:rPr>
            <a:t>Combinada - </a:t>
          </a:r>
        </a:p>
        <a:p>
          <a:pPr algn="ctr"/>
          <a:r>
            <a:rPr lang="en-US" b="1" dirty="0">
              <a:solidFill>
                <a:schemeClr val="bg1"/>
              </a:solidFill>
            </a:rPr>
            <a:t>Estrogênio + Progesterona</a:t>
          </a:r>
          <a:endParaRPr lang="pt-BR" dirty="0">
            <a:solidFill>
              <a:schemeClr val="bg1"/>
            </a:solidFill>
          </a:endParaRPr>
        </a:p>
      </dgm:t>
    </dgm:pt>
    <dgm:pt modelId="{BBF2052E-3AAB-4610-AA1F-49428A9B8B20}" type="parTrans" cxnId="{4DF0413F-0716-4AF8-8724-E03EA6631BF9}">
      <dgm:prSet/>
      <dgm:spPr/>
      <dgm:t>
        <a:bodyPr/>
        <a:lstStyle/>
        <a:p>
          <a:endParaRPr lang="pt-BR"/>
        </a:p>
      </dgm:t>
    </dgm:pt>
    <dgm:pt modelId="{6131B386-45FF-4DEC-8D5A-D3B7878C7185}" type="sibTrans" cxnId="{4DF0413F-0716-4AF8-8724-E03EA6631BF9}">
      <dgm:prSet/>
      <dgm:spPr/>
      <dgm:t>
        <a:bodyPr/>
        <a:lstStyle/>
        <a:p>
          <a:endParaRPr lang="pt-BR"/>
        </a:p>
      </dgm:t>
    </dgm:pt>
    <dgm:pt modelId="{3D49CF53-19B6-4AAE-84C3-DF27421C57D5}">
      <dgm:prSet phldrT="[Texto]"/>
      <dgm:spPr/>
      <dgm:t>
        <a:bodyPr/>
        <a:lstStyle/>
        <a:p>
          <a:pPr algn="ctr"/>
          <a:r>
            <a:rPr lang="en-US" b="1" dirty="0">
              <a:solidFill>
                <a:schemeClr val="tx2"/>
              </a:solidFill>
              <a:latin typeface="+mj-lt"/>
              <a:ea typeface="+mj-ea"/>
              <a:cs typeface="+mj-cs"/>
            </a:rPr>
            <a:t>Isolada - </a:t>
          </a:r>
        </a:p>
        <a:p>
          <a:pPr algn="ctr"/>
          <a:r>
            <a:rPr lang="en-US" b="1" dirty="0">
              <a:solidFill>
                <a:schemeClr val="tx2"/>
              </a:solidFill>
            </a:rPr>
            <a:t>Estrogênio</a:t>
          </a:r>
          <a:endParaRPr lang="pt-BR" dirty="0"/>
        </a:p>
      </dgm:t>
    </dgm:pt>
    <dgm:pt modelId="{0797149A-15B2-46D1-961C-DDF2C5A2B6E3}" type="parTrans" cxnId="{34399D03-2860-49CC-999B-7F7A277C12C0}">
      <dgm:prSet/>
      <dgm:spPr/>
      <dgm:t>
        <a:bodyPr/>
        <a:lstStyle/>
        <a:p>
          <a:endParaRPr lang="pt-BR"/>
        </a:p>
      </dgm:t>
    </dgm:pt>
    <dgm:pt modelId="{2D39F615-649F-4EC7-BFBB-B5ED3A15FD89}" type="sibTrans" cxnId="{34399D03-2860-49CC-999B-7F7A277C12C0}">
      <dgm:prSet/>
      <dgm:spPr/>
      <dgm:t>
        <a:bodyPr/>
        <a:lstStyle/>
        <a:p>
          <a:endParaRPr lang="pt-BR"/>
        </a:p>
      </dgm:t>
    </dgm:pt>
    <dgm:pt modelId="{B66CABD0-6D77-42FF-90B3-271AE04A7BAC}" type="pres">
      <dgm:prSet presAssocID="{CBA31B59-3E22-4E14-A115-F09435D5FDA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C8080B2-A892-449A-B5F1-18A546B6B259}" type="pres">
      <dgm:prSet presAssocID="{E478A36C-9023-45BD-80B3-119D6D77C8EF}" presName="parentLin" presStyleCnt="0"/>
      <dgm:spPr/>
    </dgm:pt>
    <dgm:pt modelId="{374FD8EA-8A48-456B-B57F-1401DAC49591}" type="pres">
      <dgm:prSet presAssocID="{E478A36C-9023-45BD-80B3-119D6D77C8EF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65E2B5A1-4A7C-4A77-A3D4-921F94724B96}" type="pres">
      <dgm:prSet presAssocID="{E478A36C-9023-45BD-80B3-119D6D77C8EF}" presName="parentText" presStyleLbl="node1" presStyleIdx="0" presStyleCnt="2" custScaleY="176838" custLinFactNeighborX="-1798" custLinFactNeighborY="-2684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05FFFD-7012-471B-B1B3-760756BE3D9E}" type="pres">
      <dgm:prSet presAssocID="{E478A36C-9023-45BD-80B3-119D6D77C8EF}" presName="negativeSpace" presStyleCnt="0"/>
      <dgm:spPr/>
    </dgm:pt>
    <dgm:pt modelId="{B7D9CBD2-4DB3-448B-AAF6-1B14FD1A8A81}" type="pres">
      <dgm:prSet presAssocID="{E478A36C-9023-45BD-80B3-119D6D77C8EF}" presName="childText" presStyleLbl="conFgAcc1" presStyleIdx="0" presStyleCnt="2">
        <dgm:presLayoutVars>
          <dgm:bulletEnabled val="1"/>
        </dgm:presLayoutVars>
      </dgm:prSet>
      <dgm:spPr/>
    </dgm:pt>
    <dgm:pt modelId="{3233A3D9-CA0C-4C3D-A902-9E201CDA09D1}" type="pres">
      <dgm:prSet presAssocID="{6131B386-45FF-4DEC-8D5A-D3B7878C7185}" presName="spaceBetweenRectangles" presStyleCnt="0"/>
      <dgm:spPr/>
    </dgm:pt>
    <dgm:pt modelId="{DF73FC34-720F-42E3-A6FE-5DE445CADA66}" type="pres">
      <dgm:prSet presAssocID="{3D49CF53-19B6-4AAE-84C3-DF27421C57D5}" presName="parentLin" presStyleCnt="0"/>
      <dgm:spPr/>
    </dgm:pt>
    <dgm:pt modelId="{84EAFFB0-7D8B-47F8-A630-B20720D74AE5}" type="pres">
      <dgm:prSet presAssocID="{3D49CF53-19B6-4AAE-84C3-DF27421C57D5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ED5074E6-9077-40C9-AFA0-C4547B550FDB}" type="pres">
      <dgm:prSet presAssocID="{3D49CF53-19B6-4AAE-84C3-DF27421C57D5}" presName="parentText" presStyleLbl="node1" presStyleIdx="1" presStyleCnt="2" custScaleY="20694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74B573-D11C-4616-98DA-F76CBA4A1DED}" type="pres">
      <dgm:prSet presAssocID="{3D49CF53-19B6-4AAE-84C3-DF27421C57D5}" presName="negativeSpace" presStyleCnt="0"/>
      <dgm:spPr/>
    </dgm:pt>
    <dgm:pt modelId="{267C5209-85B9-4F3B-A6C1-99B8FBC76C0E}" type="pres">
      <dgm:prSet presAssocID="{3D49CF53-19B6-4AAE-84C3-DF27421C57D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4399D03-2860-49CC-999B-7F7A277C12C0}" srcId="{CBA31B59-3E22-4E14-A115-F09435D5FDA1}" destId="{3D49CF53-19B6-4AAE-84C3-DF27421C57D5}" srcOrd="1" destOrd="0" parTransId="{0797149A-15B2-46D1-961C-DDF2C5A2B6E3}" sibTransId="{2D39F615-649F-4EC7-BFBB-B5ED3A15FD89}"/>
    <dgm:cxn modelId="{3B3444AB-2166-4CC6-836B-6650167AEAA1}" type="presOf" srcId="{E478A36C-9023-45BD-80B3-119D6D77C8EF}" destId="{374FD8EA-8A48-456B-B57F-1401DAC49591}" srcOrd="0" destOrd="0" presId="urn:microsoft.com/office/officeart/2005/8/layout/list1"/>
    <dgm:cxn modelId="{6DA1BC3E-D8F4-454B-891B-DCE842CA30D8}" type="presOf" srcId="{3D49CF53-19B6-4AAE-84C3-DF27421C57D5}" destId="{84EAFFB0-7D8B-47F8-A630-B20720D74AE5}" srcOrd="0" destOrd="0" presId="urn:microsoft.com/office/officeart/2005/8/layout/list1"/>
    <dgm:cxn modelId="{E2356E95-A6A5-41B3-B41B-1FF33FD0C887}" type="presOf" srcId="{E478A36C-9023-45BD-80B3-119D6D77C8EF}" destId="{65E2B5A1-4A7C-4A77-A3D4-921F94724B96}" srcOrd="1" destOrd="0" presId="urn:microsoft.com/office/officeart/2005/8/layout/list1"/>
    <dgm:cxn modelId="{C79AB72B-C92F-4095-8F5A-150D7AFCE4C7}" type="presOf" srcId="{3D49CF53-19B6-4AAE-84C3-DF27421C57D5}" destId="{ED5074E6-9077-40C9-AFA0-C4547B550FDB}" srcOrd="1" destOrd="0" presId="urn:microsoft.com/office/officeart/2005/8/layout/list1"/>
    <dgm:cxn modelId="{6A88F692-8D7F-4C31-89A6-E8E02258F5DD}" type="presOf" srcId="{CBA31B59-3E22-4E14-A115-F09435D5FDA1}" destId="{B66CABD0-6D77-42FF-90B3-271AE04A7BAC}" srcOrd="0" destOrd="0" presId="urn:microsoft.com/office/officeart/2005/8/layout/list1"/>
    <dgm:cxn modelId="{4DF0413F-0716-4AF8-8724-E03EA6631BF9}" srcId="{CBA31B59-3E22-4E14-A115-F09435D5FDA1}" destId="{E478A36C-9023-45BD-80B3-119D6D77C8EF}" srcOrd="0" destOrd="0" parTransId="{BBF2052E-3AAB-4610-AA1F-49428A9B8B20}" sibTransId="{6131B386-45FF-4DEC-8D5A-D3B7878C7185}"/>
    <dgm:cxn modelId="{C6A71216-9333-4967-ACBF-13F63F08E64F}" type="presParOf" srcId="{B66CABD0-6D77-42FF-90B3-271AE04A7BAC}" destId="{8C8080B2-A892-449A-B5F1-18A546B6B259}" srcOrd="0" destOrd="0" presId="urn:microsoft.com/office/officeart/2005/8/layout/list1"/>
    <dgm:cxn modelId="{9EB5E0F8-DADB-4156-AC7F-80420E3AA2B4}" type="presParOf" srcId="{8C8080B2-A892-449A-B5F1-18A546B6B259}" destId="{374FD8EA-8A48-456B-B57F-1401DAC49591}" srcOrd="0" destOrd="0" presId="urn:microsoft.com/office/officeart/2005/8/layout/list1"/>
    <dgm:cxn modelId="{18F6B96C-03AE-4852-8032-34A4AF712434}" type="presParOf" srcId="{8C8080B2-A892-449A-B5F1-18A546B6B259}" destId="{65E2B5A1-4A7C-4A77-A3D4-921F94724B96}" srcOrd="1" destOrd="0" presId="urn:microsoft.com/office/officeart/2005/8/layout/list1"/>
    <dgm:cxn modelId="{EE0F1292-DFA3-4414-A3F1-070542F17893}" type="presParOf" srcId="{B66CABD0-6D77-42FF-90B3-271AE04A7BAC}" destId="{6005FFFD-7012-471B-B1B3-760756BE3D9E}" srcOrd="1" destOrd="0" presId="urn:microsoft.com/office/officeart/2005/8/layout/list1"/>
    <dgm:cxn modelId="{D9D88BC5-E897-48BA-8939-812ABE8C095A}" type="presParOf" srcId="{B66CABD0-6D77-42FF-90B3-271AE04A7BAC}" destId="{B7D9CBD2-4DB3-448B-AAF6-1B14FD1A8A81}" srcOrd="2" destOrd="0" presId="urn:microsoft.com/office/officeart/2005/8/layout/list1"/>
    <dgm:cxn modelId="{5C2F6809-7F42-4CC1-9A37-94F5A3944CE8}" type="presParOf" srcId="{B66CABD0-6D77-42FF-90B3-271AE04A7BAC}" destId="{3233A3D9-CA0C-4C3D-A902-9E201CDA09D1}" srcOrd="3" destOrd="0" presId="urn:microsoft.com/office/officeart/2005/8/layout/list1"/>
    <dgm:cxn modelId="{881C4B5D-68E3-4B07-8A82-3226889BEE09}" type="presParOf" srcId="{B66CABD0-6D77-42FF-90B3-271AE04A7BAC}" destId="{DF73FC34-720F-42E3-A6FE-5DE445CADA66}" srcOrd="4" destOrd="0" presId="urn:microsoft.com/office/officeart/2005/8/layout/list1"/>
    <dgm:cxn modelId="{3078A8B2-E37B-428A-BDCF-D5A9F319BB73}" type="presParOf" srcId="{DF73FC34-720F-42E3-A6FE-5DE445CADA66}" destId="{84EAFFB0-7D8B-47F8-A630-B20720D74AE5}" srcOrd="0" destOrd="0" presId="urn:microsoft.com/office/officeart/2005/8/layout/list1"/>
    <dgm:cxn modelId="{BB0812F7-225F-47B8-BF86-A830F53F1506}" type="presParOf" srcId="{DF73FC34-720F-42E3-A6FE-5DE445CADA66}" destId="{ED5074E6-9077-40C9-AFA0-C4547B550FDB}" srcOrd="1" destOrd="0" presId="urn:microsoft.com/office/officeart/2005/8/layout/list1"/>
    <dgm:cxn modelId="{9712BE64-3CF5-4822-A89A-CD8643678543}" type="presParOf" srcId="{B66CABD0-6D77-42FF-90B3-271AE04A7BAC}" destId="{3A74B573-D11C-4616-98DA-F76CBA4A1DED}" srcOrd="5" destOrd="0" presId="urn:microsoft.com/office/officeart/2005/8/layout/list1"/>
    <dgm:cxn modelId="{4C5ACA6B-E7FE-4521-85FE-09D16BBB1A28}" type="presParOf" srcId="{B66CABD0-6D77-42FF-90B3-271AE04A7BAC}" destId="{267C5209-85B9-4F3B-A6C1-99B8FBC76C0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F08FB3-F1CC-4B68-9CE7-14FA4F905F0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BD16612-A111-4745-AAD8-33AAB7ABB9DB}">
      <dgm:prSet custT="1"/>
      <dgm:spPr/>
      <dgm:t>
        <a:bodyPr/>
        <a:lstStyle/>
        <a:p>
          <a:r>
            <a:rPr lang="pt-BR" sz="3200" dirty="0"/>
            <a:t>Indicado - Transtorno do desejo sexual hipoativo na menopausa</a:t>
          </a:r>
          <a:endParaRPr lang="en-US" sz="3200" dirty="0"/>
        </a:p>
      </dgm:t>
    </dgm:pt>
    <dgm:pt modelId="{83817C9C-8DA8-45E4-BF71-C4D5EE86E7BF}" type="parTrans" cxnId="{E5D9D77E-7932-42A9-B41C-8A42A3AE1555}">
      <dgm:prSet/>
      <dgm:spPr/>
      <dgm:t>
        <a:bodyPr/>
        <a:lstStyle/>
        <a:p>
          <a:endParaRPr lang="en-US" sz="2000"/>
        </a:p>
      </dgm:t>
    </dgm:pt>
    <dgm:pt modelId="{7168656A-449E-4EE1-AAFC-50F33BB7E9FE}" type="sibTrans" cxnId="{E5D9D77E-7932-42A9-B41C-8A42A3AE1555}">
      <dgm:prSet/>
      <dgm:spPr/>
      <dgm:t>
        <a:bodyPr/>
        <a:lstStyle/>
        <a:p>
          <a:endParaRPr lang="en-US" sz="2000"/>
        </a:p>
      </dgm:t>
    </dgm:pt>
    <dgm:pt modelId="{134B13FB-0DDA-4329-AADD-2E5C0BAC7B80}">
      <dgm:prSet custT="1"/>
      <dgm:spPr/>
      <dgm:t>
        <a:bodyPr/>
        <a:lstStyle/>
        <a:p>
          <a:r>
            <a:rPr lang="pt-BR" sz="3200"/>
            <a:t>A terapia androgênica deve ser preferencialmente feita por via transdérmica (adesivos, cremes, gel)</a:t>
          </a:r>
          <a:endParaRPr lang="en-US" sz="3200"/>
        </a:p>
      </dgm:t>
    </dgm:pt>
    <dgm:pt modelId="{5C5A72DE-D52D-45C3-8E26-654A47A40272}" type="parTrans" cxnId="{36DCF000-CB50-4BDE-AE70-53DD4A879F5C}">
      <dgm:prSet/>
      <dgm:spPr/>
      <dgm:t>
        <a:bodyPr/>
        <a:lstStyle/>
        <a:p>
          <a:endParaRPr lang="en-US" sz="2000"/>
        </a:p>
      </dgm:t>
    </dgm:pt>
    <dgm:pt modelId="{29E3ECBD-263E-4EA7-BD60-B9C10B025D3B}" type="sibTrans" cxnId="{36DCF000-CB50-4BDE-AE70-53DD4A879F5C}">
      <dgm:prSet/>
      <dgm:spPr/>
      <dgm:t>
        <a:bodyPr/>
        <a:lstStyle/>
        <a:p>
          <a:endParaRPr lang="en-US" sz="2000"/>
        </a:p>
      </dgm:t>
    </dgm:pt>
    <dgm:pt modelId="{A82AE1CC-C0FC-4FF6-945D-2C8642E70E02}">
      <dgm:prSet custT="1"/>
      <dgm:spPr/>
      <dgm:t>
        <a:bodyPr/>
        <a:lstStyle/>
        <a:p>
          <a:r>
            <a:rPr lang="pt-BR" sz="3200" dirty="0"/>
            <a:t>Até o momento não existe nenhum produto aprovado no mercado brasileiro para utilização em mulheres</a:t>
          </a:r>
          <a:endParaRPr lang="en-US" sz="3200" dirty="0"/>
        </a:p>
      </dgm:t>
    </dgm:pt>
    <dgm:pt modelId="{76BDEE50-B4CC-4394-AABD-C0D6E927E5E9}" type="parTrans" cxnId="{1DBB5070-67F4-4828-9466-5753B1F6A618}">
      <dgm:prSet/>
      <dgm:spPr/>
      <dgm:t>
        <a:bodyPr/>
        <a:lstStyle/>
        <a:p>
          <a:endParaRPr lang="en-US" sz="2000"/>
        </a:p>
      </dgm:t>
    </dgm:pt>
    <dgm:pt modelId="{11DB7E80-2985-4867-BA21-180F96C75B88}" type="sibTrans" cxnId="{1DBB5070-67F4-4828-9466-5753B1F6A618}">
      <dgm:prSet/>
      <dgm:spPr/>
      <dgm:t>
        <a:bodyPr/>
        <a:lstStyle/>
        <a:p>
          <a:endParaRPr lang="en-US" sz="2000"/>
        </a:p>
      </dgm:t>
    </dgm:pt>
    <dgm:pt modelId="{6A46496D-3167-4EF2-A923-E9A7CB55DCCF}">
      <dgm:prSet custT="1"/>
      <dgm:spPr/>
      <dgm:t>
        <a:bodyPr/>
        <a:lstStyle/>
        <a:p>
          <a:r>
            <a:rPr lang="pt-BR" sz="3200" dirty="0"/>
            <a:t>Formulações intramusculares apresentam risco de dosagem excessiva</a:t>
          </a:r>
          <a:endParaRPr lang="en-US" sz="3200" dirty="0"/>
        </a:p>
      </dgm:t>
    </dgm:pt>
    <dgm:pt modelId="{7D54A211-A86A-4A59-BB90-7545F9C07ED1}" type="parTrans" cxnId="{9E2F74F9-81DE-4F1F-BF29-CEA9FF51BAA5}">
      <dgm:prSet/>
      <dgm:spPr/>
      <dgm:t>
        <a:bodyPr/>
        <a:lstStyle/>
        <a:p>
          <a:endParaRPr lang="en-US" sz="2000"/>
        </a:p>
      </dgm:t>
    </dgm:pt>
    <dgm:pt modelId="{23502F84-2CD3-4ACB-8045-38A4732FE5DE}" type="sibTrans" cxnId="{9E2F74F9-81DE-4F1F-BF29-CEA9FF51BAA5}">
      <dgm:prSet/>
      <dgm:spPr/>
      <dgm:t>
        <a:bodyPr/>
        <a:lstStyle/>
        <a:p>
          <a:endParaRPr lang="en-US" sz="2000"/>
        </a:p>
      </dgm:t>
    </dgm:pt>
    <dgm:pt modelId="{7E6E2E28-ED08-4ABB-82DB-EBD3F75929C4}">
      <dgm:prSet custT="1"/>
      <dgm:spPr/>
      <dgm:t>
        <a:bodyPr/>
        <a:lstStyle/>
        <a:p>
          <a:r>
            <a:rPr lang="pt-BR" sz="3200" dirty="0"/>
            <a:t>Implantes – não regulamentados, carência de estudos </a:t>
          </a:r>
        </a:p>
      </dgm:t>
    </dgm:pt>
    <dgm:pt modelId="{EE2E225D-653E-4747-A3C3-EF9A09510093}" type="parTrans" cxnId="{E5390ED1-2F7B-4376-9DD6-C9CCB82462EC}">
      <dgm:prSet/>
      <dgm:spPr/>
      <dgm:t>
        <a:bodyPr/>
        <a:lstStyle/>
        <a:p>
          <a:endParaRPr lang="pt-BR" sz="2000"/>
        </a:p>
      </dgm:t>
    </dgm:pt>
    <dgm:pt modelId="{11ED4B9D-5A22-45AF-BD5B-0F7E0C8E535A}" type="sibTrans" cxnId="{E5390ED1-2F7B-4376-9DD6-C9CCB82462EC}">
      <dgm:prSet/>
      <dgm:spPr/>
      <dgm:t>
        <a:bodyPr/>
        <a:lstStyle/>
        <a:p>
          <a:endParaRPr lang="pt-BR" sz="2000"/>
        </a:p>
      </dgm:t>
    </dgm:pt>
    <dgm:pt modelId="{C7DB573F-C343-457C-B736-66267ABFC3F8}" type="pres">
      <dgm:prSet presAssocID="{ADF08FB3-F1CC-4B68-9CE7-14FA4F905F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0B74430-B625-4B30-89E5-6DE3457B4669}" type="pres">
      <dgm:prSet presAssocID="{4BD16612-A111-4745-AAD8-33AAB7ABB9D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DE7E7E-49D6-4347-9742-43D1C1F84F7E}" type="pres">
      <dgm:prSet presAssocID="{7168656A-449E-4EE1-AAFC-50F33BB7E9FE}" presName="spacer" presStyleCnt="0"/>
      <dgm:spPr/>
    </dgm:pt>
    <dgm:pt modelId="{7CF3FBDB-74E8-4AA3-A935-33A8305D12C3}" type="pres">
      <dgm:prSet presAssocID="{134B13FB-0DDA-4329-AADD-2E5C0BAC7B8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3DCE78-9611-4F65-9673-A97401DA2253}" type="pres">
      <dgm:prSet presAssocID="{29E3ECBD-263E-4EA7-BD60-B9C10B025D3B}" presName="spacer" presStyleCnt="0"/>
      <dgm:spPr/>
    </dgm:pt>
    <dgm:pt modelId="{2D9D621B-C5ED-428E-B391-DE87196F82D7}" type="pres">
      <dgm:prSet presAssocID="{A82AE1CC-C0FC-4FF6-945D-2C8642E70E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8B7711C-3D9C-4EAF-815D-A01AD1624A6F}" type="pres">
      <dgm:prSet presAssocID="{11DB7E80-2985-4867-BA21-180F96C75B88}" presName="spacer" presStyleCnt="0"/>
      <dgm:spPr/>
    </dgm:pt>
    <dgm:pt modelId="{A5DEED8E-3FF8-484E-B42E-C1D18DC8C72B}" type="pres">
      <dgm:prSet presAssocID="{6A46496D-3167-4EF2-A923-E9A7CB55DCC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FA0A58-BEE6-44C8-96F0-54AD4DC0AC88}" type="pres">
      <dgm:prSet presAssocID="{23502F84-2CD3-4ACB-8045-38A4732FE5DE}" presName="spacer" presStyleCnt="0"/>
      <dgm:spPr/>
    </dgm:pt>
    <dgm:pt modelId="{4E04A767-40A3-4E0C-99E2-AE6F09C3DF01}" type="pres">
      <dgm:prSet presAssocID="{7E6E2E28-ED08-4ABB-82DB-EBD3F75929C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B2ADA2B-6C10-4A3F-8682-E6D49F1F1C3C}" type="presOf" srcId="{134B13FB-0DDA-4329-AADD-2E5C0BAC7B80}" destId="{7CF3FBDB-74E8-4AA3-A935-33A8305D12C3}" srcOrd="0" destOrd="0" presId="urn:microsoft.com/office/officeart/2005/8/layout/vList2"/>
    <dgm:cxn modelId="{558CA03D-E4C3-445C-A282-844875EF3CE8}" type="presOf" srcId="{ADF08FB3-F1CC-4B68-9CE7-14FA4F905F01}" destId="{C7DB573F-C343-457C-B736-66267ABFC3F8}" srcOrd="0" destOrd="0" presId="urn:microsoft.com/office/officeart/2005/8/layout/vList2"/>
    <dgm:cxn modelId="{36DCF000-CB50-4BDE-AE70-53DD4A879F5C}" srcId="{ADF08FB3-F1CC-4B68-9CE7-14FA4F905F01}" destId="{134B13FB-0DDA-4329-AADD-2E5C0BAC7B80}" srcOrd="1" destOrd="0" parTransId="{5C5A72DE-D52D-45C3-8E26-654A47A40272}" sibTransId="{29E3ECBD-263E-4EA7-BD60-B9C10B025D3B}"/>
    <dgm:cxn modelId="{153EAA91-EE25-4EED-9133-796E75585704}" type="presOf" srcId="{4BD16612-A111-4745-AAD8-33AAB7ABB9DB}" destId="{90B74430-B625-4B30-89E5-6DE3457B4669}" srcOrd="0" destOrd="0" presId="urn:microsoft.com/office/officeart/2005/8/layout/vList2"/>
    <dgm:cxn modelId="{9E2F74F9-81DE-4F1F-BF29-CEA9FF51BAA5}" srcId="{ADF08FB3-F1CC-4B68-9CE7-14FA4F905F01}" destId="{6A46496D-3167-4EF2-A923-E9A7CB55DCCF}" srcOrd="3" destOrd="0" parTransId="{7D54A211-A86A-4A59-BB90-7545F9C07ED1}" sibTransId="{23502F84-2CD3-4ACB-8045-38A4732FE5DE}"/>
    <dgm:cxn modelId="{0C74C8DD-FCC5-49C8-A881-42152D52EF42}" type="presOf" srcId="{7E6E2E28-ED08-4ABB-82DB-EBD3F75929C4}" destId="{4E04A767-40A3-4E0C-99E2-AE6F09C3DF01}" srcOrd="0" destOrd="0" presId="urn:microsoft.com/office/officeart/2005/8/layout/vList2"/>
    <dgm:cxn modelId="{E5D9D77E-7932-42A9-B41C-8A42A3AE1555}" srcId="{ADF08FB3-F1CC-4B68-9CE7-14FA4F905F01}" destId="{4BD16612-A111-4745-AAD8-33AAB7ABB9DB}" srcOrd="0" destOrd="0" parTransId="{83817C9C-8DA8-45E4-BF71-C4D5EE86E7BF}" sibTransId="{7168656A-449E-4EE1-AAFC-50F33BB7E9FE}"/>
    <dgm:cxn modelId="{1DBB5070-67F4-4828-9466-5753B1F6A618}" srcId="{ADF08FB3-F1CC-4B68-9CE7-14FA4F905F01}" destId="{A82AE1CC-C0FC-4FF6-945D-2C8642E70E02}" srcOrd="2" destOrd="0" parTransId="{76BDEE50-B4CC-4394-AABD-C0D6E927E5E9}" sibTransId="{11DB7E80-2985-4867-BA21-180F96C75B88}"/>
    <dgm:cxn modelId="{4551008A-62C1-455D-B539-63ED4C3D00CA}" type="presOf" srcId="{6A46496D-3167-4EF2-A923-E9A7CB55DCCF}" destId="{A5DEED8E-3FF8-484E-B42E-C1D18DC8C72B}" srcOrd="0" destOrd="0" presId="urn:microsoft.com/office/officeart/2005/8/layout/vList2"/>
    <dgm:cxn modelId="{E5390ED1-2F7B-4376-9DD6-C9CCB82462EC}" srcId="{ADF08FB3-F1CC-4B68-9CE7-14FA4F905F01}" destId="{7E6E2E28-ED08-4ABB-82DB-EBD3F75929C4}" srcOrd="4" destOrd="0" parTransId="{EE2E225D-653E-4747-A3C3-EF9A09510093}" sibTransId="{11ED4B9D-5A22-45AF-BD5B-0F7E0C8E535A}"/>
    <dgm:cxn modelId="{43DA3DA9-E35A-40FA-A03A-01F04122D62D}" type="presOf" srcId="{A82AE1CC-C0FC-4FF6-945D-2C8642E70E02}" destId="{2D9D621B-C5ED-428E-B391-DE87196F82D7}" srcOrd="0" destOrd="0" presId="urn:microsoft.com/office/officeart/2005/8/layout/vList2"/>
    <dgm:cxn modelId="{D37DC9E4-7638-4CAF-B7C8-9A674BB55564}" type="presParOf" srcId="{C7DB573F-C343-457C-B736-66267ABFC3F8}" destId="{90B74430-B625-4B30-89E5-6DE3457B4669}" srcOrd="0" destOrd="0" presId="urn:microsoft.com/office/officeart/2005/8/layout/vList2"/>
    <dgm:cxn modelId="{3B49FEDD-B46B-4CE3-911C-5FB48C939E3D}" type="presParOf" srcId="{C7DB573F-C343-457C-B736-66267ABFC3F8}" destId="{A0DE7E7E-49D6-4347-9742-43D1C1F84F7E}" srcOrd="1" destOrd="0" presId="urn:microsoft.com/office/officeart/2005/8/layout/vList2"/>
    <dgm:cxn modelId="{1ABCF3A1-B2D5-4120-9850-597B40607C32}" type="presParOf" srcId="{C7DB573F-C343-457C-B736-66267ABFC3F8}" destId="{7CF3FBDB-74E8-4AA3-A935-33A8305D12C3}" srcOrd="2" destOrd="0" presId="urn:microsoft.com/office/officeart/2005/8/layout/vList2"/>
    <dgm:cxn modelId="{520441DC-F62F-4E75-92BD-D4A8DED87C9F}" type="presParOf" srcId="{C7DB573F-C343-457C-B736-66267ABFC3F8}" destId="{2F3DCE78-9611-4F65-9673-A97401DA2253}" srcOrd="3" destOrd="0" presId="urn:microsoft.com/office/officeart/2005/8/layout/vList2"/>
    <dgm:cxn modelId="{2B91D48E-954D-4EC9-9F57-2D85D1C4699B}" type="presParOf" srcId="{C7DB573F-C343-457C-B736-66267ABFC3F8}" destId="{2D9D621B-C5ED-428E-B391-DE87196F82D7}" srcOrd="4" destOrd="0" presId="urn:microsoft.com/office/officeart/2005/8/layout/vList2"/>
    <dgm:cxn modelId="{893D16DA-BB43-478C-9C00-9813CD1AC1DF}" type="presParOf" srcId="{C7DB573F-C343-457C-B736-66267ABFC3F8}" destId="{48B7711C-3D9C-4EAF-815D-A01AD1624A6F}" srcOrd="5" destOrd="0" presId="urn:microsoft.com/office/officeart/2005/8/layout/vList2"/>
    <dgm:cxn modelId="{3D52FC2F-6B79-44BD-9638-2C082E7C5BA9}" type="presParOf" srcId="{C7DB573F-C343-457C-B736-66267ABFC3F8}" destId="{A5DEED8E-3FF8-484E-B42E-C1D18DC8C72B}" srcOrd="6" destOrd="0" presId="urn:microsoft.com/office/officeart/2005/8/layout/vList2"/>
    <dgm:cxn modelId="{BA56CD74-CB01-48F4-A41C-0491287D6123}" type="presParOf" srcId="{C7DB573F-C343-457C-B736-66267ABFC3F8}" destId="{ECFA0A58-BEE6-44C8-96F0-54AD4DC0AC88}" srcOrd="7" destOrd="0" presId="urn:microsoft.com/office/officeart/2005/8/layout/vList2"/>
    <dgm:cxn modelId="{1411726C-E59D-4B00-8094-F5DE6C7E9718}" type="presParOf" srcId="{C7DB573F-C343-457C-B736-66267ABFC3F8}" destId="{4E04A767-40A3-4E0C-99E2-AE6F09C3DF0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A31B59-3E22-4E14-A115-F09435D5FDA1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478A36C-9023-45BD-80B3-119D6D77C8EF}">
      <dgm:prSet phldrT="[Texto]"/>
      <dgm:spPr/>
      <dgm:t>
        <a:bodyPr/>
        <a:lstStyle/>
        <a:p>
          <a:r>
            <a:rPr lang="pt-BR" b="1" dirty="0" err="1"/>
            <a:t>Fezolinetanto</a:t>
          </a:r>
          <a:r>
            <a:rPr lang="pt-BR" b="1" dirty="0"/>
            <a:t> *</a:t>
          </a:r>
          <a:endParaRPr lang="pt-BR" dirty="0"/>
        </a:p>
      </dgm:t>
    </dgm:pt>
    <dgm:pt modelId="{BBF2052E-3AAB-4610-AA1F-49428A9B8B20}" type="parTrans" cxnId="{4DF0413F-0716-4AF8-8724-E03EA6631BF9}">
      <dgm:prSet/>
      <dgm:spPr/>
      <dgm:t>
        <a:bodyPr/>
        <a:lstStyle/>
        <a:p>
          <a:endParaRPr lang="pt-BR"/>
        </a:p>
      </dgm:t>
    </dgm:pt>
    <dgm:pt modelId="{6131B386-45FF-4DEC-8D5A-D3B7878C7185}" type="sibTrans" cxnId="{4DF0413F-0716-4AF8-8724-E03EA6631BF9}">
      <dgm:prSet/>
      <dgm:spPr/>
      <dgm:t>
        <a:bodyPr/>
        <a:lstStyle/>
        <a:p>
          <a:endParaRPr lang="pt-BR"/>
        </a:p>
      </dgm:t>
    </dgm:pt>
    <dgm:pt modelId="{3D49CF53-19B6-4AAE-84C3-DF27421C57D5}">
      <dgm:prSet phldrT="[Texto]"/>
      <dgm:spPr/>
      <dgm:t>
        <a:bodyPr/>
        <a:lstStyle/>
        <a:p>
          <a:r>
            <a:rPr lang="pt-BR" b="1" dirty="0"/>
            <a:t>Antidepressivos</a:t>
          </a:r>
          <a:endParaRPr lang="pt-BR" dirty="0"/>
        </a:p>
      </dgm:t>
    </dgm:pt>
    <dgm:pt modelId="{0797149A-15B2-46D1-961C-DDF2C5A2B6E3}" type="parTrans" cxnId="{34399D03-2860-49CC-999B-7F7A277C12C0}">
      <dgm:prSet/>
      <dgm:spPr/>
      <dgm:t>
        <a:bodyPr/>
        <a:lstStyle/>
        <a:p>
          <a:endParaRPr lang="pt-BR"/>
        </a:p>
      </dgm:t>
    </dgm:pt>
    <dgm:pt modelId="{2D39F615-649F-4EC7-BFBB-B5ED3A15FD89}" type="sibTrans" cxnId="{34399D03-2860-49CC-999B-7F7A277C12C0}">
      <dgm:prSet/>
      <dgm:spPr/>
      <dgm:t>
        <a:bodyPr/>
        <a:lstStyle/>
        <a:p>
          <a:endParaRPr lang="pt-BR"/>
        </a:p>
      </dgm:t>
    </dgm:pt>
    <dgm:pt modelId="{52BE0EAC-15BB-42E4-ACA4-42497AA09A14}">
      <dgm:prSet phldrT="[Texto]"/>
      <dgm:spPr/>
      <dgm:t>
        <a:bodyPr/>
        <a:lstStyle/>
        <a:p>
          <a:r>
            <a:rPr lang="pt-BR" b="1" dirty="0"/>
            <a:t>Fitoterápicos</a:t>
          </a:r>
          <a:endParaRPr lang="pt-BR" dirty="0"/>
        </a:p>
      </dgm:t>
    </dgm:pt>
    <dgm:pt modelId="{954596AE-5F41-4069-82FE-A9BDA644844E}" type="parTrans" cxnId="{CC621643-83D5-4F3D-9139-89C1CAE03B25}">
      <dgm:prSet/>
      <dgm:spPr/>
      <dgm:t>
        <a:bodyPr/>
        <a:lstStyle/>
        <a:p>
          <a:endParaRPr lang="pt-BR"/>
        </a:p>
      </dgm:t>
    </dgm:pt>
    <dgm:pt modelId="{79EAA927-95B1-4A90-A79B-4E0BC55B55E1}" type="sibTrans" cxnId="{CC621643-83D5-4F3D-9139-89C1CAE03B25}">
      <dgm:prSet/>
      <dgm:spPr/>
      <dgm:t>
        <a:bodyPr/>
        <a:lstStyle/>
        <a:p>
          <a:endParaRPr lang="pt-BR"/>
        </a:p>
      </dgm:t>
    </dgm:pt>
    <dgm:pt modelId="{B7E6F932-1C9C-48D2-87BB-36FF7D877022}">
      <dgm:prSet phldrT="[Texto]"/>
      <dgm:spPr/>
      <dgm:t>
        <a:bodyPr/>
        <a:lstStyle/>
        <a:p>
          <a:r>
            <a:rPr lang="pt-BR" b="1" dirty="0"/>
            <a:t>Equipe multiprofissional</a:t>
          </a:r>
          <a:endParaRPr lang="pt-BR" dirty="0"/>
        </a:p>
      </dgm:t>
    </dgm:pt>
    <dgm:pt modelId="{532632E4-78B9-4824-9B8B-FD3973FF042F}" type="parTrans" cxnId="{BA89E8D7-8102-461F-B5DA-2D1524754A8E}">
      <dgm:prSet/>
      <dgm:spPr/>
      <dgm:t>
        <a:bodyPr/>
        <a:lstStyle/>
        <a:p>
          <a:endParaRPr lang="pt-BR"/>
        </a:p>
      </dgm:t>
    </dgm:pt>
    <dgm:pt modelId="{C2A0218C-1CE7-4A6D-A59B-C57B9949A207}" type="sibTrans" cxnId="{BA89E8D7-8102-461F-B5DA-2D1524754A8E}">
      <dgm:prSet/>
      <dgm:spPr/>
      <dgm:t>
        <a:bodyPr/>
        <a:lstStyle/>
        <a:p>
          <a:endParaRPr lang="pt-BR"/>
        </a:p>
      </dgm:t>
    </dgm:pt>
    <dgm:pt modelId="{B66CABD0-6D77-42FF-90B3-271AE04A7BAC}" type="pres">
      <dgm:prSet presAssocID="{CBA31B59-3E22-4E14-A115-F09435D5FDA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C8080B2-A892-449A-B5F1-18A546B6B259}" type="pres">
      <dgm:prSet presAssocID="{E478A36C-9023-45BD-80B3-119D6D77C8EF}" presName="parentLin" presStyleCnt="0"/>
      <dgm:spPr/>
    </dgm:pt>
    <dgm:pt modelId="{374FD8EA-8A48-456B-B57F-1401DAC49591}" type="pres">
      <dgm:prSet presAssocID="{E478A36C-9023-45BD-80B3-119D6D77C8E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65E2B5A1-4A7C-4A77-A3D4-921F94724B96}" type="pres">
      <dgm:prSet presAssocID="{E478A36C-9023-45BD-80B3-119D6D77C8E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05FFFD-7012-471B-B1B3-760756BE3D9E}" type="pres">
      <dgm:prSet presAssocID="{E478A36C-9023-45BD-80B3-119D6D77C8EF}" presName="negativeSpace" presStyleCnt="0"/>
      <dgm:spPr/>
    </dgm:pt>
    <dgm:pt modelId="{B7D9CBD2-4DB3-448B-AAF6-1B14FD1A8A81}" type="pres">
      <dgm:prSet presAssocID="{E478A36C-9023-45BD-80B3-119D6D77C8EF}" presName="childText" presStyleLbl="conFgAcc1" presStyleIdx="0" presStyleCnt="4">
        <dgm:presLayoutVars>
          <dgm:bulletEnabled val="1"/>
        </dgm:presLayoutVars>
      </dgm:prSet>
      <dgm:spPr/>
    </dgm:pt>
    <dgm:pt modelId="{3233A3D9-CA0C-4C3D-A902-9E201CDA09D1}" type="pres">
      <dgm:prSet presAssocID="{6131B386-45FF-4DEC-8D5A-D3B7878C7185}" presName="spaceBetweenRectangles" presStyleCnt="0"/>
      <dgm:spPr/>
    </dgm:pt>
    <dgm:pt modelId="{DF73FC34-720F-42E3-A6FE-5DE445CADA66}" type="pres">
      <dgm:prSet presAssocID="{3D49CF53-19B6-4AAE-84C3-DF27421C57D5}" presName="parentLin" presStyleCnt="0"/>
      <dgm:spPr/>
    </dgm:pt>
    <dgm:pt modelId="{84EAFFB0-7D8B-47F8-A630-B20720D74AE5}" type="pres">
      <dgm:prSet presAssocID="{3D49CF53-19B6-4AAE-84C3-DF27421C57D5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ED5074E6-9077-40C9-AFA0-C4547B550FDB}" type="pres">
      <dgm:prSet presAssocID="{3D49CF53-19B6-4AAE-84C3-DF27421C57D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74B573-D11C-4616-98DA-F76CBA4A1DED}" type="pres">
      <dgm:prSet presAssocID="{3D49CF53-19B6-4AAE-84C3-DF27421C57D5}" presName="negativeSpace" presStyleCnt="0"/>
      <dgm:spPr/>
    </dgm:pt>
    <dgm:pt modelId="{267C5209-85B9-4F3B-A6C1-99B8FBC76C0E}" type="pres">
      <dgm:prSet presAssocID="{3D49CF53-19B6-4AAE-84C3-DF27421C57D5}" presName="childText" presStyleLbl="conFgAcc1" presStyleIdx="1" presStyleCnt="4">
        <dgm:presLayoutVars>
          <dgm:bulletEnabled val="1"/>
        </dgm:presLayoutVars>
      </dgm:prSet>
      <dgm:spPr/>
    </dgm:pt>
    <dgm:pt modelId="{4766CF89-9AFD-4DCC-8682-362A643C8907}" type="pres">
      <dgm:prSet presAssocID="{2D39F615-649F-4EC7-BFBB-B5ED3A15FD89}" presName="spaceBetweenRectangles" presStyleCnt="0"/>
      <dgm:spPr/>
    </dgm:pt>
    <dgm:pt modelId="{72293D00-9AB5-44A7-9A1D-394DF62A7873}" type="pres">
      <dgm:prSet presAssocID="{52BE0EAC-15BB-42E4-ACA4-42497AA09A14}" presName="parentLin" presStyleCnt="0"/>
      <dgm:spPr/>
    </dgm:pt>
    <dgm:pt modelId="{683E62FC-62AD-450E-BF57-1B9A125B07DC}" type="pres">
      <dgm:prSet presAssocID="{52BE0EAC-15BB-42E4-ACA4-42497AA09A14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F09382C5-4F5F-4B1D-A04A-10C28A1A4739}" type="pres">
      <dgm:prSet presAssocID="{52BE0EAC-15BB-42E4-ACA4-42497AA09A1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83CA60-C181-4691-B407-4119AADC9058}" type="pres">
      <dgm:prSet presAssocID="{52BE0EAC-15BB-42E4-ACA4-42497AA09A14}" presName="negativeSpace" presStyleCnt="0"/>
      <dgm:spPr/>
    </dgm:pt>
    <dgm:pt modelId="{3701B6B3-2ACA-4CC6-B7DC-5D76E53CDA88}" type="pres">
      <dgm:prSet presAssocID="{52BE0EAC-15BB-42E4-ACA4-42497AA09A14}" presName="childText" presStyleLbl="conFgAcc1" presStyleIdx="2" presStyleCnt="4">
        <dgm:presLayoutVars>
          <dgm:bulletEnabled val="1"/>
        </dgm:presLayoutVars>
      </dgm:prSet>
      <dgm:spPr/>
    </dgm:pt>
    <dgm:pt modelId="{330E825F-FE27-48A0-9E8A-C686EAAA8C70}" type="pres">
      <dgm:prSet presAssocID="{79EAA927-95B1-4A90-A79B-4E0BC55B55E1}" presName="spaceBetweenRectangles" presStyleCnt="0"/>
      <dgm:spPr/>
    </dgm:pt>
    <dgm:pt modelId="{17E65C9C-7355-4875-8954-74C575215CBD}" type="pres">
      <dgm:prSet presAssocID="{B7E6F932-1C9C-48D2-87BB-36FF7D877022}" presName="parentLin" presStyleCnt="0"/>
      <dgm:spPr/>
    </dgm:pt>
    <dgm:pt modelId="{1CE7A264-2F6D-4558-9CDF-123CA8B4F654}" type="pres">
      <dgm:prSet presAssocID="{B7E6F932-1C9C-48D2-87BB-36FF7D877022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82CEFDF8-79E2-4B4F-A90A-A25214E2ADF9}" type="pres">
      <dgm:prSet presAssocID="{B7E6F932-1C9C-48D2-87BB-36FF7D87702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429F6A-045C-41DA-89DC-77CAA7E3D122}" type="pres">
      <dgm:prSet presAssocID="{B7E6F932-1C9C-48D2-87BB-36FF7D877022}" presName="negativeSpace" presStyleCnt="0"/>
      <dgm:spPr/>
    </dgm:pt>
    <dgm:pt modelId="{DAF4D0A7-2B5C-4247-B4B2-373985BE980B}" type="pres">
      <dgm:prSet presAssocID="{B7E6F932-1C9C-48D2-87BB-36FF7D87702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D092261-25B6-4F27-AE6B-8E6C2F2D6C0A}" type="presOf" srcId="{B7E6F932-1C9C-48D2-87BB-36FF7D877022}" destId="{1CE7A264-2F6D-4558-9CDF-123CA8B4F654}" srcOrd="0" destOrd="0" presId="urn:microsoft.com/office/officeart/2005/8/layout/list1"/>
    <dgm:cxn modelId="{6DA1BC3E-D8F4-454B-891B-DCE842CA30D8}" type="presOf" srcId="{3D49CF53-19B6-4AAE-84C3-DF27421C57D5}" destId="{84EAFFB0-7D8B-47F8-A630-B20720D74AE5}" srcOrd="0" destOrd="0" presId="urn:microsoft.com/office/officeart/2005/8/layout/list1"/>
    <dgm:cxn modelId="{B9261CE9-CAB3-4C55-9B1E-41DCE705DDBB}" type="presOf" srcId="{52BE0EAC-15BB-42E4-ACA4-42497AA09A14}" destId="{F09382C5-4F5F-4B1D-A04A-10C28A1A4739}" srcOrd="1" destOrd="0" presId="urn:microsoft.com/office/officeart/2005/8/layout/list1"/>
    <dgm:cxn modelId="{34399D03-2860-49CC-999B-7F7A277C12C0}" srcId="{CBA31B59-3E22-4E14-A115-F09435D5FDA1}" destId="{3D49CF53-19B6-4AAE-84C3-DF27421C57D5}" srcOrd="1" destOrd="0" parTransId="{0797149A-15B2-46D1-961C-DDF2C5A2B6E3}" sibTransId="{2D39F615-649F-4EC7-BFBB-B5ED3A15FD89}"/>
    <dgm:cxn modelId="{CC621643-83D5-4F3D-9139-89C1CAE03B25}" srcId="{CBA31B59-3E22-4E14-A115-F09435D5FDA1}" destId="{52BE0EAC-15BB-42E4-ACA4-42497AA09A14}" srcOrd="2" destOrd="0" parTransId="{954596AE-5F41-4069-82FE-A9BDA644844E}" sibTransId="{79EAA927-95B1-4A90-A79B-4E0BC55B55E1}"/>
    <dgm:cxn modelId="{E2356E95-A6A5-41B3-B41B-1FF33FD0C887}" type="presOf" srcId="{E478A36C-9023-45BD-80B3-119D6D77C8EF}" destId="{65E2B5A1-4A7C-4A77-A3D4-921F94724B96}" srcOrd="1" destOrd="0" presId="urn:microsoft.com/office/officeart/2005/8/layout/list1"/>
    <dgm:cxn modelId="{3B3444AB-2166-4CC6-836B-6650167AEAA1}" type="presOf" srcId="{E478A36C-9023-45BD-80B3-119D6D77C8EF}" destId="{374FD8EA-8A48-456B-B57F-1401DAC49591}" srcOrd="0" destOrd="0" presId="urn:microsoft.com/office/officeart/2005/8/layout/list1"/>
    <dgm:cxn modelId="{BA89E8D7-8102-461F-B5DA-2D1524754A8E}" srcId="{CBA31B59-3E22-4E14-A115-F09435D5FDA1}" destId="{B7E6F932-1C9C-48D2-87BB-36FF7D877022}" srcOrd="3" destOrd="0" parTransId="{532632E4-78B9-4824-9B8B-FD3973FF042F}" sibTransId="{C2A0218C-1CE7-4A6D-A59B-C57B9949A207}"/>
    <dgm:cxn modelId="{AF66CB4A-4C6B-4F98-8183-33DF062E2102}" type="presOf" srcId="{B7E6F932-1C9C-48D2-87BB-36FF7D877022}" destId="{82CEFDF8-79E2-4B4F-A90A-A25214E2ADF9}" srcOrd="1" destOrd="0" presId="urn:microsoft.com/office/officeart/2005/8/layout/list1"/>
    <dgm:cxn modelId="{2994C4FE-089C-48DE-BEE7-F38941549B4E}" type="presOf" srcId="{52BE0EAC-15BB-42E4-ACA4-42497AA09A14}" destId="{683E62FC-62AD-450E-BF57-1B9A125B07DC}" srcOrd="0" destOrd="0" presId="urn:microsoft.com/office/officeart/2005/8/layout/list1"/>
    <dgm:cxn modelId="{6A88F692-8D7F-4C31-89A6-E8E02258F5DD}" type="presOf" srcId="{CBA31B59-3E22-4E14-A115-F09435D5FDA1}" destId="{B66CABD0-6D77-42FF-90B3-271AE04A7BAC}" srcOrd="0" destOrd="0" presId="urn:microsoft.com/office/officeart/2005/8/layout/list1"/>
    <dgm:cxn modelId="{4DF0413F-0716-4AF8-8724-E03EA6631BF9}" srcId="{CBA31B59-3E22-4E14-A115-F09435D5FDA1}" destId="{E478A36C-9023-45BD-80B3-119D6D77C8EF}" srcOrd="0" destOrd="0" parTransId="{BBF2052E-3AAB-4610-AA1F-49428A9B8B20}" sibTransId="{6131B386-45FF-4DEC-8D5A-D3B7878C7185}"/>
    <dgm:cxn modelId="{C79AB72B-C92F-4095-8F5A-150D7AFCE4C7}" type="presOf" srcId="{3D49CF53-19B6-4AAE-84C3-DF27421C57D5}" destId="{ED5074E6-9077-40C9-AFA0-C4547B550FDB}" srcOrd="1" destOrd="0" presId="urn:microsoft.com/office/officeart/2005/8/layout/list1"/>
    <dgm:cxn modelId="{C6A71216-9333-4967-ACBF-13F63F08E64F}" type="presParOf" srcId="{B66CABD0-6D77-42FF-90B3-271AE04A7BAC}" destId="{8C8080B2-A892-449A-B5F1-18A546B6B259}" srcOrd="0" destOrd="0" presId="urn:microsoft.com/office/officeart/2005/8/layout/list1"/>
    <dgm:cxn modelId="{9EB5E0F8-DADB-4156-AC7F-80420E3AA2B4}" type="presParOf" srcId="{8C8080B2-A892-449A-B5F1-18A546B6B259}" destId="{374FD8EA-8A48-456B-B57F-1401DAC49591}" srcOrd="0" destOrd="0" presId="urn:microsoft.com/office/officeart/2005/8/layout/list1"/>
    <dgm:cxn modelId="{18F6B96C-03AE-4852-8032-34A4AF712434}" type="presParOf" srcId="{8C8080B2-A892-449A-B5F1-18A546B6B259}" destId="{65E2B5A1-4A7C-4A77-A3D4-921F94724B96}" srcOrd="1" destOrd="0" presId="urn:microsoft.com/office/officeart/2005/8/layout/list1"/>
    <dgm:cxn modelId="{EE0F1292-DFA3-4414-A3F1-070542F17893}" type="presParOf" srcId="{B66CABD0-6D77-42FF-90B3-271AE04A7BAC}" destId="{6005FFFD-7012-471B-B1B3-760756BE3D9E}" srcOrd="1" destOrd="0" presId="urn:microsoft.com/office/officeart/2005/8/layout/list1"/>
    <dgm:cxn modelId="{D9D88BC5-E897-48BA-8939-812ABE8C095A}" type="presParOf" srcId="{B66CABD0-6D77-42FF-90B3-271AE04A7BAC}" destId="{B7D9CBD2-4DB3-448B-AAF6-1B14FD1A8A81}" srcOrd="2" destOrd="0" presId="urn:microsoft.com/office/officeart/2005/8/layout/list1"/>
    <dgm:cxn modelId="{5C2F6809-7F42-4CC1-9A37-94F5A3944CE8}" type="presParOf" srcId="{B66CABD0-6D77-42FF-90B3-271AE04A7BAC}" destId="{3233A3D9-CA0C-4C3D-A902-9E201CDA09D1}" srcOrd="3" destOrd="0" presId="urn:microsoft.com/office/officeart/2005/8/layout/list1"/>
    <dgm:cxn modelId="{881C4B5D-68E3-4B07-8A82-3226889BEE09}" type="presParOf" srcId="{B66CABD0-6D77-42FF-90B3-271AE04A7BAC}" destId="{DF73FC34-720F-42E3-A6FE-5DE445CADA66}" srcOrd="4" destOrd="0" presId="urn:microsoft.com/office/officeart/2005/8/layout/list1"/>
    <dgm:cxn modelId="{3078A8B2-E37B-428A-BDCF-D5A9F319BB73}" type="presParOf" srcId="{DF73FC34-720F-42E3-A6FE-5DE445CADA66}" destId="{84EAFFB0-7D8B-47F8-A630-B20720D74AE5}" srcOrd="0" destOrd="0" presId="urn:microsoft.com/office/officeart/2005/8/layout/list1"/>
    <dgm:cxn modelId="{BB0812F7-225F-47B8-BF86-A830F53F1506}" type="presParOf" srcId="{DF73FC34-720F-42E3-A6FE-5DE445CADA66}" destId="{ED5074E6-9077-40C9-AFA0-C4547B550FDB}" srcOrd="1" destOrd="0" presId="urn:microsoft.com/office/officeart/2005/8/layout/list1"/>
    <dgm:cxn modelId="{9712BE64-3CF5-4822-A89A-CD8643678543}" type="presParOf" srcId="{B66CABD0-6D77-42FF-90B3-271AE04A7BAC}" destId="{3A74B573-D11C-4616-98DA-F76CBA4A1DED}" srcOrd="5" destOrd="0" presId="urn:microsoft.com/office/officeart/2005/8/layout/list1"/>
    <dgm:cxn modelId="{4C5ACA6B-E7FE-4521-85FE-09D16BBB1A28}" type="presParOf" srcId="{B66CABD0-6D77-42FF-90B3-271AE04A7BAC}" destId="{267C5209-85B9-4F3B-A6C1-99B8FBC76C0E}" srcOrd="6" destOrd="0" presId="urn:microsoft.com/office/officeart/2005/8/layout/list1"/>
    <dgm:cxn modelId="{3E6723CF-FB7D-4745-AEEC-83A41A1C049B}" type="presParOf" srcId="{B66CABD0-6D77-42FF-90B3-271AE04A7BAC}" destId="{4766CF89-9AFD-4DCC-8682-362A643C8907}" srcOrd="7" destOrd="0" presId="urn:microsoft.com/office/officeart/2005/8/layout/list1"/>
    <dgm:cxn modelId="{F471A9C3-9EE5-49B4-967A-F8067A885888}" type="presParOf" srcId="{B66CABD0-6D77-42FF-90B3-271AE04A7BAC}" destId="{72293D00-9AB5-44A7-9A1D-394DF62A7873}" srcOrd="8" destOrd="0" presId="urn:microsoft.com/office/officeart/2005/8/layout/list1"/>
    <dgm:cxn modelId="{3CF5DCF2-A7C5-4B36-8327-1FFD8E3A9E13}" type="presParOf" srcId="{72293D00-9AB5-44A7-9A1D-394DF62A7873}" destId="{683E62FC-62AD-450E-BF57-1B9A125B07DC}" srcOrd="0" destOrd="0" presId="urn:microsoft.com/office/officeart/2005/8/layout/list1"/>
    <dgm:cxn modelId="{83D91A63-201C-41F8-8A39-C4AC41DE4B92}" type="presParOf" srcId="{72293D00-9AB5-44A7-9A1D-394DF62A7873}" destId="{F09382C5-4F5F-4B1D-A04A-10C28A1A4739}" srcOrd="1" destOrd="0" presId="urn:microsoft.com/office/officeart/2005/8/layout/list1"/>
    <dgm:cxn modelId="{30331FB2-8044-4FFC-9A4F-EEB1A808E21D}" type="presParOf" srcId="{B66CABD0-6D77-42FF-90B3-271AE04A7BAC}" destId="{6483CA60-C181-4691-B407-4119AADC9058}" srcOrd="9" destOrd="0" presId="urn:microsoft.com/office/officeart/2005/8/layout/list1"/>
    <dgm:cxn modelId="{BDCE0DAA-9493-428D-B9F7-5EAED7029976}" type="presParOf" srcId="{B66CABD0-6D77-42FF-90B3-271AE04A7BAC}" destId="{3701B6B3-2ACA-4CC6-B7DC-5D76E53CDA88}" srcOrd="10" destOrd="0" presId="urn:microsoft.com/office/officeart/2005/8/layout/list1"/>
    <dgm:cxn modelId="{3C672B58-E3F0-4261-959F-14169F74FD11}" type="presParOf" srcId="{B66CABD0-6D77-42FF-90B3-271AE04A7BAC}" destId="{330E825F-FE27-48A0-9E8A-C686EAAA8C70}" srcOrd="11" destOrd="0" presId="urn:microsoft.com/office/officeart/2005/8/layout/list1"/>
    <dgm:cxn modelId="{C3A266E8-40F8-4004-A8B4-107FADC9B7E0}" type="presParOf" srcId="{B66CABD0-6D77-42FF-90B3-271AE04A7BAC}" destId="{17E65C9C-7355-4875-8954-74C575215CBD}" srcOrd="12" destOrd="0" presId="urn:microsoft.com/office/officeart/2005/8/layout/list1"/>
    <dgm:cxn modelId="{7E52AE53-F5DD-4536-8C90-B033CA3CA82E}" type="presParOf" srcId="{17E65C9C-7355-4875-8954-74C575215CBD}" destId="{1CE7A264-2F6D-4558-9CDF-123CA8B4F654}" srcOrd="0" destOrd="0" presId="urn:microsoft.com/office/officeart/2005/8/layout/list1"/>
    <dgm:cxn modelId="{0A038B3B-D769-4DC9-964D-40185E5346EE}" type="presParOf" srcId="{17E65C9C-7355-4875-8954-74C575215CBD}" destId="{82CEFDF8-79E2-4B4F-A90A-A25214E2ADF9}" srcOrd="1" destOrd="0" presId="urn:microsoft.com/office/officeart/2005/8/layout/list1"/>
    <dgm:cxn modelId="{9744D961-F82F-4760-B56C-3FE21D22BF6E}" type="presParOf" srcId="{B66CABD0-6D77-42FF-90B3-271AE04A7BAC}" destId="{D1429F6A-045C-41DA-89DC-77CAA7E3D122}" srcOrd="13" destOrd="0" presId="urn:microsoft.com/office/officeart/2005/8/layout/list1"/>
    <dgm:cxn modelId="{65AC4F51-0218-41D1-8EC1-4DCD7F9C7749}" type="presParOf" srcId="{B66CABD0-6D77-42FF-90B3-271AE04A7BAC}" destId="{DAF4D0A7-2B5C-4247-B4B2-373985BE980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7DAF1-BECC-4CA9-8914-08287B109EB9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DE5AC-5C6F-4C5E-9BEE-A0DBDAC3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526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DE5AC-5C6F-4C5E-9BEE-A0DBDAC3BAA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99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7718681-A12E-49D6-9925-DD7C68176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BD77573-9EF2-4C35-8285-A1CF6FBB0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0"/>
            <a:ext cx="8267556" cy="10287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A6E202-7E91-AD39-C7B1-4319612EEB4B}"/>
              </a:ext>
            </a:extLst>
          </p:cNvPr>
          <p:cNvSpPr txBox="1">
            <a:spLocks/>
          </p:cNvSpPr>
          <p:nvPr/>
        </p:nvSpPr>
        <p:spPr>
          <a:xfrm>
            <a:off x="1219200" y="-5443"/>
            <a:ext cx="15604668" cy="8147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latin typeface="+mn-lt"/>
                <a:ea typeface="+mn-ea"/>
                <a:cs typeface="+mn-cs"/>
              </a:rPr>
              <a:t>Política Nacional de </a:t>
            </a:r>
            <a:r>
              <a:rPr lang="en-US" sz="6000" b="1" dirty="0" err="1">
                <a:latin typeface="+mn-lt"/>
                <a:ea typeface="+mn-ea"/>
                <a:cs typeface="+mn-cs"/>
              </a:rPr>
              <a:t>Atenção</a:t>
            </a:r>
            <a:r>
              <a:rPr lang="en-US" sz="6000" b="1" dirty="0">
                <a:latin typeface="+mn-lt"/>
                <a:ea typeface="+mn-ea"/>
                <a:cs typeface="+mn-cs"/>
              </a:rPr>
              <a:t> Integral à Saúde e </a:t>
            </a:r>
            <a:r>
              <a:rPr lang="en-US" sz="6000" b="1" dirty="0" err="1">
                <a:latin typeface="+mn-lt"/>
                <a:ea typeface="+mn-ea"/>
                <a:cs typeface="+mn-cs"/>
              </a:rPr>
              <a:t>Qualidade</a:t>
            </a:r>
            <a:r>
              <a:rPr lang="en-US" sz="6000" b="1" dirty="0">
                <a:latin typeface="+mn-lt"/>
                <a:ea typeface="+mn-ea"/>
                <a:cs typeface="+mn-cs"/>
              </a:rPr>
              <a:t> de Vida de Mulheres na </a:t>
            </a:r>
            <a:r>
              <a:rPr lang="en-US" sz="6000" b="1" dirty="0" err="1">
                <a:latin typeface="+mn-lt"/>
                <a:ea typeface="+mn-ea"/>
                <a:cs typeface="+mn-cs"/>
              </a:rPr>
              <a:t>Menopausa</a:t>
            </a:r>
            <a:r>
              <a:rPr lang="en-US" sz="6000" b="1" dirty="0">
                <a:latin typeface="+mn-lt"/>
                <a:ea typeface="+mn-ea"/>
                <a:cs typeface="+mn-cs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dirty="0" err="1">
                <a:latin typeface="+mn-lt"/>
                <a:ea typeface="+mn-ea"/>
                <a:cs typeface="+mn-cs"/>
              </a:rPr>
              <a:t>desafios</a:t>
            </a:r>
            <a:r>
              <a:rPr lang="en-US" sz="6000" b="1" dirty="0">
                <a:latin typeface="+mn-lt"/>
                <a:ea typeface="+mn-ea"/>
                <a:cs typeface="+mn-cs"/>
              </a:rPr>
              <a:t> e </a:t>
            </a:r>
            <a:r>
              <a:rPr lang="en-US" sz="6000" b="1" dirty="0" err="1">
                <a:latin typeface="+mn-lt"/>
                <a:ea typeface="+mn-ea"/>
                <a:cs typeface="+mn-cs"/>
              </a:rPr>
              <a:t>caminhos</a:t>
            </a:r>
            <a:r>
              <a:rPr lang="en-US" sz="6000" b="1" dirty="0">
                <a:latin typeface="+mn-lt"/>
                <a:ea typeface="+mn-ea"/>
                <a:cs typeface="+mn-cs"/>
              </a:rPr>
              <a:t> para a </a:t>
            </a:r>
            <a:r>
              <a:rPr lang="en-US" sz="6000" b="1" dirty="0" err="1">
                <a:latin typeface="+mn-lt"/>
                <a:ea typeface="+mn-ea"/>
                <a:cs typeface="+mn-cs"/>
              </a:rPr>
              <a:t>implementação</a:t>
            </a:r>
            <a:endParaRPr lang="en-US" sz="60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9F6520E-C1FA-4F4F-96E4-BFD256FE12C1}"/>
              </a:ext>
            </a:extLst>
          </p:cNvPr>
          <p:cNvSpPr txBox="1">
            <a:spLocks/>
          </p:cNvSpPr>
          <p:nvPr/>
        </p:nvSpPr>
        <p:spPr>
          <a:xfrm>
            <a:off x="5715000" y="7308797"/>
            <a:ext cx="11963400" cy="2209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200" b="1" dirty="0"/>
              <a:t>Lizandra Moura Paravidine Sasaki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200" b="1" dirty="0"/>
              <a:t>Médica Ginecologista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200" b="1" dirty="0"/>
              <a:t>Chefe Unidade Saúde da Mulher – HUB-UnB-</a:t>
            </a:r>
            <a:r>
              <a:rPr lang="pt-BR" sz="3200" b="1" dirty="0" err="1"/>
              <a:t>Ebserh</a:t>
            </a:r>
            <a:endParaRPr lang="pt-BR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200" b="1" dirty="0"/>
              <a:t>Mestre e Doutora – Faculdade de Medicina – UnB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200" b="1" dirty="0"/>
              <a:t>Presidente Sociedade de Ginecologia e Obstetrícia DF - FEBRASGO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pt-BR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31B887-A36B-5125-3208-021465AC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E441C9E-1672-F940-891D-1FBED668718A}"/>
              </a:ext>
            </a:extLst>
          </p:cNvPr>
          <p:cNvSpPr txBox="1">
            <a:spLocks/>
          </p:cNvSpPr>
          <p:nvPr/>
        </p:nvSpPr>
        <p:spPr>
          <a:xfrm>
            <a:off x="1572986" y="2743200"/>
            <a:ext cx="15087600" cy="62103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AE99E6E-0B36-DF5F-C8E4-77E7E92B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84" y="336744"/>
            <a:ext cx="14651603" cy="947213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B15C278-84C8-171D-37E0-432B0695284F}"/>
              </a:ext>
            </a:extLst>
          </p:cNvPr>
          <p:cNvSpPr txBox="1"/>
          <p:nvPr/>
        </p:nvSpPr>
        <p:spPr>
          <a:xfrm>
            <a:off x="8763000" y="9808877"/>
            <a:ext cx="9160328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2100"/>
              </a:lnSpc>
            </a:pPr>
            <a:r>
              <a:rPr lang="pt-BR" b="1" i="0">
                <a:solidFill>
                  <a:srgbClr val="4A4A4A"/>
                </a:solidFill>
                <a:effectLst/>
                <a:latin typeface="Crimson Pro"/>
              </a:rPr>
              <a:t>Diretriz Brasileira sobre a Saúde Cardiovascular no Climatério e na Menopausa – 2024</a:t>
            </a:r>
            <a:endParaRPr lang="pt-BR" b="1" i="0" dirty="0">
              <a:solidFill>
                <a:srgbClr val="4A4A4A"/>
              </a:solidFill>
              <a:effectLst/>
              <a:latin typeface="Crimson Pro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3D11B5D7-B5B9-CFF8-AE52-DEBE630B2943}"/>
              </a:ext>
            </a:extLst>
          </p:cNvPr>
          <p:cNvSpPr/>
          <p:nvPr/>
        </p:nvSpPr>
        <p:spPr>
          <a:xfrm>
            <a:off x="4691459" y="4076700"/>
            <a:ext cx="2743200" cy="25146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B9AE70A5-250D-9F14-D5C2-D4559D8F80AE}"/>
              </a:ext>
            </a:extLst>
          </p:cNvPr>
          <p:cNvSpPr/>
          <p:nvPr/>
        </p:nvSpPr>
        <p:spPr>
          <a:xfrm>
            <a:off x="8915400" y="2895600"/>
            <a:ext cx="2057400" cy="175217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70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6F859C8-3B97-FE06-E6F3-FB6A0B500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DA8668F3-7496-E832-AD97-B27ED86810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A88819C-AD62-0A24-E473-517BC2F5D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115126" y="2115123"/>
            <a:ext cx="10287000" cy="605675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BE5928E-45F1-36BF-8A35-38B0FE090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115128" y="2130329"/>
            <a:ext cx="10286999" cy="60567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0899B01-9B89-54C2-4342-8218AA0488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151885" y="5382128"/>
            <a:ext cx="3752969" cy="605676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A5891ADA-37F5-76FD-B699-6A574E4906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752605" y="1454577"/>
            <a:ext cx="5850535" cy="626843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DBB7820-D6CD-32AC-86EC-577E606987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115143" y="2115119"/>
            <a:ext cx="10287005" cy="605675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8A0B71E-A48D-A323-3293-C11C7EFA23AA}"/>
              </a:ext>
            </a:extLst>
          </p:cNvPr>
          <p:cNvSpPr txBox="1">
            <a:spLocks/>
          </p:cNvSpPr>
          <p:nvPr/>
        </p:nvSpPr>
        <p:spPr>
          <a:xfrm>
            <a:off x="533400" y="2563549"/>
            <a:ext cx="4672897" cy="3594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Formas de </a:t>
            </a: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terapia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hormonal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2728C07C-BCDA-B53C-9BA0-3A8B72C097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6181805"/>
              </p:ext>
            </p:extLst>
          </p:nvPr>
        </p:nvGraphicFramePr>
        <p:xfrm>
          <a:off x="7357578" y="1125660"/>
          <a:ext cx="10000249" cy="818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5F407FB-A04A-9DF4-F9F6-F2974D61AC50}"/>
              </a:ext>
            </a:extLst>
          </p:cNvPr>
          <p:cNvSpPr txBox="1"/>
          <p:nvPr/>
        </p:nvSpPr>
        <p:spPr>
          <a:xfrm>
            <a:off x="8382000" y="9809023"/>
            <a:ext cx="11164171" cy="3958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/>
              <a:t>Consenso</a:t>
            </a:r>
            <a:r>
              <a:rPr lang="en-US" sz="2400" dirty="0"/>
              <a:t> Brasileiro de </a:t>
            </a:r>
            <a:r>
              <a:rPr lang="en-US" sz="2400" dirty="0" err="1"/>
              <a:t>Terapêutica</a:t>
            </a:r>
            <a:r>
              <a:rPr lang="en-US" sz="2400" dirty="0"/>
              <a:t> Hormonal do </a:t>
            </a:r>
            <a:r>
              <a:rPr lang="en-US" sz="2400" dirty="0" err="1"/>
              <a:t>Climatério</a:t>
            </a:r>
            <a:r>
              <a:rPr lang="en-US" sz="2400" dirty="0"/>
              <a:t>, 2024, SOBRAC </a:t>
            </a:r>
          </a:p>
        </p:txBody>
      </p:sp>
    </p:spTree>
    <p:extLst>
      <p:ext uri="{BB962C8B-B14F-4D97-AF65-F5344CB8AC3E}">
        <p14:creationId xmlns:p14="http://schemas.microsoft.com/office/powerpoint/2010/main" val="272689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D67184-8123-79EC-8EA0-C79CE7E95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5E6DA62-51AA-C865-D48A-F921E2262730}"/>
              </a:ext>
            </a:extLst>
          </p:cNvPr>
          <p:cNvSpPr txBox="1">
            <a:spLocks/>
          </p:cNvSpPr>
          <p:nvPr/>
        </p:nvSpPr>
        <p:spPr>
          <a:xfrm>
            <a:off x="6515100" y="647700"/>
            <a:ext cx="3869871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Estrogênio</a:t>
            </a:r>
            <a:endParaRPr lang="pt-BR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1A18EA9-EE58-21CF-72C4-F36B8FE40F57}"/>
              </a:ext>
            </a:extLst>
          </p:cNvPr>
          <p:cNvSpPr txBox="1">
            <a:spLocks/>
          </p:cNvSpPr>
          <p:nvPr/>
        </p:nvSpPr>
        <p:spPr>
          <a:xfrm>
            <a:off x="311681" y="2972160"/>
            <a:ext cx="3276600" cy="9847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Vaginal</a:t>
            </a:r>
            <a:endParaRPr lang="pt-BR" sz="6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EC812B8-9708-1C46-AC9F-EA1B3CE69EA4}"/>
              </a:ext>
            </a:extLst>
          </p:cNvPr>
          <p:cNvSpPr txBox="1">
            <a:spLocks/>
          </p:cNvSpPr>
          <p:nvPr/>
        </p:nvSpPr>
        <p:spPr>
          <a:xfrm>
            <a:off x="4453572" y="2972160"/>
            <a:ext cx="1856740" cy="9847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 b="1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pt-BR" dirty="0"/>
              <a:t>Oral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C91CB2E-B5FC-29A1-663B-39FA96CA3F70}"/>
              </a:ext>
            </a:extLst>
          </p:cNvPr>
          <p:cNvSpPr txBox="1">
            <a:spLocks/>
          </p:cNvSpPr>
          <p:nvPr/>
        </p:nvSpPr>
        <p:spPr>
          <a:xfrm flipH="1">
            <a:off x="7399823" y="3004818"/>
            <a:ext cx="3488354" cy="952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pt-BR" dirty="0"/>
              <a:t>Adesivo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F034ADD-F455-850F-14F6-E87B4195FEE3}"/>
              </a:ext>
            </a:extLst>
          </p:cNvPr>
          <p:cNvSpPr txBox="1">
            <a:spLocks/>
          </p:cNvSpPr>
          <p:nvPr/>
        </p:nvSpPr>
        <p:spPr>
          <a:xfrm>
            <a:off x="11811000" y="3004817"/>
            <a:ext cx="2023428" cy="952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dk1"/>
                </a:solidFill>
              </a:rPr>
              <a:t>Gel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EF634F0-4779-CDE9-ADB6-E20A73292DF0}"/>
              </a:ext>
            </a:extLst>
          </p:cNvPr>
          <p:cNvSpPr txBox="1">
            <a:spLocks/>
          </p:cNvSpPr>
          <p:nvPr/>
        </p:nvSpPr>
        <p:spPr>
          <a:xfrm>
            <a:off x="14935199" y="2972160"/>
            <a:ext cx="2432649" cy="9521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Spray</a:t>
            </a:r>
            <a:endParaRPr lang="pt-BR" sz="6000" dirty="0"/>
          </a:p>
        </p:txBody>
      </p:sp>
      <p:pic>
        <p:nvPicPr>
          <p:cNvPr id="1026" name="Picture 2" descr="Aplicador de Pomada Ginecologica Descartavel | Droga Raia | Droga Raia">
            <a:extLst>
              <a:ext uri="{FF2B5EF4-FFF2-40B4-BE49-F238E27FC236}">
                <a16:creationId xmlns:a16="http://schemas.microsoft.com/office/drawing/2014/main" xmlns="" id="{1C73D0D6-1BB7-50FD-8FB1-D657C8F8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4" y="4525104"/>
            <a:ext cx="2250470" cy="168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gifem® (estradiol vaginal inserts) 10 mcg Official Physician Site">
            <a:extLst>
              <a:ext uri="{FF2B5EF4-FFF2-40B4-BE49-F238E27FC236}">
                <a16:creationId xmlns:a16="http://schemas.microsoft.com/office/drawing/2014/main" xmlns="" id="{C0AE0A7A-DB3D-1BC0-B46B-12E218D5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6" y="5883555"/>
            <a:ext cx="4098471" cy="24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master">
            <a:extLst>
              <a:ext uri="{FF2B5EF4-FFF2-40B4-BE49-F238E27FC236}">
                <a16:creationId xmlns:a16="http://schemas.microsoft.com/office/drawing/2014/main" xmlns="" id="{8B8E89C6-0313-5FF3-E408-05C1691A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01" y="4607205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vencia Patch 9mg 30 Adesivos Transdérmicos">
            <a:extLst>
              <a:ext uri="{FF2B5EF4-FFF2-40B4-BE49-F238E27FC236}">
                <a16:creationId xmlns:a16="http://schemas.microsoft.com/office/drawing/2014/main" xmlns="" id="{2FB5B53C-2705-AE85-F1AD-62107010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437987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stroGel® 0.06% (estradiol gel) – The HRT Club">
            <a:extLst>
              <a:ext uri="{FF2B5EF4-FFF2-40B4-BE49-F238E27FC236}">
                <a16:creationId xmlns:a16="http://schemas.microsoft.com/office/drawing/2014/main" xmlns="" id="{2908C834-56F9-FD42-5116-83AC0780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074" y="4429860"/>
            <a:ext cx="3171825" cy="35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360FF26-F113-E5E1-852B-14B8DDBDA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0" y="4601762"/>
            <a:ext cx="1803161" cy="277278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0E06970-BE42-D6E0-D532-68344D46686C}"/>
              </a:ext>
            </a:extLst>
          </p:cNvPr>
          <p:cNvSpPr txBox="1"/>
          <p:nvPr/>
        </p:nvSpPr>
        <p:spPr>
          <a:xfrm>
            <a:off x="15240000" y="9563100"/>
            <a:ext cx="189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@Google imagens</a:t>
            </a:r>
          </a:p>
        </p:txBody>
      </p:sp>
    </p:spTree>
    <p:extLst>
      <p:ext uri="{BB962C8B-B14F-4D97-AF65-F5344CB8AC3E}">
        <p14:creationId xmlns:p14="http://schemas.microsoft.com/office/powerpoint/2010/main" val="2726752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9F61E5-CED9-2CDD-F1D7-E9D2D6C1B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6679F1F2-F98C-19B8-B1DF-AF18DF3C1A7F}"/>
              </a:ext>
            </a:extLst>
          </p:cNvPr>
          <p:cNvSpPr txBox="1">
            <a:spLocks/>
          </p:cNvSpPr>
          <p:nvPr/>
        </p:nvSpPr>
        <p:spPr>
          <a:xfrm>
            <a:off x="6210300" y="647700"/>
            <a:ext cx="48768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Progesterona</a:t>
            </a:r>
            <a:endParaRPr lang="pt-BR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AD36950-0888-5DAC-69EE-9A055C3E2F0C}"/>
              </a:ext>
            </a:extLst>
          </p:cNvPr>
          <p:cNvSpPr txBox="1">
            <a:spLocks/>
          </p:cNvSpPr>
          <p:nvPr/>
        </p:nvSpPr>
        <p:spPr>
          <a:xfrm>
            <a:off x="1143000" y="2862943"/>
            <a:ext cx="3276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Vaginal</a:t>
            </a:r>
            <a:endParaRPr lang="pt-BR" sz="6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6029512-90C2-60A8-8907-47977F1A8805}"/>
              </a:ext>
            </a:extLst>
          </p:cNvPr>
          <p:cNvSpPr txBox="1">
            <a:spLocks/>
          </p:cNvSpPr>
          <p:nvPr/>
        </p:nvSpPr>
        <p:spPr>
          <a:xfrm>
            <a:off x="7810500" y="2857500"/>
            <a:ext cx="3276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Oral</a:t>
            </a:r>
            <a:endParaRPr lang="pt-BR" sz="6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E3B08E-92FF-B374-E32B-56639B7EEFBF}"/>
              </a:ext>
            </a:extLst>
          </p:cNvPr>
          <p:cNvSpPr txBox="1">
            <a:spLocks/>
          </p:cNvSpPr>
          <p:nvPr/>
        </p:nvSpPr>
        <p:spPr>
          <a:xfrm>
            <a:off x="13764986" y="2857500"/>
            <a:ext cx="3276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Adesivo</a:t>
            </a:r>
            <a:endParaRPr lang="pt-BR" sz="6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0BC83F4-4FE7-956C-8A95-07AF4D00D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86242"/>
            <a:ext cx="5043188" cy="194630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DCA41F2-3A3E-F20F-2FE5-6A19961E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06" y="4586242"/>
            <a:ext cx="5043188" cy="1946305"/>
          </a:xfrm>
          <a:prstGeom prst="rect">
            <a:avLst/>
          </a:prstGeom>
        </p:spPr>
      </p:pic>
      <p:pic>
        <p:nvPicPr>
          <p:cNvPr id="9" name="Picture 8" descr="Vivencia Patch 9mg 30 Adesivos Transdérmicos">
            <a:extLst>
              <a:ext uri="{FF2B5EF4-FFF2-40B4-BE49-F238E27FC236}">
                <a16:creationId xmlns:a16="http://schemas.microsoft.com/office/drawing/2014/main" xmlns="" id="{21744EA0-AD59-073B-CB7C-6E1E4E0C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786" y="4544936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D41B2EC5-E89F-EFFC-6B9A-0032B756EC1D}"/>
              </a:ext>
            </a:extLst>
          </p:cNvPr>
          <p:cNvSpPr txBox="1"/>
          <p:nvPr/>
        </p:nvSpPr>
        <p:spPr>
          <a:xfrm>
            <a:off x="15240000" y="9563100"/>
            <a:ext cx="189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@Google imagens</a:t>
            </a:r>
          </a:p>
        </p:txBody>
      </p:sp>
    </p:spTree>
    <p:extLst>
      <p:ext uri="{BB962C8B-B14F-4D97-AF65-F5344CB8AC3E}">
        <p14:creationId xmlns:p14="http://schemas.microsoft.com/office/powerpoint/2010/main" val="318640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91775F1-A951-CB3B-F9AD-CE22D3E95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BF4EA2-2079-147A-79D8-B359FC9AC9EE}"/>
              </a:ext>
            </a:extLst>
          </p:cNvPr>
          <p:cNvSpPr txBox="1">
            <a:spLocks/>
          </p:cNvSpPr>
          <p:nvPr/>
        </p:nvSpPr>
        <p:spPr>
          <a:xfrm>
            <a:off x="965202" y="965200"/>
            <a:ext cx="6930876" cy="4178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6600" b="1" dirty="0" err="1"/>
              <a:t>Testosterona</a:t>
            </a:r>
            <a:endParaRPr lang="en-US" sz="66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5E36F021-5656-0110-09CB-7F7C6520BD40}"/>
              </a:ext>
            </a:extLst>
          </p:cNvPr>
          <p:cNvSpPr txBox="1"/>
          <p:nvPr/>
        </p:nvSpPr>
        <p:spPr>
          <a:xfrm>
            <a:off x="965200" y="7916526"/>
            <a:ext cx="6930876" cy="116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 err="1"/>
              <a:t>Consenso</a:t>
            </a:r>
            <a:r>
              <a:rPr lang="en-US" sz="2400" b="1" dirty="0"/>
              <a:t> Brasileiro de </a:t>
            </a:r>
            <a:r>
              <a:rPr lang="en-US" sz="2400" b="1" dirty="0" err="1"/>
              <a:t>Terapêutica</a:t>
            </a:r>
            <a:r>
              <a:rPr lang="en-US" sz="2400" b="1" dirty="0"/>
              <a:t> Hormonal do </a:t>
            </a:r>
            <a:r>
              <a:rPr lang="en-US" sz="2400" b="1" dirty="0" err="1"/>
              <a:t>Climatério</a:t>
            </a:r>
            <a:r>
              <a:rPr lang="en-US" sz="2400" b="1" dirty="0"/>
              <a:t>, 2024, SOBRAC </a:t>
            </a:r>
          </a:p>
        </p:txBody>
      </p:sp>
      <p:pic>
        <p:nvPicPr>
          <p:cNvPr id="16" name="Picture 15" descr="Fórmulas químicas escritas em papel">
            <a:extLst>
              <a:ext uri="{FF2B5EF4-FFF2-40B4-BE49-F238E27FC236}">
                <a16:creationId xmlns:a16="http://schemas.microsoft.com/office/drawing/2014/main" xmlns="" id="{AEE36BD4-4E5A-A841-4377-6A80193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13" r="27879"/>
          <a:stretch>
            <a:fillRect/>
          </a:stretch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1839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A1F6BF70-C7D1-4AF9-8DB4-BEEB8A9C35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B088B6-0833-E253-1298-C56ECADD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050" y="935794"/>
            <a:ext cx="5694459" cy="6999310"/>
          </a:xfrm>
        </p:spPr>
        <p:txBody>
          <a:bodyPr anchor="ctr">
            <a:normAutofit/>
          </a:bodyPr>
          <a:lstStyle/>
          <a:p>
            <a:r>
              <a:rPr lang="pt-BR" sz="7200" dirty="0"/>
              <a:t>Testosterona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C66A8B6-1F6E-4FCC-93B9-B9986B6FD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23864" y="8918932"/>
            <a:ext cx="18164135" cy="788670"/>
            <a:chOff x="82576" y="5945955"/>
            <a:chExt cx="12109423" cy="52578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AF7C4FD-65AD-4BBE-886A-D2E923F94C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1BA8278B-6DF7-481F-B1FA-FFE7D6C3C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00559" y="881743"/>
            <a:ext cx="9757950" cy="85235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CaixaDeTexto 6">
            <a:extLst>
              <a:ext uri="{FF2B5EF4-FFF2-40B4-BE49-F238E27FC236}">
                <a16:creationId xmlns:a16="http://schemas.microsoft.com/office/drawing/2014/main" xmlns="" id="{85A44BB3-26DB-7CC4-611B-A7A181A63C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61740"/>
              </p:ext>
            </p:extLst>
          </p:nvPr>
        </p:nvGraphicFramePr>
        <p:xfrm>
          <a:off x="8140896" y="466118"/>
          <a:ext cx="8877276" cy="8715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AC9FB1E-278A-4C4A-9034-881FF86801D4}"/>
              </a:ext>
            </a:extLst>
          </p:cNvPr>
          <p:cNvSpPr txBox="1"/>
          <p:nvPr/>
        </p:nvSpPr>
        <p:spPr>
          <a:xfrm>
            <a:off x="8382000" y="9809023"/>
            <a:ext cx="11164171" cy="3958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/>
              <a:t>Consenso</a:t>
            </a:r>
            <a:r>
              <a:rPr lang="en-US" sz="2400" dirty="0"/>
              <a:t> Brasileiro de </a:t>
            </a:r>
            <a:r>
              <a:rPr lang="en-US" sz="2400" dirty="0" err="1"/>
              <a:t>Terapêutica</a:t>
            </a:r>
            <a:r>
              <a:rPr lang="en-US" sz="2400" dirty="0"/>
              <a:t> Hormonal do </a:t>
            </a:r>
            <a:r>
              <a:rPr lang="en-US" sz="2400" dirty="0" err="1"/>
              <a:t>Climatério</a:t>
            </a:r>
            <a:r>
              <a:rPr lang="en-US" sz="2400" dirty="0"/>
              <a:t>, 2024, SOBRAC </a:t>
            </a:r>
          </a:p>
        </p:txBody>
      </p:sp>
    </p:spTree>
    <p:extLst>
      <p:ext uri="{BB962C8B-B14F-4D97-AF65-F5344CB8AC3E}">
        <p14:creationId xmlns:p14="http://schemas.microsoft.com/office/powerpoint/2010/main" val="221722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7D7978B-3726-B7A0-F57F-05322FD1B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115126" y="2115123"/>
            <a:ext cx="10287000" cy="605675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115128" y="2130329"/>
            <a:ext cx="10286999" cy="60567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151885" y="5382128"/>
            <a:ext cx="3752969" cy="605676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752605" y="1454577"/>
            <a:ext cx="5850535" cy="626843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115143" y="2115119"/>
            <a:ext cx="10287005" cy="605675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3E8B009-288C-B470-71B5-2BB51B3DB238}"/>
              </a:ext>
            </a:extLst>
          </p:cNvPr>
          <p:cNvSpPr txBox="1">
            <a:spLocks/>
          </p:cNvSpPr>
          <p:nvPr/>
        </p:nvSpPr>
        <p:spPr>
          <a:xfrm>
            <a:off x="-163787" y="2555941"/>
            <a:ext cx="4672897" cy="3594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Outras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terapias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39DCFA5D-93F3-A2BF-7EF9-DCDB4EA0B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219503"/>
              </p:ext>
            </p:extLst>
          </p:nvPr>
        </p:nvGraphicFramePr>
        <p:xfrm>
          <a:off x="7357578" y="1125660"/>
          <a:ext cx="10000249" cy="818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63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96ADF05-F165-3E39-ABD5-070B67222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6CCA5F87-1D1E-45CB-8D83-FC7EEFAD9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Teto da catedral em desenho amarelo com luz solar">
            <a:extLst>
              <a:ext uri="{FF2B5EF4-FFF2-40B4-BE49-F238E27FC236}">
                <a16:creationId xmlns:a16="http://schemas.microsoft.com/office/drawing/2014/main" xmlns="" id="{21C4C503-A986-19BB-C026-88149695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0"/>
          <a:stretch>
            <a:fillRect/>
          </a:stretch>
        </p:blipFill>
        <p:spPr>
          <a:xfrm>
            <a:off x="20" y="10"/>
            <a:ext cx="13002748" cy="10286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CCFC2C6-6238-4A2F-93DE-2ADF74AF6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567478" y="0"/>
            <a:ext cx="12720520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51F2092-AF0D-71E6-59DF-696B5B28F47B}"/>
              </a:ext>
            </a:extLst>
          </p:cNvPr>
          <p:cNvSpPr txBox="1">
            <a:spLocks/>
          </p:cNvSpPr>
          <p:nvPr/>
        </p:nvSpPr>
        <p:spPr>
          <a:xfrm>
            <a:off x="11772900" y="1683544"/>
            <a:ext cx="603504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b="1" dirty="0"/>
              <a:t>Impacto na </a:t>
            </a:r>
            <a:r>
              <a:rPr lang="en-US" sz="7200" b="1" dirty="0" err="1"/>
              <a:t>qualidade</a:t>
            </a:r>
            <a:r>
              <a:rPr lang="en-US" sz="7200" b="1" dirty="0"/>
              <a:t> de </a:t>
            </a:r>
            <a:r>
              <a:rPr lang="en-US" sz="7200" b="1" dirty="0" err="1"/>
              <a:t>vida</a:t>
            </a:r>
            <a:endParaRPr lang="en-US" sz="7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2195810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777472" y="6820380"/>
            <a:ext cx="603504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91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53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AED95D3-A7D1-862F-D90D-C4D9A06F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409700"/>
            <a:ext cx="16357599" cy="69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4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C34F275-40E5-FF03-799A-AB2E3278E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13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FBFD039-692A-E3B4-425A-38008A5CD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056004"/>
            <a:ext cx="16357599" cy="617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4444AA1-9BF0-3F74-3065-E07768D3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BA79A7CF-01AF-4178-9369-94E0C90EB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F2842-851A-688F-0D53-CC0240D3C3C8}"/>
              </a:ext>
            </a:extLst>
          </p:cNvPr>
          <p:cNvSpPr txBox="1">
            <a:spLocks/>
          </p:cNvSpPr>
          <p:nvPr/>
        </p:nvSpPr>
        <p:spPr>
          <a:xfrm>
            <a:off x="13956412" y="3062163"/>
            <a:ext cx="3704436" cy="426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US" sz="5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</a:t>
            </a: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é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5150960" y="-1240850"/>
            <a:ext cx="2573217" cy="12875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27" y="996462"/>
            <a:ext cx="12123948" cy="8400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48CE453-09D3-3A8C-45AD-32F3A03CC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15" y="1873716"/>
            <a:ext cx="11625905" cy="65395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925671" y="5088146"/>
            <a:ext cx="2578608" cy="228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B405C0-F0E1-0431-1D44-2B9DDF2B5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903EA8B9-2246-8AD8-69BB-C31C475EA688}"/>
              </a:ext>
            </a:extLst>
          </p:cNvPr>
          <p:cNvSpPr txBox="1">
            <a:spLocks/>
          </p:cNvSpPr>
          <p:nvPr/>
        </p:nvSpPr>
        <p:spPr>
          <a:xfrm>
            <a:off x="206590" y="4152900"/>
            <a:ext cx="3891952" cy="41864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800" dirty="0">
                <a:latin typeface="Avenir Next" panose="020B0503020202020204" pitchFamily="34" charset="0"/>
              </a:rPr>
              <a:t>Estudo transversal 1500 mulheres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latin typeface="Avenir Next" panose="020B0503020202020204" pitchFamily="34" charset="0"/>
              </a:rPr>
              <a:t>Idade média:</a:t>
            </a:r>
          </a:p>
          <a:p>
            <a:pPr lvl="1">
              <a:lnSpc>
                <a:spcPct val="150000"/>
              </a:lnSpc>
            </a:pPr>
            <a:r>
              <a:rPr lang="pt-BR" sz="1800" dirty="0">
                <a:latin typeface="Avenir Next" panose="020B0503020202020204" pitchFamily="34" charset="0"/>
              </a:rPr>
              <a:t>Irregularidade menstrual: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t-BR" sz="1800" dirty="0">
                <a:latin typeface="Avenir Next" panose="020B0503020202020204" pitchFamily="34" charset="0"/>
              </a:rPr>
              <a:t>46 anos [44–49]</a:t>
            </a:r>
          </a:p>
          <a:p>
            <a:pPr lvl="1">
              <a:lnSpc>
                <a:spcPct val="150000"/>
              </a:lnSpc>
            </a:pPr>
            <a:r>
              <a:rPr lang="pt-BR" sz="1800" dirty="0">
                <a:latin typeface="Avenir Next" panose="020B0503020202020204" pitchFamily="34" charset="0"/>
              </a:rPr>
              <a:t>Menopausa: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t-BR" sz="1800" dirty="0">
                <a:latin typeface="Avenir Next" panose="020B0503020202020204" pitchFamily="34" charset="0"/>
              </a:rPr>
              <a:t> 48 anos   [45–51] </a:t>
            </a:r>
          </a:p>
          <a:p>
            <a:pPr lvl="1">
              <a:lnSpc>
                <a:spcPct val="150000"/>
              </a:lnSpc>
            </a:pPr>
            <a:r>
              <a:rPr lang="pt-BR" sz="1800" dirty="0">
                <a:latin typeface="Avenir Next" panose="020B0503020202020204" pitchFamily="34" charset="0"/>
              </a:rPr>
              <a:t>Sintomas vasomotores: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t-BR" sz="1800" dirty="0">
                <a:latin typeface="Avenir Next" panose="020B0503020202020204" pitchFamily="34" charset="0"/>
              </a:rPr>
              <a:t>47 anos [45–50]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D6F3931-E5E9-BF08-7DAE-819E599D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866900"/>
            <a:ext cx="13814210" cy="813065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EC8E0DD-529A-21DF-DD38-1A4356902AE2}"/>
              </a:ext>
            </a:extLst>
          </p:cNvPr>
          <p:cNvSpPr txBox="1"/>
          <p:nvPr/>
        </p:nvSpPr>
        <p:spPr>
          <a:xfrm>
            <a:off x="9753600" y="718689"/>
            <a:ext cx="8001000" cy="52322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b="1" dirty="0"/>
              <a:t>Conhecimento sobre menopausa e tratamento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9CC53C9-51F3-37B9-C898-8EDFBED26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3698"/>
            <a:ext cx="8001000" cy="196661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2067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B98524-001D-C548-3BA6-EBB6D399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E28DE4E-09C7-1211-6A19-71DF6CD7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461" y="377840"/>
            <a:ext cx="10230415" cy="251459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4346BD4-F7CE-328C-37DE-1F2106552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57" y="4260573"/>
            <a:ext cx="7743936" cy="440782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AC2F588-E7B6-22F9-23F1-C8FC4DFF515E}"/>
              </a:ext>
            </a:extLst>
          </p:cNvPr>
          <p:cNvSpPr txBox="1"/>
          <p:nvPr/>
        </p:nvSpPr>
        <p:spPr>
          <a:xfrm>
            <a:off x="3468170" y="3189665"/>
            <a:ext cx="2225109" cy="58477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/>
              <a:t>Tratamento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F76DD71F-5E0F-2FCE-2E4C-6F4C19DED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669" y="4211946"/>
            <a:ext cx="8591742" cy="443991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AF0CCFC-E242-E63B-BBF9-C6401B99FAF1}"/>
              </a:ext>
            </a:extLst>
          </p:cNvPr>
          <p:cNvSpPr txBox="1"/>
          <p:nvPr/>
        </p:nvSpPr>
        <p:spPr>
          <a:xfrm>
            <a:off x="11367574" y="3189665"/>
            <a:ext cx="3603190" cy="58477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/>
              <a:t>Usaram a prescrição</a:t>
            </a:r>
          </a:p>
        </p:txBody>
      </p:sp>
    </p:spTree>
    <p:extLst>
      <p:ext uri="{BB962C8B-B14F-4D97-AF65-F5344CB8AC3E}">
        <p14:creationId xmlns:p14="http://schemas.microsoft.com/office/powerpoint/2010/main" val="777343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FD1A3CF-E1DD-CCAD-13FE-EBC6A19B8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3993A8AF-5DF1-9DB1-B720-05377F93CB86}"/>
              </a:ext>
            </a:extLst>
          </p:cNvPr>
          <p:cNvSpPr txBox="1">
            <a:spLocks/>
          </p:cNvSpPr>
          <p:nvPr/>
        </p:nvSpPr>
        <p:spPr>
          <a:xfrm>
            <a:off x="1627414" y="981529"/>
            <a:ext cx="6755778" cy="177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6600" b="1"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Mensagem</a:t>
            </a:r>
            <a:r>
              <a:rPr lang="en-US" dirty="0"/>
              <a:t> final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769C05-DC13-041B-0AFE-7994B2118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904769"/>
            <a:ext cx="6930876" cy="2524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800" dirty="0" err="1"/>
              <a:t>Precisamos</a:t>
            </a:r>
            <a:r>
              <a:rPr lang="en-US" sz="4800" dirty="0"/>
              <a:t> </a:t>
            </a:r>
            <a:r>
              <a:rPr lang="en-US" sz="4800" dirty="0" err="1"/>
              <a:t>cuidar</a:t>
            </a:r>
            <a:r>
              <a:rPr lang="en-US" sz="4800" dirty="0"/>
              <a:t> das mulheres e </a:t>
            </a:r>
            <a:r>
              <a:rPr lang="en-US" sz="4800" dirty="0" err="1"/>
              <a:t>suas</a:t>
            </a:r>
            <a:r>
              <a:rPr lang="en-US" sz="4800" dirty="0"/>
              <a:t> </a:t>
            </a:r>
            <a:r>
              <a:rPr lang="en-US" sz="4800" dirty="0" err="1"/>
              <a:t>menopausas</a:t>
            </a:r>
            <a:r>
              <a:rPr lang="en-US" sz="4800" dirty="0"/>
              <a:t> </a:t>
            </a:r>
          </a:p>
        </p:txBody>
      </p:sp>
      <p:pic>
        <p:nvPicPr>
          <p:cNvPr id="2" name="Picture 10" descr="Close de uma chave e um buraco de fechadura">
            <a:extLst>
              <a:ext uri="{FF2B5EF4-FFF2-40B4-BE49-F238E27FC236}">
                <a16:creationId xmlns:a16="http://schemas.microsoft.com/office/drawing/2014/main" xmlns="" id="{8F6703CF-C40C-5112-9790-B1B56E1BF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0"/>
          <a:stretch>
            <a:fillRect/>
          </a:stretch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BA5B1AE-5158-2BEB-E7E7-17E906239025}"/>
              </a:ext>
            </a:extLst>
          </p:cNvPr>
          <p:cNvSpPr txBox="1">
            <a:spLocks/>
          </p:cNvSpPr>
          <p:nvPr/>
        </p:nvSpPr>
        <p:spPr>
          <a:xfrm>
            <a:off x="1572986" y="2743200"/>
            <a:ext cx="15087600" cy="62103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7281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7C9D618-3E86-4910-7776-29DD1BF32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F12E7CC5-C78B-4EBD-9565-3FA00FAA6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xmlns="" id="{C3DAFC48-3431-628D-6714-F50F920E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7482" y="2616773"/>
            <a:ext cx="5053453" cy="5053453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3A4529A5-F675-429F-8044-01372BB134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44988" y="0"/>
            <a:ext cx="11343012" cy="10287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4D082E1-5003-7373-728E-EB1AC94B9858}"/>
              </a:ext>
            </a:extLst>
          </p:cNvPr>
          <p:cNvSpPr txBox="1"/>
          <p:nvPr/>
        </p:nvSpPr>
        <p:spPr>
          <a:xfrm>
            <a:off x="8433091" y="1143807"/>
            <a:ext cx="8474024" cy="4799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Obrigada 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xmlns="" id="{63DAB858-5A0C-4AFF-AAC6-705EDF8DB7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6523" y="6064953"/>
            <a:ext cx="7955280" cy="27432"/>
          </a:xfrm>
          <a:custGeom>
            <a:avLst/>
            <a:gdLst>
              <a:gd name="connsiteX0" fmla="*/ 0 w 7955280"/>
              <a:gd name="connsiteY0" fmla="*/ 0 h 27432"/>
              <a:gd name="connsiteX1" fmla="*/ 424282 w 7955280"/>
              <a:gd name="connsiteY1" fmla="*/ 0 h 27432"/>
              <a:gd name="connsiteX2" fmla="*/ 1166774 w 7955280"/>
              <a:gd name="connsiteY2" fmla="*/ 0 h 27432"/>
              <a:gd name="connsiteX3" fmla="*/ 1591056 w 7955280"/>
              <a:gd name="connsiteY3" fmla="*/ 0 h 27432"/>
              <a:gd name="connsiteX4" fmla="*/ 2174443 w 7955280"/>
              <a:gd name="connsiteY4" fmla="*/ 0 h 27432"/>
              <a:gd name="connsiteX5" fmla="*/ 2996489 w 7955280"/>
              <a:gd name="connsiteY5" fmla="*/ 0 h 27432"/>
              <a:gd name="connsiteX6" fmla="*/ 3659429 w 7955280"/>
              <a:gd name="connsiteY6" fmla="*/ 0 h 27432"/>
              <a:gd name="connsiteX7" fmla="*/ 4401922 w 7955280"/>
              <a:gd name="connsiteY7" fmla="*/ 0 h 27432"/>
              <a:gd name="connsiteX8" fmla="*/ 4985309 w 7955280"/>
              <a:gd name="connsiteY8" fmla="*/ 0 h 27432"/>
              <a:gd name="connsiteX9" fmla="*/ 5648249 w 7955280"/>
              <a:gd name="connsiteY9" fmla="*/ 0 h 27432"/>
              <a:gd name="connsiteX10" fmla="*/ 6470294 w 7955280"/>
              <a:gd name="connsiteY10" fmla="*/ 0 h 27432"/>
              <a:gd name="connsiteX11" fmla="*/ 6974129 w 7955280"/>
              <a:gd name="connsiteY11" fmla="*/ 0 h 27432"/>
              <a:gd name="connsiteX12" fmla="*/ 7955280 w 7955280"/>
              <a:gd name="connsiteY12" fmla="*/ 0 h 27432"/>
              <a:gd name="connsiteX13" fmla="*/ 7955280 w 7955280"/>
              <a:gd name="connsiteY13" fmla="*/ 27432 h 27432"/>
              <a:gd name="connsiteX14" fmla="*/ 7371893 w 7955280"/>
              <a:gd name="connsiteY14" fmla="*/ 27432 h 27432"/>
              <a:gd name="connsiteX15" fmla="*/ 6947611 w 7955280"/>
              <a:gd name="connsiteY15" fmla="*/ 27432 h 27432"/>
              <a:gd name="connsiteX16" fmla="*/ 6284671 w 7955280"/>
              <a:gd name="connsiteY16" fmla="*/ 27432 h 27432"/>
              <a:gd name="connsiteX17" fmla="*/ 5780837 w 7955280"/>
              <a:gd name="connsiteY17" fmla="*/ 27432 h 27432"/>
              <a:gd name="connsiteX18" fmla="*/ 5117897 w 7955280"/>
              <a:gd name="connsiteY18" fmla="*/ 27432 h 27432"/>
              <a:gd name="connsiteX19" fmla="*/ 4454957 w 7955280"/>
              <a:gd name="connsiteY19" fmla="*/ 27432 h 27432"/>
              <a:gd name="connsiteX20" fmla="*/ 3792017 w 7955280"/>
              <a:gd name="connsiteY20" fmla="*/ 27432 h 27432"/>
              <a:gd name="connsiteX21" fmla="*/ 3129077 w 7955280"/>
              <a:gd name="connsiteY21" fmla="*/ 27432 h 27432"/>
              <a:gd name="connsiteX22" fmla="*/ 2545690 w 7955280"/>
              <a:gd name="connsiteY22" fmla="*/ 27432 h 27432"/>
              <a:gd name="connsiteX23" fmla="*/ 1803197 w 7955280"/>
              <a:gd name="connsiteY23" fmla="*/ 27432 h 27432"/>
              <a:gd name="connsiteX24" fmla="*/ 1140257 w 7955280"/>
              <a:gd name="connsiteY24" fmla="*/ 27432 h 27432"/>
              <a:gd name="connsiteX25" fmla="*/ 0 w 7955280"/>
              <a:gd name="connsiteY25" fmla="*/ 27432 h 27432"/>
              <a:gd name="connsiteX26" fmla="*/ 0 w 7955280"/>
              <a:gd name="connsiteY2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55280" h="27432" fill="none" extrusionOk="0">
                <a:moveTo>
                  <a:pt x="0" y="0"/>
                </a:moveTo>
                <a:cubicBezTo>
                  <a:pt x="94827" y="8135"/>
                  <a:pt x="236194" y="11326"/>
                  <a:pt x="424282" y="0"/>
                </a:cubicBezTo>
                <a:cubicBezTo>
                  <a:pt x="612370" y="-11326"/>
                  <a:pt x="825290" y="-2056"/>
                  <a:pt x="1166774" y="0"/>
                </a:cubicBezTo>
                <a:cubicBezTo>
                  <a:pt x="1508258" y="2056"/>
                  <a:pt x="1392798" y="20560"/>
                  <a:pt x="1591056" y="0"/>
                </a:cubicBezTo>
                <a:cubicBezTo>
                  <a:pt x="1789314" y="-20560"/>
                  <a:pt x="1940393" y="18261"/>
                  <a:pt x="2174443" y="0"/>
                </a:cubicBezTo>
                <a:cubicBezTo>
                  <a:pt x="2408493" y="-18261"/>
                  <a:pt x="2751749" y="-15878"/>
                  <a:pt x="2996489" y="0"/>
                </a:cubicBezTo>
                <a:cubicBezTo>
                  <a:pt x="3241229" y="15878"/>
                  <a:pt x="3429193" y="3679"/>
                  <a:pt x="3659429" y="0"/>
                </a:cubicBezTo>
                <a:cubicBezTo>
                  <a:pt x="3889665" y="-3679"/>
                  <a:pt x="4082313" y="-18721"/>
                  <a:pt x="4401922" y="0"/>
                </a:cubicBezTo>
                <a:cubicBezTo>
                  <a:pt x="4721531" y="18721"/>
                  <a:pt x="4734668" y="-21713"/>
                  <a:pt x="4985309" y="0"/>
                </a:cubicBezTo>
                <a:cubicBezTo>
                  <a:pt x="5235950" y="21713"/>
                  <a:pt x="5481679" y="15568"/>
                  <a:pt x="5648249" y="0"/>
                </a:cubicBezTo>
                <a:cubicBezTo>
                  <a:pt x="5814819" y="-15568"/>
                  <a:pt x="6204760" y="38027"/>
                  <a:pt x="6470294" y="0"/>
                </a:cubicBezTo>
                <a:cubicBezTo>
                  <a:pt x="6735829" y="-38027"/>
                  <a:pt x="6757588" y="-13831"/>
                  <a:pt x="6974129" y="0"/>
                </a:cubicBezTo>
                <a:cubicBezTo>
                  <a:pt x="7190670" y="13831"/>
                  <a:pt x="7643810" y="-25315"/>
                  <a:pt x="7955280" y="0"/>
                </a:cubicBezTo>
                <a:cubicBezTo>
                  <a:pt x="7954691" y="10802"/>
                  <a:pt x="7954610" y="18406"/>
                  <a:pt x="7955280" y="27432"/>
                </a:cubicBezTo>
                <a:cubicBezTo>
                  <a:pt x="7747683" y="33455"/>
                  <a:pt x="7576405" y="35535"/>
                  <a:pt x="7371893" y="27432"/>
                </a:cubicBezTo>
                <a:cubicBezTo>
                  <a:pt x="7167381" y="19329"/>
                  <a:pt x="7057873" y="48036"/>
                  <a:pt x="6947611" y="27432"/>
                </a:cubicBezTo>
                <a:cubicBezTo>
                  <a:pt x="6837349" y="6828"/>
                  <a:pt x="6541600" y="27100"/>
                  <a:pt x="6284671" y="27432"/>
                </a:cubicBezTo>
                <a:cubicBezTo>
                  <a:pt x="6027742" y="27764"/>
                  <a:pt x="6004172" y="14940"/>
                  <a:pt x="5780837" y="27432"/>
                </a:cubicBezTo>
                <a:cubicBezTo>
                  <a:pt x="5557502" y="39924"/>
                  <a:pt x="5282556" y="40995"/>
                  <a:pt x="5117897" y="27432"/>
                </a:cubicBezTo>
                <a:cubicBezTo>
                  <a:pt x="4953238" y="13869"/>
                  <a:pt x="4610505" y="25596"/>
                  <a:pt x="4454957" y="27432"/>
                </a:cubicBezTo>
                <a:cubicBezTo>
                  <a:pt x="4299409" y="29268"/>
                  <a:pt x="4053569" y="57850"/>
                  <a:pt x="3792017" y="27432"/>
                </a:cubicBezTo>
                <a:cubicBezTo>
                  <a:pt x="3530465" y="-2986"/>
                  <a:pt x="3415358" y="-3071"/>
                  <a:pt x="3129077" y="27432"/>
                </a:cubicBezTo>
                <a:cubicBezTo>
                  <a:pt x="2842796" y="57935"/>
                  <a:pt x="2725763" y="44116"/>
                  <a:pt x="2545690" y="27432"/>
                </a:cubicBezTo>
                <a:cubicBezTo>
                  <a:pt x="2365617" y="10748"/>
                  <a:pt x="2011534" y="10838"/>
                  <a:pt x="1803197" y="27432"/>
                </a:cubicBezTo>
                <a:cubicBezTo>
                  <a:pt x="1594860" y="44026"/>
                  <a:pt x="1456844" y="13949"/>
                  <a:pt x="1140257" y="27432"/>
                </a:cubicBezTo>
                <a:cubicBezTo>
                  <a:pt x="823670" y="40915"/>
                  <a:pt x="333588" y="33180"/>
                  <a:pt x="0" y="27432"/>
                </a:cubicBezTo>
                <a:cubicBezTo>
                  <a:pt x="586" y="19291"/>
                  <a:pt x="-218" y="13009"/>
                  <a:pt x="0" y="0"/>
                </a:cubicBezTo>
                <a:close/>
              </a:path>
              <a:path w="7955280" h="27432" stroke="0" extrusionOk="0">
                <a:moveTo>
                  <a:pt x="0" y="0"/>
                </a:moveTo>
                <a:cubicBezTo>
                  <a:pt x="168417" y="12311"/>
                  <a:pt x="429599" y="7345"/>
                  <a:pt x="583387" y="0"/>
                </a:cubicBezTo>
                <a:cubicBezTo>
                  <a:pt x="737175" y="-7345"/>
                  <a:pt x="808088" y="9132"/>
                  <a:pt x="1007669" y="0"/>
                </a:cubicBezTo>
                <a:cubicBezTo>
                  <a:pt x="1207250" y="-9132"/>
                  <a:pt x="1644505" y="37878"/>
                  <a:pt x="1829714" y="0"/>
                </a:cubicBezTo>
                <a:cubicBezTo>
                  <a:pt x="2014924" y="-37878"/>
                  <a:pt x="2136677" y="-15357"/>
                  <a:pt x="2413102" y="0"/>
                </a:cubicBezTo>
                <a:cubicBezTo>
                  <a:pt x="2689527" y="15357"/>
                  <a:pt x="2857537" y="-22640"/>
                  <a:pt x="2996489" y="0"/>
                </a:cubicBezTo>
                <a:cubicBezTo>
                  <a:pt x="3135441" y="22640"/>
                  <a:pt x="3447937" y="-34770"/>
                  <a:pt x="3818534" y="0"/>
                </a:cubicBezTo>
                <a:cubicBezTo>
                  <a:pt x="4189131" y="34770"/>
                  <a:pt x="4105942" y="-6416"/>
                  <a:pt x="4322369" y="0"/>
                </a:cubicBezTo>
                <a:cubicBezTo>
                  <a:pt x="4538797" y="6416"/>
                  <a:pt x="4768512" y="-1510"/>
                  <a:pt x="5144414" y="0"/>
                </a:cubicBezTo>
                <a:cubicBezTo>
                  <a:pt x="5520316" y="1510"/>
                  <a:pt x="5657639" y="-1958"/>
                  <a:pt x="5966460" y="0"/>
                </a:cubicBezTo>
                <a:cubicBezTo>
                  <a:pt x="6275281" y="1958"/>
                  <a:pt x="6443781" y="2632"/>
                  <a:pt x="6629400" y="0"/>
                </a:cubicBezTo>
                <a:cubicBezTo>
                  <a:pt x="6815019" y="-2632"/>
                  <a:pt x="7689303" y="-63177"/>
                  <a:pt x="7955280" y="0"/>
                </a:cubicBezTo>
                <a:cubicBezTo>
                  <a:pt x="7953920" y="10164"/>
                  <a:pt x="7955363" y="19377"/>
                  <a:pt x="7955280" y="27432"/>
                </a:cubicBezTo>
                <a:cubicBezTo>
                  <a:pt x="7862671" y="20934"/>
                  <a:pt x="7708549" y="11502"/>
                  <a:pt x="7530998" y="27432"/>
                </a:cubicBezTo>
                <a:cubicBezTo>
                  <a:pt x="7353447" y="43362"/>
                  <a:pt x="7021675" y="-9453"/>
                  <a:pt x="6708953" y="27432"/>
                </a:cubicBezTo>
                <a:cubicBezTo>
                  <a:pt x="6396232" y="64317"/>
                  <a:pt x="6342299" y="22125"/>
                  <a:pt x="6205118" y="27432"/>
                </a:cubicBezTo>
                <a:cubicBezTo>
                  <a:pt x="6067938" y="32739"/>
                  <a:pt x="5864895" y="43452"/>
                  <a:pt x="5542178" y="27432"/>
                </a:cubicBezTo>
                <a:cubicBezTo>
                  <a:pt x="5219461" y="11412"/>
                  <a:pt x="4948413" y="35474"/>
                  <a:pt x="4720133" y="27432"/>
                </a:cubicBezTo>
                <a:cubicBezTo>
                  <a:pt x="4491853" y="19390"/>
                  <a:pt x="4225819" y="8307"/>
                  <a:pt x="4057193" y="27432"/>
                </a:cubicBezTo>
                <a:cubicBezTo>
                  <a:pt x="3888567" y="46557"/>
                  <a:pt x="3767798" y="9699"/>
                  <a:pt x="3632911" y="27432"/>
                </a:cubicBezTo>
                <a:cubicBezTo>
                  <a:pt x="3498024" y="45165"/>
                  <a:pt x="3321375" y="8639"/>
                  <a:pt x="3129077" y="27432"/>
                </a:cubicBezTo>
                <a:cubicBezTo>
                  <a:pt x="2936779" y="46225"/>
                  <a:pt x="2553805" y="35101"/>
                  <a:pt x="2307031" y="27432"/>
                </a:cubicBezTo>
                <a:cubicBezTo>
                  <a:pt x="2060257" y="19763"/>
                  <a:pt x="1874161" y="18694"/>
                  <a:pt x="1644091" y="27432"/>
                </a:cubicBezTo>
                <a:cubicBezTo>
                  <a:pt x="1414021" y="36170"/>
                  <a:pt x="1371622" y="15559"/>
                  <a:pt x="1140257" y="27432"/>
                </a:cubicBezTo>
                <a:cubicBezTo>
                  <a:pt x="908892" y="39305"/>
                  <a:pt x="265781" y="65226"/>
                  <a:pt x="0" y="27432"/>
                </a:cubicBezTo>
                <a:cubicBezTo>
                  <a:pt x="-383" y="21019"/>
                  <a:pt x="-503" y="1243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A795289-BF99-C0A1-AE72-D081CF6627C6}"/>
              </a:ext>
            </a:extLst>
          </p:cNvPr>
          <p:cNvSpPr txBox="1">
            <a:spLocks/>
          </p:cNvSpPr>
          <p:nvPr/>
        </p:nvSpPr>
        <p:spPr>
          <a:xfrm>
            <a:off x="1572986" y="2743200"/>
            <a:ext cx="15087600" cy="62103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E54E9D1-3EAA-32A8-9362-720736505D18}"/>
              </a:ext>
            </a:extLst>
          </p:cNvPr>
          <p:cNvSpPr txBox="1"/>
          <p:nvPr/>
        </p:nvSpPr>
        <p:spPr>
          <a:xfrm>
            <a:off x="10510594" y="7900214"/>
            <a:ext cx="6961413" cy="1573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@lizandraparavidine </a:t>
            </a:r>
          </a:p>
        </p:txBody>
      </p:sp>
    </p:spTree>
    <p:extLst>
      <p:ext uri="{BB962C8B-B14F-4D97-AF65-F5344CB8AC3E}">
        <p14:creationId xmlns:p14="http://schemas.microsoft.com/office/powerpoint/2010/main" val="248342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3423BD3-E866-CD61-93CC-E1D3A4CCB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93898FF-D987-4B0E-BFB4-85F5EB356D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8283428" cy="1028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EB84055-029C-4E86-8844-D05D96C02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2842C0-6210-4FDB-B1FF-C14C927377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3428" cy="102935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9037F2-4CAF-446B-90DB-1480B247AA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28589C-AF3D-49CF-BD92-C1D1D2F538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93766" y="1665000"/>
            <a:ext cx="15293610" cy="6943852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4D37169-E949-B14D-219B-6BDE529BFEE4}"/>
              </a:ext>
            </a:extLst>
          </p:cNvPr>
          <p:cNvSpPr txBox="1">
            <a:spLocks/>
          </p:cNvSpPr>
          <p:nvPr/>
        </p:nvSpPr>
        <p:spPr>
          <a:xfrm>
            <a:off x="2987227" y="2400300"/>
            <a:ext cx="12302328" cy="3443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Sintomas</a:t>
            </a:r>
            <a:endParaRPr lang="en-US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692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C120C4-5153-6DD6-8F60-1DEFEAE31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26805C76-EE0D-8EEE-D3B8-E972F6B7C326}"/>
              </a:ext>
            </a:extLst>
          </p:cNvPr>
          <p:cNvSpPr txBox="1"/>
          <p:nvPr/>
        </p:nvSpPr>
        <p:spPr>
          <a:xfrm>
            <a:off x="7467601" y="9531310"/>
            <a:ext cx="10787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 i="1">
                <a:solidFill>
                  <a:srgbClr val="646464"/>
                </a:solidFill>
              </a:defRPr>
            </a:pPr>
            <a:r>
              <a:rPr lang="pt-BR" sz="1600" dirty="0"/>
              <a:t>Yang JL, </a:t>
            </a:r>
            <a:r>
              <a:rPr lang="pt-BR" sz="1600" dirty="0" err="1"/>
              <a:t>Hodara</a:t>
            </a:r>
            <a:r>
              <a:rPr lang="pt-BR" sz="1600" dirty="0"/>
              <a:t> E, </a:t>
            </a:r>
            <a:r>
              <a:rPr lang="pt-BR" sz="1600" dirty="0" err="1"/>
              <a:t>Sriprasert</a:t>
            </a:r>
            <a:r>
              <a:rPr lang="pt-BR" sz="1600" dirty="0"/>
              <a:t> I, </a:t>
            </a:r>
            <a:r>
              <a:rPr lang="pt-BR" sz="1600" dirty="0" err="1"/>
              <a:t>Shoupe</a:t>
            </a:r>
            <a:r>
              <a:rPr lang="pt-BR" sz="1600" dirty="0"/>
              <a:t> D, </a:t>
            </a:r>
            <a:r>
              <a:rPr lang="pt-BR" sz="1600" dirty="0" err="1"/>
              <a:t>Stanczyk</a:t>
            </a:r>
            <a:r>
              <a:rPr lang="pt-BR" sz="1600" dirty="0"/>
              <a:t> FZ. </a:t>
            </a:r>
            <a:r>
              <a:rPr lang="pt-BR" sz="1600" dirty="0" err="1"/>
              <a:t>Estrogen</a:t>
            </a:r>
            <a:r>
              <a:rPr lang="pt-BR" sz="1600" dirty="0"/>
              <a:t> </a:t>
            </a:r>
            <a:r>
              <a:rPr lang="pt-BR" sz="1600" dirty="0" err="1"/>
              <a:t>deficiency</a:t>
            </a:r>
            <a:r>
              <a:rPr lang="pt-BR" sz="1600" dirty="0"/>
              <a:t> in the </a:t>
            </a:r>
            <a:r>
              <a:rPr lang="pt-BR" sz="1600" dirty="0" err="1"/>
              <a:t>menopause</a:t>
            </a:r>
            <a:r>
              <a:rPr lang="pt-BR" sz="1600" dirty="0"/>
              <a:t> and the role of </a:t>
            </a:r>
            <a:r>
              <a:rPr lang="pt-BR" sz="1600" dirty="0" err="1"/>
              <a:t>hormone</a:t>
            </a:r>
            <a:r>
              <a:rPr lang="pt-BR" sz="1600" dirty="0"/>
              <a:t> </a:t>
            </a:r>
            <a:r>
              <a:rPr lang="pt-BR" sz="1600" dirty="0" err="1"/>
              <a:t>therapy</a:t>
            </a:r>
            <a:r>
              <a:rPr lang="pt-BR" sz="1600" dirty="0"/>
              <a:t>: </a:t>
            </a:r>
            <a:r>
              <a:rPr lang="pt-BR" sz="1600" dirty="0" err="1"/>
              <a:t>integrating</a:t>
            </a:r>
            <a:r>
              <a:rPr lang="pt-BR" sz="1600" dirty="0"/>
              <a:t> the </a:t>
            </a:r>
            <a:r>
              <a:rPr lang="pt-BR" sz="1600" dirty="0" err="1"/>
              <a:t>findings</a:t>
            </a:r>
            <a:r>
              <a:rPr lang="pt-BR" sz="1600" dirty="0"/>
              <a:t> of </a:t>
            </a:r>
            <a:r>
              <a:rPr lang="pt-BR" sz="1600" dirty="0" err="1"/>
              <a:t>basic</a:t>
            </a:r>
            <a:r>
              <a:rPr lang="pt-BR" sz="1600" dirty="0"/>
              <a:t> </a:t>
            </a:r>
            <a:r>
              <a:rPr lang="pt-BR" sz="1600" dirty="0" err="1"/>
              <a:t>science</a:t>
            </a:r>
            <a:r>
              <a:rPr lang="pt-BR" sz="1600" dirty="0"/>
              <a:t> </a:t>
            </a:r>
            <a:r>
              <a:rPr lang="pt-BR" sz="1600" dirty="0" err="1"/>
              <a:t>research</a:t>
            </a:r>
            <a:r>
              <a:rPr lang="pt-BR" sz="1600" dirty="0"/>
              <a:t> </a:t>
            </a:r>
            <a:r>
              <a:rPr lang="pt-BR" sz="1600" dirty="0" err="1"/>
              <a:t>with</a:t>
            </a:r>
            <a:r>
              <a:rPr lang="pt-BR" sz="1600" dirty="0"/>
              <a:t> </a:t>
            </a:r>
            <a:r>
              <a:rPr lang="pt-BR" sz="1600" dirty="0" err="1"/>
              <a:t>clinical</a:t>
            </a:r>
            <a:r>
              <a:rPr lang="pt-BR" sz="1600" dirty="0"/>
              <a:t> </a:t>
            </a:r>
            <a:r>
              <a:rPr lang="pt-BR" sz="1600" dirty="0" err="1"/>
              <a:t>trials</a:t>
            </a:r>
            <a:r>
              <a:rPr lang="pt-BR" sz="1600" dirty="0"/>
              <a:t>.  </a:t>
            </a:r>
            <a:r>
              <a:rPr lang="pt-BR" sz="1600" dirty="0" err="1"/>
              <a:t>Menopause</a:t>
            </a:r>
            <a:r>
              <a:rPr lang="pt-BR" sz="1600" dirty="0"/>
              <a:t>. 2024 Oct 1;31(10):926-939</a:t>
            </a:r>
            <a:endParaRPr sz="1600" dirty="0"/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xmlns="" id="{F3AB1CCE-3015-3688-9E5A-17EC9549476F}"/>
              </a:ext>
            </a:extLst>
          </p:cNvPr>
          <p:cNvSpPr txBox="1"/>
          <p:nvPr/>
        </p:nvSpPr>
        <p:spPr>
          <a:xfrm>
            <a:off x="852572" y="1216303"/>
            <a:ext cx="295119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b="1"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800" dirty="0">
                <a:sym typeface="Arial"/>
              </a:rPr>
              <a:t>IRREGULARIDADE  MENSTRUAL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xmlns="" id="{66070FAF-67C5-3CD0-BA72-43423D6F9665}"/>
              </a:ext>
            </a:extLst>
          </p:cNvPr>
          <p:cNvSpPr txBox="1"/>
          <p:nvPr/>
        </p:nvSpPr>
        <p:spPr>
          <a:xfrm>
            <a:off x="14562447" y="5237129"/>
            <a:ext cx="290801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altLang="pt-BR" dirty="0"/>
              <a:t>ANSIEDADE E DEPRESSÃO</a:t>
            </a:r>
            <a:endParaRPr lang="pt-PT" dirty="0">
              <a:sym typeface="Arial"/>
            </a:endParaRPr>
          </a:p>
        </p:txBody>
      </p:sp>
      <p:sp>
        <p:nvSpPr>
          <p:cNvPr id="10" name="CaixaDeTexto 15">
            <a:extLst>
              <a:ext uri="{FF2B5EF4-FFF2-40B4-BE49-F238E27FC236}">
                <a16:creationId xmlns:a16="http://schemas.microsoft.com/office/drawing/2014/main" xmlns="" id="{B3D36DCA-35D4-0164-B63A-1F35862F5CDB}"/>
              </a:ext>
            </a:extLst>
          </p:cNvPr>
          <p:cNvSpPr txBox="1"/>
          <p:nvPr/>
        </p:nvSpPr>
        <p:spPr>
          <a:xfrm>
            <a:off x="10683387" y="2916994"/>
            <a:ext cx="290801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DIFICULDADE DE CONCENTRAÇÃO</a:t>
            </a:r>
            <a:endParaRPr lang="pt-PT" dirty="0">
              <a:sym typeface="Arial"/>
            </a:endParaRPr>
          </a:p>
        </p:txBody>
      </p:sp>
      <p:sp>
        <p:nvSpPr>
          <p:cNvPr id="15" name="CaixaDeTexto 27">
            <a:extLst>
              <a:ext uri="{FF2B5EF4-FFF2-40B4-BE49-F238E27FC236}">
                <a16:creationId xmlns:a16="http://schemas.microsoft.com/office/drawing/2014/main" xmlns="" id="{32C9AEA0-2F98-9786-5456-F2994C6DAA1A}"/>
              </a:ext>
            </a:extLst>
          </p:cNvPr>
          <p:cNvSpPr txBox="1"/>
          <p:nvPr/>
        </p:nvSpPr>
        <p:spPr>
          <a:xfrm>
            <a:off x="12374288" y="7557608"/>
            <a:ext cx="191197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ym typeface="Arial"/>
              </a:rPr>
              <a:t>GANHO DE PESO</a:t>
            </a:r>
          </a:p>
        </p:txBody>
      </p:sp>
      <p:sp>
        <p:nvSpPr>
          <p:cNvPr id="16" name="CaixaDeTexto 29">
            <a:extLst>
              <a:ext uri="{FF2B5EF4-FFF2-40B4-BE49-F238E27FC236}">
                <a16:creationId xmlns:a16="http://schemas.microsoft.com/office/drawing/2014/main" xmlns="" id="{E902938D-CA13-0538-40A4-C3FFEAE59CB3}"/>
              </a:ext>
            </a:extLst>
          </p:cNvPr>
          <p:cNvSpPr txBox="1"/>
          <p:nvPr/>
        </p:nvSpPr>
        <p:spPr>
          <a:xfrm>
            <a:off x="11256894" y="4748032"/>
            <a:ext cx="207338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ym typeface="Arial"/>
              </a:rPr>
              <a:t>FADIGA</a:t>
            </a:r>
          </a:p>
        </p:txBody>
      </p:sp>
      <p:sp>
        <p:nvSpPr>
          <p:cNvPr id="19" name="CaixaDeTexto 35">
            <a:extLst>
              <a:ext uri="{FF2B5EF4-FFF2-40B4-BE49-F238E27FC236}">
                <a16:creationId xmlns:a16="http://schemas.microsoft.com/office/drawing/2014/main" xmlns="" id="{CE74E2BD-8CAB-72B6-0BF4-254B788E0CE5}"/>
              </a:ext>
            </a:extLst>
          </p:cNvPr>
          <p:cNvSpPr txBox="1"/>
          <p:nvPr/>
        </p:nvSpPr>
        <p:spPr>
          <a:xfrm>
            <a:off x="11291233" y="1186843"/>
            <a:ext cx="2902569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ym typeface="Arial"/>
              </a:rPr>
              <a:t>TRANSTORNOS COGNITIVOS</a:t>
            </a:r>
          </a:p>
        </p:txBody>
      </p:sp>
      <p:sp>
        <p:nvSpPr>
          <p:cNvPr id="20" name="CaixaDeTexto 37">
            <a:extLst>
              <a:ext uri="{FF2B5EF4-FFF2-40B4-BE49-F238E27FC236}">
                <a16:creationId xmlns:a16="http://schemas.microsoft.com/office/drawing/2014/main" xmlns="" id="{BBB5AD06-EC84-D161-6472-DA54FA9C0CD1}"/>
              </a:ext>
            </a:extLst>
          </p:cNvPr>
          <p:cNvSpPr txBox="1"/>
          <p:nvPr/>
        </p:nvSpPr>
        <p:spPr>
          <a:xfrm>
            <a:off x="1496699" y="2822731"/>
            <a:ext cx="185164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t-PT" altLang="pt-BR" dirty="0"/>
              <a:t>ONDAS </a:t>
            </a:r>
          </a:p>
          <a:p>
            <a:r>
              <a:rPr lang="pt-PT" altLang="pt-BR" dirty="0"/>
              <a:t>DE CALOR</a:t>
            </a:r>
            <a:endParaRPr lang="pt-PT" dirty="0"/>
          </a:p>
        </p:txBody>
      </p:sp>
      <p:sp>
        <p:nvSpPr>
          <p:cNvPr id="21" name="CaixaDeTexto 45">
            <a:extLst>
              <a:ext uri="{FF2B5EF4-FFF2-40B4-BE49-F238E27FC236}">
                <a16:creationId xmlns:a16="http://schemas.microsoft.com/office/drawing/2014/main" xmlns="" id="{0EAFA3EF-7E3C-838A-3FBC-C6C67DE86202}"/>
              </a:ext>
            </a:extLst>
          </p:cNvPr>
          <p:cNvSpPr txBox="1"/>
          <p:nvPr/>
        </p:nvSpPr>
        <p:spPr>
          <a:xfrm>
            <a:off x="2422521" y="4429159"/>
            <a:ext cx="225038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MUDANÇAS DE HUMOR</a:t>
            </a:r>
          </a:p>
        </p:txBody>
      </p:sp>
      <p:sp>
        <p:nvSpPr>
          <p:cNvPr id="25" name="CaixaDeTexto 56">
            <a:extLst>
              <a:ext uri="{FF2B5EF4-FFF2-40B4-BE49-F238E27FC236}">
                <a16:creationId xmlns:a16="http://schemas.microsoft.com/office/drawing/2014/main" xmlns="" id="{77A6368C-FAFD-37D3-F7C3-576A174A4D4E}"/>
              </a:ext>
            </a:extLst>
          </p:cNvPr>
          <p:cNvSpPr txBox="1"/>
          <p:nvPr/>
        </p:nvSpPr>
        <p:spPr>
          <a:xfrm>
            <a:off x="14769644" y="1693356"/>
            <a:ext cx="256134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altLang="pt-BR" dirty="0"/>
              <a:t>OSTEOPOROSE</a:t>
            </a:r>
            <a:endParaRPr lang="pt-BR" dirty="0"/>
          </a:p>
        </p:txBody>
      </p:sp>
      <p:sp>
        <p:nvSpPr>
          <p:cNvPr id="26" name="CaixaDeTexto 58">
            <a:extLst>
              <a:ext uri="{FF2B5EF4-FFF2-40B4-BE49-F238E27FC236}">
                <a16:creationId xmlns:a16="http://schemas.microsoft.com/office/drawing/2014/main" xmlns="" id="{7F4F513A-D27A-8DAF-023A-4629CC1CA485}"/>
              </a:ext>
            </a:extLst>
          </p:cNvPr>
          <p:cNvSpPr txBox="1"/>
          <p:nvPr/>
        </p:nvSpPr>
        <p:spPr>
          <a:xfrm>
            <a:off x="14471262" y="2995238"/>
            <a:ext cx="186624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altLang="pt-BR" dirty="0"/>
              <a:t>PELE SECA</a:t>
            </a:r>
            <a:endParaRPr lang="pt-PT" dirty="0"/>
          </a:p>
        </p:txBody>
      </p:sp>
      <p:sp>
        <p:nvSpPr>
          <p:cNvPr id="27" name="CaixaDeTexto 60">
            <a:extLst>
              <a:ext uri="{FF2B5EF4-FFF2-40B4-BE49-F238E27FC236}">
                <a16:creationId xmlns:a16="http://schemas.microsoft.com/office/drawing/2014/main" xmlns="" id="{CE2A9E5B-4A0E-7A56-63EA-1F9507F206B9}"/>
              </a:ext>
            </a:extLst>
          </p:cNvPr>
          <p:cNvSpPr txBox="1"/>
          <p:nvPr/>
        </p:nvSpPr>
        <p:spPr>
          <a:xfrm>
            <a:off x="15404384" y="7203263"/>
            <a:ext cx="245647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altLang="pt-BR" dirty="0"/>
              <a:t>DOR NAS ARTICULAÇÕES</a:t>
            </a:r>
            <a:endParaRPr lang="pt-PT" dirty="0"/>
          </a:p>
        </p:txBody>
      </p:sp>
      <p:sp>
        <p:nvSpPr>
          <p:cNvPr id="29" name="CaixaDeTexto 896">
            <a:extLst>
              <a:ext uri="{FF2B5EF4-FFF2-40B4-BE49-F238E27FC236}">
                <a16:creationId xmlns:a16="http://schemas.microsoft.com/office/drawing/2014/main" xmlns="" id="{249846FF-295F-6D0C-54E4-5A6639097996}"/>
              </a:ext>
            </a:extLst>
          </p:cNvPr>
          <p:cNvSpPr txBox="1"/>
          <p:nvPr/>
        </p:nvSpPr>
        <p:spPr>
          <a:xfrm>
            <a:off x="14233418" y="4037049"/>
            <a:ext cx="207338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altLang="pt-BR" dirty="0"/>
              <a:t>INSÔNIA</a:t>
            </a:r>
            <a:endParaRPr lang="pt-BR" dirty="0"/>
          </a:p>
        </p:txBody>
      </p:sp>
      <p:sp>
        <p:nvSpPr>
          <p:cNvPr id="31" name="CaixaDeTexto 900">
            <a:extLst>
              <a:ext uri="{FF2B5EF4-FFF2-40B4-BE49-F238E27FC236}">
                <a16:creationId xmlns:a16="http://schemas.microsoft.com/office/drawing/2014/main" xmlns="" id="{6B1E8F5C-314D-C1E2-6A43-9DBD8676080F}"/>
              </a:ext>
            </a:extLst>
          </p:cNvPr>
          <p:cNvSpPr txBox="1"/>
          <p:nvPr/>
        </p:nvSpPr>
        <p:spPr>
          <a:xfrm>
            <a:off x="2230407" y="7429500"/>
            <a:ext cx="241280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altLang="pt-BR" dirty="0"/>
              <a:t>PERDA </a:t>
            </a:r>
          </a:p>
          <a:p>
            <a:r>
              <a:rPr lang="pt-PT" altLang="pt-BR" dirty="0"/>
              <a:t>DE LIBIDO </a:t>
            </a:r>
            <a:endParaRPr lang="pt-PT" dirty="0"/>
          </a:p>
        </p:txBody>
      </p:sp>
      <p:sp>
        <p:nvSpPr>
          <p:cNvPr id="33" name="CaixaDeTexto 904">
            <a:extLst>
              <a:ext uri="{FF2B5EF4-FFF2-40B4-BE49-F238E27FC236}">
                <a16:creationId xmlns:a16="http://schemas.microsoft.com/office/drawing/2014/main" xmlns="" id="{22179D9B-BE1C-A44D-529A-C0A63D08E7A1}"/>
              </a:ext>
            </a:extLst>
          </p:cNvPr>
          <p:cNvSpPr txBox="1"/>
          <p:nvPr/>
        </p:nvSpPr>
        <p:spPr>
          <a:xfrm>
            <a:off x="760677" y="6033109"/>
            <a:ext cx="222388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altLang="pt-BR" dirty="0"/>
              <a:t>SECURA VAGINAL</a:t>
            </a:r>
            <a:endParaRPr lang="pt-PT" dirty="0"/>
          </a:p>
        </p:txBody>
      </p:sp>
      <p:pic>
        <p:nvPicPr>
          <p:cNvPr id="7" name="Imagem 6" descr="Mulher com as mãos no bolso&#10;&#10;O conteúdo gerado por IA pode estar incorreto.">
            <a:extLst>
              <a:ext uri="{FF2B5EF4-FFF2-40B4-BE49-F238E27FC236}">
                <a16:creationId xmlns:a16="http://schemas.microsoft.com/office/drawing/2014/main" xmlns="" id="{271BE9D9-BA06-E4C5-8863-CA4ED2544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32" y="1280496"/>
            <a:ext cx="4985029" cy="747754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B00B67E-6314-A27B-AB6D-B6589A33B3A7}"/>
              </a:ext>
            </a:extLst>
          </p:cNvPr>
          <p:cNvSpPr txBox="1"/>
          <p:nvPr/>
        </p:nvSpPr>
        <p:spPr>
          <a:xfrm>
            <a:off x="4596884" y="215154"/>
            <a:ext cx="6399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/>
              <a:t>Climatério e menopausa</a:t>
            </a:r>
          </a:p>
        </p:txBody>
      </p:sp>
      <p:sp>
        <p:nvSpPr>
          <p:cNvPr id="5" name="CaixaDeTexto 29">
            <a:extLst>
              <a:ext uri="{FF2B5EF4-FFF2-40B4-BE49-F238E27FC236}">
                <a16:creationId xmlns:a16="http://schemas.microsoft.com/office/drawing/2014/main" xmlns="" id="{0A9224C5-B111-0B04-3B67-3266B464DC46}"/>
              </a:ext>
            </a:extLst>
          </p:cNvPr>
          <p:cNvSpPr txBox="1"/>
          <p:nvPr/>
        </p:nvSpPr>
        <p:spPr>
          <a:xfrm>
            <a:off x="11291233" y="6208516"/>
            <a:ext cx="256873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chemeClr val="dk1"/>
                </a:solidFill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ym typeface="Arial"/>
              </a:rPr>
              <a:t>SARCOPENIA</a:t>
            </a:r>
          </a:p>
        </p:txBody>
      </p:sp>
    </p:spTree>
    <p:extLst>
      <p:ext uri="{BB962C8B-B14F-4D97-AF65-F5344CB8AC3E}">
        <p14:creationId xmlns:p14="http://schemas.microsoft.com/office/powerpoint/2010/main" val="382304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D5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WhatsApp Video 2025-06-11 at 22.53.11">
            <a:hlinkClick r:id="" action="ppaction://media"/>
            <a:extLst>
              <a:ext uri="{FF2B5EF4-FFF2-40B4-BE49-F238E27FC236}">
                <a16:creationId xmlns:a16="http://schemas.microsoft.com/office/drawing/2014/main" xmlns="" id="{7B86C297-1311-2E72-2846-34A98F89F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2310" y="965200"/>
            <a:ext cx="5703378" cy="83565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5511E81-9D3A-4776-8F4A-13B72E188C7C}"/>
              </a:ext>
            </a:extLst>
          </p:cNvPr>
          <p:cNvSpPr txBox="1"/>
          <p:nvPr/>
        </p:nvSpPr>
        <p:spPr>
          <a:xfrm>
            <a:off x="8610600" y="9742289"/>
            <a:ext cx="175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@deboraphnutri</a:t>
            </a:r>
          </a:p>
        </p:txBody>
      </p:sp>
    </p:spTree>
    <p:extLst>
      <p:ext uri="{BB962C8B-B14F-4D97-AF65-F5344CB8AC3E}">
        <p14:creationId xmlns:p14="http://schemas.microsoft.com/office/powerpoint/2010/main" val="83783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8A04188-2B17-C204-2C12-2EAB32732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CEF0F3-53B3-C14F-C6BE-B272E0DCCBB6}"/>
              </a:ext>
            </a:extLst>
          </p:cNvPr>
          <p:cNvSpPr txBox="1">
            <a:spLocks/>
          </p:cNvSpPr>
          <p:nvPr/>
        </p:nvSpPr>
        <p:spPr>
          <a:xfrm>
            <a:off x="965202" y="965200"/>
            <a:ext cx="6930876" cy="6850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6600" b="1"/>
              <a:t>Tratamento</a:t>
            </a:r>
            <a:endParaRPr lang="en-US" sz="6600"/>
          </a:p>
        </p:txBody>
      </p:sp>
      <p:pic>
        <p:nvPicPr>
          <p:cNvPr id="7" name="Picture 6" descr="Pessoas de mãos dadas">
            <a:extLst>
              <a:ext uri="{FF2B5EF4-FFF2-40B4-BE49-F238E27FC236}">
                <a16:creationId xmlns:a16="http://schemas.microsoft.com/office/drawing/2014/main" xmlns="" id="{307695A6-59AE-E991-EBEB-C7C623DA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62" r="14901"/>
          <a:stretch>
            <a:fillRect/>
          </a:stretch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46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357D6E8-0660-37AC-6848-7FB9422EE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A292AEA-2528-46C0-B426-95822B6141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B7B198-E4DF-43CD-AD8C-199884323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BE67753-EA0E-4819-8D22-0B6600CF7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45401" y="5976"/>
            <a:ext cx="14064948" cy="10287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6D63AC-0421-45EC-B383-E79A61A78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955104" y="5977"/>
            <a:ext cx="14659148" cy="10287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B997A32E-7032-4107-9C8B-99DB59EDD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943BB27F-1470-42CA-91FF-D94BC691C8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E997B002-17FD-47B3-A06A-76802FE15C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401EA35-9D2E-43B7-860F-EBB8A6C3E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F8C44827-3D81-4FF9-B4A5-5650D1B20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613D97F-F6DF-4D32-AD91-209A80E7A2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82B0ED5C-927D-4C5F-8F27-1B403820B9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3A320AD-9C5F-F4AB-1697-B12706103580}"/>
              </a:ext>
            </a:extLst>
          </p:cNvPr>
          <p:cNvSpPr txBox="1">
            <a:spLocks/>
          </p:cNvSpPr>
          <p:nvPr/>
        </p:nvSpPr>
        <p:spPr>
          <a:xfrm>
            <a:off x="5254096" y="2313603"/>
            <a:ext cx="7780263" cy="358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8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Primeira linha – Terapia Hormonal</a:t>
            </a:r>
            <a:endParaRPr lang="en-US" sz="78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7F87F1B-42BA-4AC7-A4E2-41544DDB2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57" y="-6233"/>
            <a:ext cx="3772421" cy="3261500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68B53067-4E48-4E71-A6A9-A8CAABAFBF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6D1A0D3-4BB8-41D9-9CE7-2884C83F4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81E20F06-3B09-4B89-A36B-AB8BFBCCA5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DAE6C3D7-7D5B-4926-877D-45F117BB6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67346A5-7569-4F15-AB5D-BE3DADF192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>
            <a:off x="14528590" y="7025499"/>
            <a:ext cx="3772422" cy="3261500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E1951533-A568-4765-AB1F-F71D9AFDE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7214F52-4F3F-4C96-A62E-F1401D6C04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023146A1-291C-4FA0-AB5B-EB04D4239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62977932-2B03-4899-8306-5002CEE68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111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08953E74-D241-4DDF-8508-F0365EA13A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5C3C901A-B2F4-4A3C-BCDD-7C8D587EC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8288000" cy="3556701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5756A50-14C5-E92B-C732-8FD96B53F904}"/>
              </a:ext>
            </a:extLst>
          </p:cNvPr>
          <p:cNvSpPr txBox="1">
            <a:spLocks/>
          </p:cNvSpPr>
          <p:nvPr/>
        </p:nvSpPr>
        <p:spPr>
          <a:xfrm>
            <a:off x="1257300" y="547687"/>
            <a:ext cx="15773400" cy="1395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Indicações Formais da Terapia Hormonal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B595E3DC-C5A2-3F1C-9C08-DAA1DCA2A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7799072"/>
              </p:ext>
            </p:extLst>
          </p:nvPr>
        </p:nvGraphicFramePr>
        <p:xfrm>
          <a:off x="1257300" y="2095500"/>
          <a:ext cx="16573500" cy="707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ED6D471-321A-1DC6-AF20-D18DA4734831}"/>
              </a:ext>
            </a:extLst>
          </p:cNvPr>
          <p:cNvSpPr txBox="1"/>
          <p:nvPr/>
        </p:nvSpPr>
        <p:spPr>
          <a:xfrm>
            <a:off x="8458200" y="9891117"/>
            <a:ext cx="11164171" cy="3958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/>
              <a:t>Consenso</a:t>
            </a:r>
            <a:r>
              <a:rPr lang="en-US" sz="2400" dirty="0"/>
              <a:t> Brasileiro de </a:t>
            </a:r>
            <a:r>
              <a:rPr lang="en-US" sz="2400" dirty="0" err="1"/>
              <a:t>Terapêutica</a:t>
            </a:r>
            <a:r>
              <a:rPr lang="en-US" sz="2400" dirty="0"/>
              <a:t> Hormonal do </a:t>
            </a:r>
            <a:r>
              <a:rPr lang="en-US" sz="2400" dirty="0" err="1"/>
              <a:t>Climatério</a:t>
            </a:r>
            <a:r>
              <a:rPr lang="en-US" sz="2400" dirty="0"/>
              <a:t>, 2024, SOBRAC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F02E6D8-80C6-7404-88BC-7B2FF001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2C383D1-D189-D76E-E74B-EA668E01BE38}"/>
              </a:ext>
            </a:extLst>
          </p:cNvPr>
          <p:cNvSpPr txBox="1">
            <a:spLocks/>
          </p:cNvSpPr>
          <p:nvPr/>
        </p:nvSpPr>
        <p:spPr>
          <a:xfrm>
            <a:off x="952500" y="961234"/>
            <a:ext cx="5127988" cy="8374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Indicações</a:t>
            </a:r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Não </a:t>
            </a:r>
            <a:r>
              <a:rPr lang="en-US" sz="8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Formais</a:t>
            </a:r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8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Terapia</a:t>
            </a:r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Hormonal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441175" y="5194079"/>
            <a:ext cx="8115300" cy="27432"/>
          </a:xfrm>
          <a:custGeom>
            <a:avLst/>
            <a:gdLst>
              <a:gd name="connsiteX0" fmla="*/ 0 w 8115300"/>
              <a:gd name="connsiteY0" fmla="*/ 0 h 27432"/>
              <a:gd name="connsiteX1" fmla="*/ 432816 w 8115300"/>
              <a:gd name="connsiteY1" fmla="*/ 0 h 27432"/>
              <a:gd name="connsiteX2" fmla="*/ 1190244 w 8115300"/>
              <a:gd name="connsiteY2" fmla="*/ 0 h 27432"/>
              <a:gd name="connsiteX3" fmla="*/ 1623060 w 8115300"/>
              <a:gd name="connsiteY3" fmla="*/ 0 h 27432"/>
              <a:gd name="connsiteX4" fmla="*/ 2218182 w 8115300"/>
              <a:gd name="connsiteY4" fmla="*/ 0 h 27432"/>
              <a:gd name="connsiteX5" fmla="*/ 3056763 w 8115300"/>
              <a:gd name="connsiteY5" fmla="*/ 0 h 27432"/>
              <a:gd name="connsiteX6" fmla="*/ 3733038 w 8115300"/>
              <a:gd name="connsiteY6" fmla="*/ 0 h 27432"/>
              <a:gd name="connsiteX7" fmla="*/ 4490466 w 8115300"/>
              <a:gd name="connsiteY7" fmla="*/ 0 h 27432"/>
              <a:gd name="connsiteX8" fmla="*/ 5085588 w 8115300"/>
              <a:gd name="connsiteY8" fmla="*/ 0 h 27432"/>
              <a:gd name="connsiteX9" fmla="*/ 5761863 w 8115300"/>
              <a:gd name="connsiteY9" fmla="*/ 0 h 27432"/>
              <a:gd name="connsiteX10" fmla="*/ 6600444 w 8115300"/>
              <a:gd name="connsiteY10" fmla="*/ 0 h 27432"/>
              <a:gd name="connsiteX11" fmla="*/ 7114413 w 8115300"/>
              <a:gd name="connsiteY11" fmla="*/ 0 h 27432"/>
              <a:gd name="connsiteX12" fmla="*/ 8115300 w 8115300"/>
              <a:gd name="connsiteY12" fmla="*/ 0 h 27432"/>
              <a:gd name="connsiteX13" fmla="*/ 8115300 w 8115300"/>
              <a:gd name="connsiteY13" fmla="*/ 27432 h 27432"/>
              <a:gd name="connsiteX14" fmla="*/ 7520178 w 8115300"/>
              <a:gd name="connsiteY14" fmla="*/ 27432 h 27432"/>
              <a:gd name="connsiteX15" fmla="*/ 7087362 w 8115300"/>
              <a:gd name="connsiteY15" fmla="*/ 27432 h 27432"/>
              <a:gd name="connsiteX16" fmla="*/ 6411087 w 8115300"/>
              <a:gd name="connsiteY16" fmla="*/ 27432 h 27432"/>
              <a:gd name="connsiteX17" fmla="*/ 5897118 w 8115300"/>
              <a:gd name="connsiteY17" fmla="*/ 27432 h 27432"/>
              <a:gd name="connsiteX18" fmla="*/ 5220843 w 8115300"/>
              <a:gd name="connsiteY18" fmla="*/ 27432 h 27432"/>
              <a:gd name="connsiteX19" fmla="*/ 4544568 w 8115300"/>
              <a:gd name="connsiteY19" fmla="*/ 27432 h 27432"/>
              <a:gd name="connsiteX20" fmla="*/ 3868293 w 8115300"/>
              <a:gd name="connsiteY20" fmla="*/ 27432 h 27432"/>
              <a:gd name="connsiteX21" fmla="*/ 3192018 w 8115300"/>
              <a:gd name="connsiteY21" fmla="*/ 27432 h 27432"/>
              <a:gd name="connsiteX22" fmla="*/ 2596896 w 8115300"/>
              <a:gd name="connsiteY22" fmla="*/ 27432 h 27432"/>
              <a:gd name="connsiteX23" fmla="*/ 1839468 w 8115300"/>
              <a:gd name="connsiteY23" fmla="*/ 27432 h 27432"/>
              <a:gd name="connsiteX24" fmla="*/ 1163193 w 8115300"/>
              <a:gd name="connsiteY24" fmla="*/ 27432 h 27432"/>
              <a:gd name="connsiteX25" fmla="*/ 0 w 8115300"/>
              <a:gd name="connsiteY25" fmla="*/ 27432 h 27432"/>
              <a:gd name="connsiteX26" fmla="*/ 0 w 8115300"/>
              <a:gd name="connsiteY2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15300" h="27432" fill="none" extrusionOk="0">
                <a:moveTo>
                  <a:pt x="0" y="0"/>
                </a:moveTo>
                <a:cubicBezTo>
                  <a:pt x="190010" y="894"/>
                  <a:pt x="220703" y="16712"/>
                  <a:pt x="432816" y="0"/>
                </a:cubicBezTo>
                <a:cubicBezTo>
                  <a:pt x="644929" y="-16712"/>
                  <a:pt x="925351" y="-2130"/>
                  <a:pt x="1190244" y="0"/>
                </a:cubicBezTo>
                <a:cubicBezTo>
                  <a:pt x="1455137" y="2130"/>
                  <a:pt x="1428691" y="10242"/>
                  <a:pt x="1623060" y="0"/>
                </a:cubicBezTo>
                <a:cubicBezTo>
                  <a:pt x="1817429" y="-10242"/>
                  <a:pt x="1970637" y="26101"/>
                  <a:pt x="2218182" y="0"/>
                </a:cubicBezTo>
                <a:cubicBezTo>
                  <a:pt x="2465727" y="-26101"/>
                  <a:pt x="2697424" y="-37662"/>
                  <a:pt x="3056763" y="0"/>
                </a:cubicBezTo>
                <a:cubicBezTo>
                  <a:pt x="3416102" y="37662"/>
                  <a:pt x="3593057" y="5679"/>
                  <a:pt x="3733038" y="0"/>
                </a:cubicBezTo>
                <a:cubicBezTo>
                  <a:pt x="3873019" y="-5679"/>
                  <a:pt x="4227702" y="-17899"/>
                  <a:pt x="4490466" y="0"/>
                </a:cubicBezTo>
                <a:cubicBezTo>
                  <a:pt x="4753230" y="17899"/>
                  <a:pt x="4954916" y="-7629"/>
                  <a:pt x="5085588" y="0"/>
                </a:cubicBezTo>
                <a:cubicBezTo>
                  <a:pt x="5216260" y="7629"/>
                  <a:pt x="5443283" y="13568"/>
                  <a:pt x="5761863" y="0"/>
                </a:cubicBezTo>
                <a:cubicBezTo>
                  <a:pt x="6080443" y="-13568"/>
                  <a:pt x="6414913" y="34176"/>
                  <a:pt x="6600444" y="0"/>
                </a:cubicBezTo>
                <a:cubicBezTo>
                  <a:pt x="6785975" y="-34176"/>
                  <a:pt x="6979908" y="24439"/>
                  <a:pt x="7114413" y="0"/>
                </a:cubicBezTo>
                <a:cubicBezTo>
                  <a:pt x="7248918" y="-24439"/>
                  <a:pt x="7753242" y="49243"/>
                  <a:pt x="8115300" y="0"/>
                </a:cubicBezTo>
                <a:cubicBezTo>
                  <a:pt x="8114711" y="10802"/>
                  <a:pt x="8114630" y="18406"/>
                  <a:pt x="8115300" y="27432"/>
                </a:cubicBezTo>
                <a:cubicBezTo>
                  <a:pt x="7919968" y="56537"/>
                  <a:pt x="7815832" y="29302"/>
                  <a:pt x="7520178" y="27432"/>
                </a:cubicBezTo>
                <a:cubicBezTo>
                  <a:pt x="7224524" y="25562"/>
                  <a:pt x="7237397" y="41582"/>
                  <a:pt x="7087362" y="27432"/>
                </a:cubicBezTo>
                <a:cubicBezTo>
                  <a:pt x="6937327" y="13282"/>
                  <a:pt x="6666361" y="21099"/>
                  <a:pt x="6411087" y="27432"/>
                </a:cubicBezTo>
                <a:cubicBezTo>
                  <a:pt x="6155814" y="33765"/>
                  <a:pt x="6076699" y="29106"/>
                  <a:pt x="5897118" y="27432"/>
                </a:cubicBezTo>
                <a:cubicBezTo>
                  <a:pt x="5717537" y="25758"/>
                  <a:pt x="5480643" y="60140"/>
                  <a:pt x="5220843" y="27432"/>
                </a:cubicBezTo>
                <a:cubicBezTo>
                  <a:pt x="4961043" y="-5276"/>
                  <a:pt x="4741983" y="10261"/>
                  <a:pt x="4544568" y="27432"/>
                </a:cubicBezTo>
                <a:cubicBezTo>
                  <a:pt x="4347154" y="44603"/>
                  <a:pt x="4107592" y="3653"/>
                  <a:pt x="3868293" y="27432"/>
                </a:cubicBezTo>
                <a:cubicBezTo>
                  <a:pt x="3628995" y="51211"/>
                  <a:pt x="3474283" y="17408"/>
                  <a:pt x="3192018" y="27432"/>
                </a:cubicBezTo>
                <a:cubicBezTo>
                  <a:pt x="2909754" y="37456"/>
                  <a:pt x="2798966" y="32872"/>
                  <a:pt x="2596896" y="27432"/>
                </a:cubicBezTo>
                <a:cubicBezTo>
                  <a:pt x="2394826" y="21992"/>
                  <a:pt x="2025585" y="38694"/>
                  <a:pt x="1839468" y="27432"/>
                </a:cubicBezTo>
                <a:cubicBezTo>
                  <a:pt x="1653351" y="16170"/>
                  <a:pt x="1444068" y="17283"/>
                  <a:pt x="1163193" y="27432"/>
                </a:cubicBezTo>
                <a:cubicBezTo>
                  <a:pt x="882319" y="37581"/>
                  <a:pt x="259987" y="69926"/>
                  <a:pt x="0" y="27432"/>
                </a:cubicBezTo>
                <a:cubicBezTo>
                  <a:pt x="586" y="19291"/>
                  <a:pt x="-218" y="13009"/>
                  <a:pt x="0" y="0"/>
                </a:cubicBezTo>
                <a:close/>
              </a:path>
              <a:path w="8115300" h="27432" stroke="0" extrusionOk="0">
                <a:moveTo>
                  <a:pt x="0" y="0"/>
                </a:moveTo>
                <a:cubicBezTo>
                  <a:pt x="246921" y="20773"/>
                  <a:pt x="378767" y="-16956"/>
                  <a:pt x="595122" y="0"/>
                </a:cubicBezTo>
                <a:cubicBezTo>
                  <a:pt x="811477" y="16956"/>
                  <a:pt x="846257" y="-13061"/>
                  <a:pt x="1027938" y="0"/>
                </a:cubicBezTo>
                <a:cubicBezTo>
                  <a:pt x="1209619" y="13061"/>
                  <a:pt x="1578503" y="7172"/>
                  <a:pt x="1866519" y="0"/>
                </a:cubicBezTo>
                <a:cubicBezTo>
                  <a:pt x="2154535" y="-7172"/>
                  <a:pt x="2226239" y="7373"/>
                  <a:pt x="2461641" y="0"/>
                </a:cubicBezTo>
                <a:cubicBezTo>
                  <a:pt x="2697043" y="-7373"/>
                  <a:pt x="2901650" y="-10054"/>
                  <a:pt x="3056763" y="0"/>
                </a:cubicBezTo>
                <a:cubicBezTo>
                  <a:pt x="3211876" y="10054"/>
                  <a:pt x="3585194" y="26991"/>
                  <a:pt x="3895344" y="0"/>
                </a:cubicBezTo>
                <a:cubicBezTo>
                  <a:pt x="4205494" y="-26991"/>
                  <a:pt x="4295029" y="18672"/>
                  <a:pt x="4409313" y="0"/>
                </a:cubicBezTo>
                <a:cubicBezTo>
                  <a:pt x="4523597" y="-18672"/>
                  <a:pt x="4956843" y="3306"/>
                  <a:pt x="5247894" y="0"/>
                </a:cubicBezTo>
                <a:cubicBezTo>
                  <a:pt x="5538945" y="-3306"/>
                  <a:pt x="5725486" y="41316"/>
                  <a:pt x="6086475" y="0"/>
                </a:cubicBezTo>
                <a:cubicBezTo>
                  <a:pt x="6447464" y="-41316"/>
                  <a:pt x="6467270" y="-130"/>
                  <a:pt x="6762750" y="0"/>
                </a:cubicBezTo>
                <a:cubicBezTo>
                  <a:pt x="7058230" y="130"/>
                  <a:pt x="7713814" y="14357"/>
                  <a:pt x="8115300" y="0"/>
                </a:cubicBezTo>
                <a:cubicBezTo>
                  <a:pt x="8113940" y="10164"/>
                  <a:pt x="8115383" y="19377"/>
                  <a:pt x="8115300" y="27432"/>
                </a:cubicBezTo>
                <a:cubicBezTo>
                  <a:pt x="7951056" y="30523"/>
                  <a:pt x="7778080" y="21630"/>
                  <a:pt x="7682484" y="27432"/>
                </a:cubicBezTo>
                <a:cubicBezTo>
                  <a:pt x="7586888" y="33234"/>
                  <a:pt x="7123604" y="-3715"/>
                  <a:pt x="6843903" y="27432"/>
                </a:cubicBezTo>
                <a:cubicBezTo>
                  <a:pt x="6564202" y="58579"/>
                  <a:pt x="6499708" y="46045"/>
                  <a:pt x="6329934" y="27432"/>
                </a:cubicBezTo>
                <a:cubicBezTo>
                  <a:pt x="6160160" y="8819"/>
                  <a:pt x="5847230" y="12305"/>
                  <a:pt x="5653659" y="27432"/>
                </a:cubicBezTo>
                <a:cubicBezTo>
                  <a:pt x="5460088" y="42559"/>
                  <a:pt x="5091368" y="49579"/>
                  <a:pt x="4815078" y="27432"/>
                </a:cubicBezTo>
                <a:cubicBezTo>
                  <a:pt x="4538788" y="5285"/>
                  <a:pt x="4312121" y="56408"/>
                  <a:pt x="4138803" y="27432"/>
                </a:cubicBezTo>
                <a:cubicBezTo>
                  <a:pt x="3965485" y="-1544"/>
                  <a:pt x="3850471" y="37054"/>
                  <a:pt x="3705987" y="27432"/>
                </a:cubicBezTo>
                <a:cubicBezTo>
                  <a:pt x="3561503" y="17810"/>
                  <a:pt x="3428606" y="6693"/>
                  <a:pt x="3192018" y="27432"/>
                </a:cubicBezTo>
                <a:cubicBezTo>
                  <a:pt x="2955430" y="48171"/>
                  <a:pt x="2708142" y="29499"/>
                  <a:pt x="2353437" y="27432"/>
                </a:cubicBezTo>
                <a:cubicBezTo>
                  <a:pt x="1998732" y="25365"/>
                  <a:pt x="1984171" y="39554"/>
                  <a:pt x="1677162" y="27432"/>
                </a:cubicBezTo>
                <a:cubicBezTo>
                  <a:pt x="1370153" y="15310"/>
                  <a:pt x="1367960" y="5957"/>
                  <a:pt x="1163193" y="27432"/>
                </a:cubicBezTo>
                <a:cubicBezTo>
                  <a:pt x="958426" y="48907"/>
                  <a:pt x="303607" y="-7538"/>
                  <a:pt x="0" y="27432"/>
                </a:cubicBezTo>
                <a:cubicBezTo>
                  <a:pt x="-383" y="21019"/>
                  <a:pt x="-503" y="124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xmlns="" id="{A0BF166A-CE68-B4A8-134E-8B7C6C5C91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8223874"/>
              </p:ext>
            </p:extLst>
          </p:nvPr>
        </p:nvGraphicFramePr>
        <p:xfrm>
          <a:off x="6972027" y="961233"/>
          <a:ext cx="10350768" cy="830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CBD199E-BD94-9DDD-94BB-343601188888}"/>
              </a:ext>
            </a:extLst>
          </p:cNvPr>
          <p:cNvSpPr txBox="1"/>
          <p:nvPr/>
        </p:nvSpPr>
        <p:spPr>
          <a:xfrm>
            <a:off x="8382000" y="9809023"/>
            <a:ext cx="11164171" cy="3958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/>
              <a:t>Consenso</a:t>
            </a:r>
            <a:r>
              <a:rPr lang="en-US" sz="2400" dirty="0"/>
              <a:t> Brasileiro de </a:t>
            </a:r>
            <a:r>
              <a:rPr lang="en-US" sz="2400" dirty="0" err="1"/>
              <a:t>Terapêutica</a:t>
            </a:r>
            <a:r>
              <a:rPr lang="en-US" sz="2400" dirty="0"/>
              <a:t> Hormonal do </a:t>
            </a:r>
            <a:r>
              <a:rPr lang="en-US" sz="2400" dirty="0" err="1"/>
              <a:t>Climatério</a:t>
            </a:r>
            <a:r>
              <a:rPr lang="en-US" sz="2400" dirty="0"/>
              <a:t>, 2024, SOBRAC </a:t>
            </a:r>
          </a:p>
        </p:txBody>
      </p:sp>
    </p:spTree>
    <p:extLst>
      <p:ext uri="{BB962C8B-B14F-4D97-AF65-F5344CB8AC3E}">
        <p14:creationId xmlns:p14="http://schemas.microsoft.com/office/powerpoint/2010/main" val="233798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409</Words>
  <Application>Microsoft Office PowerPoint</Application>
  <PresentationFormat>Personalizar</PresentationFormat>
  <Paragraphs>98</Paragraphs>
  <Slides>23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Crimson Pro</vt:lpstr>
      <vt:lpstr>Calibri</vt:lpstr>
      <vt:lpstr>Avenir Next</vt:lpstr>
      <vt:lpstr>Aptos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Testosterona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relatório de resultados empresa moderno verde</dc:title>
  <dc:creator>Lizandra Paravidine</dc:creator>
  <cp:lastModifiedBy>Clarissa Coelho De Castro</cp:lastModifiedBy>
  <cp:revision>29</cp:revision>
  <dcterms:created xsi:type="dcterms:W3CDTF">2006-08-16T00:00:00Z</dcterms:created>
  <dcterms:modified xsi:type="dcterms:W3CDTF">2025-10-16T12:25:34Z</dcterms:modified>
  <dc:identifier>DAGllruxrhM</dc:identifier>
</cp:coreProperties>
</file>