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6" r:id="rId2"/>
    <p:sldId id="265" r:id="rId3"/>
    <p:sldId id="263" r:id="rId4"/>
    <p:sldId id="264" r:id="rId5"/>
    <p:sldId id="257" r:id="rId6"/>
    <p:sldId id="269" r:id="rId7"/>
    <p:sldId id="282" r:id="rId8"/>
    <p:sldId id="277" r:id="rId9"/>
    <p:sldId id="281" r:id="rId10"/>
    <p:sldId id="278" r:id="rId11"/>
    <p:sldId id="275" r:id="rId12"/>
    <p:sldId id="280" r:id="rId13"/>
    <p:sldId id="285" r:id="rId14"/>
    <p:sldId id="262" r:id="rId15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215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77346" autoAdjust="0"/>
  </p:normalViewPr>
  <p:slideViewPr>
    <p:cSldViewPr showGuides="1">
      <p:cViewPr>
        <p:scale>
          <a:sx n="52" d="100"/>
          <a:sy n="52" d="100"/>
        </p:scale>
        <p:origin x="-1794" y="-342"/>
      </p:cViewPr>
      <p:guideLst>
        <p:guide orient="horz" pos="221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2B458C-BC40-45A6-8A19-CA6B6A1A4FE2}" type="doc">
      <dgm:prSet loTypeId="urn:microsoft.com/office/officeart/2005/8/layout/vList6" loCatId="process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en-US"/>
        </a:p>
      </dgm:t>
    </dgm:pt>
    <dgm:pt modelId="{49A999F3-5393-483C-B555-B31850A91A85}">
      <dgm:prSet phldrT="[Text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>
              <a:sym typeface="+mn-ea"/>
            </a:rPr>
            <a:t>ANAMNESE</a:t>
          </a:r>
          <a:endParaRPr lang="en-US"/>
        </a:p>
      </dgm:t>
    </dgm:pt>
    <dgm:pt modelId="{360286A8-D7B4-4F6A-95E0-0BEA70FFD800}" type="parTrans" cxnId="{A14C7DF6-714A-4849-9554-475E4FBD7412}">
      <dgm:prSet/>
      <dgm:spPr/>
      <dgm:t>
        <a:bodyPr/>
        <a:lstStyle/>
        <a:p>
          <a:endParaRPr lang="en-US"/>
        </a:p>
      </dgm:t>
    </dgm:pt>
    <dgm:pt modelId="{92A4D751-D9B2-4592-908C-8D7C3757D80D}" type="sibTrans" cxnId="{A14C7DF6-714A-4849-9554-475E4FBD7412}">
      <dgm:prSet/>
      <dgm:spPr/>
      <dgm:t>
        <a:bodyPr/>
        <a:lstStyle/>
        <a:p>
          <a:endParaRPr lang="en-US"/>
        </a:p>
      </dgm:t>
    </dgm:pt>
    <dgm:pt modelId="{7F907CF2-C614-4A82-ADF2-97BD3FFB2791}">
      <dgm:prSet phldrT="[Text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en-US" altLang="pt-BR" dirty="0">
              <a:solidFill>
                <a:schemeClr val="tx1"/>
              </a:solidFill>
              <a:latin typeface="Raleway Semi-Bold"/>
              <a:ea typeface="Raleway Semi-Bold"/>
              <a:cs typeface="Raleway Semi-Bold"/>
              <a:sym typeface="+mn-ea"/>
            </a:rPr>
            <a:t>Entrevista detalhada</a:t>
          </a:r>
          <a:endParaRPr lang="en-US" dirty="0"/>
        </a:p>
      </dgm:t>
    </dgm:pt>
    <dgm:pt modelId="{0EA976F2-894F-4D09-9DA9-F01DF9CB3F1F}" type="parTrans" cxnId="{9555C288-59D5-4F4F-8FF0-55D5723DB39D}">
      <dgm:prSet/>
      <dgm:spPr/>
      <dgm:t>
        <a:bodyPr/>
        <a:lstStyle/>
        <a:p>
          <a:endParaRPr lang="en-US"/>
        </a:p>
      </dgm:t>
    </dgm:pt>
    <dgm:pt modelId="{CB91B726-F4DE-441F-A2BD-87D81E8EBE31}" type="sibTrans" cxnId="{9555C288-59D5-4F4F-8FF0-55D5723DB39D}">
      <dgm:prSet/>
      <dgm:spPr/>
      <dgm:t>
        <a:bodyPr/>
        <a:lstStyle/>
        <a:p>
          <a:endParaRPr lang="en-US"/>
        </a:p>
      </dgm:t>
    </dgm:pt>
    <dgm:pt modelId="{D53B822D-A009-433B-9C42-C9E48F2382E5}">
      <dgm:prSet phldrT="[Text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>
              <a:sym typeface="+mn-ea"/>
            </a:rPr>
            <a:t>EXAME FÍSICO</a:t>
          </a:r>
          <a:endParaRPr lang="en-US"/>
        </a:p>
      </dgm:t>
    </dgm:pt>
    <dgm:pt modelId="{361BB1B2-26C4-418D-AA7E-3BCE179F9189}" type="parTrans" cxnId="{AEA3388C-C1FC-45D7-AD4B-3439007F0742}">
      <dgm:prSet/>
      <dgm:spPr/>
      <dgm:t>
        <a:bodyPr/>
        <a:lstStyle/>
        <a:p>
          <a:endParaRPr lang="en-US"/>
        </a:p>
      </dgm:t>
    </dgm:pt>
    <dgm:pt modelId="{C9F3669F-E7CC-4682-80C6-69739008D0D8}" type="sibTrans" cxnId="{AEA3388C-C1FC-45D7-AD4B-3439007F0742}">
      <dgm:prSet/>
      <dgm:spPr/>
      <dgm:t>
        <a:bodyPr/>
        <a:lstStyle/>
        <a:p>
          <a:endParaRPr lang="en-US"/>
        </a:p>
      </dgm:t>
    </dgm:pt>
    <dgm:pt modelId="{C4696398-B485-4CE9-B3C3-1089FF303198}">
      <dgm:prSet phldrT="[Text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en-US" altLang="pt-BR" dirty="0">
              <a:solidFill>
                <a:schemeClr val="tx1"/>
              </a:solidFill>
              <a:latin typeface="Raleway Semi-Bold"/>
              <a:ea typeface="Raleway Semi-Bold"/>
              <a:cs typeface="Raleway Semi-Bold"/>
              <a:sym typeface="+mn-ea"/>
            </a:rPr>
            <a:t>Exame físico extraoral</a:t>
          </a:r>
          <a:endParaRPr lang="en-US" altLang="pt-BR" dirty="0">
            <a:solidFill>
              <a:schemeClr val="tx1"/>
            </a:solidFill>
            <a:latin typeface="Raleway Semi-Bold"/>
            <a:ea typeface="Raleway Semi-Bold"/>
            <a:cs typeface="Raleway Semi-Bold"/>
          </a:endParaRPr>
        </a:p>
      </dgm:t>
    </dgm:pt>
    <dgm:pt modelId="{E07C9789-4E0E-406A-8FCA-1EE4D0B57505}" type="parTrans" cxnId="{16475329-866D-4C87-BF28-F875D1644F86}">
      <dgm:prSet/>
      <dgm:spPr/>
      <dgm:t>
        <a:bodyPr/>
        <a:lstStyle/>
        <a:p>
          <a:endParaRPr lang="en-US"/>
        </a:p>
      </dgm:t>
    </dgm:pt>
    <dgm:pt modelId="{27923DB6-8ECC-4047-B109-447748AE2B33}" type="sibTrans" cxnId="{16475329-866D-4C87-BF28-F875D1644F86}">
      <dgm:prSet/>
      <dgm:spPr/>
      <dgm:t>
        <a:bodyPr/>
        <a:lstStyle/>
        <a:p>
          <a:endParaRPr lang="en-US"/>
        </a:p>
      </dgm:t>
    </dgm:pt>
    <dgm:pt modelId="{2E55AEBE-1980-4047-8EDA-F354C367F34C}">
      <dgm:prSet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en-US" altLang="pt-BR" dirty="0">
              <a:solidFill>
                <a:schemeClr val="tx1"/>
              </a:solidFill>
              <a:latin typeface="Raleway Semi-Bold"/>
              <a:ea typeface="Raleway Semi-Bold"/>
              <a:cs typeface="Raleway Semi-Bold"/>
              <a:sym typeface="+mn-ea"/>
            </a:rPr>
            <a:t>Exame físico intraoral</a:t>
          </a:r>
          <a:endParaRPr lang="en-US"/>
        </a:p>
      </dgm:t>
    </dgm:pt>
    <dgm:pt modelId="{1111EF9A-D328-4A51-A75A-65BFC5490101}" type="parTrans" cxnId="{F6A7E202-2BC2-45A5-AC62-C97A3A48024A}">
      <dgm:prSet/>
      <dgm:spPr/>
      <dgm:t>
        <a:bodyPr/>
        <a:lstStyle/>
        <a:p>
          <a:endParaRPr lang="pt-BR"/>
        </a:p>
      </dgm:t>
    </dgm:pt>
    <dgm:pt modelId="{7649D132-765C-4FF1-BCC0-A1307808519E}" type="sibTrans" cxnId="{F6A7E202-2BC2-45A5-AC62-C97A3A48024A}">
      <dgm:prSet/>
      <dgm:spPr/>
      <dgm:t>
        <a:bodyPr/>
        <a:lstStyle/>
        <a:p>
          <a:endParaRPr lang="pt-BR"/>
        </a:p>
      </dgm:t>
    </dgm:pt>
    <dgm:pt modelId="{5A893EB9-2A64-49D5-BF23-F52FFA14BA41}">
      <dgm:prSet phldrT="[Text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endParaRPr lang="en-US" dirty="0"/>
        </a:p>
      </dgm:t>
    </dgm:pt>
    <dgm:pt modelId="{DA2689B6-797F-470E-ABBE-E114623F35F4}" type="parTrans" cxnId="{F6238324-CE4E-40A8-8062-AC0B44480821}">
      <dgm:prSet/>
      <dgm:spPr/>
      <dgm:t>
        <a:bodyPr/>
        <a:lstStyle/>
        <a:p>
          <a:endParaRPr lang="pt-BR"/>
        </a:p>
      </dgm:t>
    </dgm:pt>
    <dgm:pt modelId="{312F73F4-F22D-4597-BDAA-17D80B632F4E}" type="sibTrans" cxnId="{F6238324-CE4E-40A8-8062-AC0B44480821}">
      <dgm:prSet/>
      <dgm:spPr/>
      <dgm:t>
        <a:bodyPr/>
        <a:lstStyle/>
        <a:p>
          <a:endParaRPr lang="pt-BR"/>
        </a:p>
      </dgm:t>
    </dgm:pt>
    <dgm:pt modelId="{2EF8B422-C6FF-4D6D-9EC0-E16AF08EB397}" type="pres">
      <dgm:prSet presAssocID="{892B458C-BC40-45A6-8A19-CA6B6A1A4FE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pt-BR"/>
        </a:p>
      </dgm:t>
    </dgm:pt>
    <dgm:pt modelId="{20267F05-5909-4E72-A4A6-FE38F950F91F}" type="pres">
      <dgm:prSet presAssocID="{49A999F3-5393-483C-B555-B31850A91A85}" presName="linNode" presStyleCnt="0"/>
      <dgm:spPr/>
    </dgm:pt>
    <dgm:pt modelId="{3E5C28D6-E517-43C8-8FB4-28F9D62E9CD5}" type="pres">
      <dgm:prSet presAssocID="{49A999F3-5393-483C-B555-B31850A91A85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64336A0-5BD4-4828-88F4-EACF259256AA}" type="pres">
      <dgm:prSet presAssocID="{49A999F3-5393-483C-B555-B31850A91A85}" presName="childShp" presStyleLbl="bgAccFollowNode1" presStyleIdx="0" presStyleCnt="2" custLinFactNeighborY="-26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62BF8D4-3AB1-463D-B5AE-DC2A3D7487A9}" type="pres">
      <dgm:prSet presAssocID="{92A4D751-D9B2-4592-908C-8D7C3757D80D}" presName="spacing" presStyleCnt="0"/>
      <dgm:spPr/>
    </dgm:pt>
    <dgm:pt modelId="{E9E12816-E339-4F6D-9BA6-4A75C59F9032}" type="pres">
      <dgm:prSet presAssocID="{D53B822D-A009-433B-9C42-C9E48F2382E5}" presName="linNode" presStyleCnt="0"/>
      <dgm:spPr/>
    </dgm:pt>
    <dgm:pt modelId="{5374CFFA-4AFA-4C8B-A17E-2A83A494C838}" type="pres">
      <dgm:prSet presAssocID="{D53B822D-A009-433B-9C42-C9E48F2382E5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74634E7-CFBB-41DF-86D8-912CF6A570D6}" type="pres">
      <dgm:prSet presAssocID="{D53B822D-A009-433B-9C42-C9E48F2382E5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66F383A9-5BFD-433C-A3FA-DC2516114315}" type="presOf" srcId="{2E55AEBE-1980-4047-8EDA-F354C367F34C}" destId="{D74634E7-CFBB-41DF-86D8-912CF6A570D6}" srcOrd="0" destOrd="1" presId="urn:microsoft.com/office/officeart/2005/8/layout/vList6"/>
    <dgm:cxn modelId="{9555C288-59D5-4F4F-8FF0-55D5723DB39D}" srcId="{49A999F3-5393-483C-B555-B31850A91A85}" destId="{7F907CF2-C614-4A82-ADF2-97BD3FFB2791}" srcOrd="1" destOrd="0" parTransId="{0EA976F2-894F-4D09-9DA9-F01DF9CB3F1F}" sibTransId="{CB91B726-F4DE-441F-A2BD-87D81E8EBE31}"/>
    <dgm:cxn modelId="{547A6AA2-EAAA-4261-8699-ED38AFDF4D0C}" type="presOf" srcId="{C4696398-B485-4CE9-B3C3-1089FF303198}" destId="{D74634E7-CFBB-41DF-86D8-912CF6A570D6}" srcOrd="0" destOrd="0" presId="urn:microsoft.com/office/officeart/2005/8/layout/vList6"/>
    <dgm:cxn modelId="{49EA63F5-6FC2-4277-A639-7DF6AB56E66C}" type="presOf" srcId="{49A999F3-5393-483C-B555-B31850A91A85}" destId="{3E5C28D6-E517-43C8-8FB4-28F9D62E9CD5}" srcOrd="0" destOrd="0" presId="urn:microsoft.com/office/officeart/2005/8/layout/vList6"/>
    <dgm:cxn modelId="{F6238324-CE4E-40A8-8062-AC0B44480821}" srcId="{49A999F3-5393-483C-B555-B31850A91A85}" destId="{5A893EB9-2A64-49D5-BF23-F52FFA14BA41}" srcOrd="0" destOrd="0" parTransId="{DA2689B6-797F-470E-ABBE-E114623F35F4}" sibTransId="{312F73F4-F22D-4597-BDAA-17D80B632F4E}"/>
    <dgm:cxn modelId="{28F857EB-E318-439D-9BA9-A5BC721EC634}" type="presOf" srcId="{5A893EB9-2A64-49D5-BF23-F52FFA14BA41}" destId="{F64336A0-5BD4-4828-88F4-EACF259256AA}" srcOrd="0" destOrd="0" presId="urn:microsoft.com/office/officeart/2005/8/layout/vList6"/>
    <dgm:cxn modelId="{16475329-866D-4C87-BF28-F875D1644F86}" srcId="{D53B822D-A009-433B-9C42-C9E48F2382E5}" destId="{C4696398-B485-4CE9-B3C3-1089FF303198}" srcOrd="0" destOrd="0" parTransId="{E07C9789-4E0E-406A-8FCA-1EE4D0B57505}" sibTransId="{27923DB6-8ECC-4047-B109-447748AE2B33}"/>
    <dgm:cxn modelId="{C9DF2021-B588-46DE-A376-E23DE1AAC7EB}" type="presOf" srcId="{892B458C-BC40-45A6-8A19-CA6B6A1A4FE2}" destId="{2EF8B422-C6FF-4D6D-9EC0-E16AF08EB397}" srcOrd="0" destOrd="0" presId="urn:microsoft.com/office/officeart/2005/8/layout/vList6"/>
    <dgm:cxn modelId="{A14C7DF6-714A-4849-9554-475E4FBD7412}" srcId="{892B458C-BC40-45A6-8A19-CA6B6A1A4FE2}" destId="{49A999F3-5393-483C-B555-B31850A91A85}" srcOrd="0" destOrd="0" parTransId="{360286A8-D7B4-4F6A-95E0-0BEA70FFD800}" sibTransId="{92A4D751-D9B2-4592-908C-8D7C3757D80D}"/>
    <dgm:cxn modelId="{80355955-7646-4AFB-831A-03FC43576E34}" type="presOf" srcId="{D53B822D-A009-433B-9C42-C9E48F2382E5}" destId="{5374CFFA-4AFA-4C8B-A17E-2A83A494C838}" srcOrd="0" destOrd="0" presId="urn:microsoft.com/office/officeart/2005/8/layout/vList6"/>
    <dgm:cxn modelId="{C7EF33B1-2454-4B5E-AC25-DF24605E3F8E}" type="presOf" srcId="{7F907CF2-C614-4A82-ADF2-97BD3FFB2791}" destId="{F64336A0-5BD4-4828-88F4-EACF259256AA}" srcOrd="0" destOrd="1" presId="urn:microsoft.com/office/officeart/2005/8/layout/vList6"/>
    <dgm:cxn modelId="{AEA3388C-C1FC-45D7-AD4B-3439007F0742}" srcId="{892B458C-BC40-45A6-8A19-CA6B6A1A4FE2}" destId="{D53B822D-A009-433B-9C42-C9E48F2382E5}" srcOrd="1" destOrd="0" parTransId="{361BB1B2-26C4-418D-AA7E-3BCE179F9189}" sibTransId="{C9F3669F-E7CC-4682-80C6-69739008D0D8}"/>
    <dgm:cxn modelId="{F6A7E202-2BC2-45A5-AC62-C97A3A48024A}" srcId="{D53B822D-A009-433B-9C42-C9E48F2382E5}" destId="{2E55AEBE-1980-4047-8EDA-F354C367F34C}" srcOrd="1" destOrd="0" parTransId="{1111EF9A-D328-4A51-A75A-65BFC5490101}" sibTransId="{7649D132-765C-4FF1-BCC0-A1307808519E}"/>
    <dgm:cxn modelId="{75812786-56EC-4FAB-8DDB-803D9E1BAA6A}" type="presParOf" srcId="{2EF8B422-C6FF-4D6D-9EC0-E16AF08EB397}" destId="{20267F05-5909-4E72-A4A6-FE38F950F91F}" srcOrd="0" destOrd="0" presId="urn:microsoft.com/office/officeart/2005/8/layout/vList6"/>
    <dgm:cxn modelId="{0403AFB6-50AC-4C6A-81E8-79738291B4FA}" type="presParOf" srcId="{20267F05-5909-4E72-A4A6-FE38F950F91F}" destId="{3E5C28D6-E517-43C8-8FB4-28F9D62E9CD5}" srcOrd="0" destOrd="0" presId="urn:microsoft.com/office/officeart/2005/8/layout/vList6"/>
    <dgm:cxn modelId="{6C070B97-2245-44D1-B76B-6D5DBB49CE62}" type="presParOf" srcId="{20267F05-5909-4E72-A4A6-FE38F950F91F}" destId="{F64336A0-5BD4-4828-88F4-EACF259256AA}" srcOrd="1" destOrd="0" presId="urn:microsoft.com/office/officeart/2005/8/layout/vList6"/>
    <dgm:cxn modelId="{D858B8E9-4289-4A47-8675-B89459A5D91E}" type="presParOf" srcId="{2EF8B422-C6FF-4D6D-9EC0-E16AF08EB397}" destId="{E62BF8D4-3AB1-463D-B5AE-DC2A3D7487A9}" srcOrd="1" destOrd="0" presId="urn:microsoft.com/office/officeart/2005/8/layout/vList6"/>
    <dgm:cxn modelId="{89B1B991-C6E4-485D-8211-8DD993A4229F}" type="presParOf" srcId="{2EF8B422-C6FF-4D6D-9EC0-E16AF08EB397}" destId="{E9E12816-E339-4F6D-9BA6-4A75C59F9032}" srcOrd="2" destOrd="0" presId="urn:microsoft.com/office/officeart/2005/8/layout/vList6"/>
    <dgm:cxn modelId="{7CD1FC76-4A9A-43CF-A3F3-185F2354D812}" type="presParOf" srcId="{E9E12816-E339-4F6D-9BA6-4A75C59F9032}" destId="{5374CFFA-4AFA-4C8B-A17E-2A83A494C838}" srcOrd="0" destOrd="0" presId="urn:microsoft.com/office/officeart/2005/8/layout/vList6"/>
    <dgm:cxn modelId="{8AAFC32F-903B-4B71-92C7-B5F55C325DB8}" type="presParOf" srcId="{E9E12816-E339-4F6D-9BA6-4A75C59F9032}" destId="{D74634E7-CFBB-41DF-86D8-912CF6A570D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DC013A-ED5A-4AEF-85BE-5702FA014BD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E4039309-ADFE-48BD-8466-0D938ECDD35B}">
      <dgm:prSet phldrT="[Texto]" custT="1"/>
      <dgm:spPr/>
      <dgm:t>
        <a:bodyPr/>
        <a:lstStyle/>
        <a:p>
          <a:r>
            <a:rPr lang="pt-BR" sz="32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Prosseguir com a investigação</a:t>
          </a:r>
          <a:endParaRPr lang="pt-BR" sz="3200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9C0B366-47FE-4DC8-9A04-F5B743C18383}" type="parTrans" cxnId="{F7075157-3D19-4CD0-B40A-C03C289B485A}">
      <dgm:prSet/>
      <dgm:spPr/>
      <dgm:t>
        <a:bodyPr/>
        <a:lstStyle/>
        <a:p>
          <a:endParaRPr lang="pt-BR" sz="1000"/>
        </a:p>
      </dgm:t>
    </dgm:pt>
    <dgm:pt modelId="{9B1CBF1A-947C-4885-A24F-8D1C86905EEE}" type="sibTrans" cxnId="{F7075157-3D19-4CD0-B40A-C03C289B485A}">
      <dgm:prSet/>
      <dgm:spPr/>
      <dgm:t>
        <a:bodyPr/>
        <a:lstStyle/>
        <a:p>
          <a:endParaRPr lang="pt-BR" sz="1000"/>
        </a:p>
      </dgm:t>
    </dgm:pt>
    <dgm:pt modelId="{2A31203E-D4D4-49DC-9142-333C05A87B11}">
      <dgm:prSet phldrT="[Texto]" custT="1"/>
      <dgm:spPr/>
      <dgm:t>
        <a:bodyPr/>
        <a:lstStyle/>
        <a:p>
          <a:r>
            <a:rPr lang="pt-BR" sz="32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Exames complementares</a:t>
          </a:r>
          <a:endParaRPr lang="pt-BR" sz="3200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3F8FAA-9098-406F-900E-7EAA86BA2C91}" type="parTrans" cxnId="{C31B7872-E7A7-437A-A57D-54688CD09BBF}">
      <dgm:prSet/>
      <dgm:spPr/>
      <dgm:t>
        <a:bodyPr/>
        <a:lstStyle/>
        <a:p>
          <a:endParaRPr lang="pt-BR" sz="1000"/>
        </a:p>
      </dgm:t>
    </dgm:pt>
    <dgm:pt modelId="{3834CEC4-90B4-4F50-8068-1F86971E0E62}" type="sibTrans" cxnId="{C31B7872-E7A7-437A-A57D-54688CD09BBF}">
      <dgm:prSet/>
      <dgm:spPr/>
      <dgm:t>
        <a:bodyPr/>
        <a:lstStyle/>
        <a:p>
          <a:endParaRPr lang="pt-BR" sz="1000"/>
        </a:p>
      </dgm:t>
    </dgm:pt>
    <dgm:pt modelId="{49DA06B0-241E-400B-9E84-A762A5108E1B}" type="pres">
      <dgm:prSet presAssocID="{00DC013A-ED5A-4AEF-85BE-5702FA014BD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0616C0B6-31D7-4FC3-8ED6-5467C47F9DF8}" type="pres">
      <dgm:prSet presAssocID="{E4039309-ADFE-48BD-8466-0D938ECDD35B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590A2C8-3423-424C-9A82-54F1E8B618F0}" type="pres">
      <dgm:prSet presAssocID="{9B1CBF1A-947C-4885-A24F-8D1C86905EEE}" presName="spacer" presStyleCnt="0"/>
      <dgm:spPr/>
    </dgm:pt>
    <dgm:pt modelId="{AABF985E-14A1-4FD1-A35D-8F59C0F0239D}" type="pres">
      <dgm:prSet presAssocID="{2A31203E-D4D4-49DC-9142-333C05A87B11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F7075157-3D19-4CD0-B40A-C03C289B485A}" srcId="{00DC013A-ED5A-4AEF-85BE-5702FA014BDA}" destId="{E4039309-ADFE-48BD-8466-0D938ECDD35B}" srcOrd="0" destOrd="0" parTransId="{59C0B366-47FE-4DC8-9A04-F5B743C18383}" sibTransId="{9B1CBF1A-947C-4885-A24F-8D1C86905EEE}"/>
    <dgm:cxn modelId="{7B989998-348D-42DE-9EA0-6E64A38553DC}" type="presOf" srcId="{2A31203E-D4D4-49DC-9142-333C05A87B11}" destId="{AABF985E-14A1-4FD1-A35D-8F59C0F0239D}" srcOrd="0" destOrd="0" presId="urn:microsoft.com/office/officeart/2005/8/layout/vList2"/>
    <dgm:cxn modelId="{74261ACB-20B2-426A-BD9B-2CC335ED95E0}" type="presOf" srcId="{E4039309-ADFE-48BD-8466-0D938ECDD35B}" destId="{0616C0B6-31D7-4FC3-8ED6-5467C47F9DF8}" srcOrd="0" destOrd="0" presId="urn:microsoft.com/office/officeart/2005/8/layout/vList2"/>
    <dgm:cxn modelId="{C31B7872-E7A7-437A-A57D-54688CD09BBF}" srcId="{00DC013A-ED5A-4AEF-85BE-5702FA014BDA}" destId="{2A31203E-D4D4-49DC-9142-333C05A87B11}" srcOrd="1" destOrd="0" parTransId="{973F8FAA-9098-406F-900E-7EAA86BA2C91}" sibTransId="{3834CEC4-90B4-4F50-8068-1F86971E0E62}"/>
    <dgm:cxn modelId="{DBE78335-594C-47D5-84AA-1AEA2BF98FCD}" type="presOf" srcId="{00DC013A-ED5A-4AEF-85BE-5702FA014BDA}" destId="{49DA06B0-241E-400B-9E84-A762A5108E1B}" srcOrd="0" destOrd="0" presId="urn:microsoft.com/office/officeart/2005/8/layout/vList2"/>
    <dgm:cxn modelId="{77482583-481C-4B84-A4B0-784517172E8F}" type="presParOf" srcId="{49DA06B0-241E-400B-9E84-A762A5108E1B}" destId="{0616C0B6-31D7-4FC3-8ED6-5467C47F9DF8}" srcOrd="0" destOrd="0" presId="urn:microsoft.com/office/officeart/2005/8/layout/vList2"/>
    <dgm:cxn modelId="{EDDBE984-FD24-47DD-95F7-A0796496C464}" type="presParOf" srcId="{49DA06B0-241E-400B-9E84-A762A5108E1B}" destId="{E590A2C8-3423-424C-9A82-54F1E8B618F0}" srcOrd="1" destOrd="0" presId="urn:microsoft.com/office/officeart/2005/8/layout/vList2"/>
    <dgm:cxn modelId="{2DED5F4B-0777-49A1-8563-1C57BBE21030}" type="presParOf" srcId="{49DA06B0-241E-400B-9E84-A762A5108E1B}" destId="{AABF985E-14A1-4FD1-A35D-8F59C0F0239D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4336A0-5BD4-4828-88F4-EACF259256AA}">
      <dsp:nvSpPr>
        <dsp:cNvPr id="0" name=""/>
        <dsp:cNvSpPr/>
      </dsp:nvSpPr>
      <dsp:spPr>
        <a:xfrm>
          <a:off x="3047999" y="0"/>
          <a:ext cx="4572000" cy="257958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285750" lvl="1" indent="-285750" algn="l" defTabSz="13335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3000" kern="1200" dirty="0"/>
        </a:p>
        <a:p>
          <a:pPr marL="285750" lvl="1" indent="-285750" algn="l" defTabSz="13335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pt-BR" sz="3000" kern="1200" dirty="0">
              <a:solidFill>
                <a:schemeClr val="tx1"/>
              </a:solidFill>
              <a:latin typeface="Raleway Semi-Bold"/>
              <a:ea typeface="Raleway Semi-Bold"/>
              <a:cs typeface="Raleway Semi-Bold"/>
              <a:sym typeface="+mn-ea"/>
            </a:rPr>
            <a:t>Entrevista detalhada</a:t>
          </a:r>
          <a:endParaRPr lang="en-US" sz="3000" kern="1200" dirty="0"/>
        </a:p>
      </dsp:txBody>
      <dsp:txXfrm>
        <a:off x="3047999" y="322448"/>
        <a:ext cx="3604655" cy="1934690"/>
      </dsp:txXfrm>
    </dsp:sp>
    <dsp:sp modelId="{3E5C28D6-E517-43C8-8FB4-28F9D62E9CD5}">
      <dsp:nvSpPr>
        <dsp:cNvPr id="0" name=""/>
        <dsp:cNvSpPr/>
      </dsp:nvSpPr>
      <dsp:spPr>
        <a:xfrm>
          <a:off x="0" y="661"/>
          <a:ext cx="3048000" cy="25795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>
              <a:sym typeface="+mn-ea"/>
            </a:rPr>
            <a:t>ANAMNESE</a:t>
          </a:r>
          <a:endParaRPr lang="en-US" sz="4000" kern="1200"/>
        </a:p>
      </dsp:txBody>
      <dsp:txXfrm>
        <a:off x="125925" y="126586"/>
        <a:ext cx="2796150" cy="2327736"/>
      </dsp:txXfrm>
    </dsp:sp>
    <dsp:sp modelId="{D74634E7-CFBB-41DF-86D8-912CF6A570D6}">
      <dsp:nvSpPr>
        <dsp:cNvPr id="0" name=""/>
        <dsp:cNvSpPr/>
      </dsp:nvSpPr>
      <dsp:spPr>
        <a:xfrm>
          <a:off x="3047999" y="2838206"/>
          <a:ext cx="4572000" cy="257958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t" anchorCtr="0">
          <a:noAutofit/>
        </a:bodyPr>
        <a:lstStyle/>
        <a:p>
          <a:pPr marL="285750" lvl="1" indent="-285750" algn="l" defTabSz="13335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pt-BR" sz="3000" kern="1200" dirty="0">
              <a:solidFill>
                <a:schemeClr val="tx1"/>
              </a:solidFill>
              <a:latin typeface="Raleway Semi-Bold"/>
              <a:ea typeface="Raleway Semi-Bold"/>
              <a:cs typeface="Raleway Semi-Bold"/>
              <a:sym typeface="+mn-ea"/>
            </a:rPr>
            <a:t>Exame físico extraoral</a:t>
          </a:r>
          <a:endParaRPr lang="en-US" altLang="pt-BR" sz="3000" kern="1200" dirty="0">
            <a:solidFill>
              <a:schemeClr val="tx1"/>
            </a:solidFill>
            <a:latin typeface="Raleway Semi-Bold"/>
            <a:ea typeface="Raleway Semi-Bold"/>
            <a:cs typeface="Raleway Semi-Bold"/>
          </a:endParaRPr>
        </a:p>
        <a:p>
          <a:pPr marL="285750" lvl="1" indent="-285750" algn="l" defTabSz="13335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pt-BR" sz="3000" kern="1200" dirty="0">
              <a:solidFill>
                <a:schemeClr val="tx1"/>
              </a:solidFill>
              <a:latin typeface="Raleway Semi-Bold"/>
              <a:ea typeface="Raleway Semi-Bold"/>
              <a:cs typeface="Raleway Semi-Bold"/>
              <a:sym typeface="+mn-ea"/>
            </a:rPr>
            <a:t>Exame físico intraoral</a:t>
          </a:r>
          <a:endParaRPr lang="en-US" sz="3000" kern="1200"/>
        </a:p>
      </dsp:txBody>
      <dsp:txXfrm>
        <a:off x="3047999" y="3160654"/>
        <a:ext cx="3604655" cy="1934690"/>
      </dsp:txXfrm>
    </dsp:sp>
    <dsp:sp modelId="{5374CFFA-4AFA-4C8B-A17E-2A83A494C838}">
      <dsp:nvSpPr>
        <dsp:cNvPr id="0" name=""/>
        <dsp:cNvSpPr/>
      </dsp:nvSpPr>
      <dsp:spPr>
        <a:xfrm>
          <a:off x="0" y="2838206"/>
          <a:ext cx="3048000" cy="257958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>
              <a:sym typeface="+mn-ea"/>
            </a:rPr>
            <a:t>EXAME FÍSICO</a:t>
          </a:r>
          <a:endParaRPr lang="en-US" sz="4000" kern="1200"/>
        </a:p>
      </dsp:txBody>
      <dsp:txXfrm>
        <a:off x="125925" y="2964131"/>
        <a:ext cx="2796150" cy="23277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16C0B6-31D7-4FC3-8ED6-5467C47F9DF8}">
      <dsp:nvSpPr>
        <dsp:cNvPr id="0" name=""/>
        <dsp:cNvSpPr/>
      </dsp:nvSpPr>
      <dsp:spPr>
        <a:xfrm>
          <a:off x="0" y="2054381"/>
          <a:ext cx="3505200" cy="12928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Prosseguir com a investigação</a:t>
          </a:r>
          <a:endParaRPr lang="pt-BR" sz="3200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112" y="2117493"/>
        <a:ext cx="3378976" cy="1166626"/>
      </dsp:txXfrm>
    </dsp:sp>
    <dsp:sp modelId="{AABF985E-14A1-4FD1-A35D-8F59C0F0239D}">
      <dsp:nvSpPr>
        <dsp:cNvPr id="0" name=""/>
        <dsp:cNvSpPr/>
      </dsp:nvSpPr>
      <dsp:spPr>
        <a:xfrm>
          <a:off x="0" y="3534431"/>
          <a:ext cx="3505200" cy="12928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Exames complementares</a:t>
          </a:r>
          <a:endParaRPr lang="pt-BR" sz="3200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112" y="3597543"/>
        <a:ext cx="3378976" cy="11666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4E6CFE-00DF-436F-ADAC-80B382024654}" type="datetimeFigureOut">
              <a:rPr lang="pt-BR" smtClean="0"/>
              <a:t>07/07/2025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7DB355-B18E-40B9-A314-A9501D5E16A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4850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DB355-B18E-40B9-A314-A9501D5E16AB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088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DB355-B18E-40B9-A314-A9501D5E16AB}" type="slidenum">
              <a:rPr lang="pt-BR" smtClean="0"/>
              <a:t>10</a:t>
            </a:fld>
            <a:endParaRPr 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DB355-B18E-40B9-A314-A9501D5E16AB}" type="slidenum">
              <a:rPr lang="pt-BR" smtClean="0"/>
              <a:t>11</a:t>
            </a:fld>
            <a:endParaRPr 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indent="-571500" fontAlgn="base">
              <a:buFont typeface="Wingdings" panose="05000000000000000000" pitchFamily="2" charset="2"/>
              <a:buChar char="Ø"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DB355-B18E-40B9-A314-A9501D5E16AB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60756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sz="1200" b="1" dirty="0" smtClean="0">
              <a:solidFill>
                <a:srgbClr val="468CC8"/>
              </a:solidFill>
              <a:latin typeface="Raleway Semi-Bold"/>
              <a:ea typeface="Raleway Semi-Bold"/>
              <a:cs typeface="Raleway Semi-Bold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DB355-B18E-40B9-A314-A9501D5E16AB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9905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DB355-B18E-40B9-A314-A9501D5E16AB}" type="slidenum">
              <a:rPr lang="pt-BR" smtClean="0"/>
              <a:t>2</a:t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ase"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DB355-B18E-40B9-A314-A9501D5E16AB}" type="slidenum">
              <a:rPr lang="pt-BR" smtClean="0"/>
              <a:t>5</a:t>
            </a:fld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  <a:p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DB355-B18E-40B9-A314-A9501D5E16AB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11973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DB355-B18E-40B9-A314-A9501D5E16AB}" type="slidenum">
              <a:rPr lang="pt-BR" smtClean="0"/>
              <a:t>8</a:t>
            </a:fld>
            <a:endParaRPr 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DB355-B18E-40B9-A314-A9501D5E16AB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0869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7/7/2025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diagramLayout" Target="../diagrams/layout2.xml"/><Relationship Id="rId3" Type="http://schemas.openxmlformats.org/officeDocument/2006/relationships/image" Target="../media/image8.jpeg"/><Relationship Id="rId7" Type="http://schemas.openxmlformats.org/officeDocument/2006/relationships/diagramData" Target="../diagrams/data1.xml"/><Relationship Id="rId12" Type="http://schemas.openxmlformats.org/officeDocument/2006/relationships/diagramData" Target="../diagrams/data2.xml"/><Relationship Id="rId2" Type="http://schemas.openxmlformats.org/officeDocument/2006/relationships/notesSlide" Target="../notesSlides/notesSlide10.xml"/><Relationship Id="rId16" Type="http://schemas.microsoft.com/office/2007/relationships/diagramDrawing" Target="../diagrams/drawing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microsoft.com/office/2007/relationships/diagramDrawing" Target="../diagrams/drawing1.xml"/><Relationship Id="rId5" Type="http://schemas.openxmlformats.org/officeDocument/2006/relationships/image" Target="../media/image17.png"/><Relationship Id="rId15" Type="http://schemas.openxmlformats.org/officeDocument/2006/relationships/diagramColors" Target="../diagrams/colors2.xml"/><Relationship Id="rId10" Type="http://schemas.openxmlformats.org/officeDocument/2006/relationships/diagramColors" Target="../diagrams/colors1.xml"/><Relationship Id="rId4" Type="http://schemas.openxmlformats.org/officeDocument/2006/relationships/image" Target="../media/image4.png"/><Relationship Id="rId9" Type="http://schemas.openxmlformats.org/officeDocument/2006/relationships/diagramQuickStyle" Target="../diagrams/quickStyle1.xml"/><Relationship Id="rId1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3" Type="http://schemas.openxmlformats.org/officeDocument/2006/relationships/image" Target="../media/image8.jpeg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1.jpeg"/><Relationship Id="rId5" Type="http://schemas.openxmlformats.org/officeDocument/2006/relationships/image" Target="../media/image13.svg"/><Relationship Id="rId15" Type="http://schemas.openxmlformats.org/officeDocument/2006/relationships/image" Target="../media/image4.png"/><Relationship Id="rId10" Type="http://schemas.openxmlformats.org/officeDocument/2006/relationships/image" Target="../media/image30.jpeg"/><Relationship Id="rId4" Type="http://schemas.openxmlformats.org/officeDocument/2006/relationships/image" Target="../media/image17.png"/><Relationship Id="rId9" Type="http://schemas.microsoft.com/office/2007/relationships/hdphoto" Target="../media/hdphoto1.wdp"/><Relationship Id="rId1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3.sv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3.sv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3" Type="http://schemas.openxmlformats.org/officeDocument/2006/relationships/image" Target="../media/image36.png"/><Relationship Id="rId7" Type="http://schemas.openxmlformats.org/officeDocument/2006/relationships/image" Target="../media/image43.svg"/><Relationship Id="rId12" Type="http://schemas.openxmlformats.org/officeDocument/2006/relationships/image" Target="../media/image4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1.GIF"/><Relationship Id="rId5" Type="http://schemas.openxmlformats.org/officeDocument/2006/relationships/image" Target="../media/image37.png"/><Relationship Id="rId15" Type="http://schemas.openxmlformats.org/officeDocument/2006/relationships/image" Target="../media/image44.png"/><Relationship Id="rId10" Type="http://schemas.openxmlformats.org/officeDocument/2006/relationships/image" Target="../media/image40.png"/><Relationship Id="rId4" Type="http://schemas.openxmlformats.org/officeDocument/2006/relationships/image" Target="../media/image40.svg"/><Relationship Id="rId9" Type="http://schemas.openxmlformats.org/officeDocument/2006/relationships/image" Target="../media/image6.png"/><Relationship Id="rId1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8.jpe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3.svg"/><Relationship Id="rId10" Type="http://schemas.openxmlformats.org/officeDocument/2006/relationships/image" Target="../media/image4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17.png"/><Relationship Id="rId4" Type="http://schemas.openxmlformats.org/officeDocument/2006/relationships/image" Target="../media/image8.jpe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8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24.png"/><Relationship Id="rId5" Type="http://schemas.openxmlformats.org/officeDocument/2006/relationships/image" Target="../media/image17.png"/><Relationship Id="rId10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8.jpe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/>
          <p:cNvGrpSpPr/>
          <p:nvPr/>
        </p:nvGrpSpPr>
        <p:grpSpPr>
          <a:xfrm>
            <a:off x="-25293" y="-53090"/>
            <a:ext cx="18313293" cy="10446270"/>
            <a:chOff x="-25293" y="-53090"/>
            <a:chExt cx="18313293" cy="10446270"/>
          </a:xfrm>
        </p:grpSpPr>
        <p:sp>
          <p:nvSpPr>
            <p:cNvPr id="2" name="Freeform 2"/>
            <p:cNvSpPr/>
            <p:nvPr/>
          </p:nvSpPr>
          <p:spPr>
            <a:xfrm>
              <a:off x="-1110" y="50993"/>
              <a:ext cx="18219432" cy="10291193"/>
            </a:xfrm>
            <a:custGeom>
              <a:avLst/>
              <a:gdLst/>
              <a:ahLst/>
              <a:cxnLst/>
              <a:rect l="l" t="t" r="r" b="b"/>
              <a:pathLst>
                <a:path w="19038736" h="10919211">
                  <a:moveTo>
                    <a:pt x="0" y="0"/>
                  </a:moveTo>
                  <a:lnTo>
                    <a:pt x="19038736" y="0"/>
                  </a:lnTo>
                  <a:lnTo>
                    <a:pt x="19038736" y="10919211"/>
                  </a:lnTo>
                  <a:lnTo>
                    <a:pt x="0" y="109192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9999"/>
              </a:blip>
              <a:stretch>
                <a:fillRect t="-8192" b="-8192"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3" name="Freeform 3"/>
            <p:cNvSpPr/>
            <p:nvPr/>
          </p:nvSpPr>
          <p:spPr>
            <a:xfrm rot="-10800000">
              <a:off x="12369384" y="-53090"/>
              <a:ext cx="5918616" cy="10393180"/>
            </a:xfrm>
            <a:custGeom>
              <a:avLst/>
              <a:gdLst/>
              <a:ahLst/>
              <a:cxnLst/>
              <a:rect l="l" t="t" r="r" b="b"/>
              <a:pathLst>
                <a:path w="5918616" h="10393180">
                  <a:moveTo>
                    <a:pt x="0" y="0"/>
                  </a:moveTo>
                  <a:lnTo>
                    <a:pt x="5918616" y="0"/>
                  </a:lnTo>
                  <a:lnTo>
                    <a:pt x="5918616" y="10393180"/>
                  </a:lnTo>
                  <a:lnTo>
                    <a:pt x="0" y="10393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5082" b="-15082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-25293" y="0"/>
              <a:ext cx="3810000" cy="10393180"/>
            </a:xfrm>
            <a:custGeom>
              <a:avLst/>
              <a:gdLst/>
              <a:ahLst/>
              <a:cxnLst/>
              <a:rect l="l" t="t" r="r" b="b"/>
              <a:pathLst>
                <a:path w="5918616" h="10393180">
                  <a:moveTo>
                    <a:pt x="0" y="0"/>
                  </a:moveTo>
                  <a:lnTo>
                    <a:pt x="5918617" y="0"/>
                  </a:lnTo>
                  <a:lnTo>
                    <a:pt x="5918617" y="10393180"/>
                  </a:lnTo>
                  <a:lnTo>
                    <a:pt x="0" y="10393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5082" b="-15082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300831" y="4270149"/>
            <a:ext cx="1991910" cy="2477861"/>
          </a:xfrm>
          <a:custGeom>
            <a:avLst/>
            <a:gdLst/>
            <a:ahLst/>
            <a:cxnLst/>
            <a:rect l="l" t="t" r="r" b="b"/>
            <a:pathLst>
              <a:path w="1991910" h="2477861">
                <a:moveTo>
                  <a:pt x="0" y="0"/>
                </a:moveTo>
                <a:lnTo>
                  <a:pt x="1991909" y="0"/>
                </a:lnTo>
                <a:lnTo>
                  <a:pt x="1991909" y="2477862"/>
                </a:lnTo>
                <a:lnTo>
                  <a:pt x="0" y="24778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3106400" y="1186180"/>
            <a:ext cx="4648200" cy="5207635"/>
            <a:chOff x="-85884" y="0"/>
            <a:chExt cx="6179811" cy="694354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093927" cy="6943548"/>
            </a:xfrm>
            <a:custGeom>
              <a:avLst/>
              <a:gdLst/>
              <a:ahLst/>
              <a:cxnLst/>
              <a:rect l="l" t="t" r="r" b="b"/>
              <a:pathLst>
                <a:path w="6093927" h="6943548">
                  <a:moveTo>
                    <a:pt x="0" y="0"/>
                  </a:moveTo>
                  <a:lnTo>
                    <a:pt x="6093927" y="0"/>
                  </a:lnTo>
                  <a:lnTo>
                    <a:pt x="6093927" y="6943548"/>
                  </a:lnTo>
                  <a:lnTo>
                    <a:pt x="0" y="69435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91482" t="-8560" r="-83410" b="-12102"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-85884" y="629076"/>
              <a:ext cx="1694994" cy="17009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50"/>
                </a:lnSpc>
              </a:pPr>
              <a:r>
                <a:rPr lang="en-US" sz="7105" b="1" dirty="0">
                  <a:solidFill>
                    <a:srgbClr val="04668B"/>
                  </a:solidFill>
                  <a:latin typeface="Zilla Slab Bold"/>
                  <a:ea typeface="Zilla Slab Bold"/>
                  <a:cs typeface="Zilla Slab Bold"/>
                  <a:sym typeface="Zilla Slab Bold"/>
                </a:rPr>
                <a:t>5º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421856" y="7230166"/>
            <a:ext cx="1785932" cy="1281932"/>
          </a:xfrm>
          <a:custGeom>
            <a:avLst/>
            <a:gdLst/>
            <a:ahLst/>
            <a:cxnLst/>
            <a:rect l="l" t="t" r="r" b="b"/>
            <a:pathLst>
              <a:path w="1785932" h="1281932">
                <a:moveTo>
                  <a:pt x="0" y="0"/>
                </a:moveTo>
                <a:lnTo>
                  <a:pt x="1785931" y="0"/>
                </a:lnTo>
                <a:lnTo>
                  <a:pt x="1785931" y="1281933"/>
                </a:lnTo>
                <a:lnTo>
                  <a:pt x="0" y="12819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207328" y="3431917"/>
            <a:ext cx="85474" cy="716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70"/>
              </a:lnSpc>
            </a:pPr>
            <a:r>
              <a:rPr lang="en-US" sz="2585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3276743" y="2324243"/>
            <a:ext cx="10234448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400" b="1" dirty="0">
                <a:solidFill>
                  <a:srgbClr val="006683"/>
                </a:solidFill>
                <a:latin typeface="Raleway Heavy"/>
                <a:ea typeface="Raleway Heavy"/>
                <a:cs typeface="Raleway Heavy"/>
              </a:rPr>
              <a:t>Diagnóstico precoce do câncer em cavidade oral 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2611755" y="4980940"/>
            <a:ext cx="10192385" cy="762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615"/>
              </a:lnSpc>
            </a:pPr>
            <a:r>
              <a:rPr lang="pt-BR" sz="2180" i="1" dirty="0">
                <a:solidFill>
                  <a:srgbClr val="000000"/>
                </a:solidFill>
                <a:latin typeface="Raleway Italics"/>
                <a:ea typeface="Raleway Italics"/>
                <a:cs typeface="Raleway Italics"/>
              </a:rPr>
              <a:t>Patologista Oral </a:t>
            </a:r>
            <a:r>
              <a:rPr lang="en-US" altLang="pt-BR" sz="2180" i="1" dirty="0">
                <a:solidFill>
                  <a:srgbClr val="000000"/>
                </a:solidFill>
                <a:latin typeface="Raleway Italics"/>
                <a:ea typeface="Raleway Italics"/>
                <a:cs typeface="Raleway Italics"/>
              </a:rPr>
              <a:t>e</a:t>
            </a:r>
            <a:r>
              <a:rPr lang="pt-BR" sz="2180" i="1" dirty="0">
                <a:solidFill>
                  <a:srgbClr val="000000"/>
                </a:solidFill>
                <a:latin typeface="Raleway Italics"/>
                <a:ea typeface="Raleway Italics"/>
                <a:cs typeface="Raleway Italics"/>
              </a:rPr>
              <a:t> Pesquisador da Universidade </a:t>
            </a:r>
            <a:r>
              <a:rPr lang="en-US" altLang="pt-BR" sz="2180" i="1" dirty="0">
                <a:solidFill>
                  <a:srgbClr val="000000"/>
                </a:solidFill>
                <a:latin typeface="Raleway Italics"/>
                <a:ea typeface="Raleway Italics"/>
                <a:cs typeface="Raleway Italics"/>
              </a:rPr>
              <a:t>Federal </a:t>
            </a:r>
            <a:r>
              <a:rPr lang="pt-BR" sz="2180" i="1" dirty="0">
                <a:solidFill>
                  <a:srgbClr val="000000"/>
                </a:solidFill>
                <a:latin typeface="Raleway Italics"/>
                <a:ea typeface="Raleway Italics"/>
                <a:cs typeface="Raleway Italics"/>
              </a:rPr>
              <a:t>de Santa Catarina</a:t>
            </a:r>
          </a:p>
          <a:p>
            <a:pPr algn="ctr">
              <a:lnSpc>
                <a:spcPts val="2615"/>
              </a:lnSpc>
            </a:pPr>
            <a:r>
              <a:rPr lang="pt-BR" sz="2180" i="1" dirty="0">
                <a:solidFill>
                  <a:srgbClr val="000000"/>
                </a:solidFill>
                <a:latin typeface="Raleway Italics"/>
                <a:ea typeface="Raleway Italics"/>
                <a:cs typeface="Raleway Italics"/>
              </a:rPr>
              <a:t>Membro do </a:t>
            </a:r>
            <a:r>
              <a:rPr lang="en-US" altLang="pt-BR" sz="2180" i="1" dirty="0">
                <a:solidFill>
                  <a:srgbClr val="000000"/>
                </a:solidFill>
                <a:latin typeface="Raleway Italics"/>
                <a:ea typeface="Raleway Italics"/>
                <a:cs typeface="Raleway Italics"/>
              </a:rPr>
              <a:t>C</a:t>
            </a:r>
            <a:r>
              <a:rPr lang="pt-BR" sz="2180" i="1" dirty="0">
                <a:solidFill>
                  <a:srgbClr val="000000"/>
                </a:solidFill>
                <a:latin typeface="Raleway Italics"/>
                <a:ea typeface="Raleway Italics"/>
                <a:cs typeface="Raleway Italics"/>
              </a:rPr>
              <a:t>omitê </a:t>
            </a:r>
            <a:r>
              <a:rPr lang="en-US" altLang="pt-BR" sz="2180" i="1" dirty="0">
                <a:solidFill>
                  <a:srgbClr val="000000"/>
                </a:solidFill>
                <a:latin typeface="Raleway Italics"/>
                <a:ea typeface="Raleway Italics"/>
                <a:cs typeface="Raleway Italics"/>
              </a:rPr>
              <a:t>C</a:t>
            </a:r>
            <a:r>
              <a:rPr lang="pt-BR" sz="2180" i="1" dirty="0">
                <a:solidFill>
                  <a:srgbClr val="000000"/>
                </a:solidFill>
                <a:latin typeface="Raleway Italics"/>
                <a:ea typeface="Raleway Italics"/>
                <a:cs typeface="Raleway Italics"/>
              </a:rPr>
              <a:t>ientífico da ACBG </a:t>
            </a:r>
            <a:r>
              <a:rPr lang="pt-BR" sz="2180" i="1" dirty="0" smtClean="0">
                <a:solidFill>
                  <a:srgbClr val="000000"/>
                </a:solidFill>
                <a:latin typeface="Raleway Italics"/>
                <a:ea typeface="Raleway Italics"/>
                <a:cs typeface="Raleway Italics"/>
              </a:rPr>
              <a:t>Brasil</a:t>
            </a:r>
            <a:endParaRPr lang="en-US" altLang="pt-BR" sz="2180" i="1" dirty="0">
              <a:solidFill>
                <a:srgbClr val="000000"/>
              </a:solidFill>
              <a:latin typeface="Raleway Italics"/>
              <a:ea typeface="Raleway Italics"/>
              <a:cs typeface="Raleway Itali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00600" y="4381500"/>
            <a:ext cx="5807075" cy="335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615"/>
              </a:lnSpc>
            </a:pPr>
            <a:r>
              <a:rPr lang="en-US" sz="2800" b="1" dirty="0" err="1" smtClean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Rogério</a:t>
            </a:r>
            <a:r>
              <a:rPr lang="en-US" sz="2800" b="1" dirty="0" smtClean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Gondak, DDS, MSc, PhD</a:t>
            </a:r>
          </a:p>
        </p:txBody>
      </p:sp>
      <p:pic>
        <p:nvPicPr>
          <p:cNvPr id="16" name="Picture 15"/>
          <p:cNvPicPr/>
          <p:nvPr/>
        </p:nvPicPr>
        <p:blipFill>
          <a:blip r:embed="rId8"/>
          <a:stretch>
            <a:fillRect/>
          </a:stretch>
        </p:blipFill>
        <p:spPr>
          <a:xfrm>
            <a:off x="304800" y="1238885"/>
            <a:ext cx="2065020" cy="2694940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5257800" y="9899342"/>
            <a:ext cx="13030200" cy="402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615"/>
              </a:lnSpc>
            </a:pPr>
            <a:r>
              <a:rPr lang="pt-BR" b="1" dirty="0"/>
              <a:t>"</a:t>
            </a:r>
            <a:r>
              <a:rPr lang="pt-BR" sz="2000" b="1" i="1" dirty="0">
                <a:solidFill>
                  <a:srgbClr val="000000"/>
                </a:solidFill>
                <a:latin typeface="Raleway Italics"/>
                <a:ea typeface="Raleway Italics"/>
                <a:cs typeface="Raleway Italics"/>
              </a:rPr>
              <a:t>A pesquisa e desenvolvimento deste conteúdo foram realizados sem qualquer conflito de interesses."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712038" y="18959"/>
            <a:ext cx="4622962" cy="10277134"/>
            <a:chOff x="0" y="545819"/>
            <a:chExt cx="6163949" cy="13182305"/>
          </a:xfrm>
        </p:grpSpPr>
        <p:sp>
          <p:nvSpPr>
            <p:cNvPr id="3" name="Freeform 3"/>
            <p:cNvSpPr/>
            <p:nvPr/>
          </p:nvSpPr>
          <p:spPr>
            <a:xfrm>
              <a:off x="0" y="545819"/>
              <a:ext cx="6163949" cy="13182305"/>
            </a:xfrm>
            <a:custGeom>
              <a:avLst/>
              <a:gdLst/>
              <a:ahLst/>
              <a:cxnLst/>
              <a:rect l="l" t="t" r="r" b="b"/>
              <a:pathLst>
                <a:path w="6163949" h="13728125">
                  <a:moveTo>
                    <a:pt x="0" y="0"/>
                  </a:moveTo>
                  <a:lnTo>
                    <a:pt x="6163949" y="0"/>
                  </a:lnTo>
                  <a:lnTo>
                    <a:pt x="6163949" y="13728125"/>
                  </a:lnTo>
                  <a:lnTo>
                    <a:pt x="0" y="13728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218166" t="-4140" b="-1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3825322" y="779810"/>
              <a:ext cx="1874928" cy="2136332"/>
            </a:xfrm>
            <a:custGeom>
              <a:avLst/>
              <a:gdLst/>
              <a:ahLst/>
              <a:cxnLst/>
              <a:rect l="l" t="t" r="r" b="b"/>
              <a:pathLst>
                <a:path w="1874928" h="2136332">
                  <a:moveTo>
                    <a:pt x="0" y="0"/>
                  </a:moveTo>
                  <a:lnTo>
                    <a:pt x="1874927" y="0"/>
                  </a:lnTo>
                  <a:lnTo>
                    <a:pt x="1874927" y="2136332"/>
                  </a:lnTo>
                  <a:lnTo>
                    <a:pt x="0" y="21363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91482" t="-8560" r="-83410" b="-12102"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4729682" y="950740"/>
              <a:ext cx="331779" cy="5223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60"/>
                </a:lnSpc>
              </a:pPr>
              <a:r>
                <a:rPr lang="en-US" b="1">
                  <a:solidFill>
                    <a:srgbClr val="04668B"/>
                  </a:solidFill>
                  <a:latin typeface="Zilla Slab Bold"/>
                  <a:ea typeface="Zilla Slab Bold"/>
                  <a:cs typeface="Zilla Slab Bold"/>
                  <a:sym typeface="Zilla Slab Bold"/>
                </a:rPr>
                <a:t>5º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207645" y="1360170"/>
            <a:ext cx="12559665" cy="546735"/>
          </a:xfrm>
          <a:custGeom>
            <a:avLst/>
            <a:gdLst/>
            <a:ahLst/>
            <a:cxnLst/>
            <a:rect l="l" t="t" r="r" b="b"/>
            <a:pathLst>
              <a:path w="2120302" h="455119">
                <a:moveTo>
                  <a:pt x="0" y="0"/>
                </a:moveTo>
                <a:lnTo>
                  <a:pt x="2120302" y="0"/>
                </a:lnTo>
                <a:lnTo>
                  <a:pt x="2120302" y="455118"/>
                </a:lnTo>
                <a:lnTo>
                  <a:pt x="0" y="4551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55357" y="193456"/>
            <a:ext cx="15298028" cy="1166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060"/>
              </a:lnSpc>
            </a:pPr>
            <a:r>
              <a:rPr lang="en-US" sz="7760" b="1" dirty="0" err="1" smtClean="0">
                <a:solidFill>
                  <a:srgbClr val="006683"/>
                </a:solidFill>
                <a:latin typeface="Raleway Heavy"/>
                <a:ea typeface="Raleway Heavy"/>
                <a:cs typeface="Raleway Heavy"/>
                <a:sym typeface="Raleway Heavy"/>
              </a:rPr>
              <a:t>Diagnóstico</a:t>
            </a:r>
            <a:r>
              <a:rPr lang="en-US" sz="7760" b="1" dirty="0" smtClean="0">
                <a:solidFill>
                  <a:srgbClr val="006683"/>
                </a:solidFill>
                <a:latin typeface="Raleway Heavy"/>
                <a:ea typeface="Raleway Heavy"/>
                <a:cs typeface="Raleway Heavy"/>
                <a:sym typeface="Raleway Heavy"/>
              </a:rPr>
              <a:t> e </a:t>
            </a:r>
            <a:r>
              <a:rPr lang="en-US" sz="7760" b="1" dirty="0" err="1" smtClean="0">
                <a:solidFill>
                  <a:srgbClr val="006683"/>
                </a:solidFill>
                <a:latin typeface="Raleway Heavy"/>
                <a:ea typeface="Raleway Heavy"/>
                <a:cs typeface="Raleway Heavy"/>
                <a:sym typeface="Raleway Heavy"/>
              </a:rPr>
              <a:t>investigação</a:t>
            </a:r>
            <a:endParaRPr lang="en-US" sz="7760" b="1" dirty="0">
              <a:solidFill>
                <a:srgbClr val="006683"/>
              </a:solidFill>
              <a:latin typeface="Raleway Heavy"/>
              <a:ea typeface="Raleway Heavy"/>
              <a:cs typeface="Raleway Heavy"/>
              <a:sym typeface="Raleway Heavy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717373" y="4483912"/>
            <a:ext cx="169950" cy="909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15"/>
              </a:lnSpc>
            </a:pPr>
            <a:r>
              <a:rPr lang="en-US" sz="5310" b="1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  <a:sym typeface="Raleway Semi-Bold"/>
              </a:rPr>
              <a:t> </a:t>
            </a:r>
          </a:p>
        </p:txBody>
      </p:sp>
      <p:sp>
        <p:nvSpPr>
          <p:cNvPr id="8" name="Retângulo 7"/>
          <p:cNvSpPr/>
          <p:nvPr/>
        </p:nvSpPr>
        <p:spPr>
          <a:xfrm>
            <a:off x="5797352" y="2476500"/>
            <a:ext cx="9144000" cy="7683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en-US" altLang="pt-BR" sz="4400" b="1" dirty="0" smtClean="0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</a:rPr>
              <a:t>EXAME CLÍNICO</a:t>
            </a:r>
          </a:p>
        </p:txBody>
      </p:sp>
      <p:grpSp>
        <p:nvGrpSpPr>
          <p:cNvPr id="14" name="Grupo 13"/>
          <p:cNvGrpSpPr/>
          <p:nvPr/>
        </p:nvGrpSpPr>
        <p:grpSpPr>
          <a:xfrm>
            <a:off x="152400" y="2287905"/>
            <a:ext cx="5078095" cy="7233285"/>
            <a:chOff x="4897529" y="871930"/>
            <a:chExt cx="2706468" cy="3983016"/>
          </a:xfrm>
        </p:grpSpPr>
        <p:grpSp>
          <p:nvGrpSpPr>
            <p:cNvPr id="15" name="Google Shape;215;p19"/>
            <p:cNvGrpSpPr/>
            <p:nvPr/>
          </p:nvGrpSpPr>
          <p:grpSpPr>
            <a:xfrm>
              <a:off x="5257600" y="966524"/>
              <a:ext cx="1891107" cy="3888422"/>
              <a:chOff x="5160100" y="1609475"/>
              <a:chExt cx="975300" cy="2005375"/>
            </a:xfrm>
          </p:grpSpPr>
          <p:sp>
            <p:nvSpPr>
              <p:cNvPr id="29" name="Google Shape;216;p19"/>
              <p:cNvSpPr/>
              <p:nvPr/>
            </p:nvSpPr>
            <p:spPr>
              <a:xfrm>
                <a:off x="5160100" y="1609475"/>
                <a:ext cx="975300" cy="2005375"/>
              </a:xfrm>
              <a:custGeom>
                <a:avLst/>
                <a:gdLst/>
                <a:ahLst/>
                <a:cxnLst/>
                <a:rect l="l" t="t" r="r" b="b"/>
                <a:pathLst>
                  <a:path w="39012" h="80215" extrusionOk="0">
                    <a:moveTo>
                      <a:pt x="19506" y="53273"/>
                    </a:moveTo>
                    <a:lnTo>
                      <a:pt x="19628" y="54309"/>
                    </a:lnTo>
                    <a:lnTo>
                      <a:pt x="19689" y="54858"/>
                    </a:lnTo>
                    <a:lnTo>
                      <a:pt x="19689" y="55406"/>
                    </a:lnTo>
                    <a:lnTo>
                      <a:pt x="19567" y="56442"/>
                    </a:lnTo>
                    <a:lnTo>
                      <a:pt x="19567" y="56930"/>
                    </a:lnTo>
                    <a:lnTo>
                      <a:pt x="19628" y="57418"/>
                    </a:lnTo>
                    <a:lnTo>
                      <a:pt x="19689" y="57844"/>
                    </a:lnTo>
                    <a:lnTo>
                      <a:pt x="19872" y="58210"/>
                    </a:lnTo>
                    <a:lnTo>
                      <a:pt x="19933" y="58454"/>
                    </a:lnTo>
                    <a:lnTo>
                      <a:pt x="19933" y="58698"/>
                    </a:lnTo>
                    <a:lnTo>
                      <a:pt x="19933" y="59246"/>
                    </a:lnTo>
                    <a:lnTo>
                      <a:pt x="19872" y="60283"/>
                    </a:lnTo>
                    <a:lnTo>
                      <a:pt x="19750" y="61319"/>
                    </a:lnTo>
                    <a:lnTo>
                      <a:pt x="19689" y="62843"/>
                    </a:lnTo>
                    <a:lnTo>
                      <a:pt x="19628" y="64305"/>
                    </a:lnTo>
                    <a:lnTo>
                      <a:pt x="19628" y="65281"/>
                    </a:lnTo>
                    <a:lnTo>
                      <a:pt x="19628" y="66195"/>
                    </a:lnTo>
                    <a:lnTo>
                      <a:pt x="19750" y="68267"/>
                    </a:lnTo>
                    <a:lnTo>
                      <a:pt x="19811" y="69486"/>
                    </a:lnTo>
                    <a:lnTo>
                      <a:pt x="19750" y="70645"/>
                    </a:lnTo>
                    <a:lnTo>
                      <a:pt x="19506" y="73022"/>
                    </a:lnTo>
                    <a:lnTo>
                      <a:pt x="19323" y="70888"/>
                    </a:lnTo>
                    <a:lnTo>
                      <a:pt x="19262" y="69791"/>
                    </a:lnTo>
                    <a:lnTo>
                      <a:pt x="19262" y="68694"/>
                    </a:lnTo>
                    <a:lnTo>
                      <a:pt x="19323" y="67658"/>
                    </a:lnTo>
                    <a:lnTo>
                      <a:pt x="19384" y="66561"/>
                    </a:lnTo>
                    <a:lnTo>
                      <a:pt x="19445" y="65464"/>
                    </a:lnTo>
                    <a:lnTo>
                      <a:pt x="19445" y="64366"/>
                    </a:lnTo>
                    <a:lnTo>
                      <a:pt x="19384" y="62599"/>
                    </a:lnTo>
                    <a:lnTo>
                      <a:pt x="19323" y="61745"/>
                    </a:lnTo>
                    <a:lnTo>
                      <a:pt x="19262" y="60831"/>
                    </a:lnTo>
                    <a:lnTo>
                      <a:pt x="19140" y="59612"/>
                    </a:lnTo>
                    <a:lnTo>
                      <a:pt x="19079" y="59002"/>
                    </a:lnTo>
                    <a:lnTo>
                      <a:pt x="19079" y="58698"/>
                    </a:lnTo>
                    <a:lnTo>
                      <a:pt x="19140" y="58393"/>
                    </a:lnTo>
                    <a:lnTo>
                      <a:pt x="19262" y="57844"/>
                    </a:lnTo>
                    <a:lnTo>
                      <a:pt x="19445" y="57235"/>
                    </a:lnTo>
                    <a:lnTo>
                      <a:pt x="19445" y="56625"/>
                    </a:lnTo>
                    <a:lnTo>
                      <a:pt x="19445" y="56016"/>
                    </a:lnTo>
                    <a:lnTo>
                      <a:pt x="19384" y="55345"/>
                    </a:lnTo>
                    <a:lnTo>
                      <a:pt x="19384" y="54614"/>
                    </a:lnTo>
                    <a:lnTo>
                      <a:pt x="19506" y="53273"/>
                    </a:lnTo>
                    <a:close/>
                    <a:moveTo>
                      <a:pt x="19445" y="0"/>
                    </a:moveTo>
                    <a:lnTo>
                      <a:pt x="18957" y="61"/>
                    </a:lnTo>
                    <a:lnTo>
                      <a:pt x="18287" y="183"/>
                    </a:lnTo>
                    <a:lnTo>
                      <a:pt x="17677" y="366"/>
                    </a:lnTo>
                    <a:lnTo>
                      <a:pt x="17068" y="670"/>
                    </a:lnTo>
                    <a:lnTo>
                      <a:pt x="16824" y="853"/>
                    </a:lnTo>
                    <a:lnTo>
                      <a:pt x="16580" y="1097"/>
                    </a:lnTo>
                    <a:lnTo>
                      <a:pt x="16336" y="1402"/>
                    </a:lnTo>
                    <a:lnTo>
                      <a:pt x="16153" y="1646"/>
                    </a:lnTo>
                    <a:lnTo>
                      <a:pt x="15788" y="2316"/>
                    </a:lnTo>
                    <a:lnTo>
                      <a:pt x="15605" y="2987"/>
                    </a:lnTo>
                    <a:lnTo>
                      <a:pt x="15483" y="3657"/>
                    </a:lnTo>
                    <a:lnTo>
                      <a:pt x="15422" y="4389"/>
                    </a:lnTo>
                    <a:lnTo>
                      <a:pt x="15422" y="5059"/>
                    </a:lnTo>
                    <a:lnTo>
                      <a:pt x="15422" y="5730"/>
                    </a:lnTo>
                    <a:lnTo>
                      <a:pt x="15544" y="6400"/>
                    </a:lnTo>
                    <a:lnTo>
                      <a:pt x="15666" y="7132"/>
                    </a:lnTo>
                    <a:lnTo>
                      <a:pt x="15849" y="7802"/>
                    </a:lnTo>
                    <a:lnTo>
                      <a:pt x="16275" y="9082"/>
                    </a:lnTo>
                    <a:lnTo>
                      <a:pt x="16397" y="9387"/>
                    </a:lnTo>
                    <a:lnTo>
                      <a:pt x="16580" y="9631"/>
                    </a:lnTo>
                    <a:lnTo>
                      <a:pt x="16824" y="9874"/>
                    </a:lnTo>
                    <a:lnTo>
                      <a:pt x="16946" y="9996"/>
                    </a:lnTo>
                    <a:lnTo>
                      <a:pt x="16946" y="10179"/>
                    </a:lnTo>
                    <a:lnTo>
                      <a:pt x="16946" y="10362"/>
                    </a:lnTo>
                    <a:lnTo>
                      <a:pt x="16763" y="11886"/>
                    </a:lnTo>
                    <a:lnTo>
                      <a:pt x="16763" y="12069"/>
                    </a:lnTo>
                    <a:lnTo>
                      <a:pt x="16702" y="12252"/>
                    </a:lnTo>
                    <a:lnTo>
                      <a:pt x="16641" y="12313"/>
                    </a:lnTo>
                    <a:lnTo>
                      <a:pt x="16458" y="12373"/>
                    </a:lnTo>
                    <a:lnTo>
                      <a:pt x="16093" y="12617"/>
                    </a:lnTo>
                    <a:lnTo>
                      <a:pt x="15422" y="13044"/>
                    </a:lnTo>
                    <a:lnTo>
                      <a:pt x="14752" y="13471"/>
                    </a:lnTo>
                    <a:lnTo>
                      <a:pt x="14508" y="13653"/>
                    </a:lnTo>
                    <a:lnTo>
                      <a:pt x="14325" y="13775"/>
                    </a:lnTo>
                    <a:lnTo>
                      <a:pt x="13350" y="13775"/>
                    </a:lnTo>
                    <a:lnTo>
                      <a:pt x="12496" y="13836"/>
                    </a:lnTo>
                    <a:lnTo>
                      <a:pt x="11765" y="13958"/>
                    </a:lnTo>
                    <a:lnTo>
                      <a:pt x="11033" y="14141"/>
                    </a:lnTo>
                    <a:lnTo>
                      <a:pt x="10668" y="14263"/>
                    </a:lnTo>
                    <a:lnTo>
                      <a:pt x="10363" y="14385"/>
                    </a:lnTo>
                    <a:lnTo>
                      <a:pt x="9997" y="14629"/>
                    </a:lnTo>
                    <a:lnTo>
                      <a:pt x="9753" y="14812"/>
                    </a:lnTo>
                    <a:lnTo>
                      <a:pt x="9510" y="15116"/>
                    </a:lnTo>
                    <a:lnTo>
                      <a:pt x="9266" y="15421"/>
                    </a:lnTo>
                    <a:lnTo>
                      <a:pt x="8900" y="16031"/>
                    </a:lnTo>
                    <a:lnTo>
                      <a:pt x="8534" y="16701"/>
                    </a:lnTo>
                    <a:lnTo>
                      <a:pt x="8230" y="17372"/>
                    </a:lnTo>
                    <a:lnTo>
                      <a:pt x="8108" y="17737"/>
                    </a:lnTo>
                    <a:lnTo>
                      <a:pt x="8047" y="18103"/>
                    </a:lnTo>
                    <a:lnTo>
                      <a:pt x="7986" y="18895"/>
                    </a:lnTo>
                    <a:lnTo>
                      <a:pt x="7986" y="19688"/>
                    </a:lnTo>
                    <a:lnTo>
                      <a:pt x="8047" y="20480"/>
                    </a:lnTo>
                    <a:lnTo>
                      <a:pt x="8047" y="20846"/>
                    </a:lnTo>
                    <a:lnTo>
                      <a:pt x="8047" y="21212"/>
                    </a:lnTo>
                    <a:lnTo>
                      <a:pt x="7864" y="22004"/>
                    </a:lnTo>
                    <a:lnTo>
                      <a:pt x="7620" y="23589"/>
                    </a:lnTo>
                    <a:lnTo>
                      <a:pt x="7376" y="25174"/>
                    </a:lnTo>
                    <a:lnTo>
                      <a:pt x="7315" y="26758"/>
                    </a:lnTo>
                    <a:lnTo>
                      <a:pt x="7254" y="27124"/>
                    </a:lnTo>
                    <a:lnTo>
                      <a:pt x="7193" y="27490"/>
                    </a:lnTo>
                    <a:lnTo>
                      <a:pt x="7132" y="27856"/>
                    </a:lnTo>
                    <a:lnTo>
                      <a:pt x="6950" y="28160"/>
                    </a:lnTo>
                    <a:lnTo>
                      <a:pt x="6706" y="28526"/>
                    </a:lnTo>
                    <a:lnTo>
                      <a:pt x="6523" y="28892"/>
                    </a:lnTo>
                    <a:lnTo>
                      <a:pt x="5974" y="30172"/>
                    </a:lnTo>
                    <a:lnTo>
                      <a:pt x="5609" y="31452"/>
                    </a:lnTo>
                    <a:lnTo>
                      <a:pt x="5304" y="32732"/>
                    </a:lnTo>
                    <a:lnTo>
                      <a:pt x="5121" y="34073"/>
                    </a:lnTo>
                    <a:lnTo>
                      <a:pt x="4938" y="35536"/>
                    </a:lnTo>
                    <a:lnTo>
                      <a:pt x="4755" y="36267"/>
                    </a:lnTo>
                    <a:lnTo>
                      <a:pt x="4572" y="36998"/>
                    </a:lnTo>
                    <a:lnTo>
                      <a:pt x="4329" y="37669"/>
                    </a:lnTo>
                    <a:lnTo>
                      <a:pt x="4207" y="38035"/>
                    </a:lnTo>
                    <a:lnTo>
                      <a:pt x="4146" y="38218"/>
                    </a:lnTo>
                    <a:lnTo>
                      <a:pt x="4024" y="38400"/>
                    </a:lnTo>
                    <a:lnTo>
                      <a:pt x="3963" y="38461"/>
                    </a:lnTo>
                    <a:lnTo>
                      <a:pt x="3475" y="38461"/>
                    </a:lnTo>
                    <a:lnTo>
                      <a:pt x="3109" y="38583"/>
                    </a:lnTo>
                    <a:lnTo>
                      <a:pt x="2805" y="38766"/>
                    </a:lnTo>
                    <a:lnTo>
                      <a:pt x="2256" y="39315"/>
                    </a:lnTo>
                    <a:lnTo>
                      <a:pt x="1768" y="39863"/>
                    </a:lnTo>
                    <a:lnTo>
                      <a:pt x="1342" y="40412"/>
                    </a:lnTo>
                    <a:lnTo>
                      <a:pt x="854" y="41021"/>
                    </a:lnTo>
                    <a:lnTo>
                      <a:pt x="306" y="41387"/>
                    </a:lnTo>
                    <a:lnTo>
                      <a:pt x="123" y="41570"/>
                    </a:lnTo>
                    <a:lnTo>
                      <a:pt x="62" y="41692"/>
                    </a:lnTo>
                    <a:lnTo>
                      <a:pt x="1" y="41814"/>
                    </a:lnTo>
                    <a:lnTo>
                      <a:pt x="62" y="42058"/>
                    </a:lnTo>
                    <a:lnTo>
                      <a:pt x="245" y="42179"/>
                    </a:lnTo>
                    <a:lnTo>
                      <a:pt x="427" y="42240"/>
                    </a:lnTo>
                    <a:lnTo>
                      <a:pt x="610" y="42240"/>
                    </a:lnTo>
                    <a:lnTo>
                      <a:pt x="1098" y="42119"/>
                    </a:lnTo>
                    <a:lnTo>
                      <a:pt x="1525" y="41936"/>
                    </a:lnTo>
                    <a:lnTo>
                      <a:pt x="1768" y="41753"/>
                    </a:lnTo>
                    <a:lnTo>
                      <a:pt x="2012" y="41570"/>
                    </a:lnTo>
                    <a:lnTo>
                      <a:pt x="2195" y="41387"/>
                    </a:lnTo>
                    <a:lnTo>
                      <a:pt x="2317" y="41265"/>
                    </a:lnTo>
                    <a:lnTo>
                      <a:pt x="2439" y="41204"/>
                    </a:lnTo>
                    <a:lnTo>
                      <a:pt x="2439" y="41204"/>
                    </a:lnTo>
                    <a:lnTo>
                      <a:pt x="2317" y="41509"/>
                    </a:lnTo>
                    <a:lnTo>
                      <a:pt x="2256" y="41753"/>
                    </a:lnTo>
                    <a:lnTo>
                      <a:pt x="1951" y="42240"/>
                    </a:lnTo>
                    <a:lnTo>
                      <a:pt x="1281" y="43459"/>
                    </a:lnTo>
                    <a:lnTo>
                      <a:pt x="976" y="44008"/>
                    </a:lnTo>
                    <a:lnTo>
                      <a:pt x="854" y="44252"/>
                    </a:lnTo>
                    <a:lnTo>
                      <a:pt x="854" y="44435"/>
                    </a:lnTo>
                    <a:lnTo>
                      <a:pt x="915" y="44557"/>
                    </a:lnTo>
                    <a:lnTo>
                      <a:pt x="1037" y="44739"/>
                    </a:lnTo>
                    <a:lnTo>
                      <a:pt x="1159" y="44861"/>
                    </a:lnTo>
                    <a:lnTo>
                      <a:pt x="1342" y="44800"/>
                    </a:lnTo>
                    <a:lnTo>
                      <a:pt x="1525" y="44739"/>
                    </a:lnTo>
                    <a:lnTo>
                      <a:pt x="1829" y="44435"/>
                    </a:lnTo>
                    <a:lnTo>
                      <a:pt x="2073" y="44130"/>
                    </a:lnTo>
                    <a:lnTo>
                      <a:pt x="2561" y="43399"/>
                    </a:lnTo>
                    <a:lnTo>
                      <a:pt x="2805" y="43033"/>
                    </a:lnTo>
                    <a:lnTo>
                      <a:pt x="3048" y="42789"/>
                    </a:lnTo>
                    <a:lnTo>
                      <a:pt x="3048" y="42789"/>
                    </a:lnTo>
                    <a:lnTo>
                      <a:pt x="2988" y="43094"/>
                    </a:lnTo>
                    <a:lnTo>
                      <a:pt x="2927" y="43459"/>
                    </a:lnTo>
                    <a:lnTo>
                      <a:pt x="2622" y="44191"/>
                    </a:lnTo>
                    <a:lnTo>
                      <a:pt x="2378" y="44861"/>
                    </a:lnTo>
                    <a:lnTo>
                      <a:pt x="2256" y="45227"/>
                    </a:lnTo>
                    <a:lnTo>
                      <a:pt x="2256" y="45593"/>
                    </a:lnTo>
                    <a:lnTo>
                      <a:pt x="2378" y="45776"/>
                    </a:lnTo>
                    <a:lnTo>
                      <a:pt x="2500" y="45898"/>
                    </a:lnTo>
                    <a:lnTo>
                      <a:pt x="2683" y="45959"/>
                    </a:lnTo>
                    <a:lnTo>
                      <a:pt x="2866" y="45898"/>
                    </a:lnTo>
                    <a:lnTo>
                      <a:pt x="3048" y="45776"/>
                    </a:lnTo>
                    <a:lnTo>
                      <a:pt x="3170" y="45532"/>
                    </a:lnTo>
                    <a:lnTo>
                      <a:pt x="3353" y="45166"/>
                    </a:lnTo>
                    <a:lnTo>
                      <a:pt x="3719" y="44252"/>
                    </a:lnTo>
                    <a:lnTo>
                      <a:pt x="4085" y="43277"/>
                    </a:lnTo>
                    <a:lnTo>
                      <a:pt x="4024" y="44130"/>
                    </a:lnTo>
                    <a:lnTo>
                      <a:pt x="3963" y="44922"/>
                    </a:lnTo>
                    <a:lnTo>
                      <a:pt x="3963" y="45349"/>
                    </a:lnTo>
                    <a:lnTo>
                      <a:pt x="4024" y="45593"/>
                    </a:lnTo>
                    <a:lnTo>
                      <a:pt x="4146" y="45776"/>
                    </a:lnTo>
                    <a:lnTo>
                      <a:pt x="4268" y="45837"/>
                    </a:lnTo>
                    <a:lnTo>
                      <a:pt x="4450" y="45837"/>
                    </a:lnTo>
                    <a:lnTo>
                      <a:pt x="4633" y="45776"/>
                    </a:lnTo>
                    <a:lnTo>
                      <a:pt x="4755" y="45654"/>
                    </a:lnTo>
                    <a:lnTo>
                      <a:pt x="4816" y="45349"/>
                    </a:lnTo>
                    <a:lnTo>
                      <a:pt x="4877" y="45105"/>
                    </a:lnTo>
                    <a:lnTo>
                      <a:pt x="4938" y="44496"/>
                    </a:lnTo>
                    <a:lnTo>
                      <a:pt x="4999" y="43642"/>
                    </a:lnTo>
                    <a:lnTo>
                      <a:pt x="5060" y="43338"/>
                    </a:lnTo>
                    <a:lnTo>
                      <a:pt x="5060" y="43216"/>
                    </a:lnTo>
                    <a:lnTo>
                      <a:pt x="5182" y="43094"/>
                    </a:lnTo>
                    <a:lnTo>
                      <a:pt x="5243" y="43277"/>
                    </a:lnTo>
                    <a:lnTo>
                      <a:pt x="5243" y="43459"/>
                    </a:lnTo>
                    <a:lnTo>
                      <a:pt x="5182" y="43886"/>
                    </a:lnTo>
                    <a:lnTo>
                      <a:pt x="5121" y="44374"/>
                    </a:lnTo>
                    <a:lnTo>
                      <a:pt x="5121" y="44800"/>
                    </a:lnTo>
                    <a:lnTo>
                      <a:pt x="5182" y="45044"/>
                    </a:lnTo>
                    <a:lnTo>
                      <a:pt x="5365" y="45227"/>
                    </a:lnTo>
                    <a:lnTo>
                      <a:pt x="5426" y="45288"/>
                    </a:lnTo>
                    <a:lnTo>
                      <a:pt x="5609" y="45288"/>
                    </a:lnTo>
                    <a:lnTo>
                      <a:pt x="5730" y="45227"/>
                    </a:lnTo>
                    <a:lnTo>
                      <a:pt x="5852" y="45044"/>
                    </a:lnTo>
                    <a:lnTo>
                      <a:pt x="5913" y="44861"/>
                    </a:lnTo>
                    <a:lnTo>
                      <a:pt x="6035" y="44496"/>
                    </a:lnTo>
                    <a:lnTo>
                      <a:pt x="6035" y="43642"/>
                    </a:lnTo>
                    <a:lnTo>
                      <a:pt x="6157" y="42484"/>
                    </a:lnTo>
                    <a:lnTo>
                      <a:pt x="6218" y="42240"/>
                    </a:lnTo>
                    <a:lnTo>
                      <a:pt x="6340" y="41997"/>
                    </a:lnTo>
                    <a:lnTo>
                      <a:pt x="6645" y="41082"/>
                    </a:lnTo>
                    <a:lnTo>
                      <a:pt x="6767" y="40595"/>
                    </a:lnTo>
                    <a:lnTo>
                      <a:pt x="6828" y="40107"/>
                    </a:lnTo>
                    <a:lnTo>
                      <a:pt x="6767" y="39802"/>
                    </a:lnTo>
                    <a:lnTo>
                      <a:pt x="6706" y="39558"/>
                    </a:lnTo>
                    <a:lnTo>
                      <a:pt x="6767" y="39315"/>
                    </a:lnTo>
                    <a:lnTo>
                      <a:pt x="6889" y="39132"/>
                    </a:lnTo>
                    <a:lnTo>
                      <a:pt x="7376" y="37974"/>
                    </a:lnTo>
                    <a:lnTo>
                      <a:pt x="7925" y="36877"/>
                    </a:lnTo>
                    <a:lnTo>
                      <a:pt x="9266" y="34256"/>
                    </a:lnTo>
                    <a:lnTo>
                      <a:pt x="9875" y="32915"/>
                    </a:lnTo>
                    <a:lnTo>
                      <a:pt x="10363" y="31574"/>
                    </a:lnTo>
                    <a:lnTo>
                      <a:pt x="10607" y="30781"/>
                    </a:lnTo>
                    <a:lnTo>
                      <a:pt x="10729" y="30050"/>
                    </a:lnTo>
                    <a:lnTo>
                      <a:pt x="11094" y="28526"/>
                    </a:lnTo>
                    <a:lnTo>
                      <a:pt x="11521" y="27185"/>
                    </a:lnTo>
                    <a:lnTo>
                      <a:pt x="12009" y="25844"/>
                    </a:lnTo>
                    <a:lnTo>
                      <a:pt x="12374" y="27307"/>
                    </a:lnTo>
                    <a:lnTo>
                      <a:pt x="12557" y="27856"/>
                    </a:lnTo>
                    <a:lnTo>
                      <a:pt x="12679" y="28465"/>
                    </a:lnTo>
                    <a:lnTo>
                      <a:pt x="12679" y="29136"/>
                    </a:lnTo>
                    <a:lnTo>
                      <a:pt x="12679" y="29806"/>
                    </a:lnTo>
                    <a:lnTo>
                      <a:pt x="12618" y="31878"/>
                    </a:lnTo>
                    <a:lnTo>
                      <a:pt x="12618" y="32427"/>
                    </a:lnTo>
                    <a:lnTo>
                      <a:pt x="12618" y="33037"/>
                    </a:lnTo>
                    <a:lnTo>
                      <a:pt x="12679" y="33280"/>
                    </a:lnTo>
                    <a:lnTo>
                      <a:pt x="12801" y="33524"/>
                    </a:lnTo>
                    <a:lnTo>
                      <a:pt x="12801" y="33768"/>
                    </a:lnTo>
                    <a:lnTo>
                      <a:pt x="12801" y="34012"/>
                    </a:lnTo>
                    <a:lnTo>
                      <a:pt x="12679" y="34560"/>
                    </a:lnTo>
                    <a:lnTo>
                      <a:pt x="12313" y="36633"/>
                    </a:lnTo>
                    <a:lnTo>
                      <a:pt x="12192" y="37669"/>
                    </a:lnTo>
                    <a:lnTo>
                      <a:pt x="12131" y="38705"/>
                    </a:lnTo>
                    <a:lnTo>
                      <a:pt x="12070" y="40839"/>
                    </a:lnTo>
                    <a:lnTo>
                      <a:pt x="12131" y="42972"/>
                    </a:lnTo>
                    <a:lnTo>
                      <a:pt x="12252" y="45044"/>
                    </a:lnTo>
                    <a:lnTo>
                      <a:pt x="12435" y="47178"/>
                    </a:lnTo>
                    <a:lnTo>
                      <a:pt x="12740" y="49250"/>
                    </a:lnTo>
                    <a:lnTo>
                      <a:pt x="13106" y="51261"/>
                    </a:lnTo>
                    <a:lnTo>
                      <a:pt x="13593" y="53334"/>
                    </a:lnTo>
                    <a:lnTo>
                      <a:pt x="14081" y="55041"/>
                    </a:lnTo>
                    <a:lnTo>
                      <a:pt x="14264" y="55955"/>
                    </a:lnTo>
                    <a:lnTo>
                      <a:pt x="14325" y="56869"/>
                    </a:lnTo>
                    <a:lnTo>
                      <a:pt x="14264" y="57601"/>
                    </a:lnTo>
                    <a:lnTo>
                      <a:pt x="14203" y="58393"/>
                    </a:lnTo>
                    <a:lnTo>
                      <a:pt x="13837" y="59856"/>
                    </a:lnTo>
                    <a:lnTo>
                      <a:pt x="13654" y="60892"/>
                    </a:lnTo>
                    <a:lnTo>
                      <a:pt x="13532" y="61928"/>
                    </a:lnTo>
                    <a:lnTo>
                      <a:pt x="13472" y="62964"/>
                    </a:lnTo>
                    <a:lnTo>
                      <a:pt x="13532" y="64001"/>
                    </a:lnTo>
                    <a:lnTo>
                      <a:pt x="13715" y="65037"/>
                    </a:lnTo>
                    <a:lnTo>
                      <a:pt x="13898" y="66012"/>
                    </a:lnTo>
                    <a:lnTo>
                      <a:pt x="14508" y="67963"/>
                    </a:lnTo>
                    <a:lnTo>
                      <a:pt x="15605" y="71681"/>
                    </a:lnTo>
                    <a:lnTo>
                      <a:pt x="16032" y="73144"/>
                    </a:lnTo>
                    <a:lnTo>
                      <a:pt x="16458" y="74606"/>
                    </a:lnTo>
                    <a:lnTo>
                      <a:pt x="16580" y="75094"/>
                    </a:lnTo>
                    <a:lnTo>
                      <a:pt x="16641" y="75399"/>
                    </a:lnTo>
                    <a:lnTo>
                      <a:pt x="16641" y="75643"/>
                    </a:lnTo>
                    <a:lnTo>
                      <a:pt x="16519" y="76069"/>
                    </a:lnTo>
                    <a:lnTo>
                      <a:pt x="16336" y="76496"/>
                    </a:lnTo>
                    <a:lnTo>
                      <a:pt x="15849" y="77227"/>
                    </a:lnTo>
                    <a:lnTo>
                      <a:pt x="15422" y="77959"/>
                    </a:lnTo>
                    <a:lnTo>
                      <a:pt x="15117" y="78264"/>
                    </a:lnTo>
                    <a:lnTo>
                      <a:pt x="14813" y="78507"/>
                    </a:lnTo>
                    <a:lnTo>
                      <a:pt x="14569" y="78690"/>
                    </a:lnTo>
                    <a:lnTo>
                      <a:pt x="14386" y="78873"/>
                    </a:lnTo>
                    <a:lnTo>
                      <a:pt x="14386" y="79056"/>
                    </a:lnTo>
                    <a:lnTo>
                      <a:pt x="14447" y="79239"/>
                    </a:lnTo>
                    <a:lnTo>
                      <a:pt x="14569" y="79361"/>
                    </a:lnTo>
                    <a:lnTo>
                      <a:pt x="14752" y="79483"/>
                    </a:lnTo>
                    <a:lnTo>
                      <a:pt x="15117" y="79605"/>
                    </a:lnTo>
                    <a:lnTo>
                      <a:pt x="15483" y="79666"/>
                    </a:lnTo>
                    <a:lnTo>
                      <a:pt x="16032" y="79787"/>
                    </a:lnTo>
                    <a:lnTo>
                      <a:pt x="16580" y="79848"/>
                    </a:lnTo>
                    <a:lnTo>
                      <a:pt x="17007" y="79848"/>
                    </a:lnTo>
                    <a:lnTo>
                      <a:pt x="17434" y="79787"/>
                    </a:lnTo>
                    <a:lnTo>
                      <a:pt x="17555" y="79787"/>
                    </a:lnTo>
                    <a:lnTo>
                      <a:pt x="17677" y="79970"/>
                    </a:lnTo>
                    <a:lnTo>
                      <a:pt x="17921" y="80092"/>
                    </a:lnTo>
                    <a:lnTo>
                      <a:pt x="18165" y="80153"/>
                    </a:lnTo>
                    <a:lnTo>
                      <a:pt x="18592" y="80214"/>
                    </a:lnTo>
                    <a:lnTo>
                      <a:pt x="18957" y="80092"/>
                    </a:lnTo>
                    <a:lnTo>
                      <a:pt x="19140" y="80031"/>
                    </a:lnTo>
                    <a:lnTo>
                      <a:pt x="19323" y="79909"/>
                    </a:lnTo>
                    <a:lnTo>
                      <a:pt x="19445" y="79727"/>
                    </a:lnTo>
                    <a:lnTo>
                      <a:pt x="19506" y="79544"/>
                    </a:lnTo>
                    <a:lnTo>
                      <a:pt x="19689" y="79787"/>
                    </a:lnTo>
                    <a:lnTo>
                      <a:pt x="19872" y="80031"/>
                    </a:lnTo>
                    <a:lnTo>
                      <a:pt x="20115" y="80153"/>
                    </a:lnTo>
                    <a:lnTo>
                      <a:pt x="20420" y="80214"/>
                    </a:lnTo>
                    <a:lnTo>
                      <a:pt x="20725" y="80214"/>
                    </a:lnTo>
                    <a:lnTo>
                      <a:pt x="21091" y="80153"/>
                    </a:lnTo>
                    <a:lnTo>
                      <a:pt x="21335" y="79970"/>
                    </a:lnTo>
                    <a:lnTo>
                      <a:pt x="21456" y="79848"/>
                    </a:lnTo>
                    <a:lnTo>
                      <a:pt x="21517" y="79727"/>
                    </a:lnTo>
                    <a:lnTo>
                      <a:pt x="21700" y="79787"/>
                    </a:lnTo>
                    <a:lnTo>
                      <a:pt x="21944" y="79848"/>
                    </a:lnTo>
                    <a:lnTo>
                      <a:pt x="22371" y="79848"/>
                    </a:lnTo>
                    <a:lnTo>
                      <a:pt x="22858" y="79787"/>
                    </a:lnTo>
                    <a:lnTo>
                      <a:pt x="23285" y="79727"/>
                    </a:lnTo>
                    <a:lnTo>
                      <a:pt x="24138" y="79544"/>
                    </a:lnTo>
                    <a:lnTo>
                      <a:pt x="24260" y="79483"/>
                    </a:lnTo>
                    <a:lnTo>
                      <a:pt x="24443" y="79422"/>
                    </a:lnTo>
                    <a:lnTo>
                      <a:pt x="24565" y="79300"/>
                    </a:lnTo>
                    <a:lnTo>
                      <a:pt x="24687" y="79117"/>
                    </a:lnTo>
                    <a:lnTo>
                      <a:pt x="24687" y="78934"/>
                    </a:lnTo>
                    <a:lnTo>
                      <a:pt x="24626" y="78812"/>
                    </a:lnTo>
                    <a:lnTo>
                      <a:pt x="24382" y="78629"/>
                    </a:lnTo>
                    <a:lnTo>
                      <a:pt x="23895" y="78203"/>
                    </a:lnTo>
                    <a:lnTo>
                      <a:pt x="23590" y="77898"/>
                    </a:lnTo>
                    <a:lnTo>
                      <a:pt x="23346" y="77471"/>
                    </a:lnTo>
                    <a:lnTo>
                      <a:pt x="22858" y="76679"/>
                    </a:lnTo>
                    <a:lnTo>
                      <a:pt x="22554" y="76008"/>
                    </a:lnTo>
                    <a:lnTo>
                      <a:pt x="22432" y="75643"/>
                    </a:lnTo>
                    <a:lnTo>
                      <a:pt x="22432" y="75277"/>
                    </a:lnTo>
                    <a:lnTo>
                      <a:pt x="22554" y="74667"/>
                    </a:lnTo>
                    <a:lnTo>
                      <a:pt x="22736" y="74058"/>
                    </a:lnTo>
                    <a:lnTo>
                      <a:pt x="23468" y="71559"/>
                    </a:lnTo>
                    <a:lnTo>
                      <a:pt x="24565" y="67902"/>
                    </a:lnTo>
                    <a:lnTo>
                      <a:pt x="25114" y="65951"/>
                    </a:lnTo>
                    <a:lnTo>
                      <a:pt x="25357" y="64976"/>
                    </a:lnTo>
                    <a:lnTo>
                      <a:pt x="25540" y="63940"/>
                    </a:lnTo>
                    <a:lnTo>
                      <a:pt x="25601" y="62964"/>
                    </a:lnTo>
                    <a:lnTo>
                      <a:pt x="25540" y="61928"/>
                    </a:lnTo>
                    <a:lnTo>
                      <a:pt x="25418" y="60953"/>
                    </a:lnTo>
                    <a:lnTo>
                      <a:pt x="25175" y="59978"/>
                    </a:lnTo>
                    <a:lnTo>
                      <a:pt x="24870" y="58393"/>
                    </a:lnTo>
                    <a:lnTo>
                      <a:pt x="24748" y="57662"/>
                    </a:lnTo>
                    <a:lnTo>
                      <a:pt x="24748" y="56869"/>
                    </a:lnTo>
                    <a:lnTo>
                      <a:pt x="24809" y="56016"/>
                    </a:lnTo>
                    <a:lnTo>
                      <a:pt x="24931" y="55162"/>
                    </a:lnTo>
                    <a:lnTo>
                      <a:pt x="25357" y="53456"/>
                    </a:lnTo>
                    <a:lnTo>
                      <a:pt x="25845" y="51505"/>
                    </a:lnTo>
                    <a:lnTo>
                      <a:pt x="26272" y="49555"/>
                    </a:lnTo>
                    <a:lnTo>
                      <a:pt x="26516" y="47543"/>
                    </a:lnTo>
                    <a:lnTo>
                      <a:pt x="26759" y="45532"/>
                    </a:lnTo>
                    <a:lnTo>
                      <a:pt x="26881" y="43459"/>
                    </a:lnTo>
                    <a:lnTo>
                      <a:pt x="26942" y="41387"/>
                    </a:lnTo>
                    <a:lnTo>
                      <a:pt x="26942" y="39376"/>
                    </a:lnTo>
                    <a:lnTo>
                      <a:pt x="26881" y="38339"/>
                    </a:lnTo>
                    <a:lnTo>
                      <a:pt x="26820" y="37364"/>
                    </a:lnTo>
                    <a:lnTo>
                      <a:pt x="26455" y="35414"/>
                    </a:lnTo>
                    <a:lnTo>
                      <a:pt x="26272" y="34377"/>
                    </a:lnTo>
                    <a:lnTo>
                      <a:pt x="26150" y="33890"/>
                    </a:lnTo>
                    <a:lnTo>
                      <a:pt x="26089" y="33646"/>
                    </a:lnTo>
                    <a:lnTo>
                      <a:pt x="26150" y="33402"/>
                    </a:lnTo>
                    <a:lnTo>
                      <a:pt x="26211" y="32976"/>
                    </a:lnTo>
                    <a:lnTo>
                      <a:pt x="26211" y="32610"/>
                    </a:lnTo>
                    <a:lnTo>
                      <a:pt x="26150" y="31817"/>
                    </a:lnTo>
                    <a:lnTo>
                      <a:pt x="26150" y="28770"/>
                    </a:lnTo>
                    <a:lnTo>
                      <a:pt x="26211" y="28282"/>
                    </a:lnTo>
                    <a:lnTo>
                      <a:pt x="26333" y="27856"/>
                    </a:lnTo>
                    <a:lnTo>
                      <a:pt x="26881" y="26027"/>
                    </a:lnTo>
                    <a:lnTo>
                      <a:pt x="27003" y="25661"/>
                    </a:lnTo>
                    <a:lnTo>
                      <a:pt x="27369" y="26758"/>
                    </a:lnTo>
                    <a:lnTo>
                      <a:pt x="27735" y="27856"/>
                    </a:lnTo>
                    <a:lnTo>
                      <a:pt x="27918" y="28526"/>
                    </a:lnTo>
                    <a:lnTo>
                      <a:pt x="28100" y="29196"/>
                    </a:lnTo>
                    <a:lnTo>
                      <a:pt x="28405" y="30598"/>
                    </a:lnTo>
                    <a:lnTo>
                      <a:pt x="28588" y="31269"/>
                    </a:lnTo>
                    <a:lnTo>
                      <a:pt x="28832" y="32000"/>
                    </a:lnTo>
                    <a:lnTo>
                      <a:pt x="29380" y="33341"/>
                    </a:lnTo>
                    <a:lnTo>
                      <a:pt x="29990" y="34682"/>
                    </a:lnTo>
                    <a:lnTo>
                      <a:pt x="30660" y="36023"/>
                    </a:lnTo>
                    <a:lnTo>
                      <a:pt x="31270" y="37242"/>
                    </a:lnTo>
                    <a:lnTo>
                      <a:pt x="31879" y="38522"/>
                    </a:lnTo>
                    <a:lnTo>
                      <a:pt x="32123" y="39010"/>
                    </a:lnTo>
                    <a:lnTo>
                      <a:pt x="32306" y="39498"/>
                    </a:lnTo>
                    <a:lnTo>
                      <a:pt x="32306" y="39680"/>
                    </a:lnTo>
                    <a:lnTo>
                      <a:pt x="32245" y="39924"/>
                    </a:lnTo>
                    <a:lnTo>
                      <a:pt x="32245" y="40168"/>
                    </a:lnTo>
                    <a:lnTo>
                      <a:pt x="32245" y="40473"/>
                    </a:lnTo>
                    <a:lnTo>
                      <a:pt x="32367" y="40899"/>
                    </a:lnTo>
                    <a:lnTo>
                      <a:pt x="32489" y="41387"/>
                    </a:lnTo>
                    <a:lnTo>
                      <a:pt x="32794" y="42240"/>
                    </a:lnTo>
                    <a:lnTo>
                      <a:pt x="32855" y="42606"/>
                    </a:lnTo>
                    <a:lnTo>
                      <a:pt x="32916" y="42972"/>
                    </a:lnTo>
                    <a:lnTo>
                      <a:pt x="32977" y="44069"/>
                    </a:lnTo>
                    <a:lnTo>
                      <a:pt x="33038" y="44496"/>
                    </a:lnTo>
                    <a:lnTo>
                      <a:pt x="33160" y="44922"/>
                    </a:lnTo>
                    <a:lnTo>
                      <a:pt x="33281" y="45166"/>
                    </a:lnTo>
                    <a:lnTo>
                      <a:pt x="33464" y="45288"/>
                    </a:lnTo>
                    <a:lnTo>
                      <a:pt x="33647" y="45288"/>
                    </a:lnTo>
                    <a:lnTo>
                      <a:pt x="33769" y="45166"/>
                    </a:lnTo>
                    <a:lnTo>
                      <a:pt x="33830" y="45044"/>
                    </a:lnTo>
                    <a:lnTo>
                      <a:pt x="33891" y="44800"/>
                    </a:lnTo>
                    <a:lnTo>
                      <a:pt x="33952" y="44557"/>
                    </a:lnTo>
                    <a:lnTo>
                      <a:pt x="33891" y="44008"/>
                    </a:lnTo>
                    <a:lnTo>
                      <a:pt x="33830" y="43520"/>
                    </a:lnTo>
                    <a:lnTo>
                      <a:pt x="33830" y="43277"/>
                    </a:lnTo>
                    <a:lnTo>
                      <a:pt x="33830" y="43216"/>
                    </a:lnTo>
                    <a:lnTo>
                      <a:pt x="33891" y="43094"/>
                    </a:lnTo>
                    <a:lnTo>
                      <a:pt x="33952" y="43216"/>
                    </a:lnTo>
                    <a:lnTo>
                      <a:pt x="34013" y="43338"/>
                    </a:lnTo>
                    <a:lnTo>
                      <a:pt x="34013" y="43642"/>
                    </a:lnTo>
                    <a:lnTo>
                      <a:pt x="34135" y="44496"/>
                    </a:lnTo>
                    <a:lnTo>
                      <a:pt x="34135" y="45105"/>
                    </a:lnTo>
                    <a:lnTo>
                      <a:pt x="34196" y="45349"/>
                    </a:lnTo>
                    <a:lnTo>
                      <a:pt x="34318" y="45654"/>
                    </a:lnTo>
                    <a:lnTo>
                      <a:pt x="34440" y="45776"/>
                    </a:lnTo>
                    <a:lnTo>
                      <a:pt x="34561" y="45837"/>
                    </a:lnTo>
                    <a:lnTo>
                      <a:pt x="34744" y="45837"/>
                    </a:lnTo>
                    <a:lnTo>
                      <a:pt x="34866" y="45776"/>
                    </a:lnTo>
                    <a:lnTo>
                      <a:pt x="34988" y="45593"/>
                    </a:lnTo>
                    <a:lnTo>
                      <a:pt x="35049" y="45410"/>
                    </a:lnTo>
                    <a:lnTo>
                      <a:pt x="35049" y="44922"/>
                    </a:lnTo>
                    <a:lnTo>
                      <a:pt x="34988" y="44130"/>
                    </a:lnTo>
                    <a:lnTo>
                      <a:pt x="34988" y="43703"/>
                    </a:lnTo>
                    <a:lnTo>
                      <a:pt x="34988" y="43277"/>
                    </a:lnTo>
                    <a:lnTo>
                      <a:pt x="35354" y="44252"/>
                    </a:lnTo>
                    <a:lnTo>
                      <a:pt x="35659" y="45166"/>
                    </a:lnTo>
                    <a:lnTo>
                      <a:pt x="35902" y="45593"/>
                    </a:lnTo>
                    <a:lnTo>
                      <a:pt x="36024" y="45776"/>
                    </a:lnTo>
                    <a:lnTo>
                      <a:pt x="36207" y="45898"/>
                    </a:lnTo>
                    <a:lnTo>
                      <a:pt x="36390" y="45959"/>
                    </a:lnTo>
                    <a:lnTo>
                      <a:pt x="36573" y="45898"/>
                    </a:lnTo>
                    <a:lnTo>
                      <a:pt x="36695" y="45776"/>
                    </a:lnTo>
                    <a:lnTo>
                      <a:pt x="36756" y="45593"/>
                    </a:lnTo>
                    <a:lnTo>
                      <a:pt x="36756" y="45227"/>
                    </a:lnTo>
                    <a:lnTo>
                      <a:pt x="36695" y="44861"/>
                    </a:lnTo>
                    <a:lnTo>
                      <a:pt x="36390" y="44191"/>
                    </a:lnTo>
                    <a:lnTo>
                      <a:pt x="36146" y="43459"/>
                    </a:lnTo>
                    <a:lnTo>
                      <a:pt x="36024" y="43094"/>
                    </a:lnTo>
                    <a:lnTo>
                      <a:pt x="35963" y="42789"/>
                    </a:lnTo>
                    <a:lnTo>
                      <a:pt x="35963" y="42789"/>
                    </a:lnTo>
                    <a:lnTo>
                      <a:pt x="36207" y="43033"/>
                    </a:lnTo>
                    <a:lnTo>
                      <a:pt x="36451" y="43338"/>
                    </a:lnTo>
                    <a:lnTo>
                      <a:pt x="36878" y="43947"/>
                    </a:lnTo>
                    <a:lnTo>
                      <a:pt x="37061" y="44252"/>
                    </a:lnTo>
                    <a:lnTo>
                      <a:pt x="37304" y="44557"/>
                    </a:lnTo>
                    <a:lnTo>
                      <a:pt x="37487" y="44739"/>
                    </a:lnTo>
                    <a:lnTo>
                      <a:pt x="37670" y="44800"/>
                    </a:lnTo>
                    <a:lnTo>
                      <a:pt x="37853" y="44800"/>
                    </a:lnTo>
                    <a:lnTo>
                      <a:pt x="37975" y="44739"/>
                    </a:lnTo>
                    <a:lnTo>
                      <a:pt x="38097" y="44618"/>
                    </a:lnTo>
                    <a:lnTo>
                      <a:pt x="38158" y="44496"/>
                    </a:lnTo>
                    <a:lnTo>
                      <a:pt x="38158" y="44313"/>
                    </a:lnTo>
                    <a:lnTo>
                      <a:pt x="38097" y="44130"/>
                    </a:lnTo>
                    <a:lnTo>
                      <a:pt x="37975" y="43825"/>
                    </a:lnTo>
                    <a:lnTo>
                      <a:pt x="37792" y="43581"/>
                    </a:lnTo>
                    <a:lnTo>
                      <a:pt x="37182" y="42423"/>
                    </a:lnTo>
                    <a:lnTo>
                      <a:pt x="36878" y="41814"/>
                    </a:lnTo>
                    <a:lnTo>
                      <a:pt x="36695" y="41509"/>
                    </a:lnTo>
                    <a:lnTo>
                      <a:pt x="36634" y="41204"/>
                    </a:lnTo>
                    <a:lnTo>
                      <a:pt x="36817" y="41326"/>
                    </a:lnTo>
                    <a:lnTo>
                      <a:pt x="37000" y="41509"/>
                    </a:lnTo>
                    <a:lnTo>
                      <a:pt x="37182" y="41692"/>
                    </a:lnTo>
                    <a:lnTo>
                      <a:pt x="37365" y="41875"/>
                    </a:lnTo>
                    <a:lnTo>
                      <a:pt x="37792" y="42119"/>
                    </a:lnTo>
                    <a:lnTo>
                      <a:pt x="38219" y="42179"/>
                    </a:lnTo>
                    <a:lnTo>
                      <a:pt x="38584" y="42240"/>
                    </a:lnTo>
                    <a:lnTo>
                      <a:pt x="38706" y="42179"/>
                    </a:lnTo>
                    <a:lnTo>
                      <a:pt x="38889" y="42119"/>
                    </a:lnTo>
                    <a:lnTo>
                      <a:pt x="38950" y="41997"/>
                    </a:lnTo>
                    <a:lnTo>
                      <a:pt x="39011" y="41936"/>
                    </a:lnTo>
                    <a:lnTo>
                      <a:pt x="39011" y="41753"/>
                    </a:lnTo>
                    <a:lnTo>
                      <a:pt x="38889" y="41570"/>
                    </a:lnTo>
                    <a:lnTo>
                      <a:pt x="38706" y="41387"/>
                    </a:lnTo>
                    <a:lnTo>
                      <a:pt x="38402" y="41204"/>
                    </a:lnTo>
                    <a:lnTo>
                      <a:pt x="38158" y="40960"/>
                    </a:lnTo>
                    <a:lnTo>
                      <a:pt x="37609" y="40412"/>
                    </a:lnTo>
                    <a:lnTo>
                      <a:pt x="37182" y="39802"/>
                    </a:lnTo>
                    <a:lnTo>
                      <a:pt x="36695" y="39254"/>
                    </a:lnTo>
                    <a:lnTo>
                      <a:pt x="36451" y="39010"/>
                    </a:lnTo>
                    <a:lnTo>
                      <a:pt x="36207" y="38766"/>
                    </a:lnTo>
                    <a:lnTo>
                      <a:pt x="35902" y="38583"/>
                    </a:lnTo>
                    <a:lnTo>
                      <a:pt x="35598" y="38461"/>
                    </a:lnTo>
                    <a:lnTo>
                      <a:pt x="35110" y="38461"/>
                    </a:lnTo>
                    <a:lnTo>
                      <a:pt x="34988" y="38400"/>
                    </a:lnTo>
                    <a:lnTo>
                      <a:pt x="34927" y="38218"/>
                    </a:lnTo>
                    <a:lnTo>
                      <a:pt x="34866" y="38096"/>
                    </a:lnTo>
                    <a:lnTo>
                      <a:pt x="34683" y="37669"/>
                    </a:lnTo>
                    <a:lnTo>
                      <a:pt x="34440" y="36938"/>
                    </a:lnTo>
                    <a:lnTo>
                      <a:pt x="34257" y="36145"/>
                    </a:lnTo>
                    <a:lnTo>
                      <a:pt x="34074" y="35414"/>
                    </a:lnTo>
                    <a:lnTo>
                      <a:pt x="33952" y="34621"/>
                    </a:lnTo>
                    <a:lnTo>
                      <a:pt x="33891" y="33646"/>
                    </a:lnTo>
                    <a:lnTo>
                      <a:pt x="33769" y="32732"/>
                    </a:lnTo>
                    <a:lnTo>
                      <a:pt x="33586" y="31939"/>
                    </a:lnTo>
                    <a:lnTo>
                      <a:pt x="33342" y="31147"/>
                    </a:lnTo>
                    <a:lnTo>
                      <a:pt x="33099" y="30355"/>
                    </a:lnTo>
                    <a:lnTo>
                      <a:pt x="32794" y="29562"/>
                    </a:lnTo>
                    <a:lnTo>
                      <a:pt x="32550" y="28953"/>
                    </a:lnTo>
                    <a:lnTo>
                      <a:pt x="32428" y="28648"/>
                    </a:lnTo>
                    <a:lnTo>
                      <a:pt x="32245" y="28343"/>
                    </a:lnTo>
                    <a:lnTo>
                      <a:pt x="32001" y="27916"/>
                    </a:lnTo>
                    <a:lnTo>
                      <a:pt x="31879" y="27734"/>
                    </a:lnTo>
                    <a:lnTo>
                      <a:pt x="31819" y="27490"/>
                    </a:lnTo>
                    <a:lnTo>
                      <a:pt x="31758" y="27124"/>
                    </a:lnTo>
                    <a:lnTo>
                      <a:pt x="31697" y="26697"/>
                    </a:lnTo>
                    <a:lnTo>
                      <a:pt x="31697" y="25905"/>
                    </a:lnTo>
                    <a:lnTo>
                      <a:pt x="31514" y="24320"/>
                    </a:lnTo>
                    <a:lnTo>
                      <a:pt x="31270" y="22735"/>
                    </a:lnTo>
                    <a:lnTo>
                      <a:pt x="30965" y="21212"/>
                    </a:lnTo>
                    <a:lnTo>
                      <a:pt x="30965" y="20846"/>
                    </a:lnTo>
                    <a:lnTo>
                      <a:pt x="31026" y="20480"/>
                    </a:lnTo>
                    <a:lnTo>
                      <a:pt x="31026" y="19688"/>
                    </a:lnTo>
                    <a:lnTo>
                      <a:pt x="31026" y="18834"/>
                    </a:lnTo>
                    <a:lnTo>
                      <a:pt x="30965" y="18042"/>
                    </a:lnTo>
                    <a:lnTo>
                      <a:pt x="30904" y="17676"/>
                    </a:lnTo>
                    <a:lnTo>
                      <a:pt x="30782" y="17311"/>
                    </a:lnTo>
                    <a:lnTo>
                      <a:pt x="30478" y="16640"/>
                    </a:lnTo>
                    <a:lnTo>
                      <a:pt x="30112" y="16031"/>
                    </a:lnTo>
                    <a:lnTo>
                      <a:pt x="29746" y="15421"/>
                    </a:lnTo>
                    <a:lnTo>
                      <a:pt x="29502" y="15116"/>
                    </a:lnTo>
                    <a:lnTo>
                      <a:pt x="29258" y="14812"/>
                    </a:lnTo>
                    <a:lnTo>
                      <a:pt x="28954" y="14629"/>
                    </a:lnTo>
                    <a:lnTo>
                      <a:pt x="28649" y="14446"/>
                    </a:lnTo>
                    <a:lnTo>
                      <a:pt x="27978" y="14141"/>
                    </a:lnTo>
                    <a:lnTo>
                      <a:pt x="27247" y="13958"/>
                    </a:lnTo>
                    <a:lnTo>
                      <a:pt x="26455" y="13836"/>
                    </a:lnTo>
                    <a:lnTo>
                      <a:pt x="25662" y="13775"/>
                    </a:lnTo>
                    <a:lnTo>
                      <a:pt x="24748" y="13775"/>
                    </a:lnTo>
                    <a:lnTo>
                      <a:pt x="24565" y="13653"/>
                    </a:lnTo>
                    <a:lnTo>
                      <a:pt x="24260" y="13471"/>
                    </a:lnTo>
                    <a:lnTo>
                      <a:pt x="22919" y="12617"/>
                    </a:lnTo>
                    <a:lnTo>
                      <a:pt x="22554" y="12373"/>
                    </a:lnTo>
                    <a:lnTo>
                      <a:pt x="22432" y="12313"/>
                    </a:lnTo>
                    <a:lnTo>
                      <a:pt x="22310" y="12252"/>
                    </a:lnTo>
                    <a:lnTo>
                      <a:pt x="22310" y="12130"/>
                    </a:lnTo>
                    <a:lnTo>
                      <a:pt x="22127" y="10728"/>
                    </a:lnTo>
                    <a:lnTo>
                      <a:pt x="22066" y="10118"/>
                    </a:lnTo>
                    <a:lnTo>
                      <a:pt x="22066" y="9996"/>
                    </a:lnTo>
                    <a:lnTo>
                      <a:pt x="22188" y="9874"/>
                    </a:lnTo>
                    <a:lnTo>
                      <a:pt x="22493" y="9631"/>
                    </a:lnTo>
                    <a:lnTo>
                      <a:pt x="22615" y="9448"/>
                    </a:lnTo>
                    <a:lnTo>
                      <a:pt x="22676" y="9204"/>
                    </a:lnTo>
                    <a:lnTo>
                      <a:pt x="22858" y="8777"/>
                    </a:lnTo>
                    <a:lnTo>
                      <a:pt x="23224" y="7497"/>
                    </a:lnTo>
                    <a:lnTo>
                      <a:pt x="23407" y="6766"/>
                    </a:lnTo>
                    <a:lnTo>
                      <a:pt x="23529" y="6034"/>
                    </a:lnTo>
                    <a:lnTo>
                      <a:pt x="23651" y="5303"/>
                    </a:lnTo>
                    <a:lnTo>
                      <a:pt x="23651" y="4511"/>
                    </a:lnTo>
                    <a:lnTo>
                      <a:pt x="23590" y="3779"/>
                    </a:lnTo>
                    <a:lnTo>
                      <a:pt x="23468" y="3048"/>
                    </a:lnTo>
                    <a:lnTo>
                      <a:pt x="23285" y="2316"/>
                    </a:lnTo>
                    <a:lnTo>
                      <a:pt x="22919" y="1646"/>
                    </a:lnTo>
                    <a:lnTo>
                      <a:pt x="22493" y="1158"/>
                    </a:lnTo>
                    <a:lnTo>
                      <a:pt x="22005" y="731"/>
                    </a:lnTo>
                    <a:lnTo>
                      <a:pt x="21456" y="366"/>
                    </a:lnTo>
                    <a:lnTo>
                      <a:pt x="20786" y="122"/>
                    </a:lnTo>
                    <a:lnTo>
                      <a:pt x="19994" y="61"/>
                    </a:lnTo>
                    <a:lnTo>
                      <a:pt x="1944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17;p19"/>
              <p:cNvSpPr/>
              <p:nvPr/>
            </p:nvSpPr>
            <p:spPr>
              <a:xfrm>
                <a:off x="5160100" y="1609475"/>
                <a:ext cx="975300" cy="2005375"/>
              </a:xfrm>
              <a:custGeom>
                <a:avLst/>
                <a:gdLst/>
                <a:ahLst/>
                <a:cxnLst/>
                <a:rect l="l" t="t" r="r" b="b"/>
                <a:pathLst>
                  <a:path w="39012" h="80215" extrusionOk="0">
                    <a:moveTo>
                      <a:pt x="20115" y="366"/>
                    </a:moveTo>
                    <a:lnTo>
                      <a:pt x="20725" y="488"/>
                    </a:lnTo>
                    <a:lnTo>
                      <a:pt x="21274" y="731"/>
                    </a:lnTo>
                    <a:lnTo>
                      <a:pt x="21822" y="1036"/>
                    </a:lnTo>
                    <a:lnTo>
                      <a:pt x="22127" y="1219"/>
                    </a:lnTo>
                    <a:lnTo>
                      <a:pt x="22371" y="1524"/>
                    </a:lnTo>
                    <a:lnTo>
                      <a:pt x="22554" y="1768"/>
                    </a:lnTo>
                    <a:lnTo>
                      <a:pt x="22736" y="2072"/>
                    </a:lnTo>
                    <a:lnTo>
                      <a:pt x="23041" y="2743"/>
                    </a:lnTo>
                    <a:lnTo>
                      <a:pt x="23163" y="3413"/>
                    </a:lnTo>
                    <a:lnTo>
                      <a:pt x="23285" y="4206"/>
                    </a:lnTo>
                    <a:lnTo>
                      <a:pt x="23346" y="4998"/>
                    </a:lnTo>
                    <a:lnTo>
                      <a:pt x="23285" y="5791"/>
                    </a:lnTo>
                    <a:lnTo>
                      <a:pt x="23163" y="6583"/>
                    </a:lnTo>
                    <a:lnTo>
                      <a:pt x="22858" y="7924"/>
                    </a:lnTo>
                    <a:lnTo>
                      <a:pt x="22615" y="8533"/>
                    </a:lnTo>
                    <a:lnTo>
                      <a:pt x="22371" y="9204"/>
                    </a:lnTo>
                    <a:lnTo>
                      <a:pt x="22310" y="9326"/>
                    </a:lnTo>
                    <a:lnTo>
                      <a:pt x="22188" y="9509"/>
                    </a:lnTo>
                    <a:lnTo>
                      <a:pt x="21883" y="9752"/>
                    </a:lnTo>
                    <a:lnTo>
                      <a:pt x="21152" y="10179"/>
                    </a:lnTo>
                    <a:lnTo>
                      <a:pt x="20420" y="10606"/>
                    </a:lnTo>
                    <a:lnTo>
                      <a:pt x="19994" y="10789"/>
                    </a:lnTo>
                    <a:lnTo>
                      <a:pt x="19567" y="10850"/>
                    </a:lnTo>
                    <a:lnTo>
                      <a:pt x="19201" y="10850"/>
                    </a:lnTo>
                    <a:lnTo>
                      <a:pt x="18774" y="10667"/>
                    </a:lnTo>
                    <a:lnTo>
                      <a:pt x="17982" y="10240"/>
                    </a:lnTo>
                    <a:lnTo>
                      <a:pt x="17251" y="9813"/>
                    </a:lnTo>
                    <a:lnTo>
                      <a:pt x="16946" y="9570"/>
                    </a:lnTo>
                    <a:lnTo>
                      <a:pt x="16763" y="9387"/>
                    </a:lnTo>
                    <a:lnTo>
                      <a:pt x="16702" y="9265"/>
                    </a:lnTo>
                    <a:lnTo>
                      <a:pt x="16519" y="8777"/>
                    </a:lnTo>
                    <a:lnTo>
                      <a:pt x="16336" y="8351"/>
                    </a:lnTo>
                    <a:lnTo>
                      <a:pt x="16093" y="7497"/>
                    </a:lnTo>
                    <a:lnTo>
                      <a:pt x="15910" y="6705"/>
                    </a:lnTo>
                    <a:lnTo>
                      <a:pt x="15788" y="5912"/>
                    </a:lnTo>
                    <a:lnTo>
                      <a:pt x="15727" y="5120"/>
                    </a:lnTo>
                    <a:lnTo>
                      <a:pt x="15727" y="4328"/>
                    </a:lnTo>
                    <a:lnTo>
                      <a:pt x="15849" y="3474"/>
                    </a:lnTo>
                    <a:lnTo>
                      <a:pt x="15971" y="2804"/>
                    </a:lnTo>
                    <a:lnTo>
                      <a:pt x="16275" y="2194"/>
                    </a:lnTo>
                    <a:lnTo>
                      <a:pt x="16641" y="1585"/>
                    </a:lnTo>
                    <a:lnTo>
                      <a:pt x="16824" y="1341"/>
                    </a:lnTo>
                    <a:lnTo>
                      <a:pt x="17129" y="1097"/>
                    </a:lnTo>
                    <a:lnTo>
                      <a:pt x="17677" y="731"/>
                    </a:lnTo>
                    <a:lnTo>
                      <a:pt x="18226" y="549"/>
                    </a:lnTo>
                    <a:lnTo>
                      <a:pt x="18896" y="427"/>
                    </a:lnTo>
                    <a:lnTo>
                      <a:pt x="19506" y="366"/>
                    </a:lnTo>
                    <a:close/>
                    <a:moveTo>
                      <a:pt x="27491" y="19566"/>
                    </a:moveTo>
                    <a:lnTo>
                      <a:pt x="27491" y="19566"/>
                    </a:lnTo>
                    <a:lnTo>
                      <a:pt x="27491" y="19566"/>
                    </a:lnTo>
                    <a:close/>
                    <a:moveTo>
                      <a:pt x="19323" y="32732"/>
                    </a:moveTo>
                    <a:lnTo>
                      <a:pt x="19201" y="32854"/>
                    </a:lnTo>
                    <a:lnTo>
                      <a:pt x="19140" y="33037"/>
                    </a:lnTo>
                    <a:lnTo>
                      <a:pt x="19140" y="33219"/>
                    </a:lnTo>
                    <a:lnTo>
                      <a:pt x="19201" y="33341"/>
                    </a:lnTo>
                    <a:lnTo>
                      <a:pt x="19262" y="33463"/>
                    </a:lnTo>
                    <a:lnTo>
                      <a:pt x="19567" y="33463"/>
                    </a:lnTo>
                    <a:lnTo>
                      <a:pt x="19628" y="33341"/>
                    </a:lnTo>
                    <a:lnTo>
                      <a:pt x="19689" y="33280"/>
                    </a:lnTo>
                    <a:lnTo>
                      <a:pt x="19628" y="33097"/>
                    </a:lnTo>
                    <a:lnTo>
                      <a:pt x="19567" y="33280"/>
                    </a:lnTo>
                    <a:lnTo>
                      <a:pt x="19445" y="33280"/>
                    </a:lnTo>
                    <a:lnTo>
                      <a:pt x="19384" y="33097"/>
                    </a:lnTo>
                    <a:lnTo>
                      <a:pt x="19384" y="32915"/>
                    </a:lnTo>
                    <a:lnTo>
                      <a:pt x="19384" y="32854"/>
                    </a:lnTo>
                    <a:lnTo>
                      <a:pt x="19506" y="32793"/>
                    </a:lnTo>
                    <a:lnTo>
                      <a:pt x="19384" y="32732"/>
                    </a:lnTo>
                    <a:close/>
                    <a:moveTo>
                      <a:pt x="5060" y="39437"/>
                    </a:moveTo>
                    <a:lnTo>
                      <a:pt x="4877" y="39619"/>
                    </a:lnTo>
                    <a:lnTo>
                      <a:pt x="4572" y="40046"/>
                    </a:lnTo>
                    <a:lnTo>
                      <a:pt x="4146" y="40412"/>
                    </a:lnTo>
                    <a:lnTo>
                      <a:pt x="3597" y="40717"/>
                    </a:lnTo>
                    <a:lnTo>
                      <a:pt x="3109" y="40960"/>
                    </a:lnTo>
                    <a:lnTo>
                      <a:pt x="3414" y="40960"/>
                    </a:lnTo>
                    <a:lnTo>
                      <a:pt x="3780" y="40899"/>
                    </a:lnTo>
                    <a:lnTo>
                      <a:pt x="4085" y="40778"/>
                    </a:lnTo>
                    <a:lnTo>
                      <a:pt x="4329" y="40534"/>
                    </a:lnTo>
                    <a:lnTo>
                      <a:pt x="4572" y="40290"/>
                    </a:lnTo>
                    <a:lnTo>
                      <a:pt x="4816" y="40046"/>
                    </a:lnTo>
                    <a:lnTo>
                      <a:pt x="4938" y="39741"/>
                    </a:lnTo>
                    <a:lnTo>
                      <a:pt x="5060" y="39437"/>
                    </a:lnTo>
                    <a:close/>
                    <a:moveTo>
                      <a:pt x="34013" y="39437"/>
                    </a:moveTo>
                    <a:lnTo>
                      <a:pt x="34074" y="39741"/>
                    </a:lnTo>
                    <a:lnTo>
                      <a:pt x="34257" y="40046"/>
                    </a:lnTo>
                    <a:lnTo>
                      <a:pt x="34440" y="40290"/>
                    </a:lnTo>
                    <a:lnTo>
                      <a:pt x="34683" y="40534"/>
                    </a:lnTo>
                    <a:lnTo>
                      <a:pt x="34988" y="40778"/>
                    </a:lnTo>
                    <a:lnTo>
                      <a:pt x="35293" y="40899"/>
                    </a:lnTo>
                    <a:lnTo>
                      <a:pt x="35598" y="40960"/>
                    </a:lnTo>
                    <a:lnTo>
                      <a:pt x="35963" y="40960"/>
                    </a:lnTo>
                    <a:lnTo>
                      <a:pt x="35598" y="40839"/>
                    </a:lnTo>
                    <a:lnTo>
                      <a:pt x="35232" y="40656"/>
                    </a:lnTo>
                    <a:lnTo>
                      <a:pt x="35171" y="40595"/>
                    </a:lnTo>
                    <a:lnTo>
                      <a:pt x="34805" y="40351"/>
                    </a:lnTo>
                    <a:lnTo>
                      <a:pt x="34500" y="40046"/>
                    </a:lnTo>
                    <a:lnTo>
                      <a:pt x="34013" y="39437"/>
                    </a:lnTo>
                    <a:close/>
                    <a:moveTo>
                      <a:pt x="20908" y="57905"/>
                    </a:moveTo>
                    <a:lnTo>
                      <a:pt x="20908" y="57905"/>
                    </a:lnTo>
                    <a:lnTo>
                      <a:pt x="20908" y="57905"/>
                    </a:lnTo>
                    <a:close/>
                    <a:moveTo>
                      <a:pt x="15361" y="56138"/>
                    </a:moveTo>
                    <a:lnTo>
                      <a:pt x="15239" y="56442"/>
                    </a:lnTo>
                    <a:lnTo>
                      <a:pt x="15117" y="56747"/>
                    </a:lnTo>
                    <a:lnTo>
                      <a:pt x="15117" y="57052"/>
                    </a:lnTo>
                    <a:lnTo>
                      <a:pt x="15178" y="57418"/>
                    </a:lnTo>
                    <a:lnTo>
                      <a:pt x="15239" y="57722"/>
                    </a:lnTo>
                    <a:lnTo>
                      <a:pt x="15422" y="57966"/>
                    </a:lnTo>
                    <a:lnTo>
                      <a:pt x="15605" y="58210"/>
                    </a:lnTo>
                    <a:lnTo>
                      <a:pt x="15910" y="58454"/>
                    </a:lnTo>
                    <a:lnTo>
                      <a:pt x="16153" y="58576"/>
                    </a:lnTo>
                    <a:lnTo>
                      <a:pt x="16519" y="58698"/>
                    </a:lnTo>
                    <a:lnTo>
                      <a:pt x="16824" y="58698"/>
                    </a:lnTo>
                    <a:lnTo>
                      <a:pt x="17129" y="58637"/>
                    </a:lnTo>
                    <a:lnTo>
                      <a:pt x="17434" y="58576"/>
                    </a:lnTo>
                    <a:lnTo>
                      <a:pt x="17738" y="58393"/>
                    </a:lnTo>
                    <a:lnTo>
                      <a:pt x="17982" y="58210"/>
                    </a:lnTo>
                    <a:lnTo>
                      <a:pt x="18165" y="57905"/>
                    </a:lnTo>
                    <a:lnTo>
                      <a:pt x="17860" y="58149"/>
                    </a:lnTo>
                    <a:lnTo>
                      <a:pt x="17555" y="58332"/>
                    </a:lnTo>
                    <a:lnTo>
                      <a:pt x="17312" y="58454"/>
                    </a:lnTo>
                    <a:lnTo>
                      <a:pt x="17068" y="58515"/>
                    </a:lnTo>
                    <a:lnTo>
                      <a:pt x="16763" y="58515"/>
                    </a:lnTo>
                    <a:lnTo>
                      <a:pt x="16519" y="58454"/>
                    </a:lnTo>
                    <a:lnTo>
                      <a:pt x="16275" y="58393"/>
                    </a:lnTo>
                    <a:lnTo>
                      <a:pt x="16032" y="58271"/>
                    </a:lnTo>
                    <a:lnTo>
                      <a:pt x="15849" y="58088"/>
                    </a:lnTo>
                    <a:lnTo>
                      <a:pt x="15666" y="57905"/>
                    </a:lnTo>
                    <a:lnTo>
                      <a:pt x="15422" y="57540"/>
                    </a:lnTo>
                    <a:lnTo>
                      <a:pt x="15300" y="57052"/>
                    </a:lnTo>
                    <a:lnTo>
                      <a:pt x="15300" y="56625"/>
                    </a:lnTo>
                    <a:lnTo>
                      <a:pt x="15361" y="56138"/>
                    </a:lnTo>
                    <a:close/>
                    <a:moveTo>
                      <a:pt x="23651" y="56138"/>
                    </a:moveTo>
                    <a:lnTo>
                      <a:pt x="23712" y="56442"/>
                    </a:lnTo>
                    <a:lnTo>
                      <a:pt x="23773" y="56747"/>
                    </a:lnTo>
                    <a:lnTo>
                      <a:pt x="23773" y="57052"/>
                    </a:lnTo>
                    <a:lnTo>
                      <a:pt x="23712" y="57357"/>
                    </a:lnTo>
                    <a:lnTo>
                      <a:pt x="23590" y="57601"/>
                    </a:lnTo>
                    <a:lnTo>
                      <a:pt x="23407" y="57905"/>
                    </a:lnTo>
                    <a:lnTo>
                      <a:pt x="23224" y="58088"/>
                    </a:lnTo>
                    <a:lnTo>
                      <a:pt x="22919" y="58271"/>
                    </a:lnTo>
                    <a:lnTo>
                      <a:pt x="22676" y="58393"/>
                    </a:lnTo>
                    <a:lnTo>
                      <a:pt x="22432" y="58454"/>
                    </a:lnTo>
                    <a:lnTo>
                      <a:pt x="22127" y="58515"/>
                    </a:lnTo>
                    <a:lnTo>
                      <a:pt x="21883" y="58454"/>
                    </a:lnTo>
                    <a:lnTo>
                      <a:pt x="21578" y="58393"/>
                    </a:lnTo>
                    <a:lnTo>
                      <a:pt x="21335" y="58271"/>
                    </a:lnTo>
                    <a:lnTo>
                      <a:pt x="21091" y="58088"/>
                    </a:lnTo>
                    <a:lnTo>
                      <a:pt x="20908" y="57905"/>
                    </a:lnTo>
                    <a:lnTo>
                      <a:pt x="21091" y="58210"/>
                    </a:lnTo>
                    <a:lnTo>
                      <a:pt x="21335" y="58393"/>
                    </a:lnTo>
                    <a:lnTo>
                      <a:pt x="21578" y="58576"/>
                    </a:lnTo>
                    <a:lnTo>
                      <a:pt x="21883" y="58637"/>
                    </a:lnTo>
                    <a:lnTo>
                      <a:pt x="22249" y="58698"/>
                    </a:lnTo>
                    <a:lnTo>
                      <a:pt x="22554" y="58698"/>
                    </a:lnTo>
                    <a:lnTo>
                      <a:pt x="22858" y="58576"/>
                    </a:lnTo>
                    <a:lnTo>
                      <a:pt x="23163" y="58454"/>
                    </a:lnTo>
                    <a:lnTo>
                      <a:pt x="23407" y="58210"/>
                    </a:lnTo>
                    <a:lnTo>
                      <a:pt x="23590" y="57966"/>
                    </a:lnTo>
                    <a:lnTo>
                      <a:pt x="23773" y="57722"/>
                    </a:lnTo>
                    <a:lnTo>
                      <a:pt x="23895" y="57357"/>
                    </a:lnTo>
                    <a:lnTo>
                      <a:pt x="23895" y="57052"/>
                    </a:lnTo>
                    <a:lnTo>
                      <a:pt x="23895" y="56747"/>
                    </a:lnTo>
                    <a:lnTo>
                      <a:pt x="23834" y="56442"/>
                    </a:lnTo>
                    <a:lnTo>
                      <a:pt x="23651" y="56138"/>
                    </a:lnTo>
                    <a:close/>
                    <a:moveTo>
                      <a:pt x="19506" y="53273"/>
                    </a:moveTo>
                    <a:lnTo>
                      <a:pt x="19628" y="54309"/>
                    </a:lnTo>
                    <a:lnTo>
                      <a:pt x="19689" y="54858"/>
                    </a:lnTo>
                    <a:lnTo>
                      <a:pt x="19689" y="55406"/>
                    </a:lnTo>
                    <a:lnTo>
                      <a:pt x="19567" y="56442"/>
                    </a:lnTo>
                    <a:lnTo>
                      <a:pt x="19567" y="56930"/>
                    </a:lnTo>
                    <a:lnTo>
                      <a:pt x="19628" y="57418"/>
                    </a:lnTo>
                    <a:lnTo>
                      <a:pt x="19689" y="57844"/>
                    </a:lnTo>
                    <a:lnTo>
                      <a:pt x="19872" y="58210"/>
                    </a:lnTo>
                    <a:lnTo>
                      <a:pt x="19933" y="58454"/>
                    </a:lnTo>
                    <a:lnTo>
                      <a:pt x="19933" y="58698"/>
                    </a:lnTo>
                    <a:lnTo>
                      <a:pt x="19933" y="59246"/>
                    </a:lnTo>
                    <a:lnTo>
                      <a:pt x="19872" y="60283"/>
                    </a:lnTo>
                    <a:lnTo>
                      <a:pt x="19750" y="61319"/>
                    </a:lnTo>
                    <a:lnTo>
                      <a:pt x="19689" y="62843"/>
                    </a:lnTo>
                    <a:lnTo>
                      <a:pt x="19628" y="64305"/>
                    </a:lnTo>
                    <a:lnTo>
                      <a:pt x="19628" y="65281"/>
                    </a:lnTo>
                    <a:lnTo>
                      <a:pt x="19628" y="66195"/>
                    </a:lnTo>
                    <a:lnTo>
                      <a:pt x="19750" y="68267"/>
                    </a:lnTo>
                    <a:lnTo>
                      <a:pt x="19811" y="69486"/>
                    </a:lnTo>
                    <a:lnTo>
                      <a:pt x="19750" y="70645"/>
                    </a:lnTo>
                    <a:lnTo>
                      <a:pt x="19506" y="73022"/>
                    </a:lnTo>
                    <a:lnTo>
                      <a:pt x="19323" y="70888"/>
                    </a:lnTo>
                    <a:lnTo>
                      <a:pt x="19262" y="69791"/>
                    </a:lnTo>
                    <a:lnTo>
                      <a:pt x="19262" y="68694"/>
                    </a:lnTo>
                    <a:lnTo>
                      <a:pt x="19323" y="67658"/>
                    </a:lnTo>
                    <a:lnTo>
                      <a:pt x="19384" y="66561"/>
                    </a:lnTo>
                    <a:lnTo>
                      <a:pt x="19445" y="65464"/>
                    </a:lnTo>
                    <a:lnTo>
                      <a:pt x="19445" y="64366"/>
                    </a:lnTo>
                    <a:lnTo>
                      <a:pt x="19384" y="62599"/>
                    </a:lnTo>
                    <a:lnTo>
                      <a:pt x="19323" y="61745"/>
                    </a:lnTo>
                    <a:lnTo>
                      <a:pt x="19262" y="60831"/>
                    </a:lnTo>
                    <a:lnTo>
                      <a:pt x="19140" y="59612"/>
                    </a:lnTo>
                    <a:lnTo>
                      <a:pt x="19079" y="59002"/>
                    </a:lnTo>
                    <a:lnTo>
                      <a:pt x="19079" y="58698"/>
                    </a:lnTo>
                    <a:lnTo>
                      <a:pt x="19140" y="58393"/>
                    </a:lnTo>
                    <a:lnTo>
                      <a:pt x="19262" y="57844"/>
                    </a:lnTo>
                    <a:lnTo>
                      <a:pt x="19445" y="57235"/>
                    </a:lnTo>
                    <a:lnTo>
                      <a:pt x="19445" y="56625"/>
                    </a:lnTo>
                    <a:lnTo>
                      <a:pt x="19445" y="56016"/>
                    </a:lnTo>
                    <a:lnTo>
                      <a:pt x="19384" y="55345"/>
                    </a:lnTo>
                    <a:lnTo>
                      <a:pt x="19384" y="54614"/>
                    </a:lnTo>
                    <a:lnTo>
                      <a:pt x="19506" y="53273"/>
                    </a:lnTo>
                    <a:close/>
                    <a:moveTo>
                      <a:pt x="21883" y="10118"/>
                    </a:moveTo>
                    <a:lnTo>
                      <a:pt x="22066" y="12191"/>
                    </a:lnTo>
                    <a:lnTo>
                      <a:pt x="22066" y="12313"/>
                    </a:lnTo>
                    <a:lnTo>
                      <a:pt x="22127" y="12434"/>
                    </a:lnTo>
                    <a:lnTo>
                      <a:pt x="22371" y="12617"/>
                    </a:lnTo>
                    <a:lnTo>
                      <a:pt x="22676" y="12739"/>
                    </a:lnTo>
                    <a:lnTo>
                      <a:pt x="23224" y="13105"/>
                    </a:lnTo>
                    <a:lnTo>
                      <a:pt x="24321" y="13836"/>
                    </a:lnTo>
                    <a:lnTo>
                      <a:pt x="22493" y="14141"/>
                    </a:lnTo>
                    <a:lnTo>
                      <a:pt x="22493" y="14141"/>
                    </a:lnTo>
                    <a:lnTo>
                      <a:pt x="24138" y="14080"/>
                    </a:lnTo>
                    <a:lnTo>
                      <a:pt x="25784" y="14080"/>
                    </a:lnTo>
                    <a:lnTo>
                      <a:pt x="26637" y="14141"/>
                    </a:lnTo>
                    <a:lnTo>
                      <a:pt x="27491" y="14324"/>
                    </a:lnTo>
                    <a:lnTo>
                      <a:pt x="27918" y="14446"/>
                    </a:lnTo>
                    <a:lnTo>
                      <a:pt x="28344" y="14629"/>
                    </a:lnTo>
                    <a:lnTo>
                      <a:pt x="28710" y="14812"/>
                    </a:lnTo>
                    <a:lnTo>
                      <a:pt x="29076" y="15055"/>
                    </a:lnTo>
                    <a:lnTo>
                      <a:pt x="29319" y="15421"/>
                    </a:lnTo>
                    <a:lnTo>
                      <a:pt x="29624" y="15787"/>
                    </a:lnTo>
                    <a:lnTo>
                      <a:pt x="30051" y="16518"/>
                    </a:lnTo>
                    <a:lnTo>
                      <a:pt x="30417" y="17311"/>
                    </a:lnTo>
                    <a:lnTo>
                      <a:pt x="30539" y="17676"/>
                    </a:lnTo>
                    <a:lnTo>
                      <a:pt x="30599" y="18103"/>
                    </a:lnTo>
                    <a:lnTo>
                      <a:pt x="30660" y="19017"/>
                    </a:lnTo>
                    <a:lnTo>
                      <a:pt x="30660" y="19932"/>
                    </a:lnTo>
                    <a:lnTo>
                      <a:pt x="30599" y="20846"/>
                    </a:lnTo>
                    <a:lnTo>
                      <a:pt x="30599" y="21151"/>
                    </a:lnTo>
                    <a:lnTo>
                      <a:pt x="30660" y="21455"/>
                    </a:lnTo>
                    <a:lnTo>
                      <a:pt x="31026" y="23345"/>
                    </a:lnTo>
                    <a:lnTo>
                      <a:pt x="31270" y="25235"/>
                    </a:lnTo>
                    <a:lnTo>
                      <a:pt x="31331" y="26149"/>
                    </a:lnTo>
                    <a:lnTo>
                      <a:pt x="31331" y="27063"/>
                    </a:lnTo>
                    <a:lnTo>
                      <a:pt x="31392" y="27429"/>
                    </a:lnTo>
                    <a:lnTo>
                      <a:pt x="31514" y="27795"/>
                    </a:lnTo>
                    <a:lnTo>
                      <a:pt x="31697" y="28160"/>
                    </a:lnTo>
                    <a:lnTo>
                      <a:pt x="31879" y="28465"/>
                    </a:lnTo>
                    <a:lnTo>
                      <a:pt x="32123" y="28770"/>
                    </a:lnTo>
                    <a:lnTo>
                      <a:pt x="32306" y="29136"/>
                    </a:lnTo>
                    <a:lnTo>
                      <a:pt x="32611" y="29928"/>
                    </a:lnTo>
                    <a:lnTo>
                      <a:pt x="32916" y="30781"/>
                    </a:lnTo>
                    <a:lnTo>
                      <a:pt x="33220" y="31696"/>
                    </a:lnTo>
                    <a:lnTo>
                      <a:pt x="33342" y="32366"/>
                    </a:lnTo>
                    <a:lnTo>
                      <a:pt x="33525" y="33097"/>
                    </a:lnTo>
                    <a:lnTo>
                      <a:pt x="33708" y="34499"/>
                    </a:lnTo>
                    <a:lnTo>
                      <a:pt x="33830" y="35536"/>
                    </a:lnTo>
                    <a:lnTo>
                      <a:pt x="34074" y="36511"/>
                    </a:lnTo>
                    <a:lnTo>
                      <a:pt x="34379" y="37547"/>
                    </a:lnTo>
                    <a:lnTo>
                      <a:pt x="34805" y="38461"/>
                    </a:lnTo>
                    <a:lnTo>
                      <a:pt x="34440" y="38522"/>
                    </a:lnTo>
                    <a:lnTo>
                      <a:pt x="34257" y="38644"/>
                    </a:lnTo>
                    <a:lnTo>
                      <a:pt x="34196" y="38705"/>
                    </a:lnTo>
                    <a:lnTo>
                      <a:pt x="34135" y="38827"/>
                    </a:lnTo>
                    <a:lnTo>
                      <a:pt x="34257" y="38888"/>
                    </a:lnTo>
                    <a:lnTo>
                      <a:pt x="34500" y="38827"/>
                    </a:lnTo>
                    <a:lnTo>
                      <a:pt x="34927" y="38705"/>
                    </a:lnTo>
                    <a:lnTo>
                      <a:pt x="35354" y="38705"/>
                    </a:lnTo>
                    <a:lnTo>
                      <a:pt x="35720" y="38766"/>
                    </a:lnTo>
                    <a:lnTo>
                      <a:pt x="36085" y="39010"/>
                    </a:lnTo>
                    <a:lnTo>
                      <a:pt x="36512" y="39376"/>
                    </a:lnTo>
                    <a:lnTo>
                      <a:pt x="36878" y="39802"/>
                    </a:lnTo>
                    <a:lnTo>
                      <a:pt x="37609" y="40717"/>
                    </a:lnTo>
                    <a:lnTo>
                      <a:pt x="37975" y="41143"/>
                    </a:lnTo>
                    <a:lnTo>
                      <a:pt x="38402" y="41509"/>
                    </a:lnTo>
                    <a:lnTo>
                      <a:pt x="38706" y="41753"/>
                    </a:lnTo>
                    <a:lnTo>
                      <a:pt x="38767" y="41814"/>
                    </a:lnTo>
                    <a:lnTo>
                      <a:pt x="38767" y="41875"/>
                    </a:lnTo>
                    <a:lnTo>
                      <a:pt x="38767" y="41936"/>
                    </a:lnTo>
                    <a:lnTo>
                      <a:pt x="38645" y="41997"/>
                    </a:lnTo>
                    <a:lnTo>
                      <a:pt x="38280" y="41997"/>
                    </a:lnTo>
                    <a:lnTo>
                      <a:pt x="37914" y="41875"/>
                    </a:lnTo>
                    <a:lnTo>
                      <a:pt x="37609" y="41753"/>
                    </a:lnTo>
                    <a:lnTo>
                      <a:pt x="37426" y="41570"/>
                    </a:lnTo>
                    <a:lnTo>
                      <a:pt x="37000" y="41204"/>
                    </a:lnTo>
                    <a:lnTo>
                      <a:pt x="36878" y="41082"/>
                    </a:lnTo>
                    <a:lnTo>
                      <a:pt x="36634" y="41021"/>
                    </a:lnTo>
                    <a:lnTo>
                      <a:pt x="36451" y="40960"/>
                    </a:lnTo>
                    <a:lnTo>
                      <a:pt x="36390" y="41021"/>
                    </a:lnTo>
                    <a:lnTo>
                      <a:pt x="36390" y="41143"/>
                    </a:lnTo>
                    <a:lnTo>
                      <a:pt x="36390" y="41326"/>
                    </a:lnTo>
                    <a:lnTo>
                      <a:pt x="36451" y="41570"/>
                    </a:lnTo>
                    <a:lnTo>
                      <a:pt x="36695" y="42119"/>
                    </a:lnTo>
                    <a:lnTo>
                      <a:pt x="37000" y="42667"/>
                    </a:lnTo>
                    <a:lnTo>
                      <a:pt x="37609" y="43764"/>
                    </a:lnTo>
                    <a:lnTo>
                      <a:pt x="37792" y="44069"/>
                    </a:lnTo>
                    <a:lnTo>
                      <a:pt x="37914" y="44191"/>
                    </a:lnTo>
                    <a:lnTo>
                      <a:pt x="37914" y="44374"/>
                    </a:lnTo>
                    <a:lnTo>
                      <a:pt x="37914" y="44496"/>
                    </a:lnTo>
                    <a:lnTo>
                      <a:pt x="37853" y="44557"/>
                    </a:lnTo>
                    <a:lnTo>
                      <a:pt x="37792" y="44557"/>
                    </a:lnTo>
                    <a:lnTo>
                      <a:pt x="37670" y="44496"/>
                    </a:lnTo>
                    <a:lnTo>
                      <a:pt x="37487" y="44374"/>
                    </a:lnTo>
                    <a:lnTo>
                      <a:pt x="37365" y="44252"/>
                    </a:lnTo>
                    <a:lnTo>
                      <a:pt x="36817" y="43399"/>
                    </a:lnTo>
                    <a:lnTo>
                      <a:pt x="36512" y="42972"/>
                    </a:lnTo>
                    <a:lnTo>
                      <a:pt x="36207" y="42606"/>
                    </a:lnTo>
                    <a:lnTo>
                      <a:pt x="36024" y="42545"/>
                    </a:lnTo>
                    <a:lnTo>
                      <a:pt x="35902" y="42484"/>
                    </a:lnTo>
                    <a:lnTo>
                      <a:pt x="35781" y="42606"/>
                    </a:lnTo>
                    <a:lnTo>
                      <a:pt x="35720" y="42789"/>
                    </a:lnTo>
                    <a:lnTo>
                      <a:pt x="35781" y="43094"/>
                    </a:lnTo>
                    <a:lnTo>
                      <a:pt x="35841" y="43399"/>
                    </a:lnTo>
                    <a:lnTo>
                      <a:pt x="36268" y="44496"/>
                    </a:lnTo>
                    <a:lnTo>
                      <a:pt x="36390" y="44861"/>
                    </a:lnTo>
                    <a:lnTo>
                      <a:pt x="36512" y="45288"/>
                    </a:lnTo>
                    <a:lnTo>
                      <a:pt x="36512" y="45471"/>
                    </a:lnTo>
                    <a:lnTo>
                      <a:pt x="36451" y="45593"/>
                    </a:lnTo>
                    <a:lnTo>
                      <a:pt x="36390" y="45654"/>
                    </a:lnTo>
                    <a:lnTo>
                      <a:pt x="36329" y="45715"/>
                    </a:lnTo>
                    <a:lnTo>
                      <a:pt x="36268" y="45654"/>
                    </a:lnTo>
                    <a:lnTo>
                      <a:pt x="36207" y="45593"/>
                    </a:lnTo>
                    <a:lnTo>
                      <a:pt x="36085" y="45410"/>
                    </a:lnTo>
                    <a:lnTo>
                      <a:pt x="35963" y="45166"/>
                    </a:lnTo>
                    <a:lnTo>
                      <a:pt x="35781" y="44739"/>
                    </a:lnTo>
                    <a:lnTo>
                      <a:pt x="35354" y="43642"/>
                    </a:lnTo>
                    <a:lnTo>
                      <a:pt x="35232" y="43216"/>
                    </a:lnTo>
                    <a:lnTo>
                      <a:pt x="35110" y="42972"/>
                    </a:lnTo>
                    <a:lnTo>
                      <a:pt x="35049" y="42911"/>
                    </a:lnTo>
                    <a:lnTo>
                      <a:pt x="34866" y="42911"/>
                    </a:lnTo>
                    <a:lnTo>
                      <a:pt x="34805" y="42972"/>
                    </a:lnTo>
                    <a:lnTo>
                      <a:pt x="34744" y="43216"/>
                    </a:lnTo>
                    <a:lnTo>
                      <a:pt x="34744" y="43642"/>
                    </a:lnTo>
                    <a:lnTo>
                      <a:pt x="34805" y="44739"/>
                    </a:lnTo>
                    <a:lnTo>
                      <a:pt x="34866" y="45166"/>
                    </a:lnTo>
                    <a:lnTo>
                      <a:pt x="34805" y="45410"/>
                    </a:lnTo>
                    <a:lnTo>
                      <a:pt x="34744" y="45593"/>
                    </a:lnTo>
                    <a:lnTo>
                      <a:pt x="34622" y="45654"/>
                    </a:lnTo>
                    <a:lnTo>
                      <a:pt x="34561" y="45593"/>
                    </a:lnTo>
                    <a:lnTo>
                      <a:pt x="34440" y="45349"/>
                    </a:lnTo>
                    <a:lnTo>
                      <a:pt x="34379" y="44800"/>
                    </a:lnTo>
                    <a:lnTo>
                      <a:pt x="34318" y="44130"/>
                    </a:lnTo>
                    <a:lnTo>
                      <a:pt x="34318" y="43825"/>
                    </a:lnTo>
                    <a:lnTo>
                      <a:pt x="34196" y="43338"/>
                    </a:lnTo>
                    <a:lnTo>
                      <a:pt x="34135" y="43094"/>
                    </a:lnTo>
                    <a:lnTo>
                      <a:pt x="34074" y="42911"/>
                    </a:lnTo>
                    <a:lnTo>
                      <a:pt x="33891" y="42850"/>
                    </a:lnTo>
                    <a:lnTo>
                      <a:pt x="33769" y="42911"/>
                    </a:lnTo>
                    <a:lnTo>
                      <a:pt x="33647" y="42972"/>
                    </a:lnTo>
                    <a:lnTo>
                      <a:pt x="33647" y="43094"/>
                    </a:lnTo>
                    <a:lnTo>
                      <a:pt x="33586" y="43338"/>
                    </a:lnTo>
                    <a:lnTo>
                      <a:pt x="33647" y="43825"/>
                    </a:lnTo>
                    <a:lnTo>
                      <a:pt x="33647" y="44252"/>
                    </a:lnTo>
                    <a:lnTo>
                      <a:pt x="33647" y="44618"/>
                    </a:lnTo>
                    <a:lnTo>
                      <a:pt x="33647" y="44800"/>
                    </a:lnTo>
                    <a:lnTo>
                      <a:pt x="33586" y="44983"/>
                    </a:lnTo>
                    <a:lnTo>
                      <a:pt x="33525" y="45044"/>
                    </a:lnTo>
                    <a:lnTo>
                      <a:pt x="33464" y="44983"/>
                    </a:lnTo>
                    <a:lnTo>
                      <a:pt x="33403" y="44922"/>
                    </a:lnTo>
                    <a:lnTo>
                      <a:pt x="33281" y="44679"/>
                    </a:lnTo>
                    <a:lnTo>
                      <a:pt x="33281" y="44435"/>
                    </a:lnTo>
                    <a:lnTo>
                      <a:pt x="33220" y="43886"/>
                    </a:lnTo>
                    <a:lnTo>
                      <a:pt x="33099" y="42667"/>
                    </a:lnTo>
                    <a:lnTo>
                      <a:pt x="33099" y="42423"/>
                    </a:lnTo>
                    <a:lnTo>
                      <a:pt x="33038" y="42240"/>
                    </a:lnTo>
                    <a:lnTo>
                      <a:pt x="32794" y="41509"/>
                    </a:lnTo>
                    <a:lnTo>
                      <a:pt x="32550" y="40717"/>
                    </a:lnTo>
                    <a:lnTo>
                      <a:pt x="32489" y="40412"/>
                    </a:lnTo>
                    <a:lnTo>
                      <a:pt x="32489" y="40046"/>
                    </a:lnTo>
                    <a:lnTo>
                      <a:pt x="32489" y="39863"/>
                    </a:lnTo>
                    <a:lnTo>
                      <a:pt x="32550" y="39741"/>
                    </a:lnTo>
                    <a:lnTo>
                      <a:pt x="32672" y="39619"/>
                    </a:lnTo>
                    <a:lnTo>
                      <a:pt x="32794" y="39498"/>
                    </a:lnTo>
                    <a:lnTo>
                      <a:pt x="32916" y="39437"/>
                    </a:lnTo>
                    <a:lnTo>
                      <a:pt x="32916" y="39376"/>
                    </a:lnTo>
                    <a:lnTo>
                      <a:pt x="32916" y="39315"/>
                    </a:lnTo>
                    <a:lnTo>
                      <a:pt x="32794" y="39254"/>
                    </a:lnTo>
                    <a:lnTo>
                      <a:pt x="32672" y="39254"/>
                    </a:lnTo>
                    <a:lnTo>
                      <a:pt x="32489" y="39376"/>
                    </a:lnTo>
                    <a:lnTo>
                      <a:pt x="32123" y="38400"/>
                    </a:lnTo>
                    <a:lnTo>
                      <a:pt x="31697" y="37364"/>
                    </a:lnTo>
                    <a:lnTo>
                      <a:pt x="30721" y="35414"/>
                    </a:lnTo>
                    <a:lnTo>
                      <a:pt x="29807" y="33463"/>
                    </a:lnTo>
                    <a:lnTo>
                      <a:pt x="29380" y="32488"/>
                    </a:lnTo>
                    <a:lnTo>
                      <a:pt x="29015" y="31452"/>
                    </a:lnTo>
                    <a:lnTo>
                      <a:pt x="28710" y="30355"/>
                    </a:lnTo>
                    <a:lnTo>
                      <a:pt x="28466" y="29257"/>
                    </a:lnTo>
                    <a:lnTo>
                      <a:pt x="28161" y="28160"/>
                    </a:lnTo>
                    <a:lnTo>
                      <a:pt x="27796" y="27063"/>
                    </a:lnTo>
                    <a:lnTo>
                      <a:pt x="27064" y="25356"/>
                    </a:lnTo>
                    <a:lnTo>
                      <a:pt x="27064" y="25174"/>
                    </a:lnTo>
                    <a:lnTo>
                      <a:pt x="27064" y="24991"/>
                    </a:lnTo>
                    <a:lnTo>
                      <a:pt x="27125" y="24747"/>
                    </a:lnTo>
                    <a:lnTo>
                      <a:pt x="27247" y="24625"/>
                    </a:lnTo>
                    <a:lnTo>
                      <a:pt x="27369" y="24503"/>
                    </a:lnTo>
                    <a:lnTo>
                      <a:pt x="27552" y="24259"/>
                    </a:lnTo>
                    <a:lnTo>
                      <a:pt x="27674" y="23955"/>
                    </a:lnTo>
                    <a:lnTo>
                      <a:pt x="27796" y="23345"/>
                    </a:lnTo>
                    <a:lnTo>
                      <a:pt x="27857" y="22735"/>
                    </a:lnTo>
                    <a:lnTo>
                      <a:pt x="27857" y="22126"/>
                    </a:lnTo>
                    <a:lnTo>
                      <a:pt x="27735" y="21455"/>
                    </a:lnTo>
                    <a:lnTo>
                      <a:pt x="27613" y="20846"/>
                    </a:lnTo>
                    <a:lnTo>
                      <a:pt x="27491" y="20541"/>
                    </a:lnTo>
                    <a:lnTo>
                      <a:pt x="27430" y="20236"/>
                    </a:lnTo>
                    <a:lnTo>
                      <a:pt x="27491" y="19566"/>
                    </a:lnTo>
                    <a:lnTo>
                      <a:pt x="27369" y="20175"/>
                    </a:lnTo>
                    <a:lnTo>
                      <a:pt x="27369" y="20358"/>
                    </a:lnTo>
                    <a:lnTo>
                      <a:pt x="27430" y="20602"/>
                    </a:lnTo>
                    <a:lnTo>
                      <a:pt x="27491" y="21212"/>
                    </a:lnTo>
                    <a:lnTo>
                      <a:pt x="27552" y="21821"/>
                    </a:lnTo>
                    <a:lnTo>
                      <a:pt x="27613" y="22370"/>
                    </a:lnTo>
                    <a:lnTo>
                      <a:pt x="27552" y="22979"/>
                    </a:lnTo>
                    <a:lnTo>
                      <a:pt x="27430" y="23589"/>
                    </a:lnTo>
                    <a:lnTo>
                      <a:pt x="27369" y="23833"/>
                    </a:lnTo>
                    <a:lnTo>
                      <a:pt x="27186" y="24076"/>
                    </a:lnTo>
                    <a:lnTo>
                      <a:pt x="27064" y="24320"/>
                    </a:lnTo>
                    <a:lnTo>
                      <a:pt x="26820" y="24503"/>
                    </a:lnTo>
                    <a:lnTo>
                      <a:pt x="26637" y="24686"/>
                    </a:lnTo>
                    <a:lnTo>
                      <a:pt x="26394" y="24808"/>
                    </a:lnTo>
                    <a:lnTo>
                      <a:pt x="25845" y="24991"/>
                    </a:lnTo>
                    <a:lnTo>
                      <a:pt x="25297" y="25052"/>
                    </a:lnTo>
                    <a:lnTo>
                      <a:pt x="24016" y="25235"/>
                    </a:lnTo>
                    <a:lnTo>
                      <a:pt x="23468" y="25295"/>
                    </a:lnTo>
                    <a:lnTo>
                      <a:pt x="22797" y="25295"/>
                    </a:lnTo>
                    <a:lnTo>
                      <a:pt x="22676" y="25235"/>
                    </a:lnTo>
                    <a:lnTo>
                      <a:pt x="22493" y="25174"/>
                    </a:lnTo>
                    <a:lnTo>
                      <a:pt x="22249" y="24991"/>
                    </a:lnTo>
                    <a:lnTo>
                      <a:pt x="21639" y="24625"/>
                    </a:lnTo>
                    <a:lnTo>
                      <a:pt x="20359" y="23894"/>
                    </a:lnTo>
                    <a:lnTo>
                      <a:pt x="21883" y="24991"/>
                    </a:lnTo>
                    <a:lnTo>
                      <a:pt x="22249" y="25295"/>
                    </a:lnTo>
                    <a:lnTo>
                      <a:pt x="22432" y="25417"/>
                    </a:lnTo>
                    <a:lnTo>
                      <a:pt x="22676" y="25539"/>
                    </a:lnTo>
                    <a:lnTo>
                      <a:pt x="22797" y="25600"/>
                    </a:lnTo>
                    <a:lnTo>
                      <a:pt x="23346" y="25600"/>
                    </a:lnTo>
                    <a:lnTo>
                      <a:pt x="24260" y="25539"/>
                    </a:lnTo>
                    <a:lnTo>
                      <a:pt x="25175" y="25417"/>
                    </a:lnTo>
                    <a:lnTo>
                      <a:pt x="26028" y="25295"/>
                    </a:lnTo>
                    <a:lnTo>
                      <a:pt x="26455" y="25174"/>
                    </a:lnTo>
                    <a:lnTo>
                      <a:pt x="26820" y="24991"/>
                    </a:lnTo>
                    <a:lnTo>
                      <a:pt x="26698" y="25539"/>
                    </a:lnTo>
                    <a:lnTo>
                      <a:pt x="25845" y="28099"/>
                    </a:lnTo>
                    <a:lnTo>
                      <a:pt x="25784" y="28282"/>
                    </a:lnTo>
                    <a:lnTo>
                      <a:pt x="25723" y="28709"/>
                    </a:lnTo>
                    <a:lnTo>
                      <a:pt x="25784" y="30416"/>
                    </a:lnTo>
                    <a:lnTo>
                      <a:pt x="25784" y="32610"/>
                    </a:lnTo>
                    <a:lnTo>
                      <a:pt x="25784" y="32976"/>
                    </a:lnTo>
                    <a:lnTo>
                      <a:pt x="25723" y="33280"/>
                    </a:lnTo>
                    <a:lnTo>
                      <a:pt x="25723" y="33585"/>
                    </a:lnTo>
                    <a:lnTo>
                      <a:pt x="25723" y="33890"/>
                    </a:lnTo>
                    <a:lnTo>
                      <a:pt x="25845" y="34195"/>
                    </a:lnTo>
                    <a:lnTo>
                      <a:pt x="26028" y="35109"/>
                    </a:lnTo>
                    <a:lnTo>
                      <a:pt x="26333" y="36877"/>
                    </a:lnTo>
                    <a:lnTo>
                      <a:pt x="26455" y="37730"/>
                    </a:lnTo>
                    <a:lnTo>
                      <a:pt x="26516" y="38644"/>
                    </a:lnTo>
                    <a:lnTo>
                      <a:pt x="26516" y="40412"/>
                    </a:lnTo>
                    <a:lnTo>
                      <a:pt x="26455" y="42240"/>
                    </a:lnTo>
                    <a:lnTo>
                      <a:pt x="26394" y="44008"/>
                    </a:lnTo>
                    <a:lnTo>
                      <a:pt x="26272" y="45776"/>
                    </a:lnTo>
                    <a:lnTo>
                      <a:pt x="26028" y="47543"/>
                    </a:lnTo>
                    <a:lnTo>
                      <a:pt x="25784" y="49311"/>
                    </a:lnTo>
                    <a:lnTo>
                      <a:pt x="25479" y="51079"/>
                    </a:lnTo>
                    <a:lnTo>
                      <a:pt x="25053" y="52846"/>
                    </a:lnTo>
                    <a:lnTo>
                      <a:pt x="24565" y="54553"/>
                    </a:lnTo>
                    <a:lnTo>
                      <a:pt x="24382" y="55406"/>
                    </a:lnTo>
                    <a:lnTo>
                      <a:pt x="24260" y="56260"/>
                    </a:lnTo>
                    <a:lnTo>
                      <a:pt x="24260" y="57235"/>
                    </a:lnTo>
                    <a:lnTo>
                      <a:pt x="24321" y="58210"/>
                    </a:lnTo>
                    <a:lnTo>
                      <a:pt x="24504" y="59063"/>
                    </a:lnTo>
                    <a:lnTo>
                      <a:pt x="24687" y="59917"/>
                    </a:lnTo>
                    <a:lnTo>
                      <a:pt x="24931" y="60770"/>
                    </a:lnTo>
                    <a:lnTo>
                      <a:pt x="25053" y="61684"/>
                    </a:lnTo>
                    <a:lnTo>
                      <a:pt x="25114" y="62538"/>
                    </a:lnTo>
                    <a:lnTo>
                      <a:pt x="25114" y="63391"/>
                    </a:lnTo>
                    <a:lnTo>
                      <a:pt x="24992" y="64244"/>
                    </a:lnTo>
                    <a:lnTo>
                      <a:pt x="24870" y="65098"/>
                    </a:lnTo>
                    <a:lnTo>
                      <a:pt x="24565" y="66317"/>
                    </a:lnTo>
                    <a:lnTo>
                      <a:pt x="24260" y="67475"/>
                    </a:lnTo>
                    <a:lnTo>
                      <a:pt x="23529" y="69791"/>
                    </a:lnTo>
                    <a:lnTo>
                      <a:pt x="22493" y="73326"/>
                    </a:lnTo>
                    <a:lnTo>
                      <a:pt x="22127" y="74789"/>
                    </a:lnTo>
                    <a:lnTo>
                      <a:pt x="22066" y="75216"/>
                    </a:lnTo>
                    <a:lnTo>
                      <a:pt x="22005" y="75460"/>
                    </a:lnTo>
                    <a:lnTo>
                      <a:pt x="22066" y="75704"/>
                    </a:lnTo>
                    <a:lnTo>
                      <a:pt x="22127" y="75947"/>
                    </a:lnTo>
                    <a:lnTo>
                      <a:pt x="22249" y="76252"/>
                    </a:lnTo>
                    <a:lnTo>
                      <a:pt x="22493" y="76740"/>
                    </a:lnTo>
                    <a:lnTo>
                      <a:pt x="22858" y="77410"/>
                    </a:lnTo>
                    <a:lnTo>
                      <a:pt x="23346" y="78081"/>
                    </a:lnTo>
                    <a:lnTo>
                      <a:pt x="23590" y="78386"/>
                    </a:lnTo>
                    <a:lnTo>
                      <a:pt x="23834" y="78568"/>
                    </a:lnTo>
                    <a:lnTo>
                      <a:pt x="24260" y="78873"/>
                    </a:lnTo>
                    <a:lnTo>
                      <a:pt x="24321" y="78995"/>
                    </a:lnTo>
                    <a:lnTo>
                      <a:pt x="24321" y="79056"/>
                    </a:lnTo>
                    <a:lnTo>
                      <a:pt x="24260" y="79117"/>
                    </a:lnTo>
                    <a:lnTo>
                      <a:pt x="24199" y="79178"/>
                    </a:lnTo>
                    <a:lnTo>
                      <a:pt x="23956" y="79239"/>
                    </a:lnTo>
                    <a:lnTo>
                      <a:pt x="23773" y="79300"/>
                    </a:lnTo>
                    <a:lnTo>
                      <a:pt x="22919" y="79483"/>
                    </a:lnTo>
                    <a:lnTo>
                      <a:pt x="22493" y="79544"/>
                    </a:lnTo>
                    <a:lnTo>
                      <a:pt x="22066" y="79605"/>
                    </a:lnTo>
                    <a:lnTo>
                      <a:pt x="21700" y="79544"/>
                    </a:lnTo>
                    <a:lnTo>
                      <a:pt x="21578" y="79422"/>
                    </a:lnTo>
                    <a:lnTo>
                      <a:pt x="21578" y="79300"/>
                    </a:lnTo>
                    <a:lnTo>
                      <a:pt x="21517" y="78995"/>
                    </a:lnTo>
                    <a:lnTo>
                      <a:pt x="21456" y="78873"/>
                    </a:lnTo>
                    <a:lnTo>
                      <a:pt x="21335" y="78751"/>
                    </a:lnTo>
                    <a:lnTo>
                      <a:pt x="21213" y="78751"/>
                    </a:lnTo>
                    <a:lnTo>
                      <a:pt x="21213" y="78873"/>
                    </a:lnTo>
                    <a:lnTo>
                      <a:pt x="21274" y="79117"/>
                    </a:lnTo>
                    <a:lnTo>
                      <a:pt x="21335" y="79422"/>
                    </a:lnTo>
                    <a:lnTo>
                      <a:pt x="21335" y="79605"/>
                    </a:lnTo>
                    <a:lnTo>
                      <a:pt x="21335" y="79727"/>
                    </a:lnTo>
                    <a:lnTo>
                      <a:pt x="21213" y="79848"/>
                    </a:lnTo>
                    <a:lnTo>
                      <a:pt x="21030" y="79909"/>
                    </a:lnTo>
                    <a:lnTo>
                      <a:pt x="20725" y="79970"/>
                    </a:lnTo>
                    <a:lnTo>
                      <a:pt x="20359" y="79970"/>
                    </a:lnTo>
                    <a:lnTo>
                      <a:pt x="20176" y="79909"/>
                    </a:lnTo>
                    <a:lnTo>
                      <a:pt x="19994" y="79848"/>
                    </a:lnTo>
                    <a:lnTo>
                      <a:pt x="19872" y="79666"/>
                    </a:lnTo>
                    <a:lnTo>
                      <a:pt x="19750" y="79422"/>
                    </a:lnTo>
                    <a:lnTo>
                      <a:pt x="19628" y="78995"/>
                    </a:lnTo>
                    <a:lnTo>
                      <a:pt x="19628" y="78507"/>
                    </a:lnTo>
                    <a:lnTo>
                      <a:pt x="19628" y="78020"/>
                    </a:lnTo>
                    <a:lnTo>
                      <a:pt x="19628" y="75582"/>
                    </a:lnTo>
                    <a:lnTo>
                      <a:pt x="19750" y="74119"/>
                    </a:lnTo>
                    <a:lnTo>
                      <a:pt x="19872" y="72656"/>
                    </a:lnTo>
                    <a:lnTo>
                      <a:pt x="19994" y="71193"/>
                    </a:lnTo>
                    <a:lnTo>
                      <a:pt x="20115" y="69669"/>
                    </a:lnTo>
                    <a:lnTo>
                      <a:pt x="20115" y="68816"/>
                    </a:lnTo>
                    <a:lnTo>
                      <a:pt x="20055" y="67963"/>
                    </a:lnTo>
                    <a:lnTo>
                      <a:pt x="19994" y="66195"/>
                    </a:lnTo>
                    <a:lnTo>
                      <a:pt x="19933" y="64915"/>
                    </a:lnTo>
                    <a:lnTo>
                      <a:pt x="19994" y="63696"/>
                    </a:lnTo>
                    <a:lnTo>
                      <a:pt x="20055" y="62172"/>
                    </a:lnTo>
                    <a:lnTo>
                      <a:pt x="20176" y="60587"/>
                    </a:lnTo>
                    <a:lnTo>
                      <a:pt x="20237" y="59734"/>
                    </a:lnTo>
                    <a:lnTo>
                      <a:pt x="20298" y="58820"/>
                    </a:lnTo>
                    <a:lnTo>
                      <a:pt x="20298" y="58515"/>
                    </a:lnTo>
                    <a:lnTo>
                      <a:pt x="20237" y="58271"/>
                    </a:lnTo>
                    <a:lnTo>
                      <a:pt x="20115" y="57905"/>
                    </a:lnTo>
                    <a:lnTo>
                      <a:pt x="19994" y="57540"/>
                    </a:lnTo>
                    <a:lnTo>
                      <a:pt x="19872" y="57113"/>
                    </a:lnTo>
                    <a:lnTo>
                      <a:pt x="19872" y="56625"/>
                    </a:lnTo>
                    <a:lnTo>
                      <a:pt x="19994" y="55772"/>
                    </a:lnTo>
                    <a:lnTo>
                      <a:pt x="19994" y="55345"/>
                    </a:lnTo>
                    <a:lnTo>
                      <a:pt x="19994" y="54919"/>
                    </a:lnTo>
                    <a:lnTo>
                      <a:pt x="19933" y="54065"/>
                    </a:lnTo>
                    <a:lnTo>
                      <a:pt x="19750" y="52359"/>
                    </a:lnTo>
                    <a:lnTo>
                      <a:pt x="19689" y="50652"/>
                    </a:lnTo>
                    <a:lnTo>
                      <a:pt x="19689" y="48275"/>
                    </a:lnTo>
                    <a:lnTo>
                      <a:pt x="19689" y="45898"/>
                    </a:lnTo>
                    <a:lnTo>
                      <a:pt x="19628" y="44130"/>
                    </a:lnTo>
                    <a:lnTo>
                      <a:pt x="19628" y="43338"/>
                    </a:lnTo>
                    <a:lnTo>
                      <a:pt x="19628" y="43155"/>
                    </a:lnTo>
                    <a:lnTo>
                      <a:pt x="19628" y="42911"/>
                    </a:lnTo>
                    <a:lnTo>
                      <a:pt x="19872" y="42911"/>
                    </a:lnTo>
                    <a:lnTo>
                      <a:pt x="20237" y="42789"/>
                    </a:lnTo>
                    <a:lnTo>
                      <a:pt x="20542" y="42667"/>
                    </a:lnTo>
                    <a:lnTo>
                      <a:pt x="20786" y="42423"/>
                    </a:lnTo>
                    <a:lnTo>
                      <a:pt x="20969" y="42119"/>
                    </a:lnTo>
                    <a:lnTo>
                      <a:pt x="21030" y="41814"/>
                    </a:lnTo>
                    <a:lnTo>
                      <a:pt x="21030" y="41509"/>
                    </a:lnTo>
                    <a:lnTo>
                      <a:pt x="20847" y="41936"/>
                    </a:lnTo>
                    <a:lnTo>
                      <a:pt x="20725" y="42119"/>
                    </a:lnTo>
                    <a:lnTo>
                      <a:pt x="20542" y="42301"/>
                    </a:lnTo>
                    <a:lnTo>
                      <a:pt x="20359" y="42423"/>
                    </a:lnTo>
                    <a:lnTo>
                      <a:pt x="20115" y="42484"/>
                    </a:lnTo>
                    <a:lnTo>
                      <a:pt x="19567" y="42545"/>
                    </a:lnTo>
                    <a:lnTo>
                      <a:pt x="19018" y="42484"/>
                    </a:lnTo>
                    <a:lnTo>
                      <a:pt x="18774" y="42423"/>
                    </a:lnTo>
                    <a:lnTo>
                      <a:pt x="18592" y="42301"/>
                    </a:lnTo>
                    <a:lnTo>
                      <a:pt x="18409" y="42119"/>
                    </a:lnTo>
                    <a:lnTo>
                      <a:pt x="18287" y="41936"/>
                    </a:lnTo>
                    <a:lnTo>
                      <a:pt x="18104" y="41509"/>
                    </a:lnTo>
                    <a:lnTo>
                      <a:pt x="18104" y="41753"/>
                    </a:lnTo>
                    <a:lnTo>
                      <a:pt x="18104" y="41997"/>
                    </a:lnTo>
                    <a:lnTo>
                      <a:pt x="18226" y="42240"/>
                    </a:lnTo>
                    <a:lnTo>
                      <a:pt x="18348" y="42484"/>
                    </a:lnTo>
                    <a:lnTo>
                      <a:pt x="18592" y="42667"/>
                    </a:lnTo>
                    <a:lnTo>
                      <a:pt x="18896" y="42789"/>
                    </a:lnTo>
                    <a:lnTo>
                      <a:pt x="19201" y="42850"/>
                    </a:lnTo>
                    <a:lnTo>
                      <a:pt x="19323" y="42911"/>
                    </a:lnTo>
                    <a:lnTo>
                      <a:pt x="19445" y="42911"/>
                    </a:lnTo>
                    <a:lnTo>
                      <a:pt x="19445" y="43033"/>
                    </a:lnTo>
                    <a:lnTo>
                      <a:pt x="19445" y="43094"/>
                    </a:lnTo>
                    <a:lnTo>
                      <a:pt x="19384" y="43642"/>
                    </a:lnTo>
                    <a:lnTo>
                      <a:pt x="19384" y="46324"/>
                    </a:lnTo>
                    <a:lnTo>
                      <a:pt x="19384" y="48458"/>
                    </a:lnTo>
                    <a:lnTo>
                      <a:pt x="19384" y="50652"/>
                    </a:lnTo>
                    <a:lnTo>
                      <a:pt x="19323" y="51993"/>
                    </a:lnTo>
                    <a:lnTo>
                      <a:pt x="19201" y="53395"/>
                    </a:lnTo>
                    <a:lnTo>
                      <a:pt x="19079" y="54858"/>
                    </a:lnTo>
                    <a:lnTo>
                      <a:pt x="19079" y="55528"/>
                    </a:lnTo>
                    <a:lnTo>
                      <a:pt x="19079" y="56260"/>
                    </a:lnTo>
                    <a:lnTo>
                      <a:pt x="19140" y="56930"/>
                    </a:lnTo>
                    <a:lnTo>
                      <a:pt x="19018" y="57662"/>
                    </a:lnTo>
                    <a:lnTo>
                      <a:pt x="18835" y="58149"/>
                    </a:lnTo>
                    <a:lnTo>
                      <a:pt x="18774" y="58393"/>
                    </a:lnTo>
                    <a:lnTo>
                      <a:pt x="18714" y="58637"/>
                    </a:lnTo>
                    <a:lnTo>
                      <a:pt x="18714" y="59368"/>
                    </a:lnTo>
                    <a:lnTo>
                      <a:pt x="18835" y="60100"/>
                    </a:lnTo>
                    <a:lnTo>
                      <a:pt x="18896" y="60831"/>
                    </a:lnTo>
                    <a:lnTo>
                      <a:pt x="18957" y="61563"/>
                    </a:lnTo>
                    <a:lnTo>
                      <a:pt x="19018" y="63818"/>
                    </a:lnTo>
                    <a:lnTo>
                      <a:pt x="19079" y="64854"/>
                    </a:lnTo>
                    <a:lnTo>
                      <a:pt x="19079" y="65829"/>
                    </a:lnTo>
                    <a:lnTo>
                      <a:pt x="19018" y="67292"/>
                    </a:lnTo>
                    <a:lnTo>
                      <a:pt x="18896" y="68755"/>
                    </a:lnTo>
                    <a:lnTo>
                      <a:pt x="18957" y="70218"/>
                    </a:lnTo>
                    <a:lnTo>
                      <a:pt x="19079" y="71681"/>
                    </a:lnTo>
                    <a:lnTo>
                      <a:pt x="19262" y="73144"/>
                    </a:lnTo>
                    <a:lnTo>
                      <a:pt x="19384" y="74606"/>
                    </a:lnTo>
                    <a:lnTo>
                      <a:pt x="19384" y="75886"/>
                    </a:lnTo>
                    <a:lnTo>
                      <a:pt x="19384" y="77959"/>
                    </a:lnTo>
                    <a:lnTo>
                      <a:pt x="19384" y="78873"/>
                    </a:lnTo>
                    <a:lnTo>
                      <a:pt x="19384" y="79178"/>
                    </a:lnTo>
                    <a:lnTo>
                      <a:pt x="19323" y="79422"/>
                    </a:lnTo>
                    <a:lnTo>
                      <a:pt x="19140" y="79727"/>
                    </a:lnTo>
                    <a:lnTo>
                      <a:pt x="18957" y="79909"/>
                    </a:lnTo>
                    <a:lnTo>
                      <a:pt x="18653" y="79970"/>
                    </a:lnTo>
                    <a:lnTo>
                      <a:pt x="18348" y="79970"/>
                    </a:lnTo>
                    <a:lnTo>
                      <a:pt x="18043" y="79909"/>
                    </a:lnTo>
                    <a:lnTo>
                      <a:pt x="17799" y="79787"/>
                    </a:lnTo>
                    <a:lnTo>
                      <a:pt x="17738" y="79666"/>
                    </a:lnTo>
                    <a:lnTo>
                      <a:pt x="17677" y="79605"/>
                    </a:lnTo>
                    <a:lnTo>
                      <a:pt x="17738" y="79361"/>
                    </a:lnTo>
                    <a:lnTo>
                      <a:pt x="17799" y="79056"/>
                    </a:lnTo>
                    <a:lnTo>
                      <a:pt x="17860" y="78934"/>
                    </a:lnTo>
                    <a:lnTo>
                      <a:pt x="17921" y="78873"/>
                    </a:lnTo>
                    <a:lnTo>
                      <a:pt x="17860" y="78812"/>
                    </a:lnTo>
                    <a:lnTo>
                      <a:pt x="17799" y="78751"/>
                    </a:lnTo>
                    <a:lnTo>
                      <a:pt x="17677" y="78751"/>
                    </a:lnTo>
                    <a:lnTo>
                      <a:pt x="17616" y="78812"/>
                    </a:lnTo>
                    <a:lnTo>
                      <a:pt x="17555" y="78995"/>
                    </a:lnTo>
                    <a:lnTo>
                      <a:pt x="17555" y="79178"/>
                    </a:lnTo>
                    <a:lnTo>
                      <a:pt x="17494" y="79300"/>
                    </a:lnTo>
                    <a:lnTo>
                      <a:pt x="17434" y="79483"/>
                    </a:lnTo>
                    <a:lnTo>
                      <a:pt x="17312" y="79544"/>
                    </a:lnTo>
                    <a:lnTo>
                      <a:pt x="17129" y="79605"/>
                    </a:lnTo>
                    <a:lnTo>
                      <a:pt x="16824" y="79605"/>
                    </a:lnTo>
                    <a:lnTo>
                      <a:pt x="16458" y="79544"/>
                    </a:lnTo>
                    <a:lnTo>
                      <a:pt x="16032" y="79483"/>
                    </a:lnTo>
                    <a:lnTo>
                      <a:pt x="15361" y="79361"/>
                    </a:lnTo>
                    <a:lnTo>
                      <a:pt x="14995" y="79239"/>
                    </a:lnTo>
                    <a:lnTo>
                      <a:pt x="14813" y="79178"/>
                    </a:lnTo>
                    <a:lnTo>
                      <a:pt x="14752" y="79117"/>
                    </a:lnTo>
                    <a:lnTo>
                      <a:pt x="14691" y="79056"/>
                    </a:lnTo>
                    <a:lnTo>
                      <a:pt x="14691" y="78934"/>
                    </a:lnTo>
                    <a:lnTo>
                      <a:pt x="14813" y="78873"/>
                    </a:lnTo>
                    <a:lnTo>
                      <a:pt x="14995" y="78751"/>
                    </a:lnTo>
                    <a:lnTo>
                      <a:pt x="15483" y="78386"/>
                    </a:lnTo>
                    <a:lnTo>
                      <a:pt x="15910" y="77898"/>
                    </a:lnTo>
                    <a:lnTo>
                      <a:pt x="16214" y="77349"/>
                    </a:lnTo>
                    <a:lnTo>
                      <a:pt x="16519" y="76801"/>
                    </a:lnTo>
                    <a:lnTo>
                      <a:pt x="16824" y="76252"/>
                    </a:lnTo>
                    <a:lnTo>
                      <a:pt x="17007" y="75765"/>
                    </a:lnTo>
                    <a:lnTo>
                      <a:pt x="17007" y="75399"/>
                    </a:lnTo>
                    <a:lnTo>
                      <a:pt x="16946" y="75033"/>
                    </a:lnTo>
                    <a:lnTo>
                      <a:pt x="16763" y="74058"/>
                    </a:lnTo>
                    <a:lnTo>
                      <a:pt x="16519" y="73144"/>
                    </a:lnTo>
                    <a:lnTo>
                      <a:pt x="15910" y="71315"/>
                    </a:lnTo>
                    <a:lnTo>
                      <a:pt x="15239" y="68938"/>
                    </a:lnTo>
                    <a:lnTo>
                      <a:pt x="14813" y="67536"/>
                    </a:lnTo>
                    <a:lnTo>
                      <a:pt x="14386" y="66073"/>
                    </a:lnTo>
                    <a:lnTo>
                      <a:pt x="14081" y="64610"/>
                    </a:lnTo>
                    <a:lnTo>
                      <a:pt x="13959" y="63879"/>
                    </a:lnTo>
                    <a:lnTo>
                      <a:pt x="13898" y="63147"/>
                    </a:lnTo>
                    <a:lnTo>
                      <a:pt x="13959" y="62355"/>
                    </a:lnTo>
                    <a:lnTo>
                      <a:pt x="14020" y="61623"/>
                    </a:lnTo>
                    <a:lnTo>
                      <a:pt x="14142" y="60831"/>
                    </a:lnTo>
                    <a:lnTo>
                      <a:pt x="14325" y="60100"/>
                    </a:lnTo>
                    <a:lnTo>
                      <a:pt x="14630" y="58698"/>
                    </a:lnTo>
                    <a:lnTo>
                      <a:pt x="14752" y="57966"/>
                    </a:lnTo>
                    <a:lnTo>
                      <a:pt x="14813" y="57235"/>
                    </a:lnTo>
                    <a:lnTo>
                      <a:pt x="14752" y="56686"/>
                    </a:lnTo>
                    <a:lnTo>
                      <a:pt x="14752" y="56077"/>
                    </a:lnTo>
                    <a:lnTo>
                      <a:pt x="14508" y="54919"/>
                    </a:lnTo>
                    <a:lnTo>
                      <a:pt x="14264" y="53761"/>
                    </a:lnTo>
                    <a:lnTo>
                      <a:pt x="13959" y="52602"/>
                    </a:lnTo>
                    <a:lnTo>
                      <a:pt x="13593" y="51079"/>
                    </a:lnTo>
                    <a:lnTo>
                      <a:pt x="13289" y="49555"/>
                    </a:lnTo>
                    <a:lnTo>
                      <a:pt x="13045" y="48031"/>
                    </a:lnTo>
                    <a:lnTo>
                      <a:pt x="12862" y="46446"/>
                    </a:lnTo>
                    <a:lnTo>
                      <a:pt x="12618" y="43399"/>
                    </a:lnTo>
                    <a:lnTo>
                      <a:pt x="12557" y="40290"/>
                    </a:lnTo>
                    <a:lnTo>
                      <a:pt x="12557" y="38766"/>
                    </a:lnTo>
                    <a:lnTo>
                      <a:pt x="12557" y="38035"/>
                    </a:lnTo>
                    <a:lnTo>
                      <a:pt x="12679" y="37242"/>
                    </a:lnTo>
                    <a:lnTo>
                      <a:pt x="12862" y="35658"/>
                    </a:lnTo>
                    <a:lnTo>
                      <a:pt x="13167" y="34134"/>
                    </a:lnTo>
                    <a:lnTo>
                      <a:pt x="13228" y="33890"/>
                    </a:lnTo>
                    <a:lnTo>
                      <a:pt x="13228" y="33585"/>
                    </a:lnTo>
                    <a:lnTo>
                      <a:pt x="13167" y="33280"/>
                    </a:lnTo>
                    <a:lnTo>
                      <a:pt x="13045" y="32976"/>
                    </a:lnTo>
                    <a:lnTo>
                      <a:pt x="13045" y="29379"/>
                    </a:lnTo>
                    <a:lnTo>
                      <a:pt x="13045" y="28587"/>
                    </a:lnTo>
                    <a:lnTo>
                      <a:pt x="12984" y="28343"/>
                    </a:lnTo>
                    <a:lnTo>
                      <a:pt x="12923" y="28038"/>
                    </a:lnTo>
                    <a:lnTo>
                      <a:pt x="12801" y="27673"/>
                    </a:lnTo>
                    <a:lnTo>
                      <a:pt x="12496" y="26576"/>
                    </a:lnTo>
                    <a:lnTo>
                      <a:pt x="12192" y="25600"/>
                    </a:lnTo>
                    <a:lnTo>
                      <a:pt x="12192" y="25235"/>
                    </a:lnTo>
                    <a:lnTo>
                      <a:pt x="12131" y="24930"/>
                    </a:lnTo>
                    <a:lnTo>
                      <a:pt x="12496" y="25113"/>
                    </a:lnTo>
                    <a:lnTo>
                      <a:pt x="12923" y="25235"/>
                    </a:lnTo>
                    <a:lnTo>
                      <a:pt x="13776" y="25417"/>
                    </a:lnTo>
                    <a:lnTo>
                      <a:pt x="14691" y="25539"/>
                    </a:lnTo>
                    <a:lnTo>
                      <a:pt x="15666" y="25600"/>
                    </a:lnTo>
                    <a:lnTo>
                      <a:pt x="16214" y="25600"/>
                    </a:lnTo>
                    <a:lnTo>
                      <a:pt x="16397" y="25539"/>
                    </a:lnTo>
                    <a:lnTo>
                      <a:pt x="16519" y="25478"/>
                    </a:lnTo>
                    <a:lnTo>
                      <a:pt x="16702" y="25356"/>
                    </a:lnTo>
                    <a:lnTo>
                      <a:pt x="17068" y="25052"/>
                    </a:lnTo>
                    <a:lnTo>
                      <a:pt x="18653" y="23894"/>
                    </a:lnTo>
                    <a:lnTo>
                      <a:pt x="18653" y="23894"/>
                    </a:lnTo>
                    <a:lnTo>
                      <a:pt x="16519" y="25113"/>
                    </a:lnTo>
                    <a:lnTo>
                      <a:pt x="16397" y="25235"/>
                    </a:lnTo>
                    <a:lnTo>
                      <a:pt x="16275" y="25295"/>
                    </a:lnTo>
                    <a:lnTo>
                      <a:pt x="15971" y="25295"/>
                    </a:lnTo>
                    <a:lnTo>
                      <a:pt x="15361" y="25235"/>
                    </a:lnTo>
                    <a:lnTo>
                      <a:pt x="14081" y="25113"/>
                    </a:lnTo>
                    <a:lnTo>
                      <a:pt x="13532" y="25052"/>
                    </a:lnTo>
                    <a:lnTo>
                      <a:pt x="12923" y="24930"/>
                    </a:lnTo>
                    <a:lnTo>
                      <a:pt x="12435" y="24686"/>
                    </a:lnTo>
                    <a:lnTo>
                      <a:pt x="12192" y="24503"/>
                    </a:lnTo>
                    <a:lnTo>
                      <a:pt x="11948" y="24320"/>
                    </a:lnTo>
                    <a:lnTo>
                      <a:pt x="11826" y="24076"/>
                    </a:lnTo>
                    <a:lnTo>
                      <a:pt x="11704" y="23833"/>
                    </a:lnTo>
                    <a:lnTo>
                      <a:pt x="11521" y="23284"/>
                    </a:lnTo>
                    <a:lnTo>
                      <a:pt x="11460" y="22735"/>
                    </a:lnTo>
                    <a:lnTo>
                      <a:pt x="11460" y="22126"/>
                    </a:lnTo>
                    <a:lnTo>
                      <a:pt x="11521" y="21455"/>
                    </a:lnTo>
                    <a:lnTo>
                      <a:pt x="11582" y="20785"/>
                    </a:lnTo>
                    <a:lnTo>
                      <a:pt x="11643" y="20541"/>
                    </a:lnTo>
                    <a:lnTo>
                      <a:pt x="11704" y="20297"/>
                    </a:lnTo>
                    <a:lnTo>
                      <a:pt x="11521" y="19566"/>
                    </a:lnTo>
                    <a:lnTo>
                      <a:pt x="11582" y="20114"/>
                    </a:lnTo>
                    <a:lnTo>
                      <a:pt x="11582" y="20419"/>
                    </a:lnTo>
                    <a:lnTo>
                      <a:pt x="11460" y="20724"/>
                    </a:lnTo>
                    <a:lnTo>
                      <a:pt x="11338" y="21212"/>
                    </a:lnTo>
                    <a:lnTo>
                      <a:pt x="11216" y="21760"/>
                    </a:lnTo>
                    <a:lnTo>
                      <a:pt x="11216" y="22309"/>
                    </a:lnTo>
                    <a:lnTo>
                      <a:pt x="11216" y="22918"/>
                    </a:lnTo>
                    <a:lnTo>
                      <a:pt x="11277" y="23467"/>
                    </a:lnTo>
                    <a:lnTo>
                      <a:pt x="11399" y="24015"/>
                    </a:lnTo>
                    <a:lnTo>
                      <a:pt x="11643" y="24442"/>
                    </a:lnTo>
                    <a:lnTo>
                      <a:pt x="11765" y="24564"/>
                    </a:lnTo>
                    <a:lnTo>
                      <a:pt x="11826" y="24747"/>
                    </a:lnTo>
                    <a:lnTo>
                      <a:pt x="11887" y="24991"/>
                    </a:lnTo>
                    <a:lnTo>
                      <a:pt x="11887" y="25235"/>
                    </a:lnTo>
                    <a:lnTo>
                      <a:pt x="11887" y="25478"/>
                    </a:lnTo>
                    <a:lnTo>
                      <a:pt x="11765" y="25722"/>
                    </a:lnTo>
                    <a:lnTo>
                      <a:pt x="11460" y="26515"/>
                    </a:lnTo>
                    <a:lnTo>
                      <a:pt x="11033" y="27612"/>
                    </a:lnTo>
                    <a:lnTo>
                      <a:pt x="10729" y="28648"/>
                    </a:lnTo>
                    <a:lnTo>
                      <a:pt x="10485" y="29745"/>
                    </a:lnTo>
                    <a:lnTo>
                      <a:pt x="10241" y="30842"/>
                    </a:lnTo>
                    <a:lnTo>
                      <a:pt x="9875" y="31939"/>
                    </a:lnTo>
                    <a:lnTo>
                      <a:pt x="9449" y="33037"/>
                    </a:lnTo>
                    <a:lnTo>
                      <a:pt x="8961" y="34134"/>
                    </a:lnTo>
                    <a:lnTo>
                      <a:pt x="8412" y="35170"/>
                    </a:lnTo>
                    <a:lnTo>
                      <a:pt x="7437" y="37242"/>
                    </a:lnTo>
                    <a:lnTo>
                      <a:pt x="6950" y="38278"/>
                    </a:lnTo>
                    <a:lnTo>
                      <a:pt x="6523" y="39376"/>
                    </a:lnTo>
                    <a:lnTo>
                      <a:pt x="6340" y="39254"/>
                    </a:lnTo>
                    <a:lnTo>
                      <a:pt x="6157" y="39254"/>
                    </a:lnTo>
                    <a:lnTo>
                      <a:pt x="6157" y="39315"/>
                    </a:lnTo>
                    <a:lnTo>
                      <a:pt x="6096" y="39376"/>
                    </a:lnTo>
                    <a:lnTo>
                      <a:pt x="6157" y="39437"/>
                    </a:lnTo>
                    <a:lnTo>
                      <a:pt x="6157" y="39498"/>
                    </a:lnTo>
                    <a:lnTo>
                      <a:pt x="6279" y="39498"/>
                    </a:lnTo>
                    <a:lnTo>
                      <a:pt x="6462" y="39619"/>
                    </a:lnTo>
                    <a:lnTo>
                      <a:pt x="6523" y="39802"/>
                    </a:lnTo>
                    <a:lnTo>
                      <a:pt x="6584" y="39985"/>
                    </a:lnTo>
                    <a:lnTo>
                      <a:pt x="6584" y="40229"/>
                    </a:lnTo>
                    <a:lnTo>
                      <a:pt x="6523" y="40717"/>
                    </a:lnTo>
                    <a:lnTo>
                      <a:pt x="6401" y="41204"/>
                    </a:lnTo>
                    <a:lnTo>
                      <a:pt x="6035" y="42119"/>
                    </a:lnTo>
                    <a:lnTo>
                      <a:pt x="5974" y="42301"/>
                    </a:lnTo>
                    <a:lnTo>
                      <a:pt x="5913" y="42545"/>
                    </a:lnTo>
                    <a:lnTo>
                      <a:pt x="5791" y="43886"/>
                    </a:lnTo>
                    <a:lnTo>
                      <a:pt x="5791" y="44496"/>
                    </a:lnTo>
                    <a:lnTo>
                      <a:pt x="5730" y="44800"/>
                    </a:lnTo>
                    <a:lnTo>
                      <a:pt x="5669" y="44922"/>
                    </a:lnTo>
                    <a:lnTo>
                      <a:pt x="5609" y="45044"/>
                    </a:lnTo>
                    <a:lnTo>
                      <a:pt x="5487" y="45044"/>
                    </a:lnTo>
                    <a:lnTo>
                      <a:pt x="5426" y="44983"/>
                    </a:lnTo>
                    <a:lnTo>
                      <a:pt x="5365" y="44800"/>
                    </a:lnTo>
                    <a:lnTo>
                      <a:pt x="5365" y="44374"/>
                    </a:lnTo>
                    <a:lnTo>
                      <a:pt x="5426" y="43764"/>
                    </a:lnTo>
                    <a:lnTo>
                      <a:pt x="5426" y="43459"/>
                    </a:lnTo>
                    <a:lnTo>
                      <a:pt x="5426" y="43216"/>
                    </a:lnTo>
                    <a:lnTo>
                      <a:pt x="5365" y="43033"/>
                    </a:lnTo>
                    <a:lnTo>
                      <a:pt x="5243" y="42911"/>
                    </a:lnTo>
                    <a:lnTo>
                      <a:pt x="5121" y="42850"/>
                    </a:lnTo>
                    <a:lnTo>
                      <a:pt x="4938" y="42972"/>
                    </a:lnTo>
                    <a:lnTo>
                      <a:pt x="4816" y="43216"/>
                    </a:lnTo>
                    <a:lnTo>
                      <a:pt x="4755" y="43459"/>
                    </a:lnTo>
                    <a:lnTo>
                      <a:pt x="4694" y="43947"/>
                    </a:lnTo>
                    <a:lnTo>
                      <a:pt x="4633" y="44800"/>
                    </a:lnTo>
                    <a:lnTo>
                      <a:pt x="4572" y="45349"/>
                    </a:lnTo>
                    <a:lnTo>
                      <a:pt x="4450" y="45593"/>
                    </a:lnTo>
                    <a:lnTo>
                      <a:pt x="4389" y="45654"/>
                    </a:lnTo>
                    <a:lnTo>
                      <a:pt x="4268" y="45532"/>
                    </a:lnTo>
                    <a:lnTo>
                      <a:pt x="4207" y="45349"/>
                    </a:lnTo>
                    <a:lnTo>
                      <a:pt x="4207" y="45105"/>
                    </a:lnTo>
                    <a:lnTo>
                      <a:pt x="4268" y="44374"/>
                    </a:lnTo>
                    <a:lnTo>
                      <a:pt x="4268" y="43825"/>
                    </a:lnTo>
                    <a:lnTo>
                      <a:pt x="4329" y="43277"/>
                    </a:lnTo>
                    <a:lnTo>
                      <a:pt x="4268" y="43094"/>
                    </a:lnTo>
                    <a:lnTo>
                      <a:pt x="4207" y="42972"/>
                    </a:lnTo>
                    <a:lnTo>
                      <a:pt x="4146" y="42911"/>
                    </a:lnTo>
                    <a:lnTo>
                      <a:pt x="4085" y="42911"/>
                    </a:lnTo>
                    <a:lnTo>
                      <a:pt x="3963" y="42972"/>
                    </a:lnTo>
                    <a:lnTo>
                      <a:pt x="3841" y="43155"/>
                    </a:lnTo>
                    <a:lnTo>
                      <a:pt x="3658" y="43642"/>
                    </a:lnTo>
                    <a:lnTo>
                      <a:pt x="3231" y="44861"/>
                    </a:lnTo>
                    <a:lnTo>
                      <a:pt x="2988" y="45349"/>
                    </a:lnTo>
                    <a:lnTo>
                      <a:pt x="2866" y="45593"/>
                    </a:lnTo>
                    <a:lnTo>
                      <a:pt x="2744" y="45654"/>
                    </a:lnTo>
                    <a:lnTo>
                      <a:pt x="2683" y="45715"/>
                    </a:lnTo>
                    <a:lnTo>
                      <a:pt x="2622" y="45654"/>
                    </a:lnTo>
                    <a:lnTo>
                      <a:pt x="2561" y="45593"/>
                    </a:lnTo>
                    <a:lnTo>
                      <a:pt x="2561" y="45410"/>
                    </a:lnTo>
                    <a:lnTo>
                      <a:pt x="2561" y="45105"/>
                    </a:lnTo>
                    <a:lnTo>
                      <a:pt x="2683" y="44739"/>
                    </a:lnTo>
                    <a:lnTo>
                      <a:pt x="2927" y="44069"/>
                    </a:lnTo>
                    <a:lnTo>
                      <a:pt x="3048" y="43703"/>
                    </a:lnTo>
                    <a:lnTo>
                      <a:pt x="3292" y="43094"/>
                    </a:lnTo>
                    <a:lnTo>
                      <a:pt x="3292" y="42728"/>
                    </a:lnTo>
                    <a:lnTo>
                      <a:pt x="3292" y="42606"/>
                    </a:lnTo>
                    <a:lnTo>
                      <a:pt x="3170" y="42484"/>
                    </a:lnTo>
                    <a:lnTo>
                      <a:pt x="3109" y="42484"/>
                    </a:lnTo>
                    <a:lnTo>
                      <a:pt x="2988" y="42545"/>
                    </a:lnTo>
                    <a:lnTo>
                      <a:pt x="2805" y="42728"/>
                    </a:lnTo>
                    <a:lnTo>
                      <a:pt x="2378" y="43216"/>
                    </a:lnTo>
                    <a:lnTo>
                      <a:pt x="2012" y="43703"/>
                    </a:lnTo>
                    <a:lnTo>
                      <a:pt x="1708" y="44191"/>
                    </a:lnTo>
                    <a:lnTo>
                      <a:pt x="1525" y="44435"/>
                    </a:lnTo>
                    <a:lnTo>
                      <a:pt x="1403" y="44496"/>
                    </a:lnTo>
                    <a:lnTo>
                      <a:pt x="1281" y="44557"/>
                    </a:lnTo>
                    <a:lnTo>
                      <a:pt x="1159" y="44557"/>
                    </a:lnTo>
                    <a:lnTo>
                      <a:pt x="1098" y="44496"/>
                    </a:lnTo>
                    <a:lnTo>
                      <a:pt x="1098" y="44374"/>
                    </a:lnTo>
                    <a:lnTo>
                      <a:pt x="1159" y="44252"/>
                    </a:lnTo>
                    <a:lnTo>
                      <a:pt x="1281" y="43947"/>
                    </a:lnTo>
                    <a:lnTo>
                      <a:pt x="1403" y="43825"/>
                    </a:lnTo>
                    <a:lnTo>
                      <a:pt x="1951" y="42789"/>
                    </a:lnTo>
                    <a:lnTo>
                      <a:pt x="2317" y="42119"/>
                    </a:lnTo>
                    <a:lnTo>
                      <a:pt x="2500" y="41753"/>
                    </a:lnTo>
                    <a:lnTo>
                      <a:pt x="2622" y="41387"/>
                    </a:lnTo>
                    <a:lnTo>
                      <a:pt x="2683" y="41204"/>
                    </a:lnTo>
                    <a:lnTo>
                      <a:pt x="2622" y="41082"/>
                    </a:lnTo>
                    <a:lnTo>
                      <a:pt x="2561" y="41021"/>
                    </a:lnTo>
                    <a:lnTo>
                      <a:pt x="2378" y="40960"/>
                    </a:lnTo>
                    <a:lnTo>
                      <a:pt x="2134" y="41082"/>
                    </a:lnTo>
                    <a:lnTo>
                      <a:pt x="1890" y="41326"/>
                    </a:lnTo>
                    <a:lnTo>
                      <a:pt x="1647" y="41570"/>
                    </a:lnTo>
                    <a:lnTo>
                      <a:pt x="1403" y="41753"/>
                    </a:lnTo>
                    <a:lnTo>
                      <a:pt x="976" y="41936"/>
                    </a:lnTo>
                    <a:lnTo>
                      <a:pt x="732" y="41997"/>
                    </a:lnTo>
                    <a:lnTo>
                      <a:pt x="488" y="41997"/>
                    </a:lnTo>
                    <a:lnTo>
                      <a:pt x="306" y="41936"/>
                    </a:lnTo>
                    <a:lnTo>
                      <a:pt x="245" y="41875"/>
                    </a:lnTo>
                    <a:lnTo>
                      <a:pt x="306" y="41814"/>
                    </a:lnTo>
                    <a:lnTo>
                      <a:pt x="367" y="41692"/>
                    </a:lnTo>
                    <a:lnTo>
                      <a:pt x="793" y="41326"/>
                    </a:lnTo>
                    <a:lnTo>
                      <a:pt x="1342" y="40778"/>
                    </a:lnTo>
                    <a:lnTo>
                      <a:pt x="1829" y="40168"/>
                    </a:lnTo>
                    <a:lnTo>
                      <a:pt x="2317" y="39619"/>
                    </a:lnTo>
                    <a:lnTo>
                      <a:pt x="2866" y="39071"/>
                    </a:lnTo>
                    <a:lnTo>
                      <a:pt x="3170" y="38888"/>
                    </a:lnTo>
                    <a:lnTo>
                      <a:pt x="3414" y="38705"/>
                    </a:lnTo>
                    <a:lnTo>
                      <a:pt x="4085" y="38705"/>
                    </a:lnTo>
                    <a:lnTo>
                      <a:pt x="4511" y="38827"/>
                    </a:lnTo>
                    <a:lnTo>
                      <a:pt x="4633" y="38827"/>
                    </a:lnTo>
                    <a:lnTo>
                      <a:pt x="4755" y="38888"/>
                    </a:lnTo>
                    <a:lnTo>
                      <a:pt x="4877" y="38888"/>
                    </a:lnTo>
                    <a:lnTo>
                      <a:pt x="4877" y="38827"/>
                    </a:lnTo>
                    <a:lnTo>
                      <a:pt x="4816" y="38705"/>
                    </a:lnTo>
                    <a:lnTo>
                      <a:pt x="4755" y="38644"/>
                    </a:lnTo>
                    <a:lnTo>
                      <a:pt x="4511" y="38522"/>
                    </a:lnTo>
                    <a:lnTo>
                      <a:pt x="4207" y="38461"/>
                    </a:lnTo>
                    <a:lnTo>
                      <a:pt x="4633" y="37608"/>
                    </a:lnTo>
                    <a:lnTo>
                      <a:pt x="4877" y="36755"/>
                    </a:lnTo>
                    <a:lnTo>
                      <a:pt x="5121" y="35840"/>
                    </a:lnTo>
                    <a:lnTo>
                      <a:pt x="5304" y="34987"/>
                    </a:lnTo>
                    <a:lnTo>
                      <a:pt x="5426" y="33768"/>
                    </a:lnTo>
                    <a:lnTo>
                      <a:pt x="5609" y="32549"/>
                    </a:lnTo>
                    <a:lnTo>
                      <a:pt x="5852" y="31635"/>
                    </a:lnTo>
                    <a:lnTo>
                      <a:pt x="6096" y="30781"/>
                    </a:lnTo>
                    <a:lnTo>
                      <a:pt x="6462" y="29928"/>
                    </a:lnTo>
                    <a:lnTo>
                      <a:pt x="6828" y="29075"/>
                    </a:lnTo>
                    <a:lnTo>
                      <a:pt x="6950" y="28709"/>
                    </a:lnTo>
                    <a:lnTo>
                      <a:pt x="7132" y="28465"/>
                    </a:lnTo>
                    <a:lnTo>
                      <a:pt x="7376" y="28099"/>
                    </a:lnTo>
                    <a:lnTo>
                      <a:pt x="7559" y="27673"/>
                    </a:lnTo>
                    <a:lnTo>
                      <a:pt x="7681" y="27368"/>
                    </a:lnTo>
                    <a:lnTo>
                      <a:pt x="7681" y="27063"/>
                    </a:lnTo>
                    <a:lnTo>
                      <a:pt x="7742" y="26149"/>
                    </a:lnTo>
                    <a:lnTo>
                      <a:pt x="7803" y="25235"/>
                    </a:lnTo>
                    <a:lnTo>
                      <a:pt x="7925" y="24259"/>
                    </a:lnTo>
                    <a:lnTo>
                      <a:pt x="8169" y="22370"/>
                    </a:lnTo>
                    <a:lnTo>
                      <a:pt x="8351" y="21455"/>
                    </a:lnTo>
                    <a:lnTo>
                      <a:pt x="8412" y="21151"/>
                    </a:lnTo>
                    <a:lnTo>
                      <a:pt x="8412" y="20846"/>
                    </a:lnTo>
                    <a:lnTo>
                      <a:pt x="8351" y="19932"/>
                    </a:lnTo>
                    <a:lnTo>
                      <a:pt x="8351" y="19017"/>
                    </a:lnTo>
                    <a:lnTo>
                      <a:pt x="8412" y="18164"/>
                    </a:lnTo>
                    <a:lnTo>
                      <a:pt x="8534" y="17737"/>
                    </a:lnTo>
                    <a:lnTo>
                      <a:pt x="8656" y="17311"/>
                    </a:lnTo>
                    <a:lnTo>
                      <a:pt x="9022" y="16457"/>
                    </a:lnTo>
                    <a:lnTo>
                      <a:pt x="9510" y="15726"/>
                    </a:lnTo>
                    <a:lnTo>
                      <a:pt x="9753" y="15360"/>
                    </a:lnTo>
                    <a:lnTo>
                      <a:pt x="9997" y="15055"/>
                    </a:lnTo>
                    <a:lnTo>
                      <a:pt x="10302" y="14812"/>
                    </a:lnTo>
                    <a:lnTo>
                      <a:pt x="10668" y="14629"/>
                    </a:lnTo>
                    <a:lnTo>
                      <a:pt x="11094" y="14446"/>
                    </a:lnTo>
                    <a:lnTo>
                      <a:pt x="11521" y="14324"/>
                    </a:lnTo>
                    <a:lnTo>
                      <a:pt x="12374" y="14202"/>
                    </a:lnTo>
                    <a:lnTo>
                      <a:pt x="13411" y="14080"/>
                    </a:lnTo>
                    <a:lnTo>
                      <a:pt x="14447" y="14080"/>
                    </a:lnTo>
                    <a:lnTo>
                      <a:pt x="16519" y="14141"/>
                    </a:lnTo>
                    <a:lnTo>
                      <a:pt x="14691" y="13836"/>
                    </a:lnTo>
                    <a:lnTo>
                      <a:pt x="15727" y="13166"/>
                    </a:lnTo>
                    <a:lnTo>
                      <a:pt x="16336" y="12739"/>
                    </a:lnTo>
                    <a:lnTo>
                      <a:pt x="16641" y="12617"/>
                    </a:lnTo>
                    <a:lnTo>
                      <a:pt x="16885" y="12434"/>
                    </a:lnTo>
                    <a:lnTo>
                      <a:pt x="16946" y="12313"/>
                    </a:lnTo>
                    <a:lnTo>
                      <a:pt x="17007" y="12191"/>
                    </a:lnTo>
                    <a:lnTo>
                      <a:pt x="17190" y="10118"/>
                    </a:lnTo>
                    <a:lnTo>
                      <a:pt x="17738" y="10484"/>
                    </a:lnTo>
                    <a:lnTo>
                      <a:pt x="18348" y="10789"/>
                    </a:lnTo>
                    <a:lnTo>
                      <a:pt x="18896" y="11032"/>
                    </a:lnTo>
                    <a:lnTo>
                      <a:pt x="19201" y="11093"/>
                    </a:lnTo>
                    <a:lnTo>
                      <a:pt x="19506" y="11154"/>
                    </a:lnTo>
                    <a:lnTo>
                      <a:pt x="19811" y="11093"/>
                    </a:lnTo>
                    <a:lnTo>
                      <a:pt x="20115" y="11032"/>
                    </a:lnTo>
                    <a:lnTo>
                      <a:pt x="20664" y="10789"/>
                    </a:lnTo>
                    <a:lnTo>
                      <a:pt x="21274" y="10484"/>
                    </a:lnTo>
                    <a:lnTo>
                      <a:pt x="21883" y="10118"/>
                    </a:lnTo>
                    <a:close/>
                    <a:moveTo>
                      <a:pt x="19445" y="0"/>
                    </a:moveTo>
                    <a:lnTo>
                      <a:pt x="18957" y="61"/>
                    </a:lnTo>
                    <a:lnTo>
                      <a:pt x="18287" y="183"/>
                    </a:lnTo>
                    <a:lnTo>
                      <a:pt x="17677" y="366"/>
                    </a:lnTo>
                    <a:lnTo>
                      <a:pt x="17068" y="670"/>
                    </a:lnTo>
                    <a:lnTo>
                      <a:pt x="16824" y="853"/>
                    </a:lnTo>
                    <a:lnTo>
                      <a:pt x="16580" y="1097"/>
                    </a:lnTo>
                    <a:lnTo>
                      <a:pt x="16336" y="1402"/>
                    </a:lnTo>
                    <a:lnTo>
                      <a:pt x="16153" y="1646"/>
                    </a:lnTo>
                    <a:lnTo>
                      <a:pt x="15788" y="2316"/>
                    </a:lnTo>
                    <a:lnTo>
                      <a:pt x="15605" y="2987"/>
                    </a:lnTo>
                    <a:lnTo>
                      <a:pt x="15483" y="3657"/>
                    </a:lnTo>
                    <a:lnTo>
                      <a:pt x="15422" y="4389"/>
                    </a:lnTo>
                    <a:lnTo>
                      <a:pt x="15422" y="5059"/>
                    </a:lnTo>
                    <a:lnTo>
                      <a:pt x="15422" y="5730"/>
                    </a:lnTo>
                    <a:lnTo>
                      <a:pt x="15544" y="6400"/>
                    </a:lnTo>
                    <a:lnTo>
                      <a:pt x="15666" y="7132"/>
                    </a:lnTo>
                    <a:lnTo>
                      <a:pt x="15849" y="7802"/>
                    </a:lnTo>
                    <a:lnTo>
                      <a:pt x="16275" y="9082"/>
                    </a:lnTo>
                    <a:lnTo>
                      <a:pt x="16397" y="9387"/>
                    </a:lnTo>
                    <a:lnTo>
                      <a:pt x="16580" y="9631"/>
                    </a:lnTo>
                    <a:lnTo>
                      <a:pt x="16824" y="9874"/>
                    </a:lnTo>
                    <a:lnTo>
                      <a:pt x="16946" y="9996"/>
                    </a:lnTo>
                    <a:lnTo>
                      <a:pt x="16946" y="10179"/>
                    </a:lnTo>
                    <a:lnTo>
                      <a:pt x="16946" y="10362"/>
                    </a:lnTo>
                    <a:lnTo>
                      <a:pt x="16763" y="11886"/>
                    </a:lnTo>
                    <a:lnTo>
                      <a:pt x="16763" y="12069"/>
                    </a:lnTo>
                    <a:lnTo>
                      <a:pt x="16702" y="12252"/>
                    </a:lnTo>
                    <a:lnTo>
                      <a:pt x="16641" y="12313"/>
                    </a:lnTo>
                    <a:lnTo>
                      <a:pt x="16458" y="12373"/>
                    </a:lnTo>
                    <a:lnTo>
                      <a:pt x="16093" y="12617"/>
                    </a:lnTo>
                    <a:lnTo>
                      <a:pt x="15422" y="13044"/>
                    </a:lnTo>
                    <a:lnTo>
                      <a:pt x="14752" y="13471"/>
                    </a:lnTo>
                    <a:lnTo>
                      <a:pt x="14508" y="13653"/>
                    </a:lnTo>
                    <a:lnTo>
                      <a:pt x="14325" y="13775"/>
                    </a:lnTo>
                    <a:lnTo>
                      <a:pt x="13350" y="13775"/>
                    </a:lnTo>
                    <a:lnTo>
                      <a:pt x="12496" y="13836"/>
                    </a:lnTo>
                    <a:lnTo>
                      <a:pt x="11765" y="13958"/>
                    </a:lnTo>
                    <a:lnTo>
                      <a:pt x="11033" y="14141"/>
                    </a:lnTo>
                    <a:lnTo>
                      <a:pt x="10668" y="14263"/>
                    </a:lnTo>
                    <a:lnTo>
                      <a:pt x="10363" y="14385"/>
                    </a:lnTo>
                    <a:lnTo>
                      <a:pt x="9997" y="14629"/>
                    </a:lnTo>
                    <a:lnTo>
                      <a:pt x="9753" y="14812"/>
                    </a:lnTo>
                    <a:lnTo>
                      <a:pt x="9510" y="15116"/>
                    </a:lnTo>
                    <a:lnTo>
                      <a:pt x="9266" y="15421"/>
                    </a:lnTo>
                    <a:lnTo>
                      <a:pt x="8900" y="16031"/>
                    </a:lnTo>
                    <a:lnTo>
                      <a:pt x="8534" y="16701"/>
                    </a:lnTo>
                    <a:lnTo>
                      <a:pt x="8230" y="17372"/>
                    </a:lnTo>
                    <a:lnTo>
                      <a:pt x="8108" y="17737"/>
                    </a:lnTo>
                    <a:lnTo>
                      <a:pt x="8047" y="18103"/>
                    </a:lnTo>
                    <a:lnTo>
                      <a:pt x="7986" y="18895"/>
                    </a:lnTo>
                    <a:lnTo>
                      <a:pt x="7986" y="19688"/>
                    </a:lnTo>
                    <a:lnTo>
                      <a:pt x="8047" y="20480"/>
                    </a:lnTo>
                    <a:lnTo>
                      <a:pt x="8047" y="20846"/>
                    </a:lnTo>
                    <a:lnTo>
                      <a:pt x="8047" y="21212"/>
                    </a:lnTo>
                    <a:lnTo>
                      <a:pt x="7864" y="22004"/>
                    </a:lnTo>
                    <a:lnTo>
                      <a:pt x="7620" y="23589"/>
                    </a:lnTo>
                    <a:lnTo>
                      <a:pt x="7376" y="25174"/>
                    </a:lnTo>
                    <a:lnTo>
                      <a:pt x="7315" y="26758"/>
                    </a:lnTo>
                    <a:lnTo>
                      <a:pt x="7254" y="27124"/>
                    </a:lnTo>
                    <a:lnTo>
                      <a:pt x="7193" y="27490"/>
                    </a:lnTo>
                    <a:lnTo>
                      <a:pt x="7132" y="27856"/>
                    </a:lnTo>
                    <a:lnTo>
                      <a:pt x="6950" y="28160"/>
                    </a:lnTo>
                    <a:lnTo>
                      <a:pt x="6706" y="28526"/>
                    </a:lnTo>
                    <a:lnTo>
                      <a:pt x="6523" y="28892"/>
                    </a:lnTo>
                    <a:lnTo>
                      <a:pt x="5974" y="30172"/>
                    </a:lnTo>
                    <a:lnTo>
                      <a:pt x="5609" y="31452"/>
                    </a:lnTo>
                    <a:lnTo>
                      <a:pt x="5304" y="32732"/>
                    </a:lnTo>
                    <a:lnTo>
                      <a:pt x="5121" y="34073"/>
                    </a:lnTo>
                    <a:lnTo>
                      <a:pt x="4938" y="35536"/>
                    </a:lnTo>
                    <a:lnTo>
                      <a:pt x="4755" y="36267"/>
                    </a:lnTo>
                    <a:lnTo>
                      <a:pt x="4572" y="36998"/>
                    </a:lnTo>
                    <a:lnTo>
                      <a:pt x="4329" y="37669"/>
                    </a:lnTo>
                    <a:lnTo>
                      <a:pt x="4207" y="38035"/>
                    </a:lnTo>
                    <a:lnTo>
                      <a:pt x="4146" y="38218"/>
                    </a:lnTo>
                    <a:lnTo>
                      <a:pt x="4024" y="38400"/>
                    </a:lnTo>
                    <a:lnTo>
                      <a:pt x="3963" y="38461"/>
                    </a:lnTo>
                    <a:lnTo>
                      <a:pt x="3475" y="38461"/>
                    </a:lnTo>
                    <a:lnTo>
                      <a:pt x="3109" y="38583"/>
                    </a:lnTo>
                    <a:lnTo>
                      <a:pt x="2805" y="38766"/>
                    </a:lnTo>
                    <a:lnTo>
                      <a:pt x="2256" y="39315"/>
                    </a:lnTo>
                    <a:lnTo>
                      <a:pt x="1768" y="39863"/>
                    </a:lnTo>
                    <a:lnTo>
                      <a:pt x="1342" y="40412"/>
                    </a:lnTo>
                    <a:lnTo>
                      <a:pt x="854" y="41021"/>
                    </a:lnTo>
                    <a:lnTo>
                      <a:pt x="306" y="41387"/>
                    </a:lnTo>
                    <a:lnTo>
                      <a:pt x="123" y="41570"/>
                    </a:lnTo>
                    <a:lnTo>
                      <a:pt x="62" y="41692"/>
                    </a:lnTo>
                    <a:lnTo>
                      <a:pt x="1" y="41814"/>
                    </a:lnTo>
                    <a:lnTo>
                      <a:pt x="62" y="42058"/>
                    </a:lnTo>
                    <a:lnTo>
                      <a:pt x="245" y="42179"/>
                    </a:lnTo>
                    <a:lnTo>
                      <a:pt x="427" y="42240"/>
                    </a:lnTo>
                    <a:lnTo>
                      <a:pt x="610" y="42240"/>
                    </a:lnTo>
                    <a:lnTo>
                      <a:pt x="1098" y="42119"/>
                    </a:lnTo>
                    <a:lnTo>
                      <a:pt x="1525" y="41936"/>
                    </a:lnTo>
                    <a:lnTo>
                      <a:pt x="1768" y="41753"/>
                    </a:lnTo>
                    <a:lnTo>
                      <a:pt x="2012" y="41570"/>
                    </a:lnTo>
                    <a:lnTo>
                      <a:pt x="2195" y="41387"/>
                    </a:lnTo>
                    <a:lnTo>
                      <a:pt x="2317" y="41265"/>
                    </a:lnTo>
                    <a:lnTo>
                      <a:pt x="2439" y="41204"/>
                    </a:lnTo>
                    <a:lnTo>
                      <a:pt x="2439" y="41204"/>
                    </a:lnTo>
                    <a:lnTo>
                      <a:pt x="2317" y="41509"/>
                    </a:lnTo>
                    <a:lnTo>
                      <a:pt x="2256" y="41753"/>
                    </a:lnTo>
                    <a:lnTo>
                      <a:pt x="1951" y="42240"/>
                    </a:lnTo>
                    <a:lnTo>
                      <a:pt x="1281" y="43459"/>
                    </a:lnTo>
                    <a:lnTo>
                      <a:pt x="976" y="44008"/>
                    </a:lnTo>
                    <a:lnTo>
                      <a:pt x="854" y="44252"/>
                    </a:lnTo>
                    <a:lnTo>
                      <a:pt x="854" y="44435"/>
                    </a:lnTo>
                    <a:lnTo>
                      <a:pt x="915" y="44557"/>
                    </a:lnTo>
                    <a:lnTo>
                      <a:pt x="1037" y="44739"/>
                    </a:lnTo>
                    <a:lnTo>
                      <a:pt x="1159" y="44861"/>
                    </a:lnTo>
                    <a:lnTo>
                      <a:pt x="1342" y="44800"/>
                    </a:lnTo>
                    <a:lnTo>
                      <a:pt x="1525" y="44739"/>
                    </a:lnTo>
                    <a:lnTo>
                      <a:pt x="1829" y="44435"/>
                    </a:lnTo>
                    <a:lnTo>
                      <a:pt x="2073" y="44130"/>
                    </a:lnTo>
                    <a:lnTo>
                      <a:pt x="2561" y="43399"/>
                    </a:lnTo>
                    <a:lnTo>
                      <a:pt x="2805" y="43033"/>
                    </a:lnTo>
                    <a:lnTo>
                      <a:pt x="3048" y="42789"/>
                    </a:lnTo>
                    <a:lnTo>
                      <a:pt x="3048" y="42789"/>
                    </a:lnTo>
                    <a:lnTo>
                      <a:pt x="2988" y="43094"/>
                    </a:lnTo>
                    <a:lnTo>
                      <a:pt x="2927" y="43459"/>
                    </a:lnTo>
                    <a:lnTo>
                      <a:pt x="2622" y="44191"/>
                    </a:lnTo>
                    <a:lnTo>
                      <a:pt x="2378" y="44861"/>
                    </a:lnTo>
                    <a:lnTo>
                      <a:pt x="2256" y="45227"/>
                    </a:lnTo>
                    <a:lnTo>
                      <a:pt x="2256" y="45593"/>
                    </a:lnTo>
                    <a:lnTo>
                      <a:pt x="2378" y="45776"/>
                    </a:lnTo>
                    <a:lnTo>
                      <a:pt x="2500" y="45898"/>
                    </a:lnTo>
                    <a:lnTo>
                      <a:pt x="2683" y="45959"/>
                    </a:lnTo>
                    <a:lnTo>
                      <a:pt x="2866" y="45898"/>
                    </a:lnTo>
                    <a:lnTo>
                      <a:pt x="3048" y="45776"/>
                    </a:lnTo>
                    <a:lnTo>
                      <a:pt x="3170" y="45532"/>
                    </a:lnTo>
                    <a:lnTo>
                      <a:pt x="3353" y="45166"/>
                    </a:lnTo>
                    <a:lnTo>
                      <a:pt x="3719" y="44252"/>
                    </a:lnTo>
                    <a:lnTo>
                      <a:pt x="4085" y="43277"/>
                    </a:lnTo>
                    <a:lnTo>
                      <a:pt x="4024" y="44130"/>
                    </a:lnTo>
                    <a:lnTo>
                      <a:pt x="3963" y="44922"/>
                    </a:lnTo>
                    <a:lnTo>
                      <a:pt x="3963" y="45349"/>
                    </a:lnTo>
                    <a:lnTo>
                      <a:pt x="4024" y="45593"/>
                    </a:lnTo>
                    <a:lnTo>
                      <a:pt x="4146" y="45776"/>
                    </a:lnTo>
                    <a:lnTo>
                      <a:pt x="4268" y="45837"/>
                    </a:lnTo>
                    <a:lnTo>
                      <a:pt x="4450" y="45837"/>
                    </a:lnTo>
                    <a:lnTo>
                      <a:pt x="4633" y="45776"/>
                    </a:lnTo>
                    <a:lnTo>
                      <a:pt x="4755" y="45654"/>
                    </a:lnTo>
                    <a:lnTo>
                      <a:pt x="4816" y="45349"/>
                    </a:lnTo>
                    <a:lnTo>
                      <a:pt x="4877" y="45105"/>
                    </a:lnTo>
                    <a:lnTo>
                      <a:pt x="4938" y="44496"/>
                    </a:lnTo>
                    <a:lnTo>
                      <a:pt x="4999" y="43642"/>
                    </a:lnTo>
                    <a:lnTo>
                      <a:pt x="5060" y="43338"/>
                    </a:lnTo>
                    <a:lnTo>
                      <a:pt x="5060" y="43216"/>
                    </a:lnTo>
                    <a:lnTo>
                      <a:pt x="5182" y="43094"/>
                    </a:lnTo>
                    <a:lnTo>
                      <a:pt x="5243" y="43277"/>
                    </a:lnTo>
                    <a:lnTo>
                      <a:pt x="5243" y="43459"/>
                    </a:lnTo>
                    <a:lnTo>
                      <a:pt x="5182" y="43886"/>
                    </a:lnTo>
                    <a:lnTo>
                      <a:pt x="5121" y="44374"/>
                    </a:lnTo>
                    <a:lnTo>
                      <a:pt x="5121" y="44800"/>
                    </a:lnTo>
                    <a:lnTo>
                      <a:pt x="5182" y="45044"/>
                    </a:lnTo>
                    <a:lnTo>
                      <a:pt x="5365" y="45227"/>
                    </a:lnTo>
                    <a:lnTo>
                      <a:pt x="5426" y="45288"/>
                    </a:lnTo>
                    <a:lnTo>
                      <a:pt x="5609" y="45288"/>
                    </a:lnTo>
                    <a:lnTo>
                      <a:pt x="5730" y="45227"/>
                    </a:lnTo>
                    <a:lnTo>
                      <a:pt x="5852" y="45044"/>
                    </a:lnTo>
                    <a:lnTo>
                      <a:pt x="5913" y="44861"/>
                    </a:lnTo>
                    <a:lnTo>
                      <a:pt x="6035" y="44496"/>
                    </a:lnTo>
                    <a:lnTo>
                      <a:pt x="6035" y="43642"/>
                    </a:lnTo>
                    <a:lnTo>
                      <a:pt x="6157" y="42484"/>
                    </a:lnTo>
                    <a:lnTo>
                      <a:pt x="6218" y="42240"/>
                    </a:lnTo>
                    <a:lnTo>
                      <a:pt x="6340" y="41997"/>
                    </a:lnTo>
                    <a:lnTo>
                      <a:pt x="6645" y="41082"/>
                    </a:lnTo>
                    <a:lnTo>
                      <a:pt x="6767" y="40595"/>
                    </a:lnTo>
                    <a:lnTo>
                      <a:pt x="6828" y="40107"/>
                    </a:lnTo>
                    <a:lnTo>
                      <a:pt x="6767" y="39802"/>
                    </a:lnTo>
                    <a:lnTo>
                      <a:pt x="6706" y="39558"/>
                    </a:lnTo>
                    <a:lnTo>
                      <a:pt x="6767" y="39315"/>
                    </a:lnTo>
                    <a:lnTo>
                      <a:pt x="6889" y="39132"/>
                    </a:lnTo>
                    <a:lnTo>
                      <a:pt x="7376" y="37974"/>
                    </a:lnTo>
                    <a:lnTo>
                      <a:pt x="7925" y="36877"/>
                    </a:lnTo>
                    <a:lnTo>
                      <a:pt x="9266" y="34256"/>
                    </a:lnTo>
                    <a:lnTo>
                      <a:pt x="9875" y="32915"/>
                    </a:lnTo>
                    <a:lnTo>
                      <a:pt x="10363" y="31574"/>
                    </a:lnTo>
                    <a:lnTo>
                      <a:pt x="10607" y="30781"/>
                    </a:lnTo>
                    <a:lnTo>
                      <a:pt x="10729" y="30050"/>
                    </a:lnTo>
                    <a:lnTo>
                      <a:pt x="11094" y="28526"/>
                    </a:lnTo>
                    <a:lnTo>
                      <a:pt x="11521" y="27185"/>
                    </a:lnTo>
                    <a:lnTo>
                      <a:pt x="12009" y="25844"/>
                    </a:lnTo>
                    <a:lnTo>
                      <a:pt x="12374" y="27307"/>
                    </a:lnTo>
                    <a:lnTo>
                      <a:pt x="12557" y="27856"/>
                    </a:lnTo>
                    <a:lnTo>
                      <a:pt x="12679" y="28465"/>
                    </a:lnTo>
                    <a:lnTo>
                      <a:pt x="12679" y="29136"/>
                    </a:lnTo>
                    <a:lnTo>
                      <a:pt x="12679" y="29806"/>
                    </a:lnTo>
                    <a:lnTo>
                      <a:pt x="12618" y="31878"/>
                    </a:lnTo>
                    <a:lnTo>
                      <a:pt x="12618" y="32427"/>
                    </a:lnTo>
                    <a:lnTo>
                      <a:pt x="12618" y="33037"/>
                    </a:lnTo>
                    <a:lnTo>
                      <a:pt x="12679" y="33280"/>
                    </a:lnTo>
                    <a:lnTo>
                      <a:pt x="12801" y="33524"/>
                    </a:lnTo>
                    <a:lnTo>
                      <a:pt x="12801" y="33768"/>
                    </a:lnTo>
                    <a:lnTo>
                      <a:pt x="12801" y="34012"/>
                    </a:lnTo>
                    <a:lnTo>
                      <a:pt x="12679" y="34560"/>
                    </a:lnTo>
                    <a:lnTo>
                      <a:pt x="12313" y="36633"/>
                    </a:lnTo>
                    <a:lnTo>
                      <a:pt x="12192" y="37669"/>
                    </a:lnTo>
                    <a:lnTo>
                      <a:pt x="12131" y="38705"/>
                    </a:lnTo>
                    <a:lnTo>
                      <a:pt x="12070" y="40839"/>
                    </a:lnTo>
                    <a:lnTo>
                      <a:pt x="12131" y="42972"/>
                    </a:lnTo>
                    <a:lnTo>
                      <a:pt x="12252" y="45044"/>
                    </a:lnTo>
                    <a:lnTo>
                      <a:pt x="12435" y="47178"/>
                    </a:lnTo>
                    <a:lnTo>
                      <a:pt x="12740" y="49250"/>
                    </a:lnTo>
                    <a:lnTo>
                      <a:pt x="13106" y="51261"/>
                    </a:lnTo>
                    <a:lnTo>
                      <a:pt x="13593" y="53334"/>
                    </a:lnTo>
                    <a:lnTo>
                      <a:pt x="14081" y="55041"/>
                    </a:lnTo>
                    <a:lnTo>
                      <a:pt x="14264" y="55955"/>
                    </a:lnTo>
                    <a:lnTo>
                      <a:pt x="14325" y="56869"/>
                    </a:lnTo>
                    <a:lnTo>
                      <a:pt x="14264" y="57601"/>
                    </a:lnTo>
                    <a:lnTo>
                      <a:pt x="14203" y="58393"/>
                    </a:lnTo>
                    <a:lnTo>
                      <a:pt x="13837" y="59856"/>
                    </a:lnTo>
                    <a:lnTo>
                      <a:pt x="13654" y="60892"/>
                    </a:lnTo>
                    <a:lnTo>
                      <a:pt x="13532" y="61928"/>
                    </a:lnTo>
                    <a:lnTo>
                      <a:pt x="13472" y="62964"/>
                    </a:lnTo>
                    <a:lnTo>
                      <a:pt x="13532" y="64001"/>
                    </a:lnTo>
                    <a:lnTo>
                      <a:pt x="13715" y="65037"/>
                    </a:lnTo>
                    <a:lnTo>
                      <a:pt x="13898" y="66012"/>
                    </a:lnTo>
                    <a:lnTo>
                      <a:pt x="14508" y="67963"/>
                    </a:lnTo>
                    <a:lnTo>
                      <a:pt x="15605" y="71681"/>
                    </a:lnTo>
                    <a:lnTo>
                      <a:pt x="16032" y="73144"/>
                    </a:lnTo>
                    <a:lnTo>
                      <a:pt x="16458" y="74606"/>
                    </a:lnTo>
                    <a:lnTo>
                      <a:pt x="16580" y="75094"/>
                    </a:lnTo>
                    <a:lnTo>
                      <a:pt x="16641" y="75399"/>
                    </a:lnTo>
                    <a:lnTo>
                      <a:pt x="16641" y="75643"/>
                    </a:lnTo>
                    <a:lnTo>
                      <a:pt x="16519" y="76069"/>
                    </a:lnTo>
                    <a:lnTo>
                      <a:pt x="16336" y="76496"/>
                    </a:lnTo>
                    <a:lnTo>
                      <a:pt x="15849" y="77227"/>
                    </a:lnTo>
                    <a:lnTo>
                      <a:pt x="15422" y="77959"/>
                    </a:lnTo>
                    <a:lnTo>
                      <a:pt x="15117" y="78264"/>
                    </a:lnTo>
                    <a:lnTo>
                      <a:pt x="14813" y="78507"/>
                    </a:lnTo>
                    <a:lnTo>
                      <a:pt x="14569" y="78690"/>
                    </a:lnTo>
                    <a:lnTo>
                      <a:pt x="14386" y="78873"/>
                    </a:lnTo>
                    <a:lnTo>
                      <a:pt x="14386" y="79056"/>
                    </a:lnTo>
                    <a:lnTo>
                      <a:pt x="14447" y="79239"/>
                    </a:lnTo>
                    <a:lnTo>
                      <a:pt x="14569" y="79361"/>
                    </a:lnTo>
                    <a:lnTo>
                      <a:pt x="14752" y="79483"/>
                    </a:lnTo>
                    <a:lnTo>
                      <a:pt x="15117" y="79605"/>
                    </a:lnTo>
                    <a:lnTo>
                      <a:pt x="15483" y="79666"/>
                    </a:lnTo>
                    <a:lnTo>
                      <a:pt x="16032" y="79787"/>
                    </a:lnTo>
                    <a:lnTo>
                      <a:pt x="16580" y="79848"/>
                    </a:lnTo>
                    <a:lnTo>
                      <a:pt x="17007" y="79848"/>
                    </a:lnTo>
                    <a:lnTo>
                      <a:pt x="17434" y="79787"/>
                    </a:lnTo>
                    <a:lnTo>
                      <a:pt x="17555" y="79787"/>
                    </a:lnTo>
                    <a:lnTo>
                      <a:pt x="17677" y="79970"/>
                    </a:lnTo>
                    <a:lnTo>
                      <a:pt x="17921" y="80092"/>
                    </a:lnTo>
                    <a:lnTo>
                      <a:pt x="18165" y="80153"/>
                    </a:lnTo>
                    <a:lnTo>
                      <a:pt x="18592" y="80214"/>
                    </a:lnTo>
                    <a:lnTo>
                      <a:pt x="18957" y="80092"/>
                    </a:lnTo>
                    <a:lnTo>
                      <a:pt x="19140" y="80031"/>
                    </a:lnTo>
                    <a:lnTo>
                      <a:pt x="19323" y="79909"/>
                    </a:lnTo>
                    <a:lnTo>
                      <a:pt x="19445" y="79727"/>
                    </a:lnTo>
                    <a:lnTo>
                      <a:pt x="19506" y="79544"/>
                    </a:lnTo>
                    <a:lnTo>
                      <a:pt x="19689" y="79787"/>
                    </a:lnTo>
                    <a:lnTo>
                      <a:pt x="19872" y="80031"/>
                    </a:lnTo>
                    <a:lnTo>
                      <a:pt x="20115" y="80153"/>
                    </a:lnTo>
                    <a:lnTo>
                      <a:pt x="20420" y="80214"/>
                    </a:lnTo>
                    <a:lnTo>
                      <a:pt x="20725" y="80214"/>
                    </a:lnTo>
                    <a:lnTo>
                      <a:pt x="21091" y="80153"/>
                    </a:lnTo>
                    <a:lnTo>
                      <a:pt x="21335" y="79970"/>
                    </a:lnTo>
                    <a:lnTo>
                      <a:pt x="21456" y="79848"/>
                    </a:lnTo>
                    <a:lnTo>
                      <a:pt x="21517" y="79727"/>
                    </a:lnTo>
                    <a:lnTo>
                      <a:pt x="21700" y="79787"/>
                    </a:lnTo>
                    <a:lnTo>
                      <a:pt x="21944" y="79848"/>
                    </a:lnTo>
                    <a:lnTo>
                      <a:pt x="22371" y="79848"/>
                    </a:lnTo>
                    <a:lnTo>
                      <a:pt x="22858" y="79787"/>
                    </a:lnTo>
                    <a:lnTo>
                      <a:pt x="23285" y="79727"/>
                    </a:lnTo>
                    <a:lnTo>
                      <a:pt x="24138" y="79544"/>
                    </a:lnTo>
                    <a:lnTo>
                      <a:pt x="24260" y="79483"/>
                    </a:lnTo>
                    <a:lnTo>
                      <a:pt x="24443" y="79422"/>
                    </a:lnTo>
                    <a:lnTo>
                      <a:pt x="24565" y="79300"/>
                    </a:lnTo>
                    <a:lnTo>
                      <a:pt x="24687" y="79117"/>
                    </a:lnTo>
                    <a:lnTo>
                      <a:pt x="24687" y="78934"/>
                    </a:lnTo>
                    <a:lnTo>
                      <a:pt x="24626" y="78812"/>
                    </a:lnTo>
                    <a:lnTo>
                      <a:pt x="24382" y="78629"/>
                    </a:lnTo>
                    <a:lnTo>
                      <a:pt x="23895" y="78203"/>
                    </a:lnTo>
                    <a:lnTo>
                      <a:pt x="23590" y="77898"/>
                    </a:lnTo>
                    <a:lnTo>
                      <a:pt x="23346" y="77471"/>
                    </a:lnTo>
                    <a:lnTo>
                      <a:pt x="22858" y="76679"/>
                    </a:lnTo>
                    <a:lnTo>
                      <a:pt x="22554" y="76008"/>
                    </a:lnTo>
                    <a:lnTo>
                      <a:pt x="22432" y="75643"/>
                    </a:lnTo>
                    <a:lnTo>
                      <a:pt x="22432" y="75277"/>
                    </a:lnTo>
                    <a:lnTo>
                      <a:pt x="22554" y="74667"/>
                    </a:lnTo>
                    <a:lnTo>
                      <a:pt x="22736" y="74058"/>
                    </a:lnTo>
                    <a:lnTo>
                      <a:pt x="23468" y="71559"/>
                    </a:lnTo>
                    <a:lnTo>
                      <a:pt x="24565" y="67902"/>
                    </a:lnTo>
                    <a:lnTo>
                      <a:pt x="25114" y="65951"/>
                    </a:lnTo>
                    <a:lnTo>
                      <a:pt x="25357" y="64976"/>
                    </a:lnTo>
                    <a:lnTo>
                      <a:pt x="25540" y="63940"/>
                    </a:lnTo>
                    <a:lnTo>
                      <a:pt x="25601" y="62964"/>
                    </a:lnTo>
                    <a:lnTo>
                      <a:pt x="25540" y="61928"/>
                    </a:lnTo>
                    <a:lnTo>
                      <a:pt x="25418" y="60953"/>
                    </a:lnTo>
                    <a:lnTo>
                      <a:pt x="25175" y="59978"/>
                    </a:lnTo>
                    <a:lnTo>
                      <a:pt x="24870" y="58393"/>
                    </a:lnTo>
                    <a:lnTo>
                      <a:pt x="24748" y="57662"/>
                    </a:lnTo>
                    <a:lnTo>
                      <a:pt x="24748" y="56869"/>
                    </a:lnTo>
                    <a:lnTo>
                      <a:pt x="24809" y="56016"/>
                    </a:lnTo>
                    <a:lnTo>
                      <a:pt x="24931" y="55162"/>
                    </a:lnTo>
                    <a:lnTo>
                      <a:pt x="25357" y="53456"/>
                    </a:lnTo>
                    <a:lnTo>
                      <a:pt x="25845" y="51505"/>
                    </a:lnTo>
                    <a:lnTo>
                      <a:pt x="26272" y="49555"/>
                    </a:lnTo>
                    <a:lnTo>
                      <a:pt x="26516" y="47543"/>
                    </a:lnTo>
                    <a:lnTo>
                      <a:pt x="26759" y="45532"/>
                    </a:lnTo>
                    <a:lnTo>
                      <a:pt x="26881" y="43459"/>
                    </a:lnTo>
                    <a:lnTo>
                      <a:pt x="26942" y="41387"/>
                    </a:lnTo>
                    <a:lnTo>
                      <a:pt x="26942" y="39376"/>
                    </a:lnTo>
                    <a:lnTo>
                      <a:pt x="26881" y="38339"/>
                    </a:lnTo>
                    <a:lnTo>
                      <a:pt x="26820" y="37364"/>
                    </a:lnTo>
                    <a:lnTo>
                      <a:pt x="26455" y="35414"/>
                    </a:lnTo>
                    <a:lnTo>
                      <a:pt x="26272" y="34377"/>
                    </a:lnTo>
                    <a:lnTo>
                      <a:pt x="26150" y="33890"/>
                    </a:lnTo>
                    <a:lnTo>
                      <a:pt x="26089" y="33646"/>
                    </a:lnTo>
                    <a:lnTo>
                      <a:pt x="26150" y="33402"/>
                    </a:lnTo>
                    <a:lnTo>
                      <a:pt x="26211" y="32976"/>
                    </a:lnTo>
                    <a:lnTo>
                      <a:pt x="26211" y="32610"/>
                    </a:lnTo>
                    <a:lnTo>
                      <a:pt x="26150" y="31817"/>
                    </a:lnTo>
                    <a:lnTo>
                      <a:pt x="26150" y="28770"/>
                    </a:lnTo>
                    <a:lnTo>
                      <a:pt x="26211" y="28282"/>
                    </a:lnTo>
                    <a:lnTo>
                      <a:pt x="26333" y="27856"/>
                    </a:lnTo>
                    <a:lnTo>
                      <a:pt x="26881" y="26027"/>
                    </a:lnTo>
                    <a:lnTo>
                      <a:pt x="27003" y="25661"/>
                    </a:lnTo>
                    <a:lnTo>
                      <a:pt x="27369" y="26758"/>
                    </a:lnTo>
                    <a:lnTo>
                      <a:pt x="27735" y="27856"/>
                    </a:lnTo>
                    <a:lnTo>
                      <a:pt x="27918" y="28526"/>
                    </a:lnTo>
                    <a:lnTo>
                      <a:pt x="28100" y="29196"/>
                    </a:lnTo>
                    <a:lnTo>
                      <a:pt x="28405" y="30598"/>
                    </a:lnTo>
                    <a:lnTo>
                      <a:pt x="28588" y="31269"/>
                    </a:lnTo>
                    <a:lnTo>
                      <a:pt x="28832" y="32000"/>
                    </a:lnTo>
                    <a:lnTo>
                      <a:pt x="29380" y="33341"/>
                    </a:lnTo>
                    <a:lnTo>
                      <a:pt x="29990" y="34682"/>
                    </a:lnTo>
                    <a:lnTo>
                      <a:pt x="30660" y="36023"/>
                    </a:lnTo>
                    <a:lnTo>
                      <a:pt x="31270" y="37242"/>
                    </a:lnTo>
                    <a:lnTo>
                      <a:pt x="31879" y="38522"/>
                    </a:lnTo>
                    <a:lnTo>
                      <a:pt x="32123" y="39010"/>
                    </a:lnTo>
                    <a:lnTo>
                      <a:pt x="32306" y="39498"/>
                    </a:lnTo>
                    <a:lnTo>
                      <a:pt x="32306" y="39680"/>
                    </a:lnTo>
                    <a:lnTo>
                      <a:pt x="32245" y="39924"/>
                    </a:lnTo>
                    <a:lnTo>
                      <a:pt x="32245" y="40168"/>
                    </a:lnTo>
                    <a:lnTo>
                      <a:pt x="32245" y="40473"/>
                    </a:lnTo>
                    <a:lnTo>
                      <a:pt x="32367" y="40899"/>
                    </a:lnTo>
                    <a:lnTo>
                      <a:pt x="32489" y="41387"/>
                    </a:lnTo>
                    <a:lnTo>
                      <a:pt x="32794" y="42240"/>
                    </a:lnTo>
                    <a:lnTo>
                      <a:pt x="32855" y="42606"/>
                    </a:lnTo>
                    <a:lnTo>
                      <a:pt x="32916" y="42972"/>
                    </a:lnTo>
                    <a:lnTo>
                      <a:pt x="32977" y="44069"/>
                    </a:lnTo>
                    <a:lnTo>
                      <a:pt x="33038" y="44496"/>
                    </a:lnTo>
                    <a:lnTo>
                      <a:pt x="33160" y="44922"/>
                    </a:lnTo>
                    <a:lnTo>
                      <a:pt x="33281" y="45166"/>
                    </a:lnTo>
                    <a:lnTo>
                      <a:pt x="33464" y="45288"/>
                    </a:lnTo>
                    <a:lnTo>
                      <a:pt x="33647" y="45288"/>
                    </a:lnTo>
                    <a:lnTo>
                      <a:pt x="33769" y="45166"/>
                    </a:lnTo>
                    <a:lnTo>
                      <a:pt x="33830" y="45044"/>
                    </a:lnTo>
                    <a:lnTo>
                      <a:pt x="33891" y="44800"/>
                    </a:lnTo>
                    <a:lnTo>
                      <a:pt x="33952" y="44557"/>
                    </a:lnTo>
                    <a:lnTo>
                      <a:pt x="33891" y="44008"/>
                    </a:lnTo>
                    <a:lnTo>
                      <a:pt x="33830" y="43520"/>
                    </a:lnTo>
                    <a:lnTo>
                      <a:pt x="33830" y="43277"/>
                    </a:lnTo>
                    <a:lnTo>
                      <a:pt x="33830" y="43216"/>
                    </a:lnTo>
                    <a:lnTo>
                      <a:pt x="33891" y="43094"/>
                    </a:lnTo>
                    <a:lnTo>
                      <a:pt x="33952" y="43216"/>
                    </a:lnTo>
                    <a:lnTo>
                      <a:pt x="34013" y="43338"/>
                    </a:lnTo>
                    <a:lnTo>
                      <a:pt x="34013" y="43642"/>
                    </a:lnTo>
                    <a:lnTo>
                      <a:pt x="34135" y="44496"/>
                    </a:lnTo>
                    <a:lnTo>
                      <a:pt x="34135" y="45105"/>
                    </a:lnTo>
                    <a:lnTo>
                      <a:pt x="34196" y="45349"/>
                    </a:lnTo>
                    <a:lnTo>
                      <a:pt x="34318" y="45654"/>
                    </a:lnTo>
                    <a:lnTo>
                      <a:pt x="34440" y="45776"/>
                    </a:lnTo>
                    <a:lnTo>
                      <a:pt x="34561" y="45837"/>
                    </a:lnTo>
                    <a:lnTo>
                      <a:pt x="34744" y="45837"/>
                    </a:lnTo>
                    <a:lnTo>
                      <a:pt x="34866" y="45776"/>
                    </a:lnTo>
                    <a:lnTo>
                      <a:pt x="34988" y="45593"/>
                    </a:lnTo>
                    <a:lnTo>
                      <a:pt x="35049" y="45410"/>
                    </a:lnTo>
                    <a:lnTo>
                      <a:pt x="35049" y="44922"/>
                    </a:lnTo>
                    <a:lnTo>
                      <a:pt x="34988" y="44130"/>
                    </a:lnTo>
                    <a:lnTo>
                      <a:pt x="34988" y="43703"/>
                    </a:lnTo>
                    <a:lnTo>
                      <a:pt x="34988" y="43277"/>
                    </a:lnTo>
                    <a:lnTo>
                      <a:pt x="35354" y="44252"/>
                    </a:lnTo>
                    <a:lnTo>
                      <a:pt x="35659" y="45166"/>
                    </a:lnTo>
                    <a:lnTo>
                      <a:pt x="35902" y="45593"/>
                    </a:lnTo>
                    <a:lnTo>
                      <a:pt x="36024" y="45776"/>
                    </a:lnTo>
                    <a:lnTo>
                      <a:pt x="36207" y="45898"/>
                    </a:lnTo>
                    <a:lnTo>
                      <a:pt x="36390" y="45959"/>
                    </a:lnTo>
                    <a:lnTo>
                      <a:pt x="36573" y="45898"/>
                    </a:lnTo>
                    <a:lnTo>
                      <a:pt x="36695" y="45776"/>
                    </a:lnTo>
                    <a:lnTo>
                      <a:pt x="36756" y="45593"/>
                    </a:lnTo>
                    <a:lnTo>
                      <a:pt x="36756" y="45227"/>
                    </a:lnTo>
                    <a:lnTo>
                      <a:pt x="36695" y="44861"/>
                    </a:lnTo>
                    <a:lnTo>
                      <a:pt x="36390" y="44191"/>
                    </a:lnTo>
                    <a:lnTo>
                      <a:pt x="36146" y="43459"/>
                    </a:lnTo>
                    <a:lnTo>
                      <a:pt x="36024" y="43094"/>
                    </a:lnTo>
                    <a:lnTo>
                      <a:pt x="35963" y="42789"/>
                    </a:lnTo>
                    <a:lnTo>
                      <a:pt x="35963" y="42789"/>
                    </a:lnTo>
                    <a:lnTo>
                      <a:pt x="36207" y="43033"/>
                    </a:lnTo>
                    <a:lnTo>
                      <a:pt x="36451" y="43338"/>
                    </a:lnTo>
                    <a:lnTo>
                      <a:pt x="36878" y="43947"/>
                    </a:lnTo>
                    <a:lnTo>
                      <a:pt x="37061" y="44252"/>
                    </a:lnTo>
                    <a:lnTo>
                      <a:pt x="37304" y="44557"/>
                    </a:lnTo>
                    <a:lnTo>
                      <a:pt x="37487" y="44739"/>
                    </a:lnTo>
                    <a:lnTo>
                      <a:pt x="37670" y="44800"/>
                    </a:lnTo>
                    <a:lnTo>
                      <a:pt x="37853" y="44800"/>
                    </a:lnTo>
                    <a:lnTo>
                      <a:pt x="37975" y="44739"/>
                    </a:lnTo>
                    <a:lnTo>
                      <a:pt x="38097" y="44618"/>
                    </a:lnTo>
                    <a:lnTo>
                      <a:pt x="38158" y="44496"/>
                    </a:lnTo>
                    <a:lnTo>
                      <a:pt x="38158" y="44313"/>
                    </a:lnTo>
                    <a:lnTo>
                      <a:pt x="38097" y="44130"/>
                    </a:lnTo>
                    <a:lnTo>
                      <a:pt x="37975" y="43825"/>
                    </a:lnTo>
                    <a:lnTo>
                      <a:pt x="37792" y="43581"/>
                    </a:lnTo>
                    <a:lnTo>
                      <a:pt x="37182" y="42423"/>
                    </a:lnTo>
                    <a:lnTo>
                      <a:pt x="36878" y="41814"/>
                    </a:lnTo>
                    <a:lnTo>
                      <a:pt x="36695" y="41509"/>
                    </a:lnTo>
                    <a:lnTo>
                      <a:pt x="36634" y="41204"/>
                    </a:lnTo>
                    <a:lnTo>
                      <a:pt x="36817" y="41326"/>
                    </a:lnTo>
                    <a:lnTo>
                      <a:pt x="37000" y="41509"/>
                    </a:lnTo>
                    <a:lnTo>
                      <a:pt x="37182" y="41692"/>
                    </a:lnTo>
                    <a:lnTo>
                      <a:pt x="37365" y="41875"/>
                    </a:lnTo>
                    <a:lnTo>
                      <a:pt x="37792" y="42119"/>
                    </a:lnTo>
                    <a:lnTo>
                      <a:pt x="38219" y="42179"/>
                    </a:lnTo>
                    <a:lnTo>
                      <a:pt x="38584" y="42240"/>
                    </a:lnTo>
                    <a:lnTo>
                      <a:pt x="38706" y="42179"/>
                    </a:lnTo>
                    <a:lnTo>
                      <a:pt x="38889" y="42119"/>
                    </a:lnTo>
                    <a:lnTo>
                      <a:pt x="38950" y="41997"/>
                    </a:lnTo>
                    <a:lnTo>
                      <a:pt x="39011" y="41936"/>
                    </a:lnTo>
                    <a:lnTo>
                      <a:pt x="39011" y="41753"/>
                    </a:lnTo>
                    <a:lnTo>
                      <a:pt x="38889" y="41570"/>
                    </a:lnTo>
                    <a:lnTo>
                      <a:pt x="38706" y="41387"/>
                    </a:lnTo>
                    <a:lnTo>
                      <a:pt x="38402" y="41204"/>
                    </a:lnTo>
                    <a:lnTo>
                      <a:pt x="38158" y="40960"/>
                    </a:lnTo>
                    <a:lnTo>
                      <a:pt x="37609" y="40412"/>
                    </a:lnTo>
                    <a:lnTo>
                      <a:pt x="37182" y="39802"/>
                    </a:lnTo>
                    <a:lnTo>
                      <a:pt x="36695" y="39254"/>
                    </a:lnTo>
                    <a:lnTo>
                      <a:pt x="36451" y="39010"/>
                    </a:lnTo>
                    <a:lnTo>
                      <a:pt x="36207" y="38766"/>
                    </a:lnTo>
                    <a:lnTo>
                      <a:pt x="35902" y="38583"/>
                    </a:lnTo>
                    <a:lnTo>
                      <a:pt x="35598" y="38461"/>
                    </a:lnTo>
                    <a:lnTo>
                      <a:pt x="35110" y="38461"/>
                    </a:lnTo>
                    <a:lnTo>
                      <a:pt x="34988" y="38400"/>
                    </a:lnTo>
                    <a:lnTo>
                      <a:pt x="34927" y="38218"/>
                    </a:lnTo>
                    <a:lnTo>
                      <a:pt x="34866" y="38096"/>
                    </a:lnTo>
                    <a:lnTo>
                      <a:pt x="34683" y="37669"/>
                    </a:lnTo>
                    <a:lnTo>
                      <a:pt x="34440" y="36938"/>
                    </a:lnTo>
                    <a:lnTo>
                      <a:pt x="34257" y="36145"/>
                    </a:lnTo>
                    <a:lnTo>
                      <a:pt x="34074" y="35414"/>
                    </a:lnTo>
                    <a:lnTo>
                      <a:pt x="33952" y="34621"/>
                    </a:lnTo>
                    <a:lnTo>
                      <a:pt x="33891" y="33646"/>
                    </a:lnTo>
                    <a:lnTo>
                      <a:pt x="33769" y="32732"/>
                    </a:lnTo>
                    <a:lnTo>
                      <a:pt x="33586" y="31939"/>
                    </a:lnTo>
                    <a:lnTo>
                      <a:pt x="33342" y="31147"/>
                    </a:lnTo>
                    <a:lnTo>
                      <a:pt x="33099" y="30355"/>
                    </a:lnTo>
                    <a:lnTo>
                      <a:pt x="32794" y="29562"/>
                    </a:lnTo>
                    <a:lnTo>
                      <a:pt x="32550" y="28953"/>
                    </a:lnTo>
                    <a:lnTo>
                      <a:pt x="32428" y="28648"/>
                    </a:lnTo>
                    <a:lnTo>
                      <a:pt x="32245" y="28343"/>
                    </a:lnTo>
                    <a:lnTo>
                      <a:pt x="32001" y="27916"/>
                    </a:lnTo>
                    <a:lnTo>
                      <a:pt x="31879" y="27734"/>
                    </a:lnTo>
                    <a:lnTo>
                      <a:pt x="31819" y="27490"/>
                    </a:lnTo>
                    <a:lnTo>
                      <a:pt x="31758" y="27124"/>
                    </a:lnTo>
                    <a:lnTo>
                      <a:pt x="31697" y="26697"/>
                    </a:lnTo>
                    <a:lnTo>
                      <a:pt x="31697" y="25905"/>
                    </a:lnTo>
                    <a:lnTo>
                      <a:pt x="31514" y="24320"/>
                    </a:lnTo>
                    <a:lnTo>
                      <a:pt x="31270" y="22735"/>
                    </a:lnTo>
                    <a:lnTo>
                      <a:pt x="30965" y="21212"/>
                    </a:lnTo>
                    <a:lnTo>
                      <a:pt x="30965" y="20846"/>
                    </a:lnTo>
                    <a:lnTo>
                      <a:pt x="31026" y="20480"/>
                    </a:lnTo>
                    <a:lnTo>
                      <a:pt x="31026" y="19688"/>
                    </a:lnTo>
                    <a:lnTo>
                      <a:pt x="31026" y="18834"/>
                    </a:lnTo>
                    <a:lnTo>
                      <a:pt x="30965" y="18042"/>
                    </a:lnTo>
                    <a:lnTo>
                      <a:pt x="30904" y="17676"/>
                    </a:lnTo>
                    <a:lnTo>
                      <a:pt x="30782" y="17311"/>
                    </a:lnTo>
                    <a:lnTo>
                      <a:pt x="30478" y="16640"/>
                    </a:lnTo>
                    <a:lnTo>
                      <a:pt x="30112" y="16031"/>
                    </a:lnTo>
                    <a:lnTo>
                      <a:pt x="29746" y="15421"/>
                    </a:lnTo>
                    <a:lnTo>
                      <a:pt x="29502" y="15116"/>
                    </a:lnTo>
                    <a:lnTo>
                      <a:pt x="29258" y="14812"/>
                    </a:lnTo>
                    <a:lnTo>
                      <a:pt x="28954" y="14629"/>
                    </a:lnTo>
                    <a:lnTo>
                      <a:pt x="28649" y="14446"/>
                    </a:lnTo>
                    <a:lnTo>
                      <a:pt x="27978" y="14141"/>
                    </a:lnTo>
                    <a:lnTo>
                      <a:pt x="27247" y="13958"/>
                    </a:lnTo>
                    <a:lnTo>
                      <a:pt x="26455" y="13836"/>
                    </a:lnTo>
                    <a:lnTo>
                      <a:pt x="25662" y="13775"/>
                    </a:lnTo>
                    <a:lnTo>
                      <a:pt x="24748" y="13775"/>
                    </a:lnTo>
                    <a:lnTo>
                      <a:pt x="24565" y="13653"/>
                    </a:lnTo>
                    <a:lnTo>
                      <a:pt x="24260" y="13471"/>
                    </a:lnTo>
                    <a:lnTo>
                      <a:pt x="22919" y="12617"/>
                    </a:lnTo>
                    <a:lnTo>
                      <a:pt x="22554" y="12373"/>
                    </a:lnTo>
                    <a:lnTo>
                      <a:pt x="22432" y="12313"/>
                    </a:lnTo>
                    <a:lnTo>
                      <a:pt x="22310" y="12252"/>
                    </a:lnTo>
                    <a:lnTo>
                      <a:pt x="22310" y="12130"/>
                    </a:lnTo>
                    <a:lnTo>
                      <a:pt x="22127" y="10728"/>
                    </a:lnTo>
                    <a:lnTo>
                      <a:pt x="22066" y="10118"/>
                    </a:lnTo>
                    <a:lnTo>
                      <a:pt x="22066" y="9996"/>
                    </a:lnTo>
                    <a:lnTo>
                      <a:pt x="22188" y="9874"/>
                    </a:lnTo>
                    <a:lnTo>
                      <a:pt x="22493" y="9631"/>
                    </a:lnTo>
                    <a:lnTo>
                      <a:pt x="22615" y="9448"/>
                    </a:lnTo>
                    <a:lnTo>
                      <a:pt x="22676" y="9204"/>
                    </a:lnTo>
                    <a:lnTo>
                      <a:pt x="22858" y="8777"/>
                    </a:lnTo>
                    <a:lnTo>
                      <a:pt x="23224" y="7497"/>
                    </a:lnTo>
                    <a:lnTo>
                      <a:pt x="23407" y="6766"/>
                    </a:lnTo>
                    <a:lnTo>
                      <a:pt x="23529" y="6034"/>
                    </a:lnTo>
                    <a:lnTo>
                      <a:pt x="23651" y="5303"/>
                    </a:lnTo>
                    <a:lnTo>
                      <a:pt x="23651" y="4511"/>
                    </a:lnTo>
                    <a:lnTo>
                      <a:pt x="23590" y="3779"/>
                    </a:lnTo>
                    <a:lnTo>
                      <a:pt x="23468" y="3048"/>
                    </a:lnTo>
                    <a:lnTo>
                      <a:pt x="23285" y="2316"/>
                    </a:lnTo>
                    <a:lnTo>
                      <a:pt x="22919" y="1646"/>
                    </a:lnTo>
                    <a:lnTo>
                      <a:pt x="22493" y="1158"/>
                    </a:lnTo>
                    <a:lnTo>
                      <a:pt x="22005" y="731"/>
                    </a:lnTo>
                    <a:lnTo>
                      <a:pt x="21456" y="366"/>
                    </a:lnTo>
                    <a:lnTo>
                      <a:pt x="20786" y="122"/>
                    </a:lnTo>
                    <a:lnTo>
                      <a:pt x="19994" y="61"/>
                    </a:lnTo>
                    <a:lnTo>
                      <a:pt x="194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218;p19"/>
            <p:cNvSpPr/>
            <p:nvPr/>
          </p:nvSpPr>
          <p:spPr>
            <a:xfrm rot="-2700000" flipH="1">
              <a:off x="7007057" y="1903477"/>
              <a:ext cx="596940" cy="596940"/>
            </a:xfrm>
            <a:prstGeom prst="teardrop">
              <a:avLst>
                <a:gd name="adj" fmla="val 10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19;p19"/>
            <p:cNvSpPr/>
            <p:nvPr/>
          </p:nvSpPr>
          <p:spPr>
            <a:xfrm rot="4498620">
              <a:off x="6612062" y="915057"/>
              <a:ext cx="785859" cy="770785"/>
            </a:xfrm>
            <a:prstGeom prst="wedgeEllipseCallout">
              <a:avLst>
                <a:gd name="adj1" fmla="val -20833"/>
                <a:gd name="adj2" fmla="val 62500"/>
              </a:avLst>
            </a:prstGeom>
            <a:noFill/>
            <a:ln w="381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20;p19"/>
            <p:cNvSpPr/>
            <p:nvPr/>
          </p:nvSpPr>
          <p:spPr>
            <a:xfrm rot="2700000">
              <a:off x="4897529" y="1512205"/>
              <a:ext cx="596940" cy="596940"/>
            </a:xfrm>
            <a:prstGeom prst="teardrop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" name="Google Shape;222;p19"/>
            <p:cNvGrpSpPr/>
            <p:nvPr/>
          </p:nvGrpSpPr>
          <p:grpSpPr>
            <a:xfrm>
              <a:off x="6870562" y="1166260"/>
              <a:ext cx="268559" cy="268559"/>
              <a:chOff x="8762414" y="2939573"/>
              <a:chExt cx="457200" cy="457200"/>
            </a:xfrm>
          </p:grpSpPr>
          <p:sp>
            <p:nvSpPr>
              <p:cNvPr id="26" name="Google Shape;223;p19"/>
              <p:cNvSpPr/>
              <p:nvPr/>
            </p:nvSpPr>
            <p:spPr>
              <a:xfrm>
                <a:off x="9010064" y="3034823"/>
                <a:ext cx="209550" cy="66675"/>
              </a:xfrm>
              <a:custGeom>
                <a:avLst/>
                <a:gdLst/>
                <a:ahLst/>
                <a:cxnLst/>
                <a:rect l="l" t="t" r="r" b="b"/>
                <a:pathLst>
                  <a:path w="209550" h="66675" extrusionOk="0">
                    <a:moveTo>
                      <a:pt x="200025" y="0"/>
                    </a:moveTo>
                    <a:lnTo>
                      <a:pt x="9525" y="0"/>
                    </a:lnTo>
                    <a:cubicBezTo>
                      <a:pt x="3810" y="0"/>
                      <a:pt x="0" y="3810"/>
                      <a:pt x="0" y="9525"/>
                    </a:cubicBezTo>
                    <a:lnTo>
                      <a:pt x="0" y="57150"/>
                    </a:lnTo>
                    <a:cubicBezTo>
                      <a:pt x="0" y="62865"/>
                      <a:pt x="3810" y="66675"/>
                      <a:pt x="9525" y="66675"/>
                    </a:cubicBezTo>
                    <a:lnTo>
                      <a:pt x="200025" y="66675"/>
                    </a:lnTo>
                    <a:cubicBezTo>
                      <a:pt x="205740" y="66675"/>
                      <a:pt x="209550" y="62865"/>
                      <a:pt x="209550" y="57150"/>
                    </a:cubicBezTo>
                    <a:lnTo>
                      <a:pt x="209550" y="9525"/>
                    </a:lnTo>
                    <a:cubicBezTo>
                      <a:pt x="209550" y="3810"/>
                      <a:pt x="205740" y="0"/>
                      <a:pt x="2000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702030404030204"/>
                  <a:ea typeface="Calibri" panose="020F0702030404030204"/>
                  <a:cs typeface="Calibri" panose="020F0702030404030204"/>
                  <a:sym typeface="Calibri" panose="020F0702030404030204"/>
                </a:endParaRPr>
              </a:p>
            </p:txBody>
          </p:sp>
          <p:sp>
            <p:nvSpPr>
              <p:cNvPr id="27" name="Google Shape;224;p19"/>
              <p:cNvSpPr/>
              <p:nvPr/>
            </p:nvSpPr>
            <p:spPr>
              <a:xfrm>
                <a:off x="9029114" y="3120548"/>
                <a:ext cx="171450" cy="276225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276225" extrusionOk="0">
                    <a:moveTo>
                      <a:pt x="0" y="266700"/>
                    </a:moveTo>
                    <a:cubicBezTo>
                      <a:pt x="0" y="272415"/>
                      <a:pt x="3810" y="276225"/>
                      <a:pt x="9525" y="276225"/>
                    </a:cubicBezTo>
                    <a:lnTo>
                      <a:pt x="161925" y="276225"/>
                    </a:lnTo>
                    <a:cubicBezTo>
                      <a:pt x="167640" y="276225"/>
                      <a:pt x="171450" y="272415"/>
                      <a:pt x="171450" y="266700"/>
                    </a:cubicBezTo>
                    <a:lnTo>
                      <a:pt x="171450" y="0"/>
                    </a:lnTo>
                    <a:lnTo>
                      <a:pt x="0" y="0"/>
                    </a:lnTo>
                    <a:lnTo>
                      <a:pt x="0" y="266700"/>
                    </a:lnTo>
                    <a:close/>
                    <a:moveTo>
                      <a:pt x="28575" y="57150"/>
                    </a:moveTo>
                    <a:cubicBezTo>
                      <a:pt x="28575" y="51435"/>
                      <a:pt x="32385" y="47625"/>
                      <a:pt x="38100" y="47625"/>
                    </a:cubicBezTo>
                    <a:lnTo>
                      <a:pt x="133350" y="47625"/>
                    </a:lnTo>
                    <a:cubicBezTo>
                      <a:pt x="139065" y="47625"/>
                      <a:pt x="142875" y="51435"/>
                      <a:pt x="142875" y="57150"/>
                    </a:cubicBezTo>
                    <a:lnTo>
                      <a:pt x="142875" y="123825"/>
                    </a:lnTo>
                    <a:cubicBezTo>
                      <a:pt x="142875" y="129540"/>
                      <a:pt x="139065" y="133350"/>
                      <a:pt x="133350" y="133350"/>
                    </a:cubicBezTo>
                    <a:lnTo>
                      <a:pt x="38100" y="133350"/>
                    </a:lnTo>
                    <a:cubicBezTo>
                      <a:pt x="32385" y="133350"/>
                      <a:pt x="28575" y="129540"/>
                      <a:pt x="28575" y="123825"/>
                    </a:cubicBezTo>
                    <a:lnTo>
                      <a:pt x="28575" y="57150"/>
                    </a:lnTo>
                    <a:close/>
                    <a:moveTo>
                      <a:pt x="38100" y="161925"/>
                    </a:moveTo>
                    <a:lnTo>
                      <a:pt x="133350" y="161925"/>
                    </a:lnTo>
                    <a:cubicBezTo>
                      <a:pt x="139065" y="161925"/>
                      <a:pt x="142875" y="165735"/>
                      <a:pt x="142875" y="171450"/>
                    </a:cubicBezTo>
                    <a:cubicBezTo>
                      <a:pt x="142875" y="177165"/>
                      <a:pt x="139065" y="180975"/>
                      <a:pt x="133350" y="180975"/>
                    </a:cubicBezTo>
                    <a:lnTo>
                      <a:pt x="38100" y="180975"/>
                    </a:lnTo>
                    <a:cubicBezTo>
                      <a:pt x="32385" y="180975"/>
                      <a:pt x="28575" y="177165"/>
                      <a:pt x="28575" y="171450"/>
                    </a:cubicBezTo>
                    <a:cubicBezTo>
                      <a:pt x="28575" y="165735"/>
                      <a:pt x="32385" y="161925"/>
                      <a:pt x="38100" y="16192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702030404030204"/>
                  <a:ea typeface="Calibri" panose="020F0702030404030204"/>
                  <a:cs typeface="Calibri" panose="020F0702030404030204"/>
                  <a:sym typeface="Calibri" panose="020F0702030404030204"/>
                </a:endParaRPr>
              </a:p>
            </p:txBody>
          </p:sp>
          <p:sp>
            <p:nvSpPr>
              <p:cNvPr id="28" name="Google Shape;225;p19"/>
              <p:cNvSpPr/>
              <p:nvPr/>
            </p:nvSpPr>
            <p:spPr>
              <a:xfrm>
                <a:off x="8762414" y="2939573"/>
                <a:ext cx="200025" cy="457200"/>
              </a:xfrm>
              <a:custGeom>
                <a:avLst/>
                <a:gdLst/>
                <a:ahLst/>
                <a:cxnLst/>
                <a:rect l="l" t="t" r="r" b="b"/>
                <a:pathLst>
                  <a:path w="200025" h="457200" extrusionOk="0">
                    <a:moveTo>
                      <a:pt x="185738" y="76200"/>
                    </a:moveTo>
                    <a:lnTo>
                      <a:pt x="133350" y="76200"/>
                    </a:lnTo>
                    <a:lnTo>
                      <a:pt x="133350" y="28575"/>
                    </a:lnTo>
                    <a:lnTo>
                      <a:pt x="157163" y="28575"/>
                    </a:lnTo>
                    <a:cubicBezTo>
                      <a:pt x="164783" y="28575"/>
                      <a:pt x="171450" y="21908"/>
                      <a:pt x="171450" y="14288"/>
                    </a:cubicBezTo>
                    <a:cubicBezTo>
                      <a:pt x="171450" y="6668"/>
                      <a:pt x="164783" y="0"/>
                      <a:pt x="157163" y="0"/>
                    </a:cubicBezTo>
                    <a:lnTo>
                      <a:pt x="42863" y="0"/>
                    </a:lnTo>
                    <a:cubicBezTo>
                      <a:pt x="35243" y="0"/>
                      <a:pt x="28575" y="6668"/>
                      <a:pt x="28575" y="14288"/>
                    </a:cubicBezTo>
                    <a:cubicBezTo>
                      <a:pt x="28575" y="21908"/>
                      <a:pt x="35243" y="28575"/>
                      <a:pt x="42863" y="28575"/>
                    </a:cubicBezTo>
                    <a:lnTo>
                      <a:pt x="66675" y="28575"/>
                    </a:lnTo>
                    <a:lnTo>
                      <a:pt x="66675" y="76200"/>
                    </a:lnTo>
                    <a:lnTo>
                      <a:pt x="14288" y="76200"/>
                    </a:lnTo>
                    <a:cubicBezTo>
                      <a:pt x="6668" y="76200"/>
                      <a:pt x="0" y="82868"/>
                      <a:pt x="0" y="90488"/>
                    </a:cubicBezTo>
                    <a:cubicBezTo>
                      <a:pt x="0" y="98108"/>
                      <a:pt x="6668" y="104775"/>
                      <a:pt x="14288" y="104775"/>
                    </a:cubicBezTo>
                    <a:lnTo>
                      <a:pt x="47625" y="104775"/>
                    </a:lnTo>
                    <a:lnTo>
                      <a:pt x="47625" y="323850"/>
                    </a:lnTo>
                    <a:cubicBezTo>
                      <a:pt x="47625" y="334328"/>
                      <a:pt x="56198" y="342900"/>
                      <a:pt x="66675" y="342900"/>
                    </a:cubicBezTo>
                    <a:lnTo>
                      <a:pt x="66675" y="361950"/>
                    </a:lnTo>
                    <a:cubicBezTo>
                      <a:pt x="66675" y="367665"/>
                      <a:pt x="70485" y="371475"/>
                      <a:pt x="76200" y="371475"/>
                    </a:cubicBezTo>
                    <a:lnTo>
                      <a:pt x="85725" y="371475"/>
                    </a:lnTo>
                    <a:lnTo>
                      <a:pt x="85725" y="442913"/>
                    </a:lnTo>
                    <a:cubicBezTo>
                      <a:pt x="85725" y="450533"/>
                      <a:pt x="92393" y="457200"/>
                      <a:pt x="100013" y="457200"/>
                    </a:cubicBezTo>
                    <a:cubicBezTo>
                      <a:pt x="107633" y="457200"/>
                      <a:pt x="114300" y="450533"/>
                      <a:pt x="114300" y="442913"/>
                    </a:cubicBezTo>
                    <a:lnTo>
                      <a:pt x="114300" y="371475"/>
                    </a:lnTo>
                    <a:lnTo>
                      <a:pt x="123825" y="371475"/>
                    </a:lnTo>
                    <a:cubicBezTo>
                      <a:pt x="129540" y="371475"/>
                      <a:pt x="133350" y="367665"/>
                      <a:pt x="133350" y="361950"/>
                    </a:cubicBezTo>
                    <a:lnTo>
                      <a:pt x="133350" y="342900"/>
                    </a:lnTo>
                    <a:cubicBezTo>
                      <a:pt x="143828" y="342900"/>
                      <a:pt x="152400" y="334328"/>
                      <a:pt x="152400" y="323850"/>
                    </a:cubicBezTo>
                    <a:lnTo>
                      <a:pt x="152400" y="104775"/>
                    </a:lnTo>
                    <a:lnTo>
                      <a:pt x="185738" y="104775"/>
                    </a:lnTo>
                    <a:cubicBezTo>
                      <a:pt x="193358" y="104775"/>
                      <a:pt x="200025" y="98108"/>
                      <a:pt x="200025" y="90488"/>
                    </a:cubicBezTo>
                    <a:cubicBezTo>
                      <a:pt x="200025" y="82868"/>
                      <a:pt x="193358" y="76200"/>
                      <a:pt x="185738" y="76200"/>
                    </a:cubicBezTo>
                    <a:close/>
                    <a:moveTo>
                      <a:pt x="123825" y="247650"/>
                    </a:moveTo>
                    <a:lnTo>
                      <a:pt x="76200" y="247650"/>
                    </a:lnTo>
                    <a:lnTo>
                      <a:pt x="76200" y="123825"/>
                    </a:lnTo>
                    <a:lnTo>
                      <a:pt x="123825" y="123825"/>
                    </a:lnTo>
                    <a:lnTo>
                      <a:pt x="123825" y="24765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702030404030204"/>
                  <a:ea typeface="Calibri" panose="020F0702030404030204"/>
                  <a:cs typeface="Calibri" panose="020F0702030404030204"/>
                  <a:sym typeface="Calibri" panose="020F0702030404030204"/>
                </a:endParaRPr>
              </a:p>
            </p:txBody>
          </p:sp>
        </p:grpSp>
        <p:sp>
          <p:nvSpPr>
            <p:cNvPr id="20" name="Google Shape;564;p39"/>
            <p:cNvSpPr/>
            <p:nvPr/>
          </p:nvSpPr>
          <p:spPr>
            <a:xfrm>
              <a:off x="5088096" y="1655359"/>
              <a:ext cx="259841" cy="301751"/>
            </a:xfrm>
            <a:custGeom>
              <a:avLst/>
              <a:gdLst/>
              <a:ahLst/>
              <a:cxnLst/>
              <a:rect l="l" t="t" r="r" b="b"/>
              <a:pathLst>
                <a:path w="393699" h="457199" extrusionOk="0">
                  <a:moveTo>
                    <a:pt x="393700" y="423863"/>
                  </a:moveTo>
                  <a:cubicBezTo>
                    <a:pt x="393700" y="442274"/>
                    <a:pt x="379012" y="457200"/>
                    <a:pt x="360893" y="457200"/>
                  </a:cubicBezTo>
                  <a:cubicBezTo>
                    <a:pt x="360893" y="457200"/>
                    <a:pt x="360892" y="457200"/>
                    <a:pt x="360892" y="457200"/>
                  </a:cubicBezTo>
                  <a:lnTo>
                    <a:pt x="32808" y="457200"/>
                  </a:lnTo>
                  <a:cubicBezTo>
                    <a:pt x="14689" y="457200"/>
                    <a:pt x="0" y="442274"/>
                    <a:pt x="0" y="423863"/>
                  </a:cubicBezTo>
                  <a:cubicBezTo>
                    <a:pt x="0" y="405451"/>
                    <a:pt x="14689" y="390525"/>
                    <a:pt x="32808" y="390525"/>
                  </a:cubicBezTo>
                  <a:lnTo>
                    <a:pt x="273534" y="390525"/>
                  </a:lnTo>
                  <a:cubicBezTo>
                    <a:pt x="324697" y="333222"/>
                    <a:pt x="322668" y="245222"/>
                    <a:pt x="268921" y="190416"/>
                  </a:cubicBezTo>
                  <a:lnTo>
                    <a:pt x="302058" y="156744"/>
                  </a:lnTo>
                  <a:cubicBezTo>
                    <a:pt x="362964" y="218855"/>
                    <a:pt x="374997" y="314887"/>
                    <a:pt x="331351" y="390525"/>
                  </a:cubicBezTo>
                  <a:lnTo>
                    <a:pt x="360892" y="390525"/>
                  </a:lnTo>
                  <a:cubicBezTo>
                    <a:pt x="379011" y="390525"/>
                    <a:pt x="393700" y="405450"/>
                    <a:pt x="393700" y="423862"/>
                  </a:cubicBezTo>
                  <a:cubicBezTo>
                    <a:pt x="393700" y="423862"/>
                    <a:pt x="393700" y="423863"/>
                    <a:pt x="393700" y="423863"/>
                  </a:cubicBezTo>
                  <a:close/>
                  <a:moveTo>
                    <a:pt x="200910" y="237469"/>
                  </a:moveTo>
                  <a:lnTo>
                    <a:pt x="346673" y="89355"/>
                  </a:lnTo>
                  <a:cubicBezTo>
                    <a:pt x="352046" y="83896"/>
                    <a:pt x="352046" y="75044"/>
                    <a:pt x="346673" y="69585"/>
                  </a:cubicBezTo>
                  <a:lnTo>
                    <a:pt x="304297" y="26526"/>
                  </a:lnTo>
                  <a:cubicBezTo>
                    <a:pt x="298925" y="21067"/>
                    <a:pt x="290214" y="21067"/>
                    <a:pt x="284841" y="26526"/>
                  </a:cubicBezTo>
                  <a:lnTo>
                    <a:pt x="139078" y="174640"/>
                  </a:lnTo>
                  <a:cubicBezTo>
                    <a:pt x="133706" y="180100"/>
                    <a:pt x="133706" y="188951"/>
                    <a:pt x="139078" y="194410"/>
                  </a:cubicBezTo>
                  <a:lnTo>
                    <a:pt x="181454" y="237469"/>
                  </a:lnTo>
                  <a:cubicBezTo>
                    <a:pt x="186827" y="242928"/>
                    <a:pt x="195538" y="242928"/>
                    <a:pt x="200910" y="237469"/>
                  </a:cubicBezTo>
                  <a:close/>
                  <a:moveTo>
                    <a:pt x="368660" y="44780"/>
                  </a:moveTo>
                  <a:lnTo>
                    <a:pt x="368660" y="44780"/>
                  </a:lnTo>
                  <a:cubicBezTo>
                    <a:pt x="374151" y="39200"/>
                    <a:pt x="374151" y="30154"/>
                    <a:pt x="368660" y="24574"/>
                  </a:cubicBezTo>
                  <a:lnTo>
                    <a:pt x="348594" y="4185"/>
                  </a:lnTo>
                  <a:cubicBezTo>
                    <a:pt x="343103" y="-1395"/>
                    <a:pt x="334200" y="-1395"/>
                    <a:pt x="328710" y="4185"/>
                  </a:cubicBezTo>
                  <a:lnTo>
                    <a:pt x="328710" y="4185"/>
                  </a:lnTo>
                  <a:cubicBezTo>
                    <a:pt x="323218" y="9764"/>
                    <a:pt x="323218" y="18811"/>
                    <a:pt x="328710" y="24390"/>
                  </a:cubicBezTo>
                  <a:lnTo>
                    <a:pt x="348775" y="44780"/>
                  </a:lnTo>
                  <a:cubicBezTo>
                    <a:pt x="354266" y="50359"/>
                    <a:pt x="363169" y="50359"/>
                    <a:pt x="368660" y="44780"/>
                  </a:cubicBezTo>
                  <a:close/>
                  <a:moveTo>
                    <a:pt x="156555" y="260306"/>
                  </a:moveTo>
                  <a:lnTo>
                    <a:pt x="156555" y="260306"/>
                  </a:lnTo>
                  <a:cubicBezTo>
                    <a:pt x="162046" y="254726"/>
                    <a:pt x="162046" y="245680"/>
                    <a:pt x="156555" y="240100"/>
                  </a:cubicBezTo>
                  <a:lnTo>
                    <a:pt x="136489" y="219711"/>
                  </a:lnTo>
                  <a:cubicBezTo>
                    <a:pt x="130998" y="214132"/>
                    <a:pt x="122095" y="214132"/>
                    <a:pt x="116604" y="219711"/>
                  </a:cubicBezTo>
                  <a:lnTo>
                    <a:pt x="116604" y="219711"/>
                  </a:lnTo>
                  <a:cubicBezTo>
                    <a:pt x="111113" y="225290"/>
                    <a:pt x="111113" y="234337"/>
                    <a:pt x="116604" y="239917"/>
                  </a:cubicBezTo>
                  <a:lnTo>
                    <a:pt x="136670" y="260306"/>
                  </a:lnTo>
                  <a:cubicBezTo>
                    <a:pt x="142161" y="265885"/>
                    <a:pt x="151064" y="265885"/>
                    <a:pt x="156555" y="260306"/>
                  </a:cubicBezTo>
                  <a:close/>
                  <a:moveTo>
                    <a:pt x="196850" y="357188"/>
                  </a:moveTo>
                  <a:lnTo>
                    <a:pt x="196850" y="357188"/>
                  </a:lnTo>
                  <a:cubicBezTo>
                    <a:pt x="196850" y="349297"/>
                    <a:pt x="190555" y="342900"/>
                    <a:pt x="182789" y="342900"/>
                  </a:cubicBezTo>
                  <a:lnTo>
                    <a:pt x="14061" y="342900"/>
                  </a:lnTo>
                  <a:cubicBezTo>
                    <a:pt x="6295" y="342900"/>
                    <a:pt x="0" y="349297"/>
                    <a:pt x="0" y="357188"/>
                  </a:cubicBezTo>
                  <a:lnTo>
                    <a:pt x="0" y="357188"/>
                  </a:lnTo>
                  <a:cubicBezTo>
                    <a:pt x="0" y="365078"/>
                    <a:pt x="6295" y="371475"/>
                    <a:pt x="14061" y="371475"/>
                  </a:cubicBezTo>
                  <a:lnTo>
                    <a:pt x="182789" y="371475"/>
                  </a:lnTo>
                  <a:cubicBezTo>
                    <a:pt x="190555" y="371475"/>
                    <a:pt x="196850" y="365078"/>
                    <a:pt x="196850" y="3571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 panose="020F0702030404030204"/>
                <a:ea typeface="Calibri" panose="020F0702030404030204"/>
                <a:cs typeface="Calibri" panose="020F0702030404030204"/>
                <a:sym typeface="Calibri" panose="020F0702030404030204"/>
              </a:endParaRPr>
            </a:p>
          </p:txBody>
        </p:sp>
        <p:sp>
          <p:nvSpPr>
            <p:cNvPr id="21" name="Google Shape;218;p19"/>
            <p:cNvSpPr/>
            <p:nvPr/>
          </p:nvSpPr>
          <p:spPr>
            <a:xfrm rot="8061921" flipH="1">
              <a:off x="5158843" y="871930"/>
              <a:ext cx="596940" cy="596940"/>
            </a:xfrm>
            <a:prstGeom prst="teardrop">
              <a:avLst>
                <a:gd name="adj" fmla="val 10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" name="Google Shape;574;p39"/>
            <p:cNvGrpSpPr/>
            <p:nvPr/>
          </p:nvGrpSpPr>
          <p:grpSpPr>
            <a:xfrm>
              <a:off x="5316896" y="1015658"/>
              <a:ext cx="301203" cy="301203"/>
              <a:chOff x="6908501" y="2969995"/>
              <a:chExt cx="457200" cy="457200"/>
            </a:xfrm>
          </p:grpSpPr>
          <p:sp>
            <p:nvSpPr>
              <p:cNvPr id="24" name="Google Shape;575;p39"/>
              <p:cNvSpPr/>
              <p:nvPr/>
            </p:nvSpPr>
            <p:spPr>
              <a:xfrm>
                <a:off x="6994226" y="2969995"/>
                <a:ext cx="7620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76200" extrusionOk="0">
                    <a:moveTo>
                      <a:pt x="76200" y="38100"/>
                    </a:moveTo>
                    <a:cubicBezTo>
                      <a:pt x="76200" y="59142"/>
                      <a:pt x="59142" y="76200"/>
                      <a:pt x="38100" y="76200"/>
                    </a:cubicBezTo>
                    <a:cubicBezTo>
                      <a:pt x="17058" y="76200"/>
                      <a:pt x="0" y="59142"/>
                      <a:pt x="0" y="38100"/>
                    </a:cubicBezTo>
                    <a:cubicBezTo>
                      <a:pt x="0" y="17058"/>
                      <a:pt x="17058" y="0"/>
                      <a:pt x="38100" y="0"/>
                    </a:cubicBezTo>
                    <a:cubicBezTo>
                      <a:pt x="59142" y="0"/>
                      <a:pt x="76200" y="17058"/>
                      <a:pt x="76200" y="3810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702030404030204"/>
                  <a:ea typeface="Calibri" panose="020F0702030404030204"/>
                  <a:cs typeface="Calibri" panose="020F0702030404030204"/>
                  <a:sym typeface="Calibri" panose="020F0702030404030204"/>
                </a:endParaRPr>
              </a:p>
            </p:txBody>
          </p:sp>
          <p:sp>
            <p:nvSpPr>
              <p:cNvPr id="25" name="Google Shape;576;p39"/>
              <p:cNvSpPr/>
              <p:nvPr/>
            </p:nvSpPr>
            <p:spPr>
              <a:xfrm>
                <a:off x="6908501" y="2969995"/>
                <a:ext cx="457200" cy="457200"/>
              </a:xfrm>
              <a:custGeom>
                <a:avLst/>
                <a:gdLst/>
                <a:ahLst/>
                <a:cxnLst/>
                <a:rect l="l" t="t" r="r" b="b"/>
                <a:pathLst>
                  <a:path w="457200" h="457200" extrusionOk="0">
                    <a:moveTo>
                      <a:pt x="438150" y="0"/>
                    </a:moveTo>
                    <a:lnTo>
                      <a:pt x="228600" y="0"/>
                    </a:lnTo>
                    <a:cubicBezTo>
                      <a:pt x="218123" y="0"/>
                      <a:pt x="209550" y="8573"/>
                      <a:pt x="209550" y="19050"/>
                    </a:cubicBezTo>
                    <a:lnTo>
                      <a:pt x="209550" y="95250"/>
                    </a:lnTo>
                    <a:lnTo>
                      <a:pt x="123825" y="95250"/>
                    </a:lnTo>
                    <a:cubicBezTo>
                      <a:pt x="53340" y="95250"/>
                      <a:pt x="0" y="144780"/>
                      <a:pt x="0" y="209550"/>
                    </a:cubicBezTo>
                    <a:cubicBezTo>
                      <a:pt x="0" y="220028"/>
                      <a:pt x="8573" y="228600"/>
                      <a:pt x="19050" y="228600"/>
                    </a:cubicBezTo>
                    <a:cubicBezTo>
                      <a:pt x="29528" y="228600"/>
                      <a:pt x="38100" y="220028"/>
                      <a:pt x="38100" y="209550"/>
                    </a:cubicBezTo>
                    <a:cubicBezTo>
                      <a:pt x="38100" y="179070"/>
                      <a:pt x="54293" y="157163"/>
                      <a:pt x="76200" y="144780"/>
                    </a:cubicBezTo>
                    <a:lnTo>
                      <a:pt x="76200" y="277178"/>
                    </a:lnTo>
                    <a:cubicBezTo>
                      <a:pt x="76200" y="277178"/>
                      <a:pt x="76200" y="278130"/>
                      <a:pt x="76200" y="278130"/>
                    </a:cubicBezTo>
                    <a:cubicBezTo>
                      <a:pt x="76200" y="278130"/>
                      <a:pt x="76200" y="279083"/>
                      <a:pt x="76200" y="279083"/>
                    </a:cubicBezTo>
                    <a:lnTo>
                      <a:pt x="76200" y="438150"/>
                    </a:lnTo>
                    <a:cubicBezTo>
                      <a:pt x="76200" y="448628"/>
                      <a:pt x="84773" y="457200"/>
                      <a:pt x="95250" y="457200"/>
                    </a:cubicBezTo>
                    <a:cubicBezTo>
                      <a:pt x="105728" y="457200"/>
                      <a:pt x="114300" y="448628"/>
                      <a:pt x="114300" y="438150"/>
                    </a:cubicBezTo>
                    <a:lnTo>
                      <a:pt x="114300" y="295275"/>
                    </a:lnTo>
                    <a:lnTo>
                      <a:pt x="133350" y="295275"/>
                    </a:lnTo>
                    <a:lnTo>
                      <a:pt x="133350" y="438150"/>
                    </a:lnTo>
                    <a:cubicBezTo>
                      <a:pt x="133350" y="448628"/>
                      <a:pt x="141923" y="457200"/>
                      <a:pt x="152400" y="457200"/>
                    </a:cubicBezTo>
                    <a:cubicBezTo>
                      <a:pt x="162878" y="457200"/>
                      <a:pt x="171450" y="448628"/>
                      <a:pt x="171450" y="438150"/>
                    </a:cubicBezTo>
                    <a:lnTo>
                      <a:pt x="171450" y="279083"/>
                    </a:lnTo>
                    <a:cubicBezTo>
                      <a:pt x="171450" y="279083"/>
                      <a:pt x="171450" y="278130"/>
                      <a:pt x="171450" y="278130"/>
                    </a:cubicBezTo>
                    <a:cubicBezTo>
                      <a:pt x="171450" y="278130"/>
                      <a:pt x="171450" y="277178"/>
                      <a:pt x="171450" y="277178"/>
                    </a:cubicBezTo>
                    <a:lnTo>
                      <a:pt x="171450" y="133350"/>
                    </a:lnTo>
                    <a:lnTo>
                      <a:pt x="209550" y="133350"/>
                    </a:lnTo>
                    <a:lnTo>
                      <a:pt x="209550" y="200025"/>
                    </a:lnTo>
                    <a:cubicBezTo>
                      <a:pt x="209550" y="210503"/>
                      <a:pt x="218123" y="219075"/>
                      <a:pt x="228600" y="219075"/>
                    </a:cubicBezTo>
                    <a:lnTo>
                      <a:pt x="438150" y="219075"/>
                    </a:lnTo>
                    <a:cubicBezTo>
                      <a:pt x="448628" y="219075"/>
                      <a:pt x="457200" y="210503"/>
                      <a:pt x="457200" y="200025"/>
                    </a:cubicBezTo>
                    <a:lnTo>
                      <a:pt x="457200" y="19050"/>
                    </a:lnTo>
                    <a:cubicBezTo>
                      <a:pt x="457200" y="8573"/>
                      <a:pt x="448628" y="0"/>
                      <a:pt x="438150" y="0"/>
                    </a:cubicBezTo>
                    <a:close/>
                    <a:moveTo>
                      <a:pt x="285750" y="95250"/>
                    </a:moveTo>
                    <a:lnTo>
                      <a:pt x="247650" y="95250"/>
                    </a:lnTo>
                    <a:lnTo>
                      <a:pt x="247650" y="38100"/>
                    </a:lnTo>
                    <a:lnTo>
                      <a:pt x="419100" y="38100"/>
                    </a:lnTo>
                    <a:lnTo>
                      <a:pt x="419100" y="180975"/>
                    </a:lnTo>
                    <a:lnTo>
                      <a:pt x="247650" y="180975"/>
                    </a:lnTo>
                    <a:lnTo>
                      <a:pt x="247650" y="133350"/>
                    </a:lnTo>
                    <a:lnTo>
                      <a:pt x="285750" y="133350"/>
                    </a:lnTo>
                    <a:cubicBezTo>
                      <a:pt x="296228" y="133350"/>
                      <a:pt x="304800" y="124778"/>
                      <a:pt x="304800" y="114300"/>
                    </a:cubicBezTo>
                    <a:cubicBezTo>
                      <a:pt x="304800" y="103823"/>
                      <a:pt x="296228" y="95250"/>
                      <a:pt x="285750" y="9525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 panose="020F0702030404030204"/>
                  <a:ea typeface="Calibri" panose="020F0702030404030204"/>
                  <a:cs typeface="Calibri" panose="020F0702030404030204"/>
                  <a:sym typeface="Calibri" panose="020F0702030404030204"/>
                </a:endParaRPr>
              </a:p>
            </p:txBody>
          </p:sp>
        </p:grpSp>
        <p:sp>
          <p:nvSpPr>
            <p:cNvPr id="23" name="Google Shape;590;p39"/>
            <p:cNvSpPr/>
            <p:nvPr/>
          </p:nvSpPr>
          <p:spPr>
            <a:xfrm>
              <a:off x="7204936" y="2032739"/>
              <a:ext cx="201181" cy="301752"/>
            </a:xfrm>
            <a:custGeom>
              <a:avLst/>
              <a:gdLst/>
              <a:ahLst/>
              <a:cxnLst/>
              <a:rect l="l" t="t" r="r" b="b"/>
              <a:pathLst>
                <a:path w="304819" h="457200" extrusionOk="0">
                  <a:moveTo>
                    <a:pt x="285760" y="57150"/>
                  </a:moveTo>
                  <a:lnTo>
                    <a:pt x="238135" y="57150"/>
                  </a:lnTo>
                  <a:cubicBezTo>
                    <a:pt x="238104" y="46642"/>
                    <a:pt x="229593" y="38131"/>
                    <a:pt x="219085" y="38100"/>
                  </a:cubicBezTo>
                  <a:lnTo>
                    <a:pt x="190510" y="38100"/>
                  </a:lnTo>
                  <a:cubicBezTo>
                    <a:pt x="190510" y="17058"/>
                    <a:pt x="173452" y="0"/>
                    <a:pt x="152410" y="0"/>
                  </a:cubicBezTo>
                  <a:cubicBezTo>
                    <a:pt x="131368" y="0"/>
                    <a:pt x="114310" y="17058"/>
                    <a:pt x="114310" y="38100"/>
                  </a:cubicBezTo>
                  <a:lnTo>
                    <a:pt x="85735" y="38100"/>
                  </a:lnTo>
                  <a:cubicBezTo>
                    <a:pt x="75227" y="38131"/>
                    <a:pt x="66715" y="46642"/>
                    <a:pt x="66685" y="57150"/>
                  </a:cubicBezTo>
                  <a:lnTo>
                    <a:pt x="19060" y="57150"/>
                  </a:lnTo>
                  <a:cubicBezTo>
                    <a:pt x="8169" y="57598"/>
                    <a:pt x="-330" y="66734"/>
                    <a:pt x="10" y="77629"/>
                  </a:cubicBezTo>
                  <a:lnTo>
                    <a:pt x="10" y="436721"/>
                  </a:lnTo>
                  <a:cubicBezTo>
                    <a:pt x="-329" y="447616"/>
                    <a:pt x="8169" y="456751"/>
                    <a:pt x="19060" y="457200"/>
                  </a:cubicBezTo>
                  <a:lnTo>
                    <a:pt x="285760" y="457200"/>
                  </a:lnTo>
                  <a:cubicBezTo>
                    <a:pt x="296651" y="456751"/>
                    <a:pt x="305149" y="447616"/>
                    <a:pt x="304810" y="436721"/>
                  </a:cubicBezTo>
                  <a:lnTo>
                    <a:pt x="304810" y="77629"/>
                  </a:lnTo>
                  <a:cubicBezTo>
                    <a:pt x="305149" y="66734"/>
                    <a:pt x="296651" y="57598"/>
                    <a:pt x="285760" y="57150"/>
                  </a:cubicBezTo>
                  <a:close/>
                  <a:moveTo>
                    <a:pt x="161935" y="47625"/>
                  </a:moveTo>
                  <a:cubicBezTo>
                    <a:pt x="161935" y="52885"/>
                    <a:pt x="157670" y="57150"/>
                    <a:pt x="152410" y="57150"/>
                  </a:cubicBezTo>
                  <a:cubicBezTo>
                    <a:pt x="147149" y="57150"/>
                    <a:pt x="142885" y="52885"/>
                    <a:pt x="142885" y="47625"/>
                  </a:cubicBezTo>
                  <a:cubicBezTo>
                    <a:pt x="142885" y="42365"/>
                    <a:pt x="147149" y="38100"/>
                    <a:pt x="152410" y="38100"/>
                  </a:cubicBezTo>
                  <a:cubicBezTo>
                    <a:pt x="157664" y="38115"/>
                    <a:pt x="161920" y="42371"/>
                    <a:pt x="161935" y="47625"/>
                  </a:cubicBezTo>
                  <a:close/>
                  <a:moveTo>
                    <a:pt x="266710" y="419100"/>
                  </a:moveTo>
                  <a:lnTo>
                    <a:pt x="38110" y="419100"/>
                  </a:lnTo>
                  <a:lnTo>
                    <a:pt x="38110" y="95250"/>
                  </a:lnTo>
                  <a:lnTo>
                    <a:pt x="66685" y="95250"/>
                  </a:lnTo>
                  <a:cubicBezTo>
                    <a:pt x="66716" y="105758"/>
                    <a:pt x="75227" y="114270"/>
                    <a:pt x="85735" y="114300"/>
                  </a:cubicBezTo>
                  <a:lnTo>
                    <a:pt x="219085" y="114300"/>
                  </a:lnTo>
                  <a:cubicBezTo>
                    <a:pt x="229593" y="114270"/>
                    <a:pt x="238104" y="105758"/>
                    <a:pt x="238135" y="95250"/>
                  </a:cubicBezTo>
                  <a:lnTo>
                    <a:pt x="266710" y="95250"/>
                  </a:lnTo>
                  <a:close/>
                  <a:moveTo>
                    <a:pt x="190510" y="222972"/>
                  </a:moveTo>
                  <a:lnTo>
                    <a:pt x="190510" y="238125"/>
                  </a:lnTo>
                  <a:lnTo>
                    <a:pt x="114310" y="238125"/>
                  </a:lnTo>
                  <a:lnTo>
                    <a:pt x="114310" y="222972"/>
                  </a:lnTo>
                  <a:cubicBezTo>
                    <a:pt x="114310" y="205038"/>
                    <a:pt x="128848" y="190500"/>
                    <a:pt x="146782" y="190500"/>
                  </a:cubicBezTo>
                  <a:lnTo>
                    <a:pt x="158038" y="190500"/>
                  </a:lnTo>
                  <a:cubicBezTo>
                    <a:pt x="175972" y="190500"/>
                    <a:pt x="190510" y="205038"/>
                    <a:pt x="190510" y="222972"/>
                  </a:cubicBezTo>
                  <a:close/>
                  <a:moveTo>
                    <a:pt x="133360" y="152400"/>
                  </a:moveTo>
                  <a:cubicBezTo>
                    <a:pt x="133360" y="141879"/>
                    <a:pt x="141889" y="133350"/>
                    <a:pt x="152410" y="133350"/>
                  </a:cubicBezTo>
                  <a:cubicBezTo>
                    <a:pt x="162931" y="133350"/>
                    <a:pt x="171460" y="141879"/>
                    <a:pt x="171460" y="152400"/>
                  </a:cubicBezTo>
                  <a:cubicBezTo>
                    <a:pt x="171460" y="162921"/>
                    <a:pt x="162931" y="171450"/>
                    <a:pt x="152410" y="171450"/>
                  </a:cubicBezTo>
                  <a:cubicBezTo>
                    <a:pt x="141889" y="171450"/>
                    <a:pt x="133360" y="162921"/>
                    <a:pt x="133360" y="152400"/>
                  </a:cubicBezTo>
                  <a:close/>
                  <a:moveTo>
                    <a:pt x="147647" y="276225"/>
                  </a:moveTo>
                  <a:lnTo>
                    <a:pt x="223847" y="276225"/>
                  </a:lnTo>
                  <a:cubicBezTo>
                    <a:pt x="231738" y="276225"/>
                    <a:pt x="238135" y="282622"/>
                    <a:pt x="238135" y="290513"/>
                  </a:cubicBezTo>
                  <a:lnTo>
                    <a:pt x="238135" y="290513"/>
                  </a:lnTo>
                  <a:cubicBezTo>
                    <a:pt x="238135" y="298403"/>
                    <a:pt x="231738" y="304800"/>
                    <a:pt x="223847" y="304800"/>
                  </a:cubicBezTo>
                  <a:lnTo>
                    <a:pt x="147647" y="304800"/>
                  </a:lnTo>
                  <a:cubicBezTo>
                    <a:pt x="139757" y="304800"/>
                    <a:pt x="133360" y="298403"/>
                    <a:pt x="133360" y="290513"/>
                  </a:cubicBezTo>
                  <a:lnTo>
                    <a:pt x="133360" y="290513"/>
                  </a:lnTo>
                  <a:cubicBezTo>
                    <a:pt x="133360" y="282622"/>
                    <a:pt x="139757" y="276225"/>
                    <a:pt x="147647" y="276225"/>
                  </a:cubicBezTo>
                  <a:close/>
                  <a:moveTo>
                    <a:pt x="104785" y="304800"/>
                  </a:moveTo>
                  <a:lnTo>
                    <a:pt x="66685" y="304800"/>
                  </a:lnTo>
                  <a:lnTo>
                    <a:pt x="66685" y="276225"/>
                  </a:lnTo>
                  <a:lnTo>
                    <a:pt x="104785" y="276225"/>
                  </a:lnTo>
                  <a:close/>
                  <a:moveTo>
                    <a:pt x="147647" y="352425"/>
                  </a:moveTo>
                  <a:lnTo>
                    <a:pt x="223847" y="352425"/>
                  </a:lnTo>
                  <a:cubicBezTo>
                    <a:pt x="231738" y="352425"/>
                    <a:pt x="238135" y="358822"/>
                    <a:pt x="238135" y="366713"/>
                  </a:cubicBezTo>
                  <a:lnTo>
                    <a:pt x="238135" y="366713"/>
                  </a:lnTo>
                  <a:cubicBezTo>
                    <a:pt x="238135" y="374603"/>
                    <a:pt x="231738" y="381000"/>
                    <a:pt x="223847" y="381000"/>
                  </a:cubicBezTo>
                  <a:lnTo>
                    <a:pt x="147647" y="381000"/>
                  </a:lnTo>
                  <a:cubicBezTo>
                    <a:pt x="139757" y="381000"/>
                    <a:pt x="133360" y="374603"/>
                    <a:pt x="133360" y="366713"/>
                  </a:cubicBezTo>
                  <a:lnTo>
                    <a:pt x="133360" y="366713"/>
                  </a:lnTo>
                  <a:cubicBezTo>
                    <a:pt x="133360" y="358822"/>
                    <a:pt x="139757" y="352425"/>
                    <a:pt x="147647" y="352425"/>
                  </a:cubicBezTo>
                  <a:close/>
                  <a:moveTo>
                    <a:pt x="104785" y="381000"/>
                  </a:moveTo>
                  <a:lnTo>
                    <a:pt x="66685" y="381000"/>
                  </a:lnTo>
                  <a:lnTo>
                    <a:pt x="66685" y="352425"/>
                  </a:lnTo>
                  <a:lnTo>
                    <a:pt x="104785" y="35242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bg1"/>
                </a:solidFill>
                <a:latin typeface="Calibri" panose="020F0702030404030204"/>
                <a:ea typeface="Calibri" panose="020F0702030404030204"/>
                <a:cs typeface="Calibri" panose="020F0702030404030204"/>
                <a:sym typeface="Calibri" panose="020F0702030404030204"/>
              </a:endParaRPr>
            </a:p>
          </p:txBody>
        </p:sp>
      </p:grpSp>
      <p:sp>
        <p:nvSpPr>
          <p:cNvPr id="32" name="Retângulo 31"/>
          <p:cNvSpPr/>
          <p:nvPr/>
        </p:nvSpPr>
        <p:spPr>
          <a:xfrm>
            <a:off x="90607" y="9486900"/>
            <a:ext cx="14158793" cy="698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Dondi</a:t>
            </a:r>
            <a:r>
              <a:rPr lang="pt-BR" sz="1400" i="1" dirty="0">
                <a:latin typeface="Arial" panose="020B0604020202020204" pitchFamily="34" charset="0"/>
                <a:cs typeface="Arial" panose="020B0604020202020204" pitchFamily="34" charset="0"/>
              </a:rPr>
              <a:t> F, </a:t>
            </a:r>
            <a:r>
              <a:rPr lang="pt-BR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Gazzilli</a:t>
            </a:r>
            <a:r>
              <a:rPr lang="pt-BR" sz="1400" i="1" dirty="0">
                <a:latin typeface="Arial" panose="020B0604020202020204" pitchFamily="34" charset="0"/>
                <a:cs typeface="Arial" panose="020B0604020202020204" pitchFamily="34" charset="0"/>
              </a:rPr>
              <a:t> M, Albano D, Rizzo A, </a:t>
            </a:r>
            <a:r>
              <a:rPr lang="pt-BR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Treglia</a:t>
            </a:r>
            <a:r>
              <a:rPr lang="pt-BR" sz="1400" i="1" dirty="0">
                <a:latin typeface="Arial" panose="020B0604020202020204" pitchFamily="34" charset="0"/>
                <a:cs typeface="Arial" panose="020B0604020202020204" pitchFamily="34" charset="0"/>
              </a:rPr>
              <a:t> G, </a:t>
            </a:r>
            <a:r>
              <a:rPr lang="pt-BR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Pisani</a:t>
            </a:r>
            <a:r>
              <a:rPr lang="pt-BR" sz="1400" i="1" dirty="0">
                <a:latin typeface="Arial" panose="020B0604020202020204" pitchFamily="34" charset="0"/>
                <a:cs typeface="Arial" panose="020B0604020202020204" pitchFamily="34" charset="0"/>
              </a:rPr>
              <a:t> AR, Palumbo C, </a:t>
            </a:r>
            <a:r>
              <a:rPr lang="pt-BR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Rubini</a:t>
            </a:r>
            <a:r>
              <a:rPr lang="pt-BR" sz="1400" i="1" dirty="0">
                <a:latin typeface="Arial" panose="020B0604020202020204" pitchFamily="34" charset="0"/>
                <a:cs typeface="Arial" panose="020B0604020202020204" pitchFamily="34" charset="0"/>
              </a:rPr>
              <a:t> D, </a:t>
            </a:r>
            <a:r>
              <a:rPr lang="pt-BR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Racca</a:t>
            </a:r>
            <a:r>
              <a:rPr lang="pt-BR" sz="1400" i="1" dirty="0">
                <a:latin typeface="Arial" panose="020B0604020202020204" pitchFamily="34" charset="0"/>
                <a:cs typeface="Arial" panose="020B0604020202020204" pitchFamily="34" charset="0"/>
              </a:rPr>
              <a:t> M, </a:t>
            </a:r>
            <a:r>
              <a:rPr lang="pt-BR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Rubini</a:t>
            </a:r>
            <a:r>
              <a:rPr lang="pt-BR" sz="1400" i="1" dirty="0">
                <a:latin typeface="Arial" panose="020B0604020202020204" pitchFamily="34" charset="0"/>
                <a:cs typeface="Arial" panose="020B0604020202020204" pitchFamily="34" charset="0"/>
              </a:rPr>
              <a:t> G, et al. </a:t>
            </a:r>
            <a:r>
              <a:rPr lang="pt-BR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Prognostic</a:t>
            </a:r>
            <a:r>
              <a:rPr lang="pt-BR" sz="1400" i="1" dirty="0">
                <a:latin typeface="Arial" panose="020B0604020202020204" pitchFamily="34" charset="0"/>
                <a:cs typeface="Arial" panose="020B0604020202020204" pitchFamily="34" charset="0"/>
              </a:rPr>
              <a:t> Role </a:t>
            </a:r>
            <a:r>
              <a:rPr lang="pt-BR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BR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Pre</a:t>
            </a:r>
            <a:r>
              <a:rPr lang="pt-BR" sz="1400" i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1400" i="1" dirty="0">
                <a:latin typeface="Arial" panose="020B0604020202020204" pitchFamily="34" charset="0"/>
                <a:cs typeface="Arial" panose="020B0604020202020204" pitchFamily="34" charset="0"/>
              </a:rPr>
              <a:t> Post-</a:t>
            </a:r>
            <a:r>
              <a:rPr lang="pt-BR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r>
              <a:rPr lang="pt-BR" sz="1400" i="1" dirty="0">
                <a:latin typeface="Arial" panose="020B0604020202020204" pitchFamily="34" charset="0"/>
                <a:cs typeface="Arial" panose="020B0604020202020204" pitchFamily="34" charset="0"/>
              </a:rPr>
              <a:t> [18F]FDG PET/CT in </a:t>
            </a:r>
            <a:r>
              <a:rPr lang="pt-BR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Squamous</a:t>
            </a:r>
            <a:r>
              <a:rPr lang="pt-BR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r>
              <a:rPr lang="pt-BR" sz="1400" i="1" dirty="0">
                <a:latin typeface="Arial" panose="020B0604020202020204" pitchFamily="34" charset="0"/>
                <a:cs typeface="Arial" panose="020B0604020202020204" pitchFamily="34" charset="0"/>
              </a:rPr>
              <a:t> Carcinoma </a:t>
            </a:r>
            <a:r>
              <a:rPr lang="pt-BR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BR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BR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Oropharynx</a:t>
            </a:r>
            <a:r>
              <a:rPr lang="pt-BR" sz="1400" i="1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pt-BR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r>
              <a:rPr lang="pt-BR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Treated</a:t>
            </a:r>
            <a:r>
              <a:rPr lang="pt-BR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pt-BR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Chemotherapy</a:t>
            </a:r>
            <a:r>
              <a:rPr lang="pt-BR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pt-BR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Radiotherapy</a:t>
            </a:r>
            <a:r>
              <a:rPr lang="pt-BR" sz="1400" i="1" dirty="0">
                <a:latin typeface="Arial" panose="020B0604020202020204" pitchFamily="34" charset="0"/>
                <a:cs typeface="Arial" panose="020B0604020202020204" pitchFamily="34" charset="0"/>
              </a:rPr>
              <a:t>. Medical </a:t>
            </a:r>
            <a:r>
              <a:rPr lang="pt-BR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Sciences</a:t>
            </a:r>
            <a:r>
              <a:rPr lang="pt-BR" sz="1400" i="1" dirty="0">
                <a:latin typeface="Arial" panose="020B0604020202020204" pitchFamily="34" charset="0"/>
                <a:cs typeface="Arial" panose="020B0604020202020204" pitchFamily="34" charset="0"/>
              </a:rPr>
              <a:t>. 2024; 12(3):36.</a:t>
            </a:r>
            <a:endParaRPr lang="pt-BR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5" name="Diagram 34"/>
          <p:cNvGraphicFramePr/>
          <p:nvPr>
            <p:extLst>
              <p:ext uri="{D42A27DB-BD31-4B8C-83A1-F6EECF244321}">
                <p14:modId xmlns:p14="http://schemas.microsoft.com/office/powerpoint/2010/main" val="3495752268"/>
              </p:ext>
            </p:extLst>
          </p:nvPr>
        </p:nvGraphicFramePr>
        <p:xfrm>
          <a:off x="5791200" y="3375468"/>
          <a:ext cx="7620000" cy="5418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3713592238"/>
              </p:ext>
            </p:extLst>
          </p:nvPr>
        </p:nvGraphicFramePr>
        <p:xfrm>
          <a:off x="13411200" y="2536667"/>
          <a:ext cx="3505200" cy="68816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3712190" y="0"/>
            <a:ext cx="4622800" cy="10295889"/>
          </a:xfrm>
          <a:custGeom>
            <a:avLst/>
            <a:gdLst/>
            <a:ahLst/>
            <a:cxnLst/>
            <a:rect l="l" t="t" r="r" b="b"/>
            <a:pathLst>
              <a:path w="6163949" h="13728125">
                <a:moveTo>
                  <a:pt x="0" y="0"/>
                </a:moveTo>
                <a:lnTo>
                  <a:pt x="6163949" y="0"/>
                </a:lnTo>
                <a:lnTo>
                  <a:pt x="6163949" y="13728125"/>
                </a:lnTo>
                <a:lnTo>
                  <a:pt x="0" y="137281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218166" t="-5210" b="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5245" y="1360170"/>
            <a:ext cx="10239375" cy="294005"/>
          </a:xfrm>
          <a:custGeom>
            <a:avLst/>
            <a:gdLst/>
            <a:ahLst/>
            <a:cxnLst/>
            <a:rect l="l" t="t" r="r" b="b"/>
            <a:pathLst>
              <a:path w="2120302" h="455119">
                <a:moveTo>
                  <a:pt x="0" y="0"/>
                </a:moveTo>
                <a:lnTo>
                  <a:pt x="2120302" y="0"/>
                </a:lnTo>
                <a:lnTo>
                  <a:pt x="2120302" y="455118"/>
                </a:lnTo>
                <a:lnTo>
                  <a:pt x="0" y="4551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55357" y="193456"/>
            <a:ext cx="15298028" cy="11614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060"/>
              </a:lnSpc>
            </a:pPr>
            <a:r>
              <a:rPr lang="en-US" sz="6600" b="1" dirty="0" err="1" smtClean="0">
                <a:solidFill>
                  <a:srgbClr val="006683"/>
                </a:solidFill>
                <a:latin typeface="Raleway Heavy"/>
                <a:ea typeface="Raleway Heavy"/>
                <a:cs typeface="Raleway Heavy"/>
                <a:sym typeface="Raleway Heavy"/>
              </a:rPr>
              <a:t>Exames complementares</a:t>
            </a:r>
            <a:endParaRPr lang="en-US" sz="7200" b="1" dirty="0" err="1" smtClean="0">
              <a:solidFill>
                <a:srgbClr val="006683"/>
              </a:solidFill>
              <a:latin typeface="Raleway Heavy"/>
              <a:ea typeface="Raleway Heavy"/>
              <a:cs typeface="Raleway Heavy"/>
              <a:sym typeface="Raleway Heavy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717373" y="4483912"/>
            <a:ext cx="169950" cy="909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15"/>
              </a:lnSpc>
            </a:pPr>
            <a:r>
              <a:rPr lang="en-US" sz="5310" b="1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  <a:sym typeface="Raleway Semi-Bold"/>
              </a:rPr>
              <a:t> </a:t>
            </a:r>
          </a:p>
        </p:txBody>
      </p:sp>
      <p:sp>
        <p:nvSpPr>
          <p:cNvPr id="8" name="Retângulo 7"/>
          <p:cNvSpPr/>
          <p:nvPr/>
        </p:nvSpPr>
        <p:spPr>
          <a:xfrm>
            <a:off x="92075" y="1823720"/>
            <a:ext cx="14381480" cy="76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fontAlgn="base">
              <a:buFont typeface="Wingdings" panose="05000000000000000000" pitchFamily="2" charset="2"/>
              <a:buChar char="Ø"/>
            </a:pPr>
            <a:r>
              <a:rPr lang="en-US" altLang="pt-BR" sz="4400" b="1" dirty="0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</a:rPr>
              <a:t>B</a:t>
            </a:r>
            <a:r>
              <a:rPr lang="pt-BR" sz="4400" b="1" dirty="0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</a:rPr>
              <a:t>iópsia</a:t>
            </a:r>
            <a:r>
              <a:rPr lang="en-US" altLang="pt-BR" sz="4400" b="1" dirty="0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</a:rPr>
              <a:t>s (análise anatomopatológica)</a:t>
            </a:r>
          </a:p>
        </p:txBody>
      </p:sp>
      <p:pic>
        <p:nvPicPr>
          <p:cNvPr id="31" name="Picture 6" descr="Download free photo of Microscope,microscopy,science,silhouette,lab - from  needpix.co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009900"/>
            <a:ext cx="1755140" cy="242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tângulo 32"/>
          <p:cNvSpPr/>
          <p:nvPr/>
        </p:nvSpPr>
        <p:spPr>
          <a:xfrm>
            <a:off x="7883" y="5745659"/>
            <a:ext cx="9144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indent="-571500" fontAlgn="base">
              <a:buFont typeface="Wingdings" panose="05000000000000000000" pitchFamily="2" charset="2"/>
              <a:buChar char="Ø"/>
            </a:pPr>
            <a:r>
              <a:rPr lang="pt-BR" sz="4400" b="1" dirty="0" smtClean="0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</a:rPr>
              <a:t>Exames de imagem</a:t>
            </a:r>
            <a:endParaRPr lang="pt-BR" sz="4400" b="1" dirty="0">
              <a:solidFill>
                <a:srgbClr val="468CC8"/>
              </a:solidFill>
              <a:latin typeface="Raleway Semi-Bold"/>
              <a:ea typeface="Raleway Semi-Bold"/>
              <a:cs typeface="Raleway Semi-Bold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356" y="6322059"/>
            <a:ext cx="2616692" cy="2915593"/>
          </a:xfrm>
          <a:prstGeom prst="rect">
            <a:avLst/>
          </a:prstGeom>
          <a:ln>
            <a:noFill/>
          </a:ln>
          <a:effectLst>
            <a:softEdge rad="177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 descr="nature.com/articles/sj.b...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785" y="2886006"/>
            <a:ext cx="3701063" cy="25306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PTL\Desktop\Capturar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295052"/>
            <a:ext cx="4191000" cy="28756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C:\Users\PTL\Documents\Rotina LPB UFSC\Micro Rotinas\Micro PB5656 CEC AE1AE3 d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0" y="2876481"/>
            <a:ext cx="3860373" cy="25735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aptura de Tela 2025-07-06 às 20.07.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5800" y="2857500"/>
            <a:ext cx="2813685" cy="2740660"/>
          </a:xfrm>
          <a:prstGeom prst="rect">
            <a:avLst/>
          </a:prstGeom>
        </p:spPr>
      </p:pic>
      <p:pic>
        <p:nvPicPr>
          <p:cNvPr id="9" name="Picture 8" descr="Captura de Tela 2025-07-06 às 21.02.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96005" y="2875280"/>
            <a:ext cx="2925445" cy="2634615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Text Box 11"/>
          <p:cNvSpPr txBox="1"/>
          <p:nvPr/>
        </p:nvSpPr>
        <p:spPr>
          <a:xfrm>
            <a:off x="76200" y="9239250"/>
            <a:ext cx="1365313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/>
            <a:r>
              <a:rPr sz="1400" b="0" i="1" dirty="0" err="1">
                <a:solidFill>
                  <a:srgbClr val="222222"/>
                </a:solidFill>
                <a:latin typeface="Arial" panose="020B0604020202020204" pitchFamily="34" charset="0"/>
                <a:ea typeface="Merriweather Sans"/>
                <a:cs typeface="Arial" panose="020B0604020202020204" pitchFamily="34" charset="0"/>
              </a:rPr>
              <a:t>Keinänen</a:t>
            </a:r>
            <a:r>
              <a:rPr sz="1400" b="0" i="1" dirty="0">
                <a:solidFill>
                  <a:srgbClr val="222222"/>
                </a:solidFill>
                <a:latin typeface="Arial" panose="020B0604020202020204" pitchFamily="34" charset="0"/>
                <a:ea typeface="Merriweather Sans"/>
                <a:cs typeface="Arial" panose="020B0604020202020204" pitchFamily="34" charset="0"/>
              </a:rPr>
              <a:t>, A., </a:t>
            </a:r>
            <a:r>
              <a:rPr sz="1400" b="0" i="1" dirty="0" err="1">
                <a:solidFill>
                  <a:srgbClr val="222222"/>
                </a:solidFill>
                <a:latin typeface="Arial" panose="020B0604020202020204" pitchFamily="34" charset="0"/>
                <a:ea typeface="Merriweather Sans"/>
                <a:cs typeface="Arial" panose="020B0604020202020204" pitchFamily="34" charset="0"/>
              </a:rPr>
              <a:t>Uittamo</a:t>
            </a:r>
            <a:r>
              <a:rPr sz="1400" b="0" i="1" dirty="0">
                <a:solidFill>
                  <a:srgbClr val="222222"/>
                </a:solidFill>
                <a:latin typeface="Arial" panose="020B0604020202020204" pitchFamily="34" charset="0"/>
                <a:ea typeface="Merriweather Sans"/>
                <a:cs typeface="Arial" panose="020B0604020202020204" pitchFamily="34" charset="0"/>
              </a:rPr>
              <a:t>, J. &amp; </a:t>
            </a:r>
            <a:r>
              <a:rPr sz="1400" b="0" i="1" dirty="0" err="1">
                <a:solidFill>
                  <a:srgbClr val="222222"/>
                </a:solidFill>
                <a:latin typeface="Arial" panose="020B0604020202020204" pitchFamily="34" charset="0"/>
                <a:ea typeface="Merriweather Sans"/>
                <a:cs typeface="Arial" panose="020B0604020202020204" pitchFamily="34" charset="0"/>
              </a:rPr>
              <a:t>Snäll</a:t>
            </a:r>
            <a:r>
              <a:rPr sz="1400" b="0" i="1" dirty="0">
                <a:solidFill>
                  <a:srgbClr val="222222"/>
                </a:solidFill>
                <a:latin typeface="Arial" panose="020B0604020202020204" pitchFamily="34" charset="0"/>
                <a:ea typeface="Merriweather Sans"/>
                <a:cs typeface="Arial" panose="020B0604020202020204" pitchFamily="34" charset="0"/>
              </a:rPr>
              <a:t>, J. Do we recognize oral cancer? Primary professional delay in diagnosis of oral squamous cell carcinoma. </a:t>
            </a:r>
            <a:r>
              <a:rPr sz="1400" b="0" i="1" dirty="0" err="1">
                <a:solidFill>
                  <a:srgbClr val="222222"/>
                </a:solidFill>
                <a:latin typeface="Arial" panose="020B0604020202020204" pitchFamily="34" charset="0"/>
                <a:ea typeface="Merriweather Sans"/>
                <a:cs typeface="Arial" panose="020B0604020202020204" pitchFamily="34" charset="0"/>
              </a:rPr>
              <a:t>Clin</a:t>
            </a:r>
            <a:r>
              <a:rPr sz="1400" b="0" i="1" dirty="0">
                <a:solidFill>
                  <a:srgbClr val="222222"/>
                </a:solidFill>
                <a:latin typeface="Arial" panose="020B0604020202020204" pitchFamily="34" charset="0"/>
                <a:ea typeface="Merriweather Sans"/>
                <a:cs typeface="Arial" panose="020B0604020202020204" pitchFamily="34" charset="0"/>
              </a:rPr>
              <a:t> Oral Invest</a:t>
            </a:r>
            <a:r>
              <a:rPr lang="en-US" sz="1400" b="0" i="1" dirty="0">
                <a:solidFill>
                  <a:srgbClr val="222222"/>
                </a:solidFill>
                <a:latin typeface="Arial" panose="020B0604020202020204" pitchFamily="34" charset="0"/>
                <a:ea typeface="Merriweather Sans"/>
                <a:cs typeface="Arial" panose="020B0604020202020204" pitchFamily="34" charset="0"/>
              </a:rPr>
              <a:t>.</a:t>
            </a:r>
            <a:r>
              <a:rPr sz="1400" b="0" i="1" dirty="0">
                <a:solidFill>
                  <a:srgbClr val="222222"/>
                </a:solidFill>
                <a:latin typeface="Arial" panose="020B0604020202020204" pitchFamily="34" charset="0"/>
                <a:ea typeface="Merriweather Sans"/>
                <a:cs typeface="Arial" panose="020B0604020202020204" pitchFamily="34" charset="0"/>
              </a:rPr>
              <a:t> 2024</a:t>
            </a:r>
            <a:r>
              <a:rPr lang="en-US" sz="1400" b="0" i="1" dirty="0">
                <a:solidFill>
                  <a:srgbClr val="222222"/>
                </a:solidFill>
                <a:latin typeface="Arial" panose="020B0604020202020204" pitchFamily="34" charset="0"/>
                <a:ea typeface="Merriweather Sans"/>
                <a:cs typeface="Arial" panose="020B0604020202020204" pitchFamily="34" charset="0"/>
              </a:rPr>
              <a:t>; </a:t>
            </a:r>
            <a:r>
              <a:rPr sz="1400" i="1" dirty="0">
                <a:solidFill>
                  <a:srgbClr val="222222"/>
                </a:solidFill>
                <a:latin typeface="Arial" panose="020B0604020202020204" pitchFamily="34" charset="0"/>
                <a:ea typeface="Merriweather Sans"/>
                <a:cs typeface="Arial" panose="020B0604020202020204" pitchFamily="34" charset="0"/>
                <a:sym typeface="+mn-ea"/>
              </a:rPr>
              <a:t>28, 131</a:t>
            </a:r>
            <a:r>
              <a:rPr sz="1400" b="0" i="1" dirty="0">
                <a:solidFill>
                  <a:srgbClr val="222222"/>
                </a:solidFill>
                <a:latin typeface="Arial" panose="020B0604020202020204" pitchFamily="34" charset="0"/>
                <a:ea typeface="Merriweather Sans"/>
                <a:cs typeface="Arial" panose="020B0604020202020204" pitchFamily="34" charset="0"/>
              </a:rPr>
              <a:t>.</a:t>
            </a:r>
          </a:p>
          <a:p>
            <a:pPr marL="0" indent="0" algn="just"/>
            <a:endParaRPr lang="pt-BR" sz="1400" i="1" dirty="0" smtClean="0">
              <a:solidFill>
                <a:srgbClr val="222222"/>
              </a:solidFill>
              <a:latin typeface="Arial" panose="020B0604020202020204" pitchFamily="34" charset="0"/>
              <a:ea typeface="Merriweather Sans"/>
              <a:cs typeface="Arial" panose="020B0604020202020204" pitchFamily="34" charset="0"/>
              <a:sym typeface="+mn-ea"/>
            </a:endParaRPr>
          </a:p>
          <a:p>
            <a:pPr marL="0" indent="0" algn="just"/>
            <a:r>
              <a:rPr sz="1400" i="1" dirty="0" err="1" smtClean="0">
                <a:solidFill>
                  <a:srgbClr val="222222"/>
                </a:solidFill>
                <a:latin typeface="Arial" panose="020B0604020202020204" pitchFamily="34" charset="0"/>
                <a:ea typeface="Merriweather Sans"/>
                <a:cs typeface="Arial" panose="020B0604020202020204" pitchFamily="34" charset="0"/>
                <a:sym typeface="+mn-ea"/>
              </a:rPr>
              <a:t>Dondi</a:t>
            </a:r>
            <a:r>
              <a:rPr sz="1400" i="1" dirty="0" smtClean="0">
                <a:solidFill>
                  <a:srgbClr val="222222"/>
                </a:solidFill>
                <a:latin typeface="Arial" panose="020B0604020202020204" pitchFamily="34" charset="0"/>
                <a:ea typeface="Merriweather Sans"/>
                <a:cs typeface="Arial" panose="020B0604020202020204" pitchFamily="34" charset="0"/>
                <a:sym typeface="+mn-ea"/>
              </a:rPr>
              <a:t> </a:t>
            </a:r>
            <a:r>
              <a:rPr sz="1400" i="1" dirty="0">
                <a:solidFill>
                  <a:srgbClr val="222222"/>
                </a:solidFill>
                <a:latin typeface="Arial" panose="020B0604020202020204" pitchFamily="34" charset="0"/>
                <a:ea typeface="Merriweather Sans"/>
                <a:cs typeface="Arial" panose="020B0604020202020204" pitchFamily="34" charset="0"/>
                <a:sym typeface="+mn-ea"/>
              </a:rPr>
              <a:t>F, </a:t>
            </a:r>
            <a:r>
              <a:rPr sz="1400" i="1" dirty="0" err="1">
                <a:solidFill>
                  <a:srgbClr val="222222"/>
                </a:solidFill>
                <a:latin typeface="Arial" panose="020B0604020202020204" pitchFamily="34" charset="0"/>
                <a:ea typeface="Merriweather Sans"/>
                <a:cs typeface="Arial" panose="020B0604020202020204" pitchFamily="34" charset="0"/>
                <a:sym typeface="+mn-ea"/>
              </a:rPr>
              <a:t>Gazzilli</a:t>
            </a:r>
            <a:r>
              <a:rPr sz="1400" i="1" dirty="0">
                <a:solidFill>
                  <a:srgbClr val="222222"/>
                </a:solidFill>
                <a:latin typeface="Arial" panose="020B0604020202020204" pitchFamily="34" charset="0"/>
                <a:ea typeface="Merriweather Sans"/>
                <a:cs typeface="Arial" panose="020B0604020202020204" pitchFamily="34" charset="0"/>
                <a:sym typeface="+mn-ea"/>
              </a:rPr>
              <a:t> M, Albano D, Rizzo A, Treglia G, </a:t>
            </a:r>
            <a:r>
              <a:rPr sz="1400" i="1" dirty="0" err="1">
                <a:solidFill>
                  <a:srgbClr val="222222"/>
                </a:solidFill>
                <a:latin typeface="Arial" panose="020B0604020202020204" pitchFamily="34" charset="0"/>
                <a:ea typeface="Merriweather Sans"/>
                <a:cs typeface="Arial" panose="020B0604020202020204" pitchFamily="34" charset="0"/>
                <a:sym typeface="+mn-ea"/>
              </a:rPr>
              <a:t>Pisani</a:t>
            </a:r>
            <a:r>
              <a:rPr sz="1400" i="1" dirty="0">
                <a:solidFill>
                  <a:srgbClr val="222222"/>
                </a:solidFill>
                <a:latin typeface="Arial" panose="020B0604020202020204" pitchFamily="34" charset="0"/>
                <a:ea typeface="Merriweather Sans"/>
                <a:cs typeface="Arial" panose="020B0604020202020204" pitchFamily="34" charset="0"/>
                <a:sym typeface="+mn-ea"/>
              </a:rPr>
              <a:t> AR, Palumbo C, </a:t>
            </a:r>
            <a:r>
              <a:rPr sz="1400" i="1" dirty="0" err="1">
                <a:solidFill>
                  <a:srgbClr val="222222"/>
                </a:solidFill>
                <a:latin typeface="Arial" panose="020B0604020202020204" pitchFamily="34" charset="0"/>
                <a:ea typeface="Merriweather Sans"/>
                <a:cs typeface="Arial" panose="020B0604020202020204" pitchFamily="34" charset="0"/>
                <a:sym typeface="+mn-ea"/>
              </a:rPr>
              <a:t>Rubini</a:t>
            </a:r>
            <a:r>
              <a:rPr sz="1400" i="1" dirty="0">
                <a:solidFill>
                  <a:srgbClr val="222222"/>
                </a:solidFill>
                <a:latin typeface="Arial" panose="020B0604020202020204" pitchFamily="34" charset="0"/>
                <a:ea typeface="Merriweather Sans"/>
                <a:cs typeface="Arial" panose="020B0604020202020204" pitchFamily="34" charset="0"/>
                <a:sym typeface="+mn-ea"/>
              </a:rPr>
              <a:t> D, </a:t>
            </a:r>
            <a:r>
              <a:rPr sz="1400" i="1" dirty="0" err="1">
                <a:solidFill>
                  <a:srgbClr val="222222"/>
                </a:solidFill>
                <a:latin typeface="Arial" panose="020B0604020202020204" pitchFamily="34" charset="0"/>
                <a:ea typeface="Merriweather Sans"/>
                <a:cs typeface="Arial" panose="020B0604020202020204" pitchFamily="34" charset="0"/>
                <a:sym typeface="+mn-ea"/>
              </a:rPr>
              <a:t>Racca</a:t>
            </a:r>
            <a:r>
              <a:rPr sz="1400" i="1" dirty="0">
                <a:solidFill>
                  <a:srgbClr val="222222"/>
                </a:solidFill>
                <a:latin typeface="Arial" panose="020B0604020202020204" pitchFamily="34" charset="0"/>
                <a:ea typeface="Merriweather Sans"/>
                <a:cs typeface="Arial" panose="020B0604020202020204" pitchFamily="34" charset="0"/>
                <a:sym typeface="+mn-ea"/>
              </a:rPr>
              <a:t> M, </a:t>
            </a:r>
            <a:r>
              <a:rPr sz="1400" i="1" dirty="0" err="1">
                <a:solidFill>
                  <a:srgbClr val="222222"/>
                </a:solidFill>
                <a:latin typeface="Arial" panose="020B0604020202020204" pitchFamily="34" charset="0"/>
                <a:ea typeface="Merriweather Sans"/>
                <a:cs typeface="Arial" panose="020B0604020202020204" pitchFamily="34" charset="0"/>
                <a:sym typeface="+mn-ea"/>
              </a:rPr>
              <a:t>Rubini</a:t>
            </a:r>
            <a:r>
              <a:rPr sz="1400" i="1" dirty="0">
                <a:solidFill>
                  <a:srgbClr val="222222"/>
                </a:solidFill>
                <a:latin typeface="Arial" panose="020B0604020202020204" pitchFamily="34" charset="0"/>
                <a:ea typeface="Merriweather Sans"/>
                <a:cs typeface="Arial" panose="020B0604020202020204" pitchFamily="34" charset="0"/>
                <a:sym typeface="+mn-ea"/>
              </a:rPr>
              <a:t> G, et al. Prognostic Role of Pre- and Post-Treatment [18F]FDG PET/CT in Squamous Cell Carcinoma of the Oropharynx in Patients Treated with Chemotherapy and Radiotherapy. Medical Sciences. 2024; 12(3):36.</a:t>
            </a:r>
            <a:endParaRPr sz="1400" i="1" dirty="0">
              <a:solidFill>
                <a:srgbClr val="222222"/>
              </a:solidFill>
              <a:latin typeface="Arial" panose="020B0604020202020204" pitchFamily="34" charset="0"/>
              <a:ea typeface="Merriweather Sans"/>
              <a:cs typeface="Arial" panose="020B0604020202020204" pitchFamily="34" charset="0"/>
            </a:endParaRPr>
          </a:p>
          <a:p>
            <a:pPr marL="0" indent="0" algn="just"/>
            <a:endParaRPr sz="1400" b="0" i="1" dirty="0">
              <a:solidFill>
                <a:srgbClr val="222222"/>
              </a:solidFill>
              <a:latin typeface="Arial" panose="020B0604020202020204" pitchFamily="34" charset="0"/>
              <a:ea typeface="Merriweather Sans"/>
              <a:cs typeface="Arial" panose="020B0604020202020204" pitchFamily="34" charset="0"/>
            </a:endParaRPr>
          </a:p>
        </p:txBody>
      </p:sp>
      <p:pic>
        <p:nvPicPr>
          <p:cNvPr id="13" name="Picture 12" descr="Captura de Tela 2025-07-06 às 21.11.5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7200" y="6640195"/>
            <a:ext cx="5050155" cy="2421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Freeform 4"/>
          <p:cNvSpPr/>
          <p:nvPr/>
        </p:nvSpPr>
        <p:spPr>
          <a:xfrm>
            <a:off x="16684278" y="509767"/>
            <a:ext cx="1336661" cy="1602249"/>
          </a:xfrm>
          <a:custGeom>
            <a:avLst/>
            <a:gdLst/>
            <a:ahLst/>
            <a:cxnLst/>
            <a:rect l="l" t="t" r="r" b="b"/>
            <a:pathLst>
              <a:path w="1874928" h="2136332">
                <a:moveTo>
                  <a:pt x="0" y="0"/>
                </a:moveTo>
                <a:lnTo>
                  <a:pt x="1874927" y="0"/>
                </a:lnTo>
                <a:lnTo>
                  <a:pt x="1874927" y="2136332"/>
                </a:lnTo>
                <a:lnTo>
                  <a:pt x="0" y="213633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91482" t="-8560" r="-83410" b="-12102"/>
            </a:stretch>
          </a:blipFill>
        </p:spPr>
      </p:sp>
      <p:sp>
        <p:nvSpPr>
          <p:cNvPr id="15" name="TextBox 5"/>
          <p:cNvSpPr txBox="1"/>
          <p:nvPr/>
        </p:nvSpPr>
        <p:spPr>
          <a:xfrm>
            <a:off x="17329008" y="561765"/>
            <a:ext cx="236529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0"/>
              </a:lnSpc>
            </a:pPr>
            <a:r>
              <a:rPr lang="en-US" sz="1600" b="1">
                <a:solidFill>
                  <a:srgbClr val="04668B"/>
                </a:solidFill>
                <a:latin typeface="Zilla Slab Bold"/>
                <a:ea typeface="Zilla Slab Bold"/>
                <a:cs typeface="Zilla Slab Bold"/>
                <a:sym typeface="Zilla Slab Bold"/>
              </a:rPr>
              <a:t>5º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3712190" y="0"/>
            <a:ext cx="4622800" cy="10295890"/>
          </a:xfrm>
          <a:custGeom>
            <a:avLst/>
            <a:gdLst/>
            <a:ahLst/>
            <a:cxnLst/>
            <a:rect l="l" t="t" r="r" b="b"/>
            <a:pathLst>
              <a:path w="6163949" h="13728125">
                <a:moveTo>
                  <a:pt x="0" y="0"/>
                </a:moveTo>
                <a:lnTo>
                  <a:pt x="6163949" y="0"/>
                </a:lnTo>
                <a:lnTo>
                  <a:pt x="6163949" y="13728125"/>
                </a:lnTo>
                <a:lnTo>
                  <a:pt x="0" y="137281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218166" t="-4188"/>
            </a:stretch>
          </a:blipFill>
        </p:spPr>
      </p:sp>
      <p:sp>
        <p:nvSpPr>
          <p:cNvPr id="2" name="Freeform 6"/>
          <p:cNvSpPr/>
          <p:nvPr/>
        </p:nvSpPr>
        <p:spPr>
          <a:xfrm>
            <a:off x="55245" y="1360170"/>
            <a:ext cx="10028555" cy="176847"/>
          </a:xfrm>
          <a:custGeom>
            <a:avLst/>
            <a:gdLst/>
            <a:ahLst/>
            <a:cxnLst/>
            <a:rect l="l" t="t" r="r" b="b"/>
            <a:pathLst>
              <a:path w="2120302" h="455119">
                <a:moveTo>
                  <a:pt x="0" y="0"/>
                </a:moveTo>
                <a:lnTo>
                  <a:pt x="2120302" y="0"/>
                </a:lnTo>
                <a:lnTo>
                  <a:pt x="2120302" y="455118"/>
                </a:lnTo>
                <a:lnTo>
                  <a:pt x="0" y="4551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28382" y="114081"/>
            <a:ext cx="15298028" cy="11614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060"/>
              </a:lnSpc>
            </a:pPr>
            <a:r>
              <a:rPr lang="en-US" sz="6600" b="1" dirty="0" err="1" smtClean="0">
                <a:solidFill>
                  <a:srgbClr val="006683"/>
                </a:solidFill>
                <a:latin typeface="Raleway Heavy"/>
                <a:ea typeface="Raleway Heavy"/>
                <a:cs typeface="Raleway Heavy"/>
                <a:sym typeface="Raleway Heavy"/>
              </a:rPr>
              <a:t>Sistema de Saúde</a:t>
            </a:r>
            <a:endParaRPr lang="en-US" sz="7200" b="1" dirty="0" err="1" smtClean="0">
              <a:solidFill>
                <a:srgbClr val="006683"/>
              </a:solidFill>
              <a:latin typeface="Raleway Heavy"/>
              <a:ea typeface="Raleway Heavy"/>
              <a:cs typeface="Raleway Heavy"/>
              <a:sym typeface="Raleway Heavy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92075" y="1823720"/>
            <a:ext cx="15300325" cy="4831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 fontAlgn="base">
              <a:buFont typeface="Wingdings" panose="05000000000000000000" pitchFamily="2" charset="2"/>
              <a:buChar char="§"/>
            </a:pPr>
            <a:r>
              <a:rPr lang="en-US" altLang="en-US" sz="4400" b="1" dirty="0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</a:rPr>
              <a:t>Infraestrutura adequada para a oferta de serviços de rastreamento e diagnóstico.</a:t>
            </a:r>
          </a:p>
          <a:p>
            <a:pPr marL="571500" indent="-571500" algn="just" fontAlgn="base">
              <a:buFont typeface="Wingdings" panose="05000000000000000000" pitchFamily="2" charset="2"/>
              <a:buChar char="§"/>
            </a:pPr>
            <a:r>
              <a:rPr lang="en-US" altLang="en-US" sz="4400" b="1" dirty="0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</a:rPr>
              <a:t>Acessibilidade, inclusive geográfica.</a:t>
            </a:r>
          </a:p>
          <a:p>
            <a:pPr marL="571500" indent="-571500" algn="just" fontAlgn="base">
              <a:buFont typeface="Wingdings" panose="05000000000000000000" pitchFamily="2" charset="2"/>
              <a:buChar char="§"/>
            </a:pPr>
            <a:r>
              <a:rPr lang="en-US" altLang="en-US" sz="4400" b="1" dirty="0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</a:rPr>
              <a:t>Financiamento das ações de investigação diagnóstica.</a:t>
            </a:r>
          </a:p>
          <a:p>
            <a:pPr marL="571500" indent="-571500" algn="just" fontAlgn="base">
              <a:buFont typeface="Wingdings" panose="05000000000000000000" pitchFamily="2" charset="2"/>
              <a:buChar char="§"/>
            </a:pPr>
            <a:r>
              <a:rPr lang="en-US" altLang="en-US" sz="4400" b="1" dirty="0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</a:rPr>
              <a:t>Apoio de sistemas de informação e mecanismos de monitoramento.</a:t>
            </a:r>
            <a:endParaRPr lang="en-US" altLang="pt-BR" sz="4400" b="1" dirty="0">
              <a:solidFill>
                <a:srgbClr val="468CC8"/>
              </a:solidFill>
              <a:latin typeface="Raleway Semi-Bold"/>
              <a:ea typeface="Raleway Semi-Bold"/>
              <a:cs typeface="Raleway Semi-Bold"/>
            </a:endParaRPr>
          </a:p>
        </p:txBody>
      </p:sp>
      <p:sp>
        <p:nvSpPr>
          <p:cNvPr id="14" name="Freeform 4"/>
          <p:cNvSpPr/>
          <p:nvPr/>
        </p:nvSpPr>
        <p:spPr>
          <a:xfrm>
            <a:off x="16684278" y="509767"/>
            <a:ext cx="1336661" cy="1602249"/>
          </a:xfrm>
          <a:custGeom>
            <a:avLst/>
            <a:gdLst/>
            <a:ahLst/>
            <a:cxnLst/>
            <a:rect l="l" t="t" r="r" b="b"/>
            <a:pathLst>
              <a:path w="1874928" h="2136332">
                <a:moveTo>
                  <a:pt x="0" y="0"/>
                </a:moveTo>
                <a:lnTo>
                  <a:pt x="1874927" y="0"/>
                </a:lnTo>
                <a:lnTo>
                  <a:pt x="1874927" y="2136332"/>
                </a:lnTo>
                <a:lnTo>
                  <a:pt x="0" y="21363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1482" t="-8560" r="-83410" b="-12102"/>
            </a:stretch>
          </a:blipFill>
        </p:spPr>
      </p:sp>
      <p:sp>
        <p:nvSpPr>
          <p:cNvPr id="15" name="TextBox 5"/>
          <p:cNvSpPr txBox="1"/>
          <p:nvPr/>
        </p:nvSpPr>
        <p:spPr>
          <a:xfrm>
            <a:off x="17329008" y="561765"/>
            <a:ext cx="236529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0"/>
              </a:lnSpc>
            </a:pPr>
            <a:r>
              <a:rPr lang="en-US" sz="1600" b="1">
                <a:solidFill>
                  <a:srgbClr val="04668B"/>
                </a:solidFill>
                <a:latin typeface="Zilla Slab Bold"/>
                <a:ea typeface="Zilla Slab Bold"/>
                <a:cs typeface="Zilla Slab Bold"/>
                <a:sym typeface="Zilla Slab Bold"/>
              </a:rPr>
              <a:t>5º</a:t>
            </a:r>
          </a:p>
        </p:txBody>
      </p:sp>
      <p:pic>
        <p:nvPicPr>
          <p:cNvPr id="4098" name="Picture 2" descr="Ficheiro:Logo SUS.svg – Wikipédia, a enciclopédia livr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896100"/>
            <a:ext cx="4941008" cy="254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3712190" y="0"/>
            <a:ext cx="4622800" cy="10295889"/>
          </a:xfrm>
          <a:custGeom>
            <a:avLst/>
            <a:gdLst/>
            <a:ahLst/>
            <a:cxnLst/>
            <a:rect l="l" t="t" r="r" b="b"/>
            <a:pathLst>
              <a:path w="6163949" h="13728125">
                <a:moveTo>
                  <a:pt x="0" y="0"/>
                </a:moveTo>
                <a:lnTo>
                  <a:pt x="6163949" y="0"/>
                </a:lnTo>
                <a:lnTo>
                  <a:pt x="6163949" y="13728125"/>
                </a:lnTo>
                <a:lnTo>
                  <a:pt x="0" y="137281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218166" t="-5210" b="1"/>
            </a:stretch>
          </a:blipFill>
        </p:spPr>
      </p:sp>
      <p:sp>
        <p:nvSpPr>
          <p:cNvPr id="2" name="Freeform 6"/>
          <p:cNvSpPr/>
          <p:nvPr/>
        </p:nvSpPr>
        <p:spPr>
          <a:xfrm>
            <a:off x="55245" y="1360170"/>
            <a:ext cx="13279755" cy="176847"/>
          </a:xfrm>
          <a:custGeom>
            <a:avLst/>
            <a:gdLst/>
            <a:ahLst/>
            <a:cxnLst/>
            <a:rect l="l" t="t" r="r" b="b"/>
            <a:pathLst>
              <a:path w="2120302" h="455119">
                <a:moveTo>
                  <a:pt x="0" y="0"/>
                </a:moveTo>
                <a:lnTo>
                  <a:pt x="2120302" y="0"/>
                </a:lnTo>
                <a:lnTo>
                  <a:pt x="2120302" y="455118"/>
                </a:lnTo>
                <a:lnTo>
                  <a:pt x="0" y="4551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28382" y="114081"/>
            <a:ext cx="15298028" cy="1166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060"/>
              </a:lnSpc>
            </a:pPr>
            <a:r>
              <a:rPr lang="en-US" sz="6600" b="1" dirty="0" err="1" smtClean="0">
                <a:solidFill>
                  <a:srgbClr val="006683"/>
                </a:solidFill>
                <a:latin typeface="Raleway Heavy"/>
                <a:ea typeface="Raleway Heavy"/>
                <a:cs typeface="Raleway Heavy"/>
                <a:sym typeface="Raleway Heavy"/>
              </a:rPr>
              <a:t>Desafios</a:t>
            </a:r>
            <a:r>
              <a:rPr lang="en-US" sz="6600" b="1" dirty="0" smtClean="0">
                <a:solidFill>
                  <a:srgbClr val="006683"/>
                </a:solidFill>
                <a:latin typeface="Raleway Heavy"/>
                <a:ea typeface="Raleway Heavy"/>
                <a:cs typeface="Raleway Heavy"/>
                <a:sym typeface="Raleway Heavy"/>
              </a:rPr>
              <a:t> e </a:t>
            </a:r>
            <a:r>
              <a:rPr lang="en-US" sz="6600" b="1" dirty="0" err="1" smtClean="0">
                <a:solidFill>
                  <a:srgbClr val="006683"/>
                </a:solidFill>
                <a:latin typeface="Raleway Heavy"/>
                <a:ea typeface="Raleway Heavy"/>
                <a:cs typeface="Raleway Heavy"/>
                <a:sym typeface="Raleway Heavy"/>
              </a:rPr>
              <a:t>Considerações</a:t>
            </a:r>
            <a:r>
              <a:rPr lang="en-US" sz="6600" b="1" dirty="0" smtClean="0">
                <a:solidFill>
                  <a:srgbClr val="006683"/>
                </a:solidFill>
                <a:latin typeface="Raleway Heavy"/>
                <a:ea typeface="Raleway Heavy"/>
                <a:cs typeface="Raleway Heavy"/>
                <a:sym typeface="Raleway Heavy"/>
              </a:rPr>
              <a:t> </a:t>
            </a:r>
            <a:r>
              <a:rPr lang="en-US" sz="6600" b="1" dirty="0" err="1" smtClean="0">
                <a:solidFill>
                  <a:srgbClr val="006683"/>
                </a:solidFill>
                <a:latin typeface="Raleway Heavy"/>
                <a:ea typeface="Raleway Heavy"/>
                <a:cs typeface="Raleway Heavy"/>
                <a:sym typeface="Raleway Heavy"/>
              </a:rPr>
              <a:t>finais</a:t>
            </a:r>
            <a:endParaRPr lang="en-US" sz="6600" b="1" dirty="0" smtClean="0">
              <a:solidFill>
                <a:srgbClr val="006683"/>
              </a:solidFill>
              <a:latin typeface="Raleway Heavy"/>
              <a:ea typeface="Raleway Heavy"/>
              <a:cs typeface="Raleway Heavy"/>
              <a:sym typeface="Raleway Heavy"/>
            </a:endParaRPr>
          </a:p>
        </p:txBody>
      </p:sp>
      <p:sp>
        <p:nvSpPr>
          <p:cNvPr id="14" name="Freeform 4"/>
          <p:cNvSpPr/>
          <p:nvPr/>
        </p:nvSpPr>
        <p:spPr>
          <a:xfrm>
            <a:off x="16684278" y="509767"/>
            <a:ext cx="1336661" cy="1602249"/>
          </a:xfrm>
          <a:custGeom>
            <a:avLst/>
            <a:gdLst/>
            <a:ahLst/>
            <a:cxnLst/>
            <a:rect l="l" t="t" r="r" b="b"/>
            <a:pathLst>
              <a:path w="1874928" h="2136332">
                <a:moveTo>
                  <a:pt x="0" y="0"/>
                </a:moveTo>
                <a:lnTo>
                  <a:pt x="1874927" y="0"/>
                </a:lnTo>
                <a:lnTo>
                  <a:pt x="1874927" y="2136332"/>
                </a:lnTo>
                <a:lnTo>
                  <a:pt x="0" y="21363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1482" t="-8560" r="-83410" b="-12102"/>
            </a:stretch>
          </a:blipFill>
        </p:spPr>
      </p:sp>
      <p:sp>
        <p:nvSpPr>
          <p:cNvPr id="15" name="TextBox 5"/>
          <p:cNvSpPr txBox="1"/>
          <p:nvPr/>
        </p:nvSpPr>
        <p:spPr>
          <a:xfrm>
            <a:off x="17329008" y="561765"/>
            <a:ext cx="236529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0"/>
              </a:lnSpc>
            </a:pPr>
            <a:r>
              <a:rPr lang="en-US" sz="1600" b="1">
                <a:solidFill>
                  <a:srgbClr val="04668B"/>
                </a:solidFill>
                <a:latin typeface="Zilla Slab Bold"/>
                <a:ea typeface="Zilla Slab Bold"/>
                <a:cs typeface="Zilla Slab Bold"/>
                <a:sym typeface="Zilla Slab Bold"/>
              </a:rPr>
              <a:t>5º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228600" y="1866900"/>
            <a:ext cx="15639415" cy="618630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571500" indent="-571500" algn="just" fontAlgn="base">
              <a:buFont typeface="Wingdings" panose="05000000000000000000" pitchFamily="2" charset="2"/>
              <a:buChar char="§"/>
            </a:pPr>
            <a:r>
              <a:rPr lang="en-US" altLang="en-US" sz="4400" b="1" dirty="0" err="1" smtClean="0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</a:rPr>
              <a:t>Medidas</a:t>
            </a:r>
            <a:r>
              <a:rPr lang="en-US" altLang="en-US" sz="4400" b="1" dirty="0" smtClean="0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</a:rPr>
              <a:t> </a:t>
            </a:r>
            <a:r>
              <a:rPr lang="en-US" altLang="en-US" sz="4400" b="1" dirty="0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</a:rPr>
              <a:t>de </a:t>
            </a:r>
            <a:r>
              <a:rPr lang="en-US" altLang="en-US" sz="4400" b="1" dirty="0" err="1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</a:rPr>
              <a:t>prevenção</a:t>
            </a:r>
            <a:r>
              <a:rPr lang="en-US" altLang="en-US" sz="4400" b="1" dirty="0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</a:rPr>
              <a:t> </a:t>
            </a:r>
            <a:r>
              <a:rPr lang="en-US" altLang="en-US" sz="4400" b="1" dirty="0" err="1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</a:rPr>
              <a:t>primária</a:t>
            </a:r>
            <a:r>
              <a:rPr lang="en-US" altLang="en-US" sz="4400" b="1" dirty="0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</a:rPr>
              <a:t> e </a:t>
            </a:r>
            <a:r>
              <a:rPr lang="en-US" altLang="en-US" sz="4400" b="1" dirty="0" err="1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</a:rPr>
              <a:t>detecção</a:t>
            </a:r>
            <a:r>
              <a:rPr lang="en-US" altLang="en-US" sz="4400" b="1" dirty="0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</a:rPr>
              <a:t> </a:t>
            </a:r>
            <a:r>
              <a:rPr lang="en-US" altLang="en-US" sz="4400" b="1" dirty="0" err="1" smtClean="0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</a:rPr>
              <a:t>precoce</a:t>
            </a:r>
            <a:r>
              <a:rPr lang="en-US" altLang="en-US" sz="4400" b="1" dirty="0" smtClean="0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</a:rPr>
              <a:t>.</a:t>
            </a:r>
          </a:p>
          <a:p>
            <a:pPr marL="571500" indent="-571500" algn="just" fontAlgn="base">
              <a:buFont typeface="Wingdings" panose="05000000000000000000" pitchFamily="2" charset="2"/>
              <a:buChar char="§"/>
            </a:pPr>
            <a:r>
              <a:rPr lang="en-US" altLang="en-US" sz="4400" b="1" dirty="0" err="1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</a:rPr>
              <a:t>Capacitação</a:t>
            </a:r>
            <a:r>
              <a:rPr lang="en-US" altLang="en-US" sz="4400" b="1" dirty="0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</a:rPr>
              <a:t> dos </a:t>
            </a:r>
            <a:r>
              <a:rPr lang="en-US" altLang="en-US" sz="4400" b="1" dirty="0" err="1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</a:rPr>
              <a:t>profissionais</a:t>
            </a:r>
            <a:r>
              <a:rPr lang="en-US" altLang="en-US" sz="4400" b="1" dirty="0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</a:rPr>
              <a:t> de </a:t>
            </a:r>
            <a:r>
              <a:rPr lang="en-US" altLang="en-US" sz="4400" b="1" dirty="0" err="1" smtClean="0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</a:rPr>
              <a:t>saúde</a:t>
            </a:r>
            <a:r>
              <a:rPr lang="en-US" altLang="en-US" sz="4400" b="1" dirty="0" smtClean="0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</a:rPr>
              <a:t>.</a:t>
            </a:r>
            <a:endParaRPr lang="en-US" altLang="en-US" sz="4400" b="1" dirty="0">
              <a:solidFill>
                <a:srgbClr val="468CC8"/>
              </a:solidFill>
              <a:latin typeface="Raleway Semi-Bold"/>
              <a:ea typeface="Raleway Semi-Bold"/>
              <a:cs typeface="Raleway Semi-Bold"/>
            </a:endParaRPr>
          </a:p>
          <a:p>
            <a:pPr marL="571500" indent="-571500" algn="just" fontAlgn="base">
              <a:buFont typeface="Wingdings" panose="05000000000000000000" pitchFamily="2" charset="2"/>
              <a:buChar char="§"/>
            </a:pPr>
            <a:r>
              <a:rPr lang="en-US" altLang="en-US" sz="4400" b="1" dirty="0" err="1" smtClean="0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  <a:sym typeface="+mn-ea"/>
              </a:rPr>
              <a:t>Acompanhamento</a:t>
            </a:r>
            <a:r>
              <a:rPr lang="en-US" altLang="en-US" sz="4400" b="1" dirty="0" smtClean="0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  <a:sym typeface="+mn-ea"/>
              </a:rPr>
              <a:t> com </a:t>
            </a:r>
            <a:r>
              <a:rPr lang="en-US" altLang="en-US" sz="4400" b="1" dirty="0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  <a:sym typeface="+mn-ea"/>
              </a:rPr>
              <a:t>o cirurgião-dentista. </a:t>
            </a:r>
          </a:p>
          <a:p>
            <a:pPr marL="571500" indent="-571500" algn="just" fontAlgn="base">
              <a:buFont typeface="Wingdings" panose="05000000000000000000" pitchFamily="2" charset="2"/>
              <a:buChar char="§"/>
            </a:pPr>
            <a:r>
              <a:rPr lang="en-US" altLang="en-US" sz="4400" b="1" dirty="0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  <a:sym typeface="+mn-ea"/>
              </a:rPr>
              <a:t>Ações educativas na </a:t>
            </a:r>
            <a:r>
              <a:rPr lang="en-US" altLang="en-US" sz="4400" b="1" dirty="0" err="1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  <a:sym typeface="+mn-ea"/>
              </a:rPr>
              <a:t>Atenção</a:t>
            </a:r>
            <a:r>
              <a:rPr lang="en-US" altLang="en-US" sz="4400" b="1" dirty="0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  <a:sym typeface="+mn-ea"/>
              </a:rPr>
              <a:t> </a:t>
            </a:r>
            <a:r>
              <a:rPr lang="en-US" altLang="en-US" sz="4400" b="1" dirty="0" err="1" smtClean="0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  <a:sym typeface="+mn-ea"/>
              </a:rPr>
              <a:t>Primária</a:t>
            </a:r>
            <a:r>
              <a:rPr lang="en-US" altLang="en-US" sz="4400" b="1" dirty="0" smtClean="0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  <a:sym typeface="+mn-ea"/>
              </a:rPr>
              <a:t>.</a:t>
            </a:r>
            <a:endParaRPr lang="en-US" altLang="en-US" sz="4400" b="1" dirty="0">
              <a:solidFill>
                <a:srgbClr val="468CC8"/>
              </a:solidFill>
              <a:latin typeface="Raleway Semi-Bold"/>
              <a:ea typeface="Raleway Semi-Bold"/>
              <a:cs typeface="Raleway Semi-Bold"/>
              <a:sym typeface="+mn-ea"/>
            </a:endParaRPr>
          </a:p>
          <a:p>
            <a:pPr marL="571500" indent="-571500" algn="just" fontAlgn="base">
              <a:buFont typeface="Wingdings" panose="05000000000000000000" pitchFamily="2" charset="2"/>
              <a:buChar char="§"/>
            </a:pPr>
            <a:r>
              <a:rPr lang="en-US" altLang="en-US" sz="4400" b="1" dirty="0" err="1" smtClean="0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  <a:sym typeface="+mn-ea"/>
              </a:rPr>
              <a:t>Disponibilidade</a:t>
            </a:r>
            <a:r>
              <a:rPr lang="en-US" altLang="en-US" sz="4400" b="1" dirty="0" smtClean="0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  <a:sym typeface="+mn-ea"/>
              </a:rPr>
              <a:t> </a:t>
            </a:r>
            <a:r>
              <a:rPr lang="en-US" altLang="en-US" sz="4400" b="1" dirty="0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  <a:sym typeface="+mn-ea"/>
              </a:rPr>
              <a:t>do laboratório de Patologia para análise do material </a:t>
            </a:r>
            <a:r>
              <a:rPr lang="en-US" altLang="en-US" sz="4400" b="1" dirty="0" err="1" smtClean="0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  <a:sym typeface="+mn-ea"/>
              </a:rPr>
              <a:t>biopsiado</a:t>
            </a:r>
            <a:r>
              <a:rPr lang="en-US" altLang="en-US" sz="4400" b="1" dirty="0" smtClean="0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  <a:sym typeface="+mn-ea"/>
              </a:rPr>
              <a:t>.</a:t>
            </a:r>
            <a:endParaRPr lang="en-US" altLang="en-US" sz="4400" b="1" dirty="0">
              <a:solidFill>
                <a:srgbClr val="468CC8"/>
              </a:solidFill>
              <a:latin typeface="Raleway Semi-Bold"/>
              <a:ea typeface="Raleway Semi-Bold"/>
              <a:cs typeface="Raleway Semi-Bold"/>
              <a:sym typeface="+mn-ea"/>
            </a:endParaRPr>
          </a:p>
          <a:p>
            <a:pPr marL="571500" indent="-571500" algn="just" fontAlgn="base">
              <a:buFont typeface="Wingdings" panose="05000000000000000000" pitchFamily="2" charset="2"/>
              <a:buChar char="§"/>
            </a:pPr>
            <a:r>
              <a:rPr lang="en-US" altLang="en-US" sz="4400" b="1" dirty="0" err="1" smtClean="0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  <a:sym typeface="+mn-ea"/>
              </a:rPr>
              <a:t>Agilidade</a:t>
            </a:r>
            <a:r>
              <a:rPr lang="en-US" altLang="en-US" sz="4400" b="1" dirty="0" smtClean="0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  <a:sym typeface="+mn-ea"/>
              </a:rPr>
              <a:t> da </a:t>
            </a:r>
            <a:r>
              <a:rPr lang="en-US" altLang="en-US" sz="4400" b="1" dirty="0" err="1" smtClean="0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  <a:sym typeface="+mn-ea"/>
              </a:rPr>
              <a:t>Rede</a:t>
            </a:r>
            <a:r>
              <a:rPr lang="en-US" altLang="en-US" sz="4400" b="1" dirty="0" smtClean="0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  <a:sym typeface="+mn-ea"/>
              </a:rPr>
              <a:t> </a:t>
            </a:r>
            <a:r>
              <a:rPr lang="en-US" altLang="en-US" sz="4400" b="1" dirty="0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  <a:sym typeface="+mn-ea"/>
              </a:rPr>
              <a:t>de atenção à </a:t>
            </a:r>
            <a:r>
              <a:rPr lang="en-US" altLang="en-US" sz="4400" b="1" dirty="0" err="1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  <a:sym typeface="+mn-ea"/>
              </a:rPr>
              <a:t>saúde</a:t>
            </a:r>
            <a:r>
              <a:rPr lang="en-US" altLang="en-US" sz="4400" b="1" dirty="0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  <a:sym typeface="+mn-ea"/>
              </a:rPr>
              <a:t> </a:t>
            </a:r>
            <a:r>
              <a:rPr lang="en-US" altLang="en-US" sz="4400" b="1" dirty="0" smtClean="0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  <a:sym typeface="+mn-ea"/>
              </a:rPr>
              <a:t>para </a:t>
            </a:r>
            <a:r>
              <a:rPr lang="en-US" altLang="en-US" sz="4400" b="1" dirty="0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  <a:sym typeface="+mn-ea"/>
              </a:rPr>
              <a:t>possibilitar fluxos de </a:t>
            </a:r>
            <a:r>
              <a:rPr lang="en-US" altLang="en-US" sz="4400" b="1" dirty="0" err="1" smtClean="0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  <a:sym typeface="+mn-ea"/>
              </a:rPr>
              <a:t>referência</a:t>
            </a:r>
            <a:r>
              <a:rPr lang="en-US" altLang="en-US" sz="4400" b="1" dirty="0" smtClean="0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  <a:sym typeface="+mn-ea"/>
              </a:rPr>
              <a:t>. </a:t>
            </a:r>
            <a:endParaRPr lang="en-US" altLang="en-US" sz="4400" b="1" dirty="0">
              <a:solidFill>
                <a:srgbClr val="468CC8"/>
              </a:solidFill>
              <a:latin typeface="Raleway Semi-Bold"/>
              <a:ea typeface="Raleway Semi-Bold"/>
              <a:cs typeface="Raleway Semi-Bold"/>
              <a:sym typeface="+mn-ea"/>
            </a:endParaRPr>
          </a:p>
          <a:p>
            <a:pPr marL="571500" indent="-571500" algn="just" fontAlgn="base">
              <a:buFont typeface="Wingdings" panose="05000000000000000000" pitchFamily="2" charset="2"/>
              <a:buChar char="Ø"/>
            </a:pPr>
            <a:endParaRPr lang="en-US" altLang="en-US" sz="4400" b="1" dirty="0">
              <a:solidFill>
                <a:srgbClr val="468CC8"/>
              </a:solidFill>
              <a:latin typeface="Raleway Semi-Bold"/>
              <a:ea typeface="Raleway Semi-Bold"/>
              <a:cs typeface="Raleway Semi-Bold"/>
              <a:sym typeface="+mn-ea"/>
            </a:endParaRPr>
          </a:p>
        </p:txBody>
      </p:sp>
      <p:pic>
        <p:nvPicPr>
          <p:cNvPr id="12" name="Picture 2" descr="Ficheiro:Logo SUS.svg – Wikipédia, a enciclopédia livr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505700"/>
            <a:ext cx="4941008" cy="254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712038" y="0"/>
            <a:ext cx="4622962" cy="10296094"/>
          </a:xfrm>
          <a:custGeom>
            <a:avLst/>
            <a:gdLst/>
            <a:ahLst/>
            <a:cxnLst/>
            <a:rect l="l" t="t" r="r" b="b"/>
            <a:pathLst>
              <a:path w="4622962" h="10296094">
                <a:moveTo>
                  <a:pt x="0" y="0"/>
                </a:moveTo>
                <a:lnTo>
                  <a:pt x="4622962" y="0"/>
                </a:lnTo>
                <a:lnTo>
                  <a:pt x="4622962" y="10296094"/>
                </a:lnTo>
                <a:lnTo>
                  <a:pt x="0" y="102960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218166" t="-4992" b="-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124351" y="5981518"/>
            <a:ext cx="6827598" cy="1289468"/>
            <a:chOff x="4605907" y="1244221"/>
            <a:chExt cx="9103463" cy="1719291"/>
          </a:xfrm>
        </p:grpSpPr>
        <p:sp>
          <p:nvSpPr>
            <p:cNvPr id="6" name="Freeform 6"/>
            <p:cNvSpPr/>
            <p:nvPr/>
          </p:nvSpPr>
          <p:spPr>
            <a:xfrm>
              <a:off x="4605907" y="1244221"/>
              <a:ext cx="5571377" cy="1719291"/>
            </a:xfrm>
            <a:custGeom>
              <a:avLst/>
              <a:gdLst/>
              <a:ahLst/>
              <a:cxnLst/>
              <a:rect l="l" t="t" r="r" b="b"/>
              <a:pathLst>
                <a:path w="5571377" h="1719291">
                  <a:moveTo>
                    <a:pt x="0" y="0"/>
                  </a:moveTo>
                  <a:lnTo>
                    <a:pt x="5571377" y="0"/>
                  </a:lnTo>
                  <a:lnTo>
                    <a:pt x="5571377" y="1719291"/>
                  </a:lnTo>
                  <a:lnTo>
                    <a:pt x="0" y="17192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4605907" y="1244221"/>
              <a:ext cx="5571377" cy="1719291"/>
            </a:xfrm>
            <a:custGeom>
              <a:avLst/>
              <a:gdLst/>
              <a:ahLst/>
              <a:cxnLst/>
              <a:rect l="l" t="t" r="r" b="b"/>
              <a:pathLst>
                <a:path w="5571377" h="1719291">
                  <a:moveTo>
                    <a:pt x="0" y="0"/>
                  </a:moveTo>
                  <a:lnTo>
                    <a:pt x="5571377" y="0"/>
                  </a:lnTo>
                  <a:lnTo>
                    <a:pt x="5571377" y="1719291"/>
                  </a:lnTo>
                  <a:lnTo>
                    <a:pt x="0" y="17192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1314121" y="1244221"/>
              <a:ext cx="2395249" cy="1719291"/>
            </a:xfrm>
            <a:custGeom>
              <a:avLst/>
              <a:gdLst/>
              <a:ahLst/>
              <a:cxnLst/>
              <a:rect l="l" t="t" r="r" b="b"/>
              <a:pathLst>
                <a:path w="2395249" h="1719291">
                  <a:moveTo>
                    <a:pt x="0" y="0"/>
                  </a:moveTo>
                  <a:lnTo>
                    <a:pt x="2395249" y="0"/>
                  </a:lnTo>
                  <a:lnTo>
                    <a:pt x="2395249" y="1719291"/>
                  </a:lnTo>
                  <a:lnTo>
                    <a:pt x="0" y="17192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1314121" y="1244221"/>
              <a:ext cx="2395249" cy="1719291"/>
            </a:xfrm>
            <a:custGeom>
              <a:avLst/>
              <a:gdLst/>
              <a:ahLst/>
              <a:cxnLst/>
              <a:rect l="l" t="t" r="r" b="b"/>
              <a:pathLst>
                <a:path w="2395249" h="1719291">
                  <a:moveTo>
                    <a:pt x="0" y="0"/>
                  </a:moveTo>
                  <a:lnTo>
                    <a:pt x="2395249" y="0"/>
                  </a:lnTo>
                  <a:lnTo>
                    <a:pt x="2395249" y="1719291"/>
                  </a:lnTo>
                  <a:lnTo>
                    <a:pt x="0" y="17192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457200" y="1861177"/>
            <a:ext cx="12429490" cy="24618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8000" b="1" dirty="0" err="1" smtClean="0">
                <a:solidFill>
                  <a:srgbClr val="006683"/>
                </a:solidFill>
                <a:latin typeface="Raleway Heavy"/>
                <a:ea typeface="Raleway Heavy"/>
                <a:cs typeface="Raleway Heavy"/>
                <a:sym typeface="Raleway Heavy"/>
              </a:rPr>
              <a:t>Sem</a:t>
            </a:r>
            <a:r>
              <a:rPr lang="en-US" sz="8000" b="1" dirty="0" smtClean="0">
                <a:solidFill>
                  <a:srgbClr val="006683"/>
                </a:solidFill>
                <a:latin typeface="Raleway Heavy"/>
                <a:ea typeface="Raleway Heavy"/>
                <a:cs typeface="Raleway Heavy"/>
                <a:sym typeface="Raleway Heavy"/>
              </a:rPr>
              <a:t> </a:t>
            </a:r>
            <a:r>
              <a:rPr lang="en-US" sz="8000" b="1" dirty="0" err="1" smtClean="0">
                <a:solidFill>
                  <a:srgbClr val="006683"/>
                </a:solidFill>
                <a:latin typeface="Raleway Heavy"/>
                <a:ea typeface="Raleway Heavy"/>
                <a:cs typeface="Raleway Heavy"/>
                <a:sym typeface="Raleway Heavy"/>
              </a:rPr>
              <a:t>informação</a:t>
            </a:r>
            <a:r>
              <a:rPr lang="en-US" sz="8000" b="1" dirty="0" smtClean="0">
                <a:solidFill>
                  <a:srgbClr val="006683"/>
                </a:solidFill>
                <a:latin typeface="Raleway Heavy"/>
                <a:ea typeface="Raleway Heavy"/>
                <a:cs typeface="Raleway Heavy"/>
                <a:sym typeface="Raleway Heavy"/>
              </a:rPr>
              <a:t> </a:t>
            </a:r>
            <a:r>
              <a:rPr lang="en-US" sz="8000" b="1" dirty="0" err="1" smtClean="0">
                <a:solidFill>
                  <a:srgbClr val="006683"/>
                </a:solidFill>
                <a:latin typeface="Raleway Heavy"/>
                <a:ea typeface="Raleway Heavy"/>
                <a:cs typeface="Raleway Heavy"/>
                <a:sym typeface="Raleway Heavy"/>
              </a:rPr>
              <a:t>não</a:t>
            </a:r>
            <a:r>
              <a:rPr lang="en-US" sz="8000" b="1" dirty="0" smtClean="0">
                <a:solidFill>
                  <a:srgbClr val="006683"/>
                </a:solidFill>
                <a:latin typeface="Raleway Heavy"/>
                <a:ea typeface="Raleway Heavy"/>
                <a:cs typeface="Raleway Heavy"/>
                <a:sym typeface="Raleway Heavy"/>
              </a:rPr>
              <a:t> </a:t>
            </a:r>
            <a:r>
              <a:rPr lang="en-US" sz="8000" b="1" dirty="0" err="1" smtClean="0">
                <a:solidFill>
                  <a:srgbClr val="006683"/>
                </a:solidFill>
                <a:latin typeface="Raleway Heavy"/>
                <a:ea typeface="Raleway Heavy"/>
                <a:cs typeface="Raleway Heavy"/>
                <a:sym typeface="Raleway Heavy"/>
              </a:rPr>
              <a:t>há</a:t>
            </a:r>
            <a:r>
              <a:rPr lang="en-US" sz="8000" b="1" dirty="0" smtClean="0">
                <a:solidFill>
                  <a:srgbClr val="006683"/>
                </a:solidFill>
                <a:latin typeface="Raleway Heavy"/>
                <a:ea typeface="Raleway Heavy"/>
                <a:cs typeface="Raleway Heavy"/>
                <a:sym typeface="Raleway Heavy"/>
              </a:rPr>
              <a:t> </a:t>
            </a:r>
            <a:r>
              <a:rPr lang="en-US" sz="8000" b="1" dirty="0" err="1" smtClean="0">
                <a:solidFill>
                  <a:srgbClr val="006683"/>
                </a:solidFill>
                <a:latin typeface="Raleway Heavy"/>
                <a:ea typeface="Raleway Heavy"/>
                <a:cs typeface="Raleway Heavy"/>
                <a:sym typeface="Raleway Heavy"/>
              </a:rPr>
              <a:t>transformação!</a:t>
            </a:r>
            <a:endParaRPr lang="en-US" sz="10760" b="1" dirty="0">
              <a:solidFill>
                <a:srgbClr val="006683"/>
              </a:solidFill>
              <a:latin typeface="Raleway Heavy"/>
              <a:ea typeface="Raleway Heavy"/>
              <a:cs typeface="Raleway Heavy"/>
              <a:sym typeface="Raleway Heavy"/>
            </a:endParaRPr>
          </a:p>
        </p:txBody>
      </p:sp>
      <p:pic>
        <p:nvPicPr>
          <p:cNvPr id="16" name="Picture 15"/>
          <p:cNvPicPr/>
          <p:nvPr/>
        </p:nvPicPr>
        <p:blipFill>
          <a:blip r:embed="rId9"/>
          <a:stretch>
            <a:fillRect/>
          </a:stretch>
        </p:blipFill>
        <p:spPr>
          <a:xfrm>
            <a:off x="704215" y="5379085"/>
            <a:ext cx="1608455" cy="2334895"/>
          </a:xfrm>
          <a:prstGeom prst="rect">
            <a:avLst/>
          </a:prstGeom>
        </p:spPr>
      </p:pic>
      <p:pic>
        <p:nvPicPr>
          <p:cNvPr id="34" name="Google Shape;94;p1"/>
          <p:cNvPicPr preferRelativeResize="0">
            <a:picLocks noChangeAspect="1"/>
          </p:cNvPicPr>
          <p:nvPr/>
        </p:nvPicPr>
        <p:blipFill rotWithShape="1">
          <a:blip r:embed="rId10"/>
          <a:srcRect/>
          <a:stretch>
            <a:fillRect/>
          </a:stretch>
        </p:blipFill>
        <p:spPr>
          <a:xfrm>
            <a:off x="7004685" y="8039100"/>
            <a:ext cx="1713230" cy="1548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Imagem 34"/>
          <p:cNvPicPr>
            <a:picLocks noChangeAspect="1"/>
          </p:cNvPicPr>
          <p:nvPr/>
        </p:nvPicPr>
        <p:blipFill>
          <a:blip r:embed="rId11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8200" y="8382635"/>
            <a:ext cx="3061970" cy="1142365"/>
          </a:xfrm>
          <a:prstGeom prst="rect">
            <a:avLst/>
          </a:prstGeom>
        </p:spPr>
      </p:pic>
      <p:pic>
        <p:nvPicPr>
          <p:cNvPr id="38" name="Picture 7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8357235"/>
            <a:ext cx="3437890" cy="963930"/>
          </a:xfrm>
          <a:prstGeom prst="rect">
            <a:avLst/>
          </a:prstGeom>
        </p:spPr>
      </p:pic>
      <p:pic>
        <p:nvPicPr>
          <p:cNvPr id="30" name="Imagem 29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8039100"/>
            <a:ext cx="1608455" cy="1608455"/>
          </a:xfrm>
          <a:prstGeom prst="rect">
            <a:avLst/>
          </a:prstGeom>
        </p:spPr>
      </p:pic>
      <p:sp>
        <p:nvSpPr>
          <p:cNvPr id="13" name="Freeform 4"/>
          <p:cNvSpPr/>
          <p:nvPr/>
        </p:nvSpPr>
        <p:spPr>
          <a:xfrm>
            <a:off x="16684278" y="509767"/>
            <a:ext cx="1336661" cy="1602249"/>
          </a:xfrm>
          <a:custGeom>
            <a:avLst/>
            <a:gdLst/>
            <a:ahLst/>
            <a:cxnLst/>
            <a:rect l="l" t="t" r="r" b="b"/>
            <a:pathLst>
              <a:path w="1874928" h="2136332">
                <a:moveTo>
                  <a:pt x="0" y="0"/>
                </a:moveTo>
                <a:lnTo>
                  <a:pt x="1874927" y="0"/>
                </a:lnTo>
                <a:lnTo>
                  <a:pt x="1874927" y="2136332"/>
                </a:lnTo>
                <a:lnTo>
                  <a:pt x="0" y="213633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91482" t="-8560" r="-83410" b="-12102"/>
            </a:stretch>
          </a:blipFill>
        </p:spPr>
      </p:sp>
      <p:sp>
        <p:nvSpPr>
          <p:cNvPr id="14" name="TextBox 5"/>
          <p:cNvSpPr txBox="1"/>
          <p:nvPr/>
        </p:nvSpPr>
        <p:spPr>
          <a:xfrm>
            <a:off x="17329008" y="561765"/>
            <a:ext cx="236529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0"/>
              </a:lnSpc>
            </a:pPr>
            <a:r>
              <a:rPr lang="en-US" sz="1600" b="1">
                <a:solidFill>
                  <a:srgbClr val="04668B"/>
                </a:solidFill>
                <a:latin typeface="Zilla Slab Bold"/>
                <a:ea typeface="Zilla Slab Bold"/>
                <a:cs typeface="Zilla Slab Bold"/>
                <a:sym typeface="Zilla Slab Bold"/>
              </a:rPr>
              <a:t>5º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7745" y="3822645"/>
            <a:ext cx="4191000" cy="4226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304800" y="1484630"/>
            <a:ext cx="6707436" cy="7556500"/>
            <a:chOff x="4591690" y="342900"/>
            <a:chExt cx="6000110" cy="7145821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286" t="21101"/>
            <a:stretch>
              <a:fillRect/>
            </a:stretch>
          </p:blipFill>
          <p:spPr bwMode="auto">
            <a:xfrm>
              <a:off x="4591690" y="1497040"/>
              <a:ext cx="5771821" cy="5991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tângulo 2"/>
            <p:cNvSpPr/>
            <p:nvPr/>
          </p:nvSpPr>
          <p:spPr>
            <a:xfrm>
              <a:off x="9753600" y="342900"/>
              <a:ext cx="8382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7" name="Group 2"/>
          <p:cNvGrpSpPr/>
          <p:nvPr/>
        </p:nvGrpSpPr>
        <p:grpSpPr>
          <a:xfrm>
            <a:off x="14046038" y="0"/>
            <a:ext cx="4394362" cy="10296094"/>
            <a:chOff x="445333" y="536944"/>
            <a:chExt cx="6163949" cy="13191181"/>
          </a:xfrm>
        </p:grpSpPr>
        <p:sp>
          <p:nvSpPr>
            <p:cNvPr id="8" name="Freeform 3"/>
            <p:cNvSpPr/>
            <p:nvPr/>
          </p:nvSpPr>
          <p:spPr>
            <a:xfrm>
              <a:off x="445333" y="536944"/>
              <a:ext cx="6163949" cy="13191181"/>
            </a:xfrm>
            <a:custGeom>
              <a:avLst/>
              <a:gdLst/>
              <a:ahLst/>
              <a:cxnLst/>
              <a:rect l="l" t="t" r="r" b="b"/>
              <a:pathLst>
                <a:path w="6163949" h="13728125">
                  <a:moveTo>
                    <a:pt x="0" y="0"/>
                  </a:moveTo>
                  <a:lnTo>
                    <a:pt x="6163949" y="0"/>
                  </a:lnTo>
                  <a:lnTo>
                    <a:pt x="6163949" y="13728125"/>
                  </a:lnTo>
                  <a:lnTo>
                    <a:pt x="0" y="13728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218166" t="-4070"/>
              </a:stretch>
            </a:blipFill>
          </p:spPr>
        </p:sp>
        <p:sp>
          <p:nvSpPr>
            <p:cNvPr id="9" name="Freeform 4"/>
            <p:cNvSpPr/>
            <p:nvPr/>
          </p:nvSpPr>
          <p:spPr>
            <a:xfrm>
              <a:off x="4145978" y="679689"/>
              <a:ext cx="1874928" cy="2136332"/>
            </a:xfrm>
            <a:custGeom>
              <a:avLst/>
              <a:gdLst/>
              <a:ahLst/>
              <a:cxnLst/>
              <a:rect l="l" t="t" r="r" b="b"/>
              <a:pathLst>
                <a:path w="1874928" h="2136332">
                  <a:moveTo>
                    <a:pt x="0" y="0"/>
                  </a:moveTo>
                  <a:lnTo>
                    <a:pt x="1874927" y="0"/>
                  </a:lnTo>
                  <a:lnTo>
                    <a:pt x="1874927" y="2136332"/>
                  </a:lnTo>
                  <a:lnTo>
                    <a:pt x="0" y="21363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91482" t="-8560" r="-83410" b="-12102"/>
              </a:stretch>
            </a:blipFill>
          </p:spPr>
        </p:sp>
        <p:sp>
          <p:nvSpPr>
            <p:cNvPr id="10" name="TextBox 5"/>
            <p:cNvSpPr txBox="1"/>
            <p:nvPr/>
          </p:nvSpPr>
          <p:spPr>
            <a:xfrm>
              <a:off x="5050338" y="749020"/>
              <a:ext cx="331778" cy="5223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60"/>
                </a:lnSpc>
              </a:pPr>
              <a:r>
                <a:rPr lang="en-US" sz="1600" b="1">
                  <a:solidFill>
                    <a:srgbClr val="04668B"/>
                  </a:solidFill>
                  <a:latin typeface="Zilla Slab Bold"/>
                  <a:ea typeface="Zilla Slab Bold"/>
                  <a:cs typeface="Zilla Slab Bold"/>
                  <a:sym typeface="Zilla Slab Bold"/>
                </a:rPr>
                <a:t>5º</a:t>
              </a:r>
            </a:p>
          </p:txBody>
        </p:sp>
      </p:grpSp>
      <p:sp>
        <p:nvSpPr>
          <p:cNvPr id="5" name="Retângulo 4"/>
          <p:cNvSpPr/>
          <p:nvPr/>
        </p:nvSpPr>
        <p:spPr>
          <a:xfrm>
            <a:off x="381000" y="9486900"/>
            <a:ext cx="12934950" cy="43878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US" sz="1400" dirty="0" smtClean="0">
                <a:latin typeface="Arial" panose="020B0604020202090204" pitchFamily="34" charset="0"/>
                <a:cs typeface="Arial" panose="020B0604020202090204" pitchFamily="34" charset="0"/>
              </a:rPr>
              <a:t>Johnson, </a:t>
            </a:r>
            <a:r>
              <a:rPr lang="en-US" sz="1400" dirty="0">
                <a:latin typeface="Arial" panose="020B0604020202090204" pitchFamily="34" charset="0"/>
                <a:cs typeface="Arial" panose="020B0604020202090204" pitchFamily="34" charset="0"/>
              </a:rPr>
              <a:t>DE </a:t>
            </a:r>
            <a:r>
              <a:rPr lang="en-US" sz="1400" i="1" dirty="0">
                <a:latin typeface="Arial Italic" panose="020B0604020202090204" charset="0"/>
                <a:cs typeface="Arial Italic" panose="020B0604020202090204" charset="0"/>
              </a:rPr>
              <a:t>et al</a:t>
            </a:r>
            <a:r>
              <a:rPr lang="en-US" sz="1400" dirty="0">
                <a:latin typeface="Arial" panose="020B0604020202090204" pitchFamily="34" charset="0"/>
                <a:cs typeface="Arial" panose="020B0604020202090204" pitchFamily="34" charset="0"/>
              </a:rPr>
              <a:t>. Head and neck squamous cell carcinoma. </a:t>
            </a:r>
            <a:r>
              <a:rPr lang="en-US" sz="1400" i="1" dirty="0">
                <a:latin typeface="Arial" panose="020B0604020202090204" pitchFamily="34" charset="0"/>
                <a:cs typeface="Arial" panose="020B0604020202090204" pitchFamily="34" charset="0"/>
              </a:rPr>
              <a:t>Nature reviews. Disease primers.</a:t>
            </a:r>
            <a:r>
              <a:rPr lang="en-US" sz="1400" dirty="0">
                <a:latin typeface="Arial" panose="020B0604020202090204" pitchFamily="34" charset="0"/>
                <a:cs typeface="Arial" panose="020B0604020202090204" pitchFamily="34" charset="0"/>
              </a:rPr>
              <a:t> 2020;6: 92. </a:t>
            </a:r>
          </a:p>
          <a:p>
            <a:r>
              <a:rPr lang="en-US" sz="1400" dirty="0" err="1" smtClean="0">
                <a:latin typeface="Arial" panose="020B0604020202090204" pitchFamily="34" charset="0"/>
                <a:cs typeface="Arial" panose="020B0604020202090204" pitchFamily="34" charset="0"/>
                <a:sym typeface="+mn-ea"/>
              </a:rPr>
              <a:t>Stepan</a:t>
            </a:r>
            <a:r>
              <a:rPr lang="en-US" sz="1400" dirty="0" smtClean="0">
                <a:latin typeface="Arial" panose="020B0604020202090204" pitchFamily="34" charset="0"/>
                <a:cs typeface="Arial" panose="020B0604020202090204" pitchFamily="34" charset="0"/>
                <a:sym typeface="+mn-ea"/>
              </a:rPr>
              <a:t>, </a:t>
            </a:r>
            <a:r>
              <a:rPr lang="en-US" sz="1400" dirty="0">
                <a:latin typeface="Arial" panose="020B0604020202090204" pitchFamily="34" charset="0"/>
                <a:cs typeface="Arial" panose="020B0604020202090204" pitchFamily="34" charset="0"/>
                <a:sym typeface="+mn-ea"/>
              </a:rPr>
              <a:t>KO </a:t>
            </a:r>
            <a:r>
              <a:rPr lang="en-US" sz="1400" i="1" dirty="0">
                <a:latin typeface="Arial Italic" panose="020B0604020202090204" charset="0"/>
                <a:cs typeface="Arial Italic" panose="020B0604020202090204" charset="0"/>
                <a:sym typeface="+mn-ea"/>
              </a:rPr>
              <a:t>et al </a:t>
            </a:r>
            <a:r>
              <a:rPr lang="en-US" sz="1400" dirty="0">
                <a:latin typeface="Arial" panose="020B0604020202090204" pitchFamily="34" charset="0"/>
                <a:cs typeface="Arial" panose="020B0604020202090204" pitchFamily="34" charset="0"/>
                <a:sym typeface="+mn-ea"/>
              </a:rPr>
              <a:t>Changing Epidemiology of Oral Cavity Cancer in the United States. </a:t>
            </a:r>
            <a:r>
              <a:rPr lang="en-US" sz="1400" i="1" dirty="0">
                <a:latin typeface="Arial Italic" panose="020B0604020202090204" charset="0"/>
                <a:cs typeface="Arial Italic" panose="020B0604020202090204" charset="0"/>
                <a:sym typeface="+mn-ea"/>
              </a:rPr>
              <a:t>Otolaryngol Head Neck Surg</a:t>
            </a:r>
            <a:r>
              <a:rPr lang="en-US" sz="1400" dirty="0">
                <a:latin typeface="Arial" panose="020B0604020202090204" pitchFamily="34" charset="0"/>
                <a:cs typeface="Arial" panose="020B0604020202090204" pitchFamily="34" charset="0"/>
                <a:sym typeface="+mn-ea"/>
              </a:rPr>
              <a:t>. 2023; 168(4):761-768.</a:t>
            </a:r>
            <a:endParaRPr lang="en-US" sz="1400" b="0" i="0" dirty="0">
              <a:latin typeface="Arial" panose="020B0604020202090204" pitchFamily="34" charset="0"/>
              <a:cs typeface="Arial" panose="020B0604020202090204" pitchFamily="34" charset="0"/>
            </a:endParaRPr>
          </a:p>
          <a:p>
            <a:endParaRPr lang="pt-BR" sz="1400" dirty="0"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381000" y="9563100"/>
            <a:ext cx="12757785" cy="53467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indent="0" algn="just"/>
            <a:endParaRPr lang="en-US" sz="1400" b="0" i="0" dirty="0"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pic>
        <p:nvPicPr>
          <p:cNvPr id="6" name="Picture 5" descr="Captura de Tela 2025-07-05 às 21.42.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1510" y="2933700"/>
            <a:ext cx="9906635" cy="5477510"/>
          </a:xfrm>
          <a:prstGeom prst="rect">
            <a:avLst/>
          </a:prstGeom>
        </p:spPr>
      </p:pic>
      <p:sp>
        <p:nvSpPr>
          <p:cNvPr id="13" name="Retângulo 10"/>
          <p:cNvSpPr/>
          <p:nvPr/>
        </p:nvSpPr>
        <p:spPr>
          <a:xfrm>
            <a:off x="304800" y="368300"/>
            <a:ext cx="13733780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400" b="1" dirty="0">
                <a:solidFill>
                  <a:srgbClr val="006683"/>
                </a:solidFill>
                <a:latin typeface="Raleway Heavy"/>
                <a:ea typeface="Raleway Heavy"/>
                <a:cs typeface="Raleway Heavy"/>
              </a:rPr>
              <a:t>Di</a:t>
            </a:r>
            <a:r>
              <a:rPr lang="en-US" altLang="pt-BR" sz="5400" b="1" dirty="0">
                <a:solidFill>
                  <a:srgbClr val="006683"/>
                </a:solidFill>
                <a:latin typeface="Raleway Heavy"/>
                <a:ea typeface="Raleway Heavy"/>
                <a:cs typeface="Raleway Heavy"/>
              </a:rPr>
              <a:t>stribuição anatômica </a:t>
            </a:r>
            <a:r>
              <a:rPr lang="pt-BR" sz="5400" b="1" dirty="0">
                <a:solidFill>
                  <a:srgbClr val="006683"/>
                </a:solidFill>
                <a:latin typeface="Raleway Heavy"/>
                <a:ea typeface="Raleway Heavy"/>
                <a:cs typeface="Raleway Heavy"/>
              </a:rPr>
              <a:t>do câncer em cavidade oral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4782800" y="0"/>
            <a:ext cx="3657600" cy="10295890"/>
          </a:xfrm>
          <a:custGeom>
            <a:avLst/>
            <a:gdLst/>
            <a:ahLst/>
            <a:cxnLst/>
            <a:rect l="l" t="t" r="r" b="b"/>
            <a:pathLst>
              <a:path w="6163949" h="13728125">
                <a:moveTo>
                  <a:pt x="0" y="0"/>
                </a:moveTo>
                <a:lnTo>
                  <a:pt x="6163949" y="0"/>
                </a:lnTo>
                <a:lnTo>
                  <a:pt x="6163949" y="13728125"/>
                </a:lnTo>
                <a:lnTo>
                  <a:pt x="0" y="137281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218166" t="-5242"/>
            </a:stretch>
          </a:blipFill>
        </p:spPr>
      </p:sp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0"/>
            <a:ext cx="14691360" cy="9182100"/>
          </a:xfrm>
          <a:prstGeom prst="rect">
            <a:avLst/>
          </a:prstGeom>
        </p:spPr>
      </p:pic>
      <p:sp>
        <p:nvSpPr>
          <p:cNvPr id="7" name="Freeform 4"/>
          <p:cNvSpPr/>
          <p:nvPr/>
        </p:nvSpPr>
        <p:spPr>
          <a:xfrm>
            <a:off x="16992600" y="342900"/>
            <a:ext cx="1336661" cy="1602249"/>
          </a:xfrm>
          <a:custGeom>
            <a:avLst/>
            <a:gdLst/>
            <a:ahLst/>
            <a:cxnLst/>
            <a:rect l="l" t="t" r="r" b="b"/>
            <a:pathLst>
              <a:path w="1874928" h="2136332">
                <a:moveTo>
                  <a:pt x="0" y="0"/>
                </a:moveTo>
                <a:lnTo>
                  <a:pt x="1874927" y="0"/>
                </a:lnTo>
                <a:lnTo>
                  <a:pt x="1874927" y="2136332"/>
                </a:lnTo>
                <a:lnTo>
                  <a:pt x="0" y="21363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1482" t="-8560" r="-83410" b="-12102"/>
            </a:stretch>
          </a:blipFill>
        </p:spPr>
      </p:sp>
      <p:sp>
        <p:nvSpPr>
          <p:cNvPr id="10" name="TextBox 5"/>
          <p:cNvSpPr txBox="1"/>
          <p:nvPr/>
        </p:nvSpPr>
        <p:spPr>
          <a:xfrm>
            <a:off x="17637330" y="394898"/>
            <a:ext cx="236529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0"/>
              </a:lnSpc>
            </a:pPr>
            <a:r>
              <a:rPr lang="en-US" sz="1600" b="1">
                <a:solidFill>
                  <a:srgbClr val="04668B"/>
                </a:solidFill>
                <a:latin typeface="Zilla Slab Bold"/>
                <a:ea typeface="Zilla Slab Bold"/>
                <a:cs typeface="Zilla Slab Bold"/>
                <a:sym typeface="Zilla Slab Bold"/>
              </a:rPr>
              <a:t>5º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4325600" y="0"/>
            <a:ext cx="3962400" cy="10295890"/>
          </a:xfrm>
          <a:custGeom>
            <a:avLst/>
            <a:gdLst/>
            <a:ahLst/>
            <a:cxnLst/>
            <a:rect l="l" t="t" r="r" b="b"/>
            <a:pathLst>
              <a:path w="6163949" h="13728125">
                <a:moveTo>
                  <a:pt x="0" y="0"/>
                </a:moveTo>
                <a:lnTo>
                  <a:pt x="6163949" y="0"/>
                </a:lnTo>
                <a:lnTo>
                  <a:pt x="6163949" y="13728125"/>
                </a:lnTo>
                <a:lnTo>
                  <a:pt x="0" y="137281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218166" t="-4810" b="-1"/>
            </a:stretch>
          </a:blipFill>
        </p:spPr>
      </p:sp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28" y="0"/>
            <a:ext cx="14630400" cy="9342711"/>
          </a:xfrm>
          <a:prstGeom prst="rect">
            <a:avLst/>
          </a:prstGeom>
        </p:spPr>
      </p:pic>
      <p:sp>
        <p:nvSpPr>
          <p:cNvPr id="7" name="Freeform 4"/>
          <p:cNvSpPr/>
          <p:nvPr/>
        </p:nvSpPr>
        <p:spPr>
          <a:xfrm>
            <a:off x="16684278" y="509767"/>
            <a:ext cx="1336661" cy="1602249"/>
          </a:xfrm>
          <a:custGeom>
            <a:avLst/>
            <a:gdLst/>
            <a:ahLst/>
            <a:cxnLst/>
            <a:rect l="l" t="t" r="r" b="b"/>
            <a:pathLst>
              <a:path w="1874928" h="2136332">
                <a:moveTo>
                  <a:pt x="0" y="0"/>
                </a:moveTo>
                <a:lnTo>
                  <a:pt x="1874927" y="0"/>
                </a:lnTo>
                <a:lnTo>
                  <a:pt x="1874927" y="2136332"/>
                </a:lnTo>
                <a:lnTo>
                  <a:pt x="0" y="21363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1482" t="-8560" r="-83410" b="-12102"/>
            </a:stretch>
          </a:blipFill>
        </p:spPr>
      </p:sp>
      <p:sp>
        <p:nvSpPr>
          <p:cNvPr id="10" name="TextBox 5"/>
          <p:cNvSpPr txBox="1"/>
          <p:nvPr/>
        </p:nvSpPr>
        <p:spPr>
          <a:xfrm>
            <a:off x="17329008" y="561765"/>
            <a:ext cx="236529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0"/>
              </a:lnSpc>
            </a:pPr>
            <a:r>
              <a:rPr lang="en-US" sz="1600" b="1">
                <a:solidFill>
                  <a:srgbClr val="04668B"/>
                </a:solidFill>
                <a:latin typeface="Zilla Slab Bold"/>
                <a:ea typeface="Zilla Slab Bold"/>
                <a:cs typeface="Zilla Slab Bold"/>
                <a:sym typeface="Zilla Slab Bold"/>
              </a:rPr>
              <a:t>5º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4317980" y="-1"/>
            <a:ext cx="4122420" cy="10295891"/>
          </a:xfrm>
          <a:custGeom>
            <a:avLst/>
            <a:gdLst/>
            <a:ahLst/>
            <a:cxnLst/>
            <a:rect l="l" t="t" r="r" b="b"/>
            <a:pathLst>
              <a:path w="6163949" h="13728125">
                <a:moveTo>
                  <a:pt x="0" y="0"/>
                </a:moveTo>
                <a:lnTo>
                  <a:pt x="6163949" y="0"/>
                </a:lnTo>
                <a:lnTo>
                  <a:pt x="6163949" y="13728125"/>
                </a:lnTo>
                <a:lnTo>
                  <a:pt x="0" y="137281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218166" t="-4070" b="-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85800" y="2020570"/>
            <a:ext cx="8610600" cy="318770"/>
          </a:xfrm>
          <a:custGeom>
            <a:avLst/>
            <a:gdLst/>
            <a:ahLst/>
            <a:cxnLst/>
            <a:rect l="l" t="t" r="r" b="b"/>
            <a:pathLst>
              <a:path w="2120302" h="455119">
                <a:moveTo>
                  <a:pt x="0" y="0"/>
                </a:moveTo>
                <a:lnTo>
                  <a:pt x="2120302" y="0"/>
                </a:lnTo>
                <a:lnTo>
                  <a:pt x="2120302" y="455118"/>
                </a:lnTo>
                <a:lnTo>
                  <a:pt x="0" y="4551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846760" y="2586522"/>
            <a:ext cx="11462261" cy="5614497"/>
          </a:xfrm>
          <a:custGeom>
            <a:avLst/>
            <a:gdLst/>
            <a:ahLst/>
            <a:cxnLst/>
            <a:rect l="l" t="t" r="r" b="b"/>
            <a:pathLst>
              <a:path w="11462261" h="5614497">
                <a:moveTo>
                  <a:pt x="0" y="0"/>
                </a:moveTo>
                <a:lnTo>
                  <a:pt x="11462261" y="0"/>
                </a:lnTo>
                <a:lnTo>
                  <a:pt x="11462261" y="5614496"/>
                </a:lnTo>
                <a:lnTo>
                  <a:pt x="0" y="56144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97230" y="853056"/>
            <a:ext cx="12648895" cy="11614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060"/>
              </a:lnSpc>
            </a:pPr>
            <a:r>
              <a:rPr lang="pt-BR" sz="5400" b="1" dirty="0">
                <a:solidFill>
                  <a:srgbClr val="006683"/>
                </a:solidFill>
                <a:latin typeface="Raleway Heavy"/>
                <a:ea typeface="Raleway Heavy"/>
                <a:cs typeface="Raleway Heavy"/>
                <a:sym typeface="Raleway Heavy"/>
              </a:rPr>
              <a:t>Principais fatores de risco</a:t>
            </a:r>
            <a:endParaRPr lang="en-US" sz="7760" b="1" dirty="0">
              <a:solidFill>
                <a:srgbClr val="006683"/>
              </a:solidFill>
              <a:latin typeface="Raleway Heavy"/>
              <a:ea typeface="Raleway Heavy"/>
              <a:cs typeface="Raleway Heavy"/>
              <a:sym typeface="Raleway Heavy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717373" y="4483912"/>
            <a:ext cx="169950" cy="909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15"/>
              </a:lnSpc>
            </a:pPr>
            <a:r>
              <a:rPr lang="en-US" sz="5310" b="1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  <a:sym typeface="Raleway Semi-Bold"/>
              </a:rPr>
              <a:t>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85800" y="3009900"/>
            <a:ext cx="13716000" cy="24618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fontAlgn="base">
              <a:buFont typeface="Wingdings" panose="05000000000000000000" pitchFamily="2" charset="2"/>
              <a:buChar char="Ø"/>
            </a:pPr>
            <a:r>
              <a:rPr lang="pt-BR" sz="4000" dirty="0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</a:rPr>
              <a:t>Consumo de tabaco </a:t>
            </a:r>
            <a:endParaRPr lang="pt-BR" sz="4000" dirty="0" smtClean="0">
              <a:solidFill>
                <a:srgbClr val="468CC8"/>
              </a:solidFill>
              <a:latin typeface="Raleway Semi-Bold"/>
              <a:ea typeface="Raleway Semi-Bold"/>
              <a:cs typeface="Raleway Semi-Bold"/>
            </a:endParaRPr>
          </a:p>
          <a:p>
            <a:pPr marL="571500" indent="-571500" fontAlgn="base">
              <a:buFont typeface="Wingdings" panose="05000000000000000000" pitchFamily="2" charset="2"/>
              <a:buChar char="Ø"/>
            </a:pPr>
            <a:r>
              <a:rPr lang="pt-BR" sz="4000" dirty="0" smtClean="0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</a:rPr>
              <a:t>Consumo de álcool</a:t>
            </a:r>
            <a:endParaRPr lang="pt-BR" sz="4000" dirty="0">
              <a:solidFill>
                <a:srgbClr val="468CC8"/>
              </a:solidFill>
              <a:latin typeface="Raleway Semi-Bold"/>
              <a:ea typeface="Raleway Semi-Bold"/>
              <a:cs typeface="Raleway Semi-Bold"/>
            </a:endParaRPr>
          </a:p>
          <a:p>
            <a:pPr marL="571500" indent="-571500" fontAlgn="base">
              <a:buFont typeface="Wingdings" panose="05000000000000000000" pitchFamily="2" charset="2"/>
              <a:buChar char="Ø"/>
            </a:pPr>
            <a:r>
              <a:rPr lang="pt-BR" sz="4000" dirty="0" err="1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</a:rPr>
              <a:t>Papilomavírus</a:t>
            </a:r>
            <a:r>
              <a:rPr lang="pt-BR" sz="4000" dirty="0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</a:rPr>
              <a:t> Humano (HPV</a:t>
            </a:r>
            <a:r>
              <a:rPr lang="pt-BR" sz="4000" dirty="0" smtClean="0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</a:rPr>
              <a:t>)</a:t>
            </a:r>
            <a:endParaRPr lang="pt-BR" sz="4000" dirty="0">
              <a:solidFill>
                <a:srgbClr val="468CC8"/>
              </a:solidFill>
              <a:latin typeface="Raleway Semi-Bold"/>
              <a:ea typeface="Raleway Semi-Bold"/>
              <a:cs typeface="Raleway Semi-Bold"/>
            </a:endParaRPr>
          </a:p>
          <a:p>
            <a:pPr marL="571500" indent="-571500" fontAlgn="base">
              <a:buFont typeface="Wingdings" panose="05000000000000000000" pitchFamily="2" charset="2"/>
              <a:buChar char="Ø"/>
            </a:pPr>
            <a:r>
              <a:rPr lang="pt-BR" sz="4000" dirty="0" smtClean="0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</a:rPr>
              <a:t>Exposição </a:t>
            </a:r>
            <a:r>
              <a:rPr lang="pt-BR" sz="4000" dirty="0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</a:rPr>
              <a:t>ao </a:t>
            </a:r>
            <a:r>
              <a:rPr lang="pt-BR" sz="4000" dirty="0" smtClean="0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</a:rPr>
              <a:t>sol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173427" y="9715500"/>
            <a:ext cx="142020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i="1" dirty="0" err="1">
                <a:latin typeface="Arial" panose="020B0604020202090204" pitchFamily="34" charset="0"/>
                <a:cs typeface="Arial" panose="020B0604020202090204" pitchFamily="34" charset="0"/>
              </a:rPr>
              <a:t>Chamoli</a:t>
            </a:r>
            <a:r>
              <a:rPr lang="pt-BR" sz="1600" i="1" dirty="0">
                <a:latin typeface="Arial" panose="020B0604020202090204" pitchFamily="34" charset="0"/>
                <a:cs typeface="Arial" panose="020B0604020202090204" pitchFamily="34" charset="0"/>
              </a:rPr>
              <a:t>, </a:t>
            </a:r>
            <a:r>
              <a:rPr lang="pt-BR" sz="1600" i="1" dirty="0" err="1">
                <a:latin typeface="Arial" panose="020B0604020202090204" pitchFamily="34" charset="0"/>
                <a:cs typeface="Arial" panose="020B0604020202090204" pitchFamily="34" charset="0"/>
              </a:rPr>
              <a:t>Ambika</a:t>
            </a:r>
            <a:r>
              <a:rPr lang="pt-BR" sz="1600" i="1" dirty="0">
                <a:latin typeface="Arial" panose="020B0604020202090204" pitchFamily="34" charset="0"/>
                <a:cs typeface="Arial" panose="020B0604020202090204" pitchFamily="34" charset="0"/>
              </a:rPr>
              <a:t> et al. </a:t>
            </a:r>
            <a:r>
              <a:rPr lang="pt-BR" sz="1600" i="1" dirty="0" smtClean="0">
                <a:latin typeface="Arial" panose="020B0604020202090204" pitchFamily="34" charset="0"/>
                <a:cs typeface="Arial" panose="020B0604020202090204" pitchFamily="34" charset="0"/>
              </a:rPr>
              <a:t>Overview </a:t>
            </a:r>
            <a:r>
              <a:rPr lang="pt-BR" sz="1600" i="1" dirty="0" err="1">
                <a:latin typeface="Arial" panose="020B0604020202090204" pitchFamily="34" charset="0"/>
                <a:cs typeface="Arial" panose="020B0604020202090204" pitchFamily="34" charset="0"/>
              </a:rPr>
              <a:t>of</a:t>
            </a:r>
            <a:r>
              <a:rPr lang="pt-BR" sz="1600" i="1" dirty="0">
                <a:latin typeface="Arial" panose="020B0604020202090204" pitchFamily="34" charset="0"/>
                <a:cs typeface="Arial" panose="020B0604020202090204" pitchFamily="34" charset="0"/>
              </a:rPr>
              <a:t> oral </a:t>
            </a:r>
            <a:r>
              <a:rPr lang="pt-BR" sz="1600" i="1" dirty="0" err="1">
                <a:latin typeface="Arial" panose="020B0604020202090204" pitchFamily="34" charset="0"/>
                <a:cs typeface="Arial" panose="020B0604020202090204" pitchFamily="34" charset="0"/>
              </a:rPr>
              <a:t>cavity</a:t>
            </a:r>
            <a:r>
              <a:rPr lang="pt-BR" sz="1600" i="1" dirty="0"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pt-BR" sz="1600" i="1" dirty="0" err="1">
                <a:latin typeface="Arial" panose="020B0604020202090204" pitchFamily="34" charset="0"/>
                <a:cs typeface="Arial" panose="020B0604020202090204" pitchFamily="34" charset="0"/>
              </a:rPr>
              <a:t>squamous</a:t>
            </a:r>
            <a:r>
              <a:rPr lang="pt-BR" sz="1600" i="1" dirty="0"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pt-BR" sz="1600" i="1" dirty="0" err="1">
                <a:latin typeface="Arial" panose="020B0604020202090204" pitchFamily="34" charset="0"/>
                <a:cs typeface="Arial" panose="020B0604020202090204" pitchFamily="34" charset="0"/>
              </a:rPr>
              <a:t>cell</a:t>
            </a:r>
            <a:r>
              <a:rPr lang="pt-BR" sz="1600" i="1" dirty="0">
                <a:latin typeface="Arial" panose="020B0604020202090204" pitchFamily="34" charset="0"/>
                <a:cs typeface="Arial" panose="020B0604020202090204" pitchFamily="34" charset="0"/>
              </a:rPr>
              <a:t> carcinoma: </a:t>
            </a:r>
            <a:r>
              <a:rPr lang="pt-BR" sz="1600" i="1" dirty="0" err="1">
                <a:latin typeface="Arial" panose="020B0604020202090204" pitchFamily="34" charset="0"/>
                <a:cs typeface="Arial" panose="020B0604020202090204" pitchFamily="34" charset="0"/>
              </a:rPr>
              <a:t>Risk</a:t>
            </a:r>
            <a:r>
              <a:rPr lang="pt-BR" sz="1600" i="1" dirty="0"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pt-BR" sz="1600" i="1" dirty="0" err="1">
                <a:latin typeface="Arial" panose="020B0604020202090204" pitchFamily="34" charset="0"/>
                <a:cs typeface="Arial" panose="020B0604020202090204" pitchFamily="34" charset="0"/>
              </a:rPr>
              <a:t>factors</a:t>
            </a:r>
            <a:r>
              <a:rPr lang="pt-BR" sz="1600" i="1" dirty="0">
                <a:latin typeface="Arial" panose="020B0604020202090204" pitchFamily="34" charset="0"/>
                <a:cs typeface="Arial" panose="020B0604020202090204" pitchFamily="34" charset="0"/>
              </a:rPr>
              <a:t>, </a:t>
            </a:r>
            <a:r>
              <a:rPr lang="pt-BR" sz="1600" i="1" dirty="0" err="1">
                <a:latin typeface="Arial" panose="020B0604020202090204" pitchFamily="34" charset="0"/>
                <a:cs typeface="Arial" panose="020B0604020202090204" pitchFamily="34" charset="0"/>
              </a:rPr>
              <a:t>mechanisms</a:t>
            </a:r>
            <a:r>
              <a:rPr lang="pt-BR" sz="1600" i="1" dirty="0">
                <a:latin typeface="Arial" panose="020B0604020202090204" pitchFamily="34" charset="0"/>
                <a:cs typeface="Arial" panose="020B0604020202090204" pitchFamily="34" charset="0"/>
              </a:rPr>
              <a:t>, </a:t>
            </a:r>
            <a:r>
              <a:rPr lang="pt-BR" sz="1600" i="1" dirty="0" err="1">
                <a:latin typeface="Arial" panose="020B0604020202090204" pitchFamily="34" charset="0"/>
                <a:cs typeface="Arial" panose="020B0604020202090204" pitchFamily="34" charset="0"/>
              </a:rPr>
              <a:t>and</a:t>
            </a:r>
            <a:r>
              <a:rPr lang="pt-BR" sz="1600" i="1" dirty="0"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pt-BR" sz="1600" i="1" dirty="0" err="1" smtClean="0">
                <a:latin typeface="Arial" panose="020B0604020202090204" pitchFamily="34" charset="0"/>
                <a:cs typeface="Arial" panose="020B0604020202090204" pitchFamily="34" charset="0"/>
              </a:rPr>
              <a:t>diagnostics</a:t>
            </a:r>
            <a:r>
              <a:rPr lang="pt-BR" sz="1600" i="1" dirty="0" smtClean="0">
                <a:latin typeface="Arial" panose="020B0604020202090204" pitchFamily="34" charset="0"/>
                <a:cs typeface="Arial" panose="020B0604020202090204" pitchFamily="34" charset="0"/>
              </a:rPr>
              <a:t>. Oral </a:t>
            </a:r>
            <a:r>
              <a:rPr lang="pt-BR" sz="1600" i="1" dirty="0" err="1">
                <a:latin typeface="Arial" panose="020B0604020202090204" pitchFamily="34" charset="0"/>
                <a:cs typeface="Arial" panose="020B0604020202090204" pitchFamily="34" charset="0"/>
              </a:rPr>
              <a:t>oncology</a:t>
            </a:r>
            <a:r>
              <a:rPr lang="pt-BR" sz="1600" i="1" dirty="0">
                <a:latin typeface="Arial" panose="020B0604020202090204" pitchFamily="34" charset="0"/>
                <a:cs typeface="Arial" panose="020B0604020202090204" pitchFamily="34" charset="0"/>
              </a:rPr>
              <a:t> </a:t>
            </a:r>
            <a:r>
              <a:rPr lang="pt-BR" sz="1600" i="1" dirty="0" smtClean="0">
                <a:latin typeface="Arial" panose="020B0604020202090204" pitchFamily="34" charset="0"/>
                <a:cs typeface="Arial" panose="020B0604020202090204" pitchFamily="34" charset="0"/>
              </a:rPr>
              <a:t>. </a:t>
            </a:r>
            <a:r>
              <a:rPr lang="pt-BR" sz="1600" i="1" dirty="0" err="1" smtClean="0">
                <a:latin typeface="Arial" panose="020B0604020202090204" pitchFamily="34" charset="0"/>
                <a:cs typeface="Arial" panose="020B0604020202090204" pitchFamily="34" charset="0"/>
              </a:rPr>
              <a:t>vol</a:t>
            </a:r>
            <a:r>
              <a:rPr lang="pt-BR" sz="1600" i="1" dirty="0" smtClean="0"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r>
              <a:rPr lang="pt-BR" sz="1600" i="1" dirty="0">
                <a:latin typeface="Arial" panose="020B0604020202090204" pitchFamily="34" charset="0"/>
                <a:cs typeface="Arial" panose="020B0604020202090204" pitchFamily="34" charset="0"/>
              </a:rPr>
              <a:t>121 (2021): 105451. doi:10.1016/j.oraloncology.2021.105451</a:t>
            </a:r>
          </a:p>
        </p:txBody>
      </p:sp>
      <p:sp>
        <p:nvSpPr>
          <p:cNvPr id="23" name="AutoShape 7" descr="researchgate.net/figure/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pt-BR"/>
          </a:p>
        </p:txBody>
      </p:sp>
      <p:sp>
        <p:nvSpPr>
          <p:cNvPr id="24" name="AutoShape 9" descr="researchgate.net/figure/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pt-BR"/>
          </a:p>
        </p:txBody>
      </p:sp>
      <p:sp>
        <p:nvSpPr>
          <p:cNvPr id="25" name="AutoShape 13" descr="researchgate.net/figure/..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pt-BR"/>
          </a:p>
        </p:txBody>
      </p:sp>
      <p:sp>
        <p:nvSpPr>
          <p:cNvPr id="26" name="AutoShape 15" descr="researchgate.net/figure/...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pt-BR"/>
          </a:p>
        </p:txBody>
      </p:sp>
      <p:sp>
        <p:nvSpPr>
          <p:cNvPr id="27" name="AutoShape 17" descr="researchgate.net/figure/...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pt-BR"/>
          </a:p>
        </p:txBody>
      </p:sp>
      <p:sp>
        <p:nvSpPr>
          <p:cNvPr id="28" name="AutoShape 20" descr="researchgate.net/figure/...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pt-BR"/>
          </a:p>
        </p:txBody>
      </p:sp>
      <p:grpSp>
        <p:nvGrpSpPr>
          <p:cNvPr id="4" name="Grupo 3"/>
          <p:cNvGrpSpPr/>
          <p:nvPr/>
        </p:nvGrpSpPr>
        <p:grpSpPr>
          <a:xfrm>
            <a:off x="505460" y="2504426"/>
            <a:ext cx="13896340" cy="7108839"/>
            <a:chOff x="505460" y="2504426"/>
            <a:chExt cx="13896340" cy="7108839"/>
          </a:xfrm>
        </p:grpSpPr>
        <p:pic>
          <p:nvPicPr>
            <p:cNvPr id="4098" name="Picture 2" descr="https://ars.els-cdn.com/content/image/1-s2.0-S136883752100556X-gr1_lrg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8" t="3794" r="1035" b="4137"/>
            <a:stretch>
              <a:fillRect/>
            </a:stretch>
          </p:blipFill>
          <p:spPr bwMode="auto">
            <a:xfrm>
              <a:off x="505460" y="5600700"/>
              <a:ext cx="13220065" cy="4012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" name="Grupo 1"/>
            <p:cNvGrpSpPr/>
            <p:nvPr/>
          </p:nvGrpSpPr>
          <p:grpSpPr>
            <a:xfrm>
              <a:off x="9115827" y="2504426"/>
              <a:ext cx="5285973" cy="3211626"/>
              <a:chOff x="9115827" y="2504426"/>
              <a:chExt cx="5285973" cy="3211626"/>
            </a:xfrm>
          </p:grpSpPr>
          <p:pic>
            <p:nvPicPr>
              <p:cNvPr id="4114" name="Picture 18" descr="C:\Users\PTL\Desktop\Oral-cancer-risk-factors.png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636" t="19568" r="18370" b="61884"/>
              <a:stretch>
                <a:fillRect/>
              </a:stretch>
            </p:blipFill>
            <p:spPr bwMode="auto">
              <a:xfrm>
                <a:off x="12799878" y="2591777"/>
                <a:ext cx="1601922" cy="1619845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1" descr="C:\Users\PTL\Desktop\Oral-cancer-risk-factors.png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463" t="63194" r="60082" b="18403"/>
              <a:stretch>
                <a:fillRect/>
              </a:stretch>
            </p:blipFill>
            <p:spPr bwMode="auto">
              <a:xfrm>
                <a:off x="10813433" y="2558932"/>
                <a:ext cx="1732926" cy="1686647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1" descr="C:\Users\PTL\Desktop\Oral-cancer-risk-factors.png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413" t="7406" r="38988" b="74653"/>
              <a:stretch>
                <a:fillRect/>
              </a:stretch>
            </p:blipFill>
            <p:spPr bwMode="auto">
              <a:xfrm>
                <a:off x="9930106" y="4199798"/>
                <a:ext cx="1612819" cy="1516254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21" descr="C:\Users\PTL\Desktop\Oral-cancer-risk-factors.png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567" t="19750" r="60525" b="62881"/>
              <a:stretch>
                <a:fillRect/>
              </a:stretch>
            </p:blipFill>
            <p:spPr bwMode="auto">
              <a:xfrm>
                <a:off x="9115827" y="2504426"/>
                <a:ext cx="1697606" cy="161668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1" descr="C:\Users\PTL\Desktop\Oral-cancer-risk-factors.png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593" t="74069" r="38952" b="7215"/>
              <a:stretch>
                <a:fillRect/>
              </a:stretch>
            </p:blipFill>
            <p:spPr bwMode="auto">
              <a:xfrm>
                <a:off x="11746259" y="4132073"/>
                <a:ext cx="1600200" cy="1583979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8" name="Freeform 4"/>
          <p:cNvSpPr/>
          <p:nvPr/>
        </p:nvSpPr>
        <p:spPr>
          <a:xfrm>
            <a:off x="16684278" y="509767"/>
            <a:ext cx="1336661" cy="1602249"/>
          </a:xfrm>
          <a:custGeom>
            <a:avLst/>
            <a:gdLst/>
            <a:ahLst/>
            <a:cxnLst/>
            <a:rect l="l" t="t" r="r" b="b"/>
            <a:pathLst>
              <a:path w="1874928" h="2136332">
                <a:moveTo>
                  <a:pt x="0" y="0"/>
                </a:moveTo>
                <a:lnTo>
                  <a:pt x="1874927" y="0"/>
                </a:lnTo>
                <a:lnTo>
                  <a:pt x="1874927" y="2136332"/>
                </a:lnTo>
                <a:lnTo>
                  <a:pt x="0" y="213633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91482" t="-8560" r="-83410" b="-12102"/>
            </a:stretch>
          </a:blipFill>
        </p:spPr>
      </p:sp>
      <p:sp>
        <p:nvSpPr>
          <p:cNvPr id="9" name="TextBox 5"/>
          <p:cNvSpPr txBox="1"/>
          <p:nvPr/>
        </p:nvSpPr>
        <p:spPr>
          <a:xfrm>
            <a:off x="17329008" y="561765"/>
            <a:ext cx="236529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0"/>
              </a:lnSpc>
            </a:pPr>
            <a:r>
              <a:rPr lang="en-US" sz="1600" b="1">
                <a:solidFill>
                  <a:srgbClr val="04668B"/>
                </a:solidFill>
                <a:latin typeface="Zilla Slab Bold"/>
                <a:ea typeface="Zilla Slab Bold"/>
                <a:cs typeface="Zilla Slab Bold"/>
                <a:sym typeface="Zilla Slab Bold"/>
              </a:rPr>
              <a:t>5º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aptura de Tela 2025-07-06 às 17.41.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009900"/>
            <a:ext cx="7550150" cy="5977255"/>
          </a:xfrm>
          <a:prstGeom prst="rect">
            <a:avLst/>
          </a:prstGeom>
          <a:effectLst>
            <a:softEdge rad="342900"/>
          </a:effectLst>
        </p:spPr>
      </p:pic>
      <p:sp>
        <p:nvSpPr>
          <p:cNvPr id="3" name="Freeform 3"/>
          <p:cNvSpPr/>
          <p:nvPr/>
        </p:nvSpPr>
        <p:spPr>
          <a:xfrm>
            <a:off x="13712190" y="0"/>
            <a:ext cx="4622800" cy="10286999"/>
          </a:xfrm>
          <a:custGeom>
            <a:avLst/>
            <a:gdLst/>
            <a:ahLst/>
            <a:cxnLst/>
            <a:rect l="l" t="t" r="r" b="b"/>
            <a:pathLst>
              <a:path w="6163949" h="13728125">
                <a:moveTo>
                  <a:pt x="0" y="0"/>
                </a:moveTo>
                <a:lnTo>
                  <a:pt x="6163949" y="0"/>
                </a:lnTo>
                <a:lnTo>
                  <a:pt x="6163949" y="13728125"/>
                </a:lnTo>
                <a:lnTo>
                  <a:pt x="0" y="137281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rcRect/>
            <a:stretch>
              <a:fillRect l="-218166" t="-478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85800" y="2087101"/>
            <a:ext cx="6697980" cy="424815"/>
          </a:xfrm>
          <a:custGeom>
            <a:avLst/>
            <a:gdLst/>
            <a:ahLst/>
            <a:cxnLst/>
            <a:rect l="l" t="t" r="r" b="b"/>
            <a:pathLst>
              <a:path w="2120302" h="455119">
                <a:moveTo>
                  <a:pt x="0" y="0"/>
                </a:moveTo>
                <a:lnTo>
                  <a:pt x="2120302" y="0"/>
                </a:lnTo>
                <a:lnTo>
                  <a:pt x="2120302" y="455118"/>
                </a:lnTo>
                <a:lnTo>
                  <a:pt x="0" y="4551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34418" y="2191062"/>
            <a:ext cx="11462261" cy="5614497"/>
          </a:xfrm>
          <a:custGeom>
            <a:avLst/>
            <a:gdLst/>
            <a:ahLst/>
            <a:cxnLst/>
            <a:rect l="l" t="t" r="r" b="b"/>
            <a:pathLst>
              <a:path w="11462261" h="5614497">
                <a:moveTo>
                  <a:pt x="0" y="0"/>
                </a:moveTo>
                <a:lnTo>
                  <a:pt x="11462261" y="0"/>
                </a:lnTo>
                <a:lnTo>
                  <a:pt x="11462261" y="5614496"/>
                </a:lnTo>
                <a:lnTo>
                  <a:pt x="0" y="56144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55407" y="800100"/>
            <a:ext cx="15298028" cy="11614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060"/>
              </a:lnSpc>
            </a:pPr>
            <a:r>
              <a:rPr lang="pt-BR" sz="5400" b="1" dirty="0">
                <a:solidFill>
                  <a:srgbClr val="006683"/>
                </a:solidFill>
                <a:latin typeface="Raleway Heavy"/>
                <a:ea typeface="Raleway Heavy"/>
                <a:cs typeface="Raleway Heavy"/>
                <a:sym typeface="Raleway Heavy"/>
              </a:rPr>
              <a:t>Diagnóstico precoce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717373" y="4483912"/>
            <a:ext cx="169950" cy="909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15"/>
              </a:lnSpc>
            </a:pPr>
            <a:r>
              <a:rPr lang="en-US" sz="5310" b="1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  <a:sym typeface="Raleway Semi-Bold"/>
              </a:rPr>
              <a:t>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976235" y="2805286"/>
            <a:ext cx="8942705" cy="587756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marL="571500" indent="-571500" fontAlgn="base">
              <a:buFont typeface="Wingdings" panose="05000000000000000000" pitchFamily="2" charset="2"/>
              <a:buChar char="§"/>
            </a:pPr>
            <a:r>
              <a:rPr lang="en-US" altLang="pt-BR" sz="4000" b="1" dirty="0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</a:rPr>
              <a:t>Dor persistente</a:t>
            </a:r>
          </a:p>
          <a:p>
            <a:pPr marL="571500" indent="-571500" fontAlgn="base">
              <a:buFont typeface="Wingdings" panose="05000000000000000000" pitchFamily="2" charset="2"/>
              <a:buChar char="§"/>
            </a:pPr>
            <a:r>
              <a:rPr lang="en-US" altLang="pt-BR" sz="4000" b="1" dirty="0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</a:rPr>
              <a:t>Ulcerações</a:t>
            </a:r>
            <a:r>
              <a:rPr lang="pt-BR" sz="4000" b="1" dirty="0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</a:rPr>
              <a:t> com duração superior a 15 dias</a:t>
            </a:r>
          </a:p>
          <a:p>
            <a:pPr marL="571500" indent="-571500" fontAlgn="base">
              <a:buFont typeface="Wingdings" panose="05000000000000000000" pitchFamily="2" charset="2"/>
              <a:buChar char="§"/>
            </a:pPr>
            <a:r>
              <a:rPr lang="pt-BR" sz="4000" b="1" dirty="0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</a:rPr>
              <a:t>Lesões avermelhadas ou brancas em mucosa oral</a:t>
            </a:r>
          </a:p>
          <a:p>
            <a:pPr marL="571500" indent="-571500" fontAlgn="base">
              <a:buFont typeface="Wingdings" panose="05000000000000000000" pitchFamily="2" charset="2"/>
              <a:buChar char="§"/>
            </a:pPr>
            <a:r>
              <a:rPr lang="pt-BR" sz="4000" b="1" dirty="0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</a:rPr>
              <a:t>Nódulos no pescoço</a:t>
            </a:r>
          </a:p>
          <a:p>
            <a:pPr marL="571500" indent="-571500" fontAlgn="base">
              <a:buFont typeface="Wingdings" panose="05000000000000000000" pitchFamily="2" charset="2"/>
              <a:buChar char="§"/>
            </a:pPr>
            <a:r>
              <a:rPr lang="en-US" altLang="pt-BR" sz="4000" b="1" dirty="0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</a:rPr>
              <a:t>Rouquidão persistente</a:t>
            </a:r>
            <a:endParaRPr lang="pt-BR" sz="4000" b="1" dirty="0">
              <a:solidFill>
                <a:srgbClr val="468CC8"/>
              </a:solidFill>
              <a:latin typeface="Raleway Semi-Bold"/>
              <a:ea typeface="Raleway Semi-Bold"/>
              <a:cs typeface="Raleway Semi-Bold"/>
            </a:endParaRPr>
          </a:p>
          <a:p>
            <a:pPr marL="571500" indent="-571500" fontAlgn="base">
              <a:buFont typeface="Wingdings" panose="05000000000000000000" pitchFamily="2" charset="2"/>
              <a:buChar char="§"/>
            </a:pPr>
            <a:r>
              <a:rPr lang="en-US" altLang="pt-BR" sz="4000" b="1" dirty="0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</a:rPr>
              <a:t>Dificuldade de mastigação, deglutição ou fala</a:t>
            </a:r>
            <a:endParaRPr lang="pt-BR" sz="4000" b="1" dirty="0">
              <a:solidFill>
                <a:srgbClr val="468CC8"/>
              </a:solidFill>
              <a:latin typeface="Raleway Semi-Bold"/>
              <a:ea typeface="Raleway Semi-Bold"/>
              <a:cs typeface="Raleway Semi-Bold"/>
            </a:endParaRPr>
          </a:p>
          <a:p>
            <a:pPr marL="571500" indent="-571500" fontAlgn="base">
              <a:buFont typeface="Wingdings" panose="05000000000000000000" pitchFamily="2" charset="2"/>
              <a:buChar char="§"/>
            </a:pPr>
            <a:r>
              <a:rPr lang="en-US" altLang="pt-BR" sz="4000" b="1" dirty="0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</a:rPr>
              <a:t>Assimetria facial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862965" y="9607550"/>
            <a:ext cx="1339532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i="1" dirty="0" err="1">
                <a:latin typeface="MyriadPro"/>
                <a:ea typeface="MyriadPro"/>
              </a:rPr>
              <a:t>I</a:t>
            </a:r>
            <a:r>
              <a:rPr sz="1600" i="1" dirty="0" err="1">
                <a:latin typeface="MyriadPro"/>
                <a:ea typeface="MyriadPro"/>
              </a:rPr>
              <a:t>nstituto</a:t>
            </a:r>
            <a:r>
              <a:rPr sz="1600" i="1" dirty="0">
                <a:latin typeface="MyriadPro"/>
                <a:ea typeface="MyriadPro"/>
              </a:rPr>
              <a:t> Nacional de </a:t>
            </a:r>
            <a:r>
              <a:rPr sz="1600" i="1" dirty="0" err="1">
                <a:latin typeface="MyriadPro"/>
                <a:ea typeface="MyriadPro"/>
              </a:rPr>
              <a:t>Câncer</a:t>
            </a:r>
            <a:r>
              <a:rPr sz="1600" i="1" dirty="0">
                <a:latin typeface="MyriadPro"/>
                <a:ea typeface="MyriadPro"/>
              </a:rPr>
              <a:t> (</a:t>
            </a:r>
            <a:r>
              <a:rPr sz="1600" i="1" dirty="0" err="1">
                <a:latin typeface="MyriadPro"/>
                <a:ea typeface="MyriadPro"/>
              </a:rPr>
              <a:t>Brasil</a:t>
            </a:r>
            <a:r>
              <a:rPr sz="1600" i="1" dirty="0">
                <a:latin typeface="MyriadPro"/>
                <a:ea typeface="MyriadPro"/>
              </a:rPr>
              <a:t>).</a:t>
            </a:r>
            <a:r>
              <a:rPr lang="en-US" sz="1600" i="1" dirty="0">
                <a:latin typeface="MyriadPro"/>
                <a:ea typeface="MyriadPro"/>
              </a:rPr>
              <a:t> </a:t>
            </a:r>
            <a:r>
              <a:rPr sz="1600" i="1" dirty="0" err="1">
                <a:latin typeface="MyriadPro"/>
                <a:ea typeface="MyriadPro"/>
              </a:rPr>
              <a:t>Diagnóstico</a:t>
            </a:r>
            <a:r>
              <a:rPr sz="1600" i="1" dirty="0">
                <a:latin typeface="MyriadPro"/>
                <a:ea typeface="MyriadPro"/>
              </a:rPr>
              <a:t> </a:t>
            </a:r>
            <a:r>
              <a:rPr sz="1600" i="1" dirty="0" err="1">
                <a:latin typeface="MyriadPro"/>
                <a:ea typeface="MyriadPro"/>
              </a:rPr>
              <a:t>precoce</a:t>
            </a:r>
            <a:r>
              <a:rPr sz="1600" i="1" dirty="0">
                <a:latin typeface="MyriadPro"/>
                <a:ea typeface="MyriadPro"/>
              </a:rPr>
              <a:t> do </a:t>
            </a:r>
            <a:r>
              <a:rPr sz="1600" i="1" dirty="0" err="1">
                <a:latin typeface="MyriadPro"/>
                <a:ea typeface="MyriadPro"/>
              </a:rPr>
              <a:t>câncer</a:t>
            </a:r>
            <a:r>
              <a:rPr sz="1600" i="1" dirty="0">
                <a:latin typeface="MyriadPro"/>
                <a:ea typeface="MyriadPro"/>
              </a:rPr>
              <a:t> de </a:t>
            </a:r>
            <a:r>
              <a:rPr sz="1600" i="1" dirty="0" err="1">
                <a:latin typeface="MyriadPro"/>
                <a:ea typeface="MyriadPro"/>
              </a:rPr>
              <a:t>boca</a:t>
            </a:r>
            <a:r>
              <a:rPr sz="1600" i="1" dirty="0">
                <a:latin typeface="MyriadPro"/>
                <a:ea typeface="MyriadPro"/>
              </a:rPr>
              <a:t> / </a:t>
            </a:r>
            <a:r>
              <a:rPr sz="1600" i="1" dirty="0" err="1">
                <a:latin typeface="MyriadPro"/>
                <a:ea typeface="MyriadPro"/>
              </a:rPr>
              <a:t>Instituto</a:t>
            </a:r>
            <a:r>
              <a:rPr sz="1600" i="1" dirty="0">
                <a:latin typeface="MyriadPro"/>
                <a:ea typeface="MyriadPro"/>
              </a:rPr>
              <a:t> Nacional de </a:t>
            </a:r>
            <a:r>
              <a:rPr sz="1600" i="1" dirty="0" err="1">
                <a:latin typeface="MyriadPro"/>
                <a:ea typeface="MyriadPro"/>
              </a:rPr>
              <a:t>Câncer</a:t>
            </a:r>
            <a:r>
              <a:rPr sz="1600" i="1" dirty="0">
                <a:latin typeface="MyriadPro"/>
                <a:ea typeface="MyriadPro"/>
              </a:rPr>
              <a:t>. Rio de Janeiro : INCA, 2022. </a:t>
            </a:r>
          </a:p>
        </p:txBody>
      </p:sp>
      <p:sp>
        <p:nvSpPr>
          <p:cNvPr id="13" name="Freeform 4"/>
          <p:cNvSpPr/>
          <p:nvPr/>
        </p:nvSpPr>
        <p:spPr>
          <a:xfrm>
            <a:off x="16684278" y="509767"/>
            <a:ext cx="1336661" cy="1602249"/>
          </a:xfrm>
          <a:custGeom>
            <a:avLst/>
            <a:gdLst/>
            <a:ahLst/>
            <a:cxnLst/>
            <a:rect l="l" t="t" r="r" b="b"/>
            <a:pathLst>
              <a:path w="1874928" h="2136332">
                <a:moveTo>
                  <a:pt x="0" y="0"/>
                </a:moveTo>
                <a:lnTo>
                  <a:pt x="1874927" y="0"/>
                </a:lnTo>
                <a:lnTo>
                  <a:pt x="1874927" y="2136332"/>
                </a:lnTo>
                <a:lnTo>
                  <a:pt x="0" y="213633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91482" t="-8560" r="-83410" b="-12102"/>
            </a:stretch>
          </a:blipFill>
        </p:spPr>
      </p:sp>
      <p:sp>
        <p:nvSpPr>
          <p:cNvPr id="14" name="TextBox 5"/>
          <p:cNvSpPr txBox="1"/>
          <p:nvPr/>
        </p:nvSpPr>
        <p:spPr>
          <a:xfrm>
            <a:off x="17329008" y="561765"/>
            <a:ext cx="236529" cy="39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60"/>
              </a:lnSpc>
            </a:pPr>
            <a:r>
              <a:rPr lang="en-US" sz="1600" b="1">
                <a:solidFill>
                  <a:srgbClr val="04668B"/>
                </a:solidFill>
                <a:latin typeface="Zilla Slab Bold"/>
                <a:ea typeface="Zilla Slab Bold"/>
                <a:cs typeface="Zilla Slab Bold"/>
                <a:sym typeface="Zilla Slab Bold"/>
              </a:rPr>
              <a:t>5º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/>
          <p:cNvGrpSpPr/>
          <p:nvPr/>
        </p:nvGrpSpPr>
        <p:grpSpPr>
          <a:xfrm>
            <a:off x="13944600" y="0"/>
            <a:ext cx="4318000" cy="10287000"/>
            <a:chOff x="961813" y="499503"/>
            <a:chExt cx="5715000" cy="13216496"/>
          </a:xfrm>
        </p:grpSpPr>
        <p:sp>
          <p:nvSpPr>
            <p:cNvPr id="6" name="Freeform 3"/>
            <p:cNvSpPr/>
            <p:nvPr/>
          </p:nvSpPr>
          <p:spPr>
            <a:xfrm>
              <a:off x="961813" y="499503"/>
              <a:ext cx="5715000" cy="13216496"/>
            </a:xfrm>
            <a:custGeom>
              <a:avLst/>
              <a:gdLst/>
              <a:ahLst/>
              <a:cxnLst/>
              <a:rect l="l" t="t" r="r" b="b"/>
              <a:pathLst>
                <a:path w="6163949" h="13728125">
                  <a:moveTo>
                    <a:pt x="0" y="0"/>
                  </a:moveTo>
                  <a:lnTo>
                    <a:pt x="6163949" y="0"/>
                  </a:lnTo>
                  <a:lnTo>
                    <a:pt x="6163949" y="13728125"/>
                  </a:lnTo>
                  <a:lnTo>
                    <a:pt x="0" y="13728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218166" t="-4074"/>
              </a:stretch>
            </a:blipFill>
          </p:spPr>
        </p:sp>
        <p:sp>
          <p:nvSpPr>
            <p:cNvPr id="7" name="Freeform 4"/>
            <p:cNvSpPr/>
            <p:nvPr/>
          </p:nvSpPr>
          <p:spPr>
            <a:xfrm>
              <a:off x="4333323" y="679689"/>
              <a:ext cx="1874928" cy="2136332"/>
            </a:xfrm>
            <a:custGeom>
              <a:avLst/>
              <a:gdLst/>
              <a:ahLst/>
              <a:cxnLst/>
              <a:rect l="l" t="t" r="r" b="b"/>
              <a:pathLst>
                <a:path w="1874928" h="2136332">
                  <a:moveTo>
                    <a:pt x="0" y="0"/>
                  </a:moveTo>
                  <a:lnTo>
                    <a:pt x="1874927" y="0"/>
                  </a:lnTo>
                  <a:lnTo>
                    <a:pt x="1874927" y="2136332"/>
                  </a:lnTo>
                  <a:lnTo>
                    <a:pt x="0" y="21363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91482" t="-8560" r="-83410" b="-1210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5"/>
            <p:cNvSpPr txBox="1"/>
            <p:nvPr/>
          </p:nvSpPr>
          <p:spPr>
            <a:xfrm>
              <a:off x="5224780" y="900007"/>
              <a:ext cx="344593" cy="441113"/>
            </a:xfrm>
            <a:prstGeom prst="rect">
              <a:avLst/>
            </a:prstGeom>
          </p:spPr>
          <p:txBody>
            <a:bodyPr lIns="0" tIns="0" rIns="0" bIns="0" rtlCol="0" anchor="t">
              <a:noAutofit/>
            </a:bodyPr>
            <a:lstStyle/>
            <a:p>
              <a:pPr algn="ctr">
                <a:lnSpc>
                  <a:spcPts val="3060"/>
                </a:lnSpc>
              </a:pPr>
              <a:r>
                <a:rPr lang="en-US" b="1">
                  <a:solidFill>
                    <a:srgbClr val="04668B"/>
                  </a:solidFill>
                  <a:latin typeface="Zilla Slab Bold"/>
                  <a:ea typeface="Zilla Slab Bold"/>
                  <a:cs typeface="Zilla Slab Bold"/>
                  <a:sym typeface="Zilla Slab Bold"/>
                </a:rPr>
                <a:t>5º</a:t>
              </a: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047" y="4122420"/>
            <a:ext cx="806945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989070"/>
            <a:ext cx="5381625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02448"/>
            <a:ext cx="11554078" cy="326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944600" y="0"/>
            <a:ext cx="4622800" cy="10286999"/>
            <a:chOff x="513080" y="578088"/>
            <a:chExt cx="6163733" cy="13137910"/>
          </a:xfrm>
        </p:grpSpPr>
        <p:sp>
          <p:nvSpPr>
            <p:cNvPr id="3" name="Freeform 3"/>
            <p:cNvSpPr/>
            <p:nvPr/>
          </p:nvSpPr>
          <p:spPr>
            <a:xfrm>
              <a:off x="513080" y="578088"/>
              <a:ext cx="6163733" cy="13137910"/>
            </a:xfrm>
            <a:custGeom>
              <a:avLst/>
              <a:gdLst/>
              <a:ahLst/>
              <a:cxnLst/>
              <a:rect l="l" t="t" r="r" b="b"/>
              <a:pathLst>
                <a:path w="6163949" h="13728125">
                  <a:moveTo>
                    <a:pt x="0" y="0"/>
                  </a:moveTo>
                  <a:lnTo>
                    <a:pt x="6163949" y="0"/>
                  </a:lnTo>
                  <a:lnTo>
                    <a:pt x="6163949" y="13728125"/>
                  </a:lnTo>
                  <a:lnTo>
                    <a:pt x="0" y="13728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218166" t="-4697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4231723" y="578089"/>
              <a:ext cx="1874928" cy="2136332"/>
            </a:xfrm>
            <a:custGeom>
              <a:avLst/>
              <a:gdLst/>
              <a:ahLst/>
              <a:cxnLst/>
              <a:rect l="l" t="t" r="r" b="b"/>
              <a:pathLst>
                <a:path w="1874928" h="2136332">
                  <a:moveTo>
                    <a:pt x="0" y="0"/>
                  </a:moveTo>
                  <a:lnTo>
                    <a:pt x="1874927" y="0"/>
                  </a:lnTo>
                  <a:lnTo>
                    <a:pt x="1874927" y="2136332"/>
                  </a:lnTo>
                  <a:lnTo>
                    <a:pt x="0" y="21363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91482" t="-8560" r="-83410" b="-12102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5123180" y="798407"/>
              <a:ext cx="344593" cy="441113"/>
            </a:xfrm>
            <a:prstGeom prst="rect">
              <a:avLst/>
            </a:prstGeom>
          </p:spPr>
          <p:txBody>
            <a:bodyPr lIns="0" tIns="0" rIns="0" bIns="0" rtlCol="0" anchor="t">
              <a:noAutofit/>
            </a:bodyPr>
            <a:lstStyle/>
            <a:p>
              <a:pPr algn="ctr">
                <a:lnSpc>
                  <a:spcPts val="3060"/>
                </a:lnSpc>
              </a:pPr>
              <a:r>
                <a:rPr lang="en-US" b="1">
                  <a:solidFill>
                    <a:srgbClr val="04668B"/>
                  </a:solidFill>
                  <a:latin typeface="Zilla Slab Bold"/>
                  <a:ea typeface="Zilla Slab Bold"/>
                  <a:cs typeface="Zilla Slab Bold"/>
                  <a:sym typeface="Zilla Slab Bold"/>
                </a:rPr>
                <a:t>5º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217805" y="2320290"/>
            <a:ext cx="11872595" cy="327025"/>
          </a:xfrm>
          <a:custGeom>
            <a:avLst/>
            <a:gdLst/>
            <a:ahLst/>
            <a:cxnLst/>
            <a:rect l="l" t="t" r="r" b="b"/>
            <a:pathLst>
              <a:path w="2120302" h="455119">
                <a:moveTo>
                  <a:pt x="0" y="0"/>
                </a:moveTo>
                <a:lnTo>
                  <a:pt x="2120302" y="0"/>
                </a:lnTo>
                <a:lnTo>
                  <a:pt x="2120302" y="455118"/>
                </a:lnTo>
                <a:lnTo>
                  <a:pt x="0" y="4551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959383" y="2548076"/>
            <a:ext cx="11462261" cy="5614497"/>
          </a:xfrm>
          <a:custGeom>
            <a:avLst/>
            <a:gdLst/>
            <a:ahLst/>
            <a:cxnLst/>
            <a:rect l="l" t="t" r="r" b="b"/>
            <a:pathLst>
              <a:path w="11462261" h="5614497">
                <a:moveTo>
                  <a:pt x="0" y="0"/>
                </a:moveTo>
                <a:lnTo>
                  <a:pt x="11462261" y="0"/>
                </a:lnTo>
                <a:lnTo>
                  <a:pt x="11462261" y="5614496"/>
                </a:lnTo>
                <a:lnTo>
                  <a:pt x="0" y="56144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28600" y="1239944"/>
            <a:ext cx="15298028" cy="8305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5400" b="1" dirty="0" err="1" smtClean="0">
                <a:solidFill>
                  <a:srgbClr val="006683"/>
                </a:solidFill>
                <a:latin typeface="Raleway Heavy"/>
                <a:ea typeface="Raleway Heavy"/>
                <a:cs typeface="Raleway Heavy"/>
                <a:sym typeface="Raleway Heavy"/>
              </a:rPr>
              <a:t>Desordens</a:t>
            </a:r>
            <a:r>
              <a:rPr lang="en-US" sz="5400" b="1" dirty="0" smtClean="0">
                <a:solidFill>
                  <a:srgbClr val="006683"/>
                </a:solidFill>
                <a:latin typeface="Raleway Heavy"/>
                <a:ea typeface="Raleway Heavy"/>
                <a:cs typeface="Raleway Heavy"/>
                <a:sym typeface="Raleway Heavy"/>
              </a:rPr>
              <a:t> </a:t>
            </a:r>
            <a:r>
              <a:rPr lang="en-US" sz="5400" b="1" dirty="0" err="1" smtClean="0">
                <a:solidFill>
                  <a:srgbClr val="006683"/>
                </a:solidFill>
                <a:latin typeface="Raleway Heavy"/>
                <a:ea typeface="Raleway Heavy"/>
                <a:cs typeface="Raleway Heavy"/>
                <a:sym typeface="Raleway Heavy"/>
              </a:rPr>
              <a:t>potencialmente</a:t>
            </a:r>
            <a:r>
              <a:rPr lang="en-US" sz="5400" b="1" dirty="0" smtClean="0">
                <a:solidFill>
                  <a:srgbClr val="006683"/>
                </a:solidFill>
                <a:latin typeface="Raleway Heavy"/>
                <a:ea typeface="Raleway Heavy"/>
                <a:cs typeface="Raleway Heavy"/>
                <a:sym typeface="Raleway Heavy"/>
              </a:rPr>
              <a:t> </a:t>
            </a:r>
            <a:r>
              <a:rPr lang="en-US" sz="5400" b="1" dirty="0" err="1" smtClean="0">
                <a:solidFill>
                  <a:srgbClr val="006683"/>
                </a:solidFill>
                <a:latin typeface="Raleway Heavy"/>
                <a:ea typeface="Raleway Heavy"/>
                <a:cs typeface="Raleway Heavy"/>
                <a:sym typeface="Raleway Heavy"/>
              </a:rPr>
              <a:t>malignas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717373" y="4483912"/>
            <a:ext cx="169950" cy="909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15"/>
              </a:lnSpc>
            </a:pPr>
            <a:r>
              <a:rPr lang="en-US" sz="5310" b="1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  <a:sym typeface="Raleway Semi-Bold"/>
              </a:rPr>
              <a:t>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46380" y="3084195"/>
            <a:ext cx="15370175" cy="16617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fontAlgn="base"/>
            <a:r>
              <a:rPr lang="pt-BR" sz="3600" b="1" dirty="0" smtClean="0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</a:rPr>
              <a:t>“Grupo heterogêneo de condições associadas com risco </a:t>
            </a:r>
            <a:r>
              <a:rPr lang="en-US" altLang="pt-BR" sz="3600" b="1" dirty="0" smtClean="0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</a:rPr>
              <a:t>aumentado </a:t>
            </a:r>
            <a:r>
              <a:rPr lang="pt-BR" sz="3600" b="1" dirty="0" smtClean="0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</a:rPr>
              <a:t>de </a:t>
            </a:r>
            <a:r>
              <a:rPr lang="en-US" altLang="pt-BR" sz="3600" b="1" dirty="0" smtClean="0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</a:rPr>
              <a:t>desenvolvimento do</a:t>
            </a:r>
            <a:r>
              <a:rPr lang="pt-BR" sz="3600" b="1" dirty="0" smtClean="0">
                <a:solidFill>
                  <a:srgbClr val="468CC8"/>
                </a:solidFill>
                <a:latin typeface="Raleway Semi-Bold"/>
                <a:ea typeface="Raleway Semi-Bold"/>
                <a:cs typeface="Raleway Semi-Bold"/>
              </a:rPr>
              <a:t> câncer bucal”</a:t>
            </a:r>
          </a:p>
          <a:p>
            <a:pPr fontAlgn="base"/>
            <a:endParaRPr lang="pt-BR" sz="3600" b="1" dirty="0" smtClean="0">
              <a:solidFill>
                <a:srgbClr val="468CC8"/>
              </a:solidFill>
              <a:latin typeface="Raleway Semi-Bold"/>
              <a:ea typeface="Raleway Semi-Bold"/>
              <a:cs typeface="Raleway Semi-Bold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27" y="4780171"/>
            <a:ext cx="4883591" cy="37923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028" y="4773601"/>
            <a:ext cx="4371147" cy="37988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4773601"/>
            <a:ext cx="5595118" cy="37988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365760" y="8724900"/>
            <a:ext cx="1497711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 smtClean="0">
                <a:latin typeface="Arial Italic" panose="020B0604020202090204" charset="0"/>
                <a:cs typeface="Arial Italic" panose="020B0604020202090204" charset="0"/>
              </a:rPr>
              <a:t>Fonte: El-</a:t>
            </a:r>
            <a:r>
              <a:rPr lang="en-US" sz="1600" i="1" dirty="0" err="1" smtClean="0">
                <a:latin typeface="Arial Italic" panose="020B0604020202090204" charset="0"/>
                <a:cs typeface="Arial Italic" panose="020B0604020202090204" charset="0"/>
              </a:rPr>
              <a:t>Naggar</a:t>
            </a:r>
            <a:r>
              <a:rPr lang="en-US" sz="1600" i="1" dirty="0" smtClean="0">
                <a:latin typeface="Arial Italic" panose="020B0604020202090204" charset="0"/>
                <a:cs typeface="Arial Italic" panose="020B0604020202090204" charset="0"/>
              </a:rPr>
              <a:t> </a:t>
            </a:r>
            <a:r>
              <a:rPr lang="en-US" sz="1600" i="1" dirty="0">
                <a:latin typeface="Arial Italic" panose="020B0604020202090204" charset="0"/>
                <a:cs typeface="Arial Italic" panose="020B0604020202090204" charset="0"/>
              </a:rPr>
              <a:t>AK, Chan JKC, Grandis JR, </a:t>
            </a:r>
            <a:r>
              <a:rPr lang="en-US" sz="1600" i="1" dirty="0" err="1">
                <a:latin typeface="Arial Italic" panose="020B0604020202090204" charset="0"/>
                <a:cs typeface="Arial Italic" panose="020B0604020202090204" charset="0"/>
              </a:rPr>
              <a:t>Takata</a:t>
            </a:r>
            <a:r>
              <a:rPr lang="en-US" sz="1600" i="1" dirty="0">
                <a:latin typeface="Arial Italic" panose="020B0604020202090204" charset="0"/>
                <a:cs typeface="Arial Italic" panose="020B0604020202090204" charset="0"/>
              </a:rPr>
              <a:t> T, </a:t>
            </a:r>
            <a:r>
              <a:rPr lang="en-US" sz="1600" i="1" dirty="0" err="1">
                <a:latin typeface="Arial Italic" panose="020B0604020202090204" charset="0"/>
                <a:cs typeface="Arial Italic" panose="020B0604020202090204" charset="0"/>
              </a:rPr>
              <a:t>Slootweg</a:t>
            </a:r>
            <a:r>
              <a:rPr lang="en-US" sz="1600" i="1" dirty="0">
                <a:latin typeface="Arial Italic" panose="020B0604020202090204" charset="0"/>
                <a:cs typeface="Arial Italic" panose="020B0604020202090204" charset="0"/>
              </a:rPr>
              <a:t> PJ, editors. WHO classification of head and neck </a:t>
            </a:r>
            <a:r>
              <a:rPr lang="en-US" sz="1600" i="1" dirty="0" err="1">
                <a:latin typeface="Arial Italic" panose="020B0604020202090204" charset="0"/>
                <a:cs typeface="Arial Italic" panose="020B0604020202090204" charset="0"/>
              </a:rPr>
              <a:t>tumours</a:t>
            </a:r>
            <a:r>
              <a:rPr lang="en-US" sz="1600" i="1" dirty="0">
                <a:latin typeface="Arial Italic" panose="020B0604020202090204" charset="0"/>
                <a:cs typeface="Arial Italic" panose="020B0604020202090204" charset="0"/>
              </a:rPr>
              <a:t>. 5th ed. Lyon (France): International Agency for Research on Cancer; 2022.</a:t>
            </a:r>
            <a:endParaRPr lang="pt-BR" sz="1600" i="1" dirty="0">
              <a:latin typeface="Arial Italic" panose="020B0604020202090204" charset="0"/>
              <a:cs typeface="Arial Italic" panose="020B060402020209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3712038" y="0"/>
            <a:ext cx="4622962" cy="10296094"/>
            <a:chOff x="0" y="0"/>
            <a:chExt cx="6163949" cy="137281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163949" cy="13728125"/>
            </a:xfrm>
            <a:custGeom>
              <a:avLst/>
              <a:gdLst/>
              <a:ahLst/>
              <a:cxnLst/>
              <a:rect l="l" t="t" r="r" b="b"/>
              <a:pathLst>
                <a:path w="6163949" h="13728125">
                  <a:moveTo>
                    <a:pt x="0" y="0"/>
                  </a:moveTo>
                  <a:lnTo>
                    <a:pt x="6163949" y="0"/>
                  </a:lnTo>
                  <a:lnTo>
                    <a:pt x="6163949" y="13728125"/>
                  </a:lnTo>
                  <a:lnTo>
                    <a:pt x="0" y="13728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18166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3825323" y="374889"/>
              <a:ext cx="1874928" cy="2136332"/>
            </a:xfrm>
            <a:custGeom>
              <a:avLst/>
              <a:gdLst/>
              <a:ahLst/>
              <a:cxnLst/>
              <a:rect l="l" t="t" r="r" b="b"/>
              <a:pathLst>
                <a:path w="1874928" h="2136332">
                  <a:moveTo>
                    <a:pt x="0" y="0"/>
                  </a:moveTo>
                  <a:lnTo>
                    <a:pt x="1874927" y="0"/>
                  </a:lnTo>
                  <a:lnTo>
                    <a:pt x="1874927" y="2136332"/>
                  </a:lnTo>
                  <a:lnTo>
                    <a:pt x="0" y="21363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91482" t="-8560" r="-83410" b="-12102"/>
              </a:stretch>
            </a:blipFill>
          </p:spPr>
        </p:sp>
        <p:sp>
          <p:nvSpPr>
            <p:cNvPr id="6" name="TextBox 6"/>
            <p:cNvSpPr txBox="1"/>
            <p:nvPr/>
          </p:nvSpPr>
          <p:spPr>
            <a:xfrm>
              <a:off x="4729683" y="545820"/>
              <a:ext cx="331778" cy="4901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60"/>
                </a:lnSpc>
              </a:pPr>
              <a:r>
                <a:rPr lang="en-US" sz="2185" b="1">
                  <a:solidFill>
                    <a:srgbClr val="04668B"/>
                  </a:solidFill>
                  <a:latin typeface="Zilla Slab Bold"/>
                  <a:ea typeface="Zilla Slab Bold"/>
                  <a:cs typeface="Zilla Slab Bold"/>
                  <a:sym typeface="Zilla Slab Bold"/>
                </a:rPr>
                <a:t>5º</a:t>
              </a:r>
            </a:p>
          </p:txBody>
        </p:sp>
      </p:grpSp>
      <p:sp>
        <p:nvSpPr>
          <p:cNvPr id="11" name="Text Box 10"/>
          <p:cNvSpPr txBox="1"/>
          <p:nvPr/>
        </p:nvSpPr>
        <p:spPr>
          <a:xfrm>
            <a:off x="76200" y="8877300"/>
            <a:ext cx="1107122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lnSpc>
                <a:spcPct val="150000"/>
              </a:lnSpc>
            </a:pPr>
            <a:r>
              <a:rPr sz="1400" i="1" dirty="0" err="1">
                <a:solidFill>
                  <a:srgbClr val="222222"/>
                </a:solidFill>
                <a:latin typeface="Arial Italic" panose="020B0604020202090204" charset="0"/>
                <a:ea typeface="Helvetica Neue" panose="02000503000000020004"/>
                <a:cs typeface="Arial Italic" panose="020B0604020202090204" charset="0"/>
              </a:rPr>
              <a:t>Gontarz</a:t>
            </a:r>
            <a:r>
              <a:rPr sz="1400" i="1" dirty="0">
                <a:solidFill>
                  <a:srgbClr val="222222"/>
                </a:solidFill>
                <a:latin typeface="Arial Italic" panose="020B0604020202090204" charset="0"/>
                <a:ea typeface="Helvetica Neue" panose="02000503000000020004"/>
                <a:cs typeface="Arial Italic" panose="020B0604020202090204" charset="0"/>
              </a:rPr>
              <a:t>, M.; </a:t>
            </a:r>
            <a:r>
              <a:rPr sz="1400" i="1" dirty="0" err="1">
                <a:solidFill>
                  <a:srgbClr val="222222"/>
                </a:solidFill>
                <a:latin typeface="Arial Italic" panose="020B0604020202090204" charset="0"/>
                <a:ea typeface="Helvetica Neue" panose="02000503000000020004"/>
                <a:cs typeface="Arial Italic" panose="020B0604020202090204" charset="0"/>
              </a:rPr>
              <a:t>Gałązka</a:t>
            </a:r>
            <a:r>
              <a:rPr sz="1400" i="1" dirty="0">
                <a:solidFill>
                  <a:srgbClr val="222222"/>
                </a:solidFill>
                <a:latin typeface="Arial Italic" panose="020B0604020202090204" charset="0"/>
                <a:ea typeface="Helvetica Neue" panose="02000503000000020004"/>
                <a:cs typeface="Arial Italic" panose="020B0604020202090204" charset="0"/>
              </a:rPr>
              <a:t>, K.; </a:t>
            </a:r>
            <a:r>
              <a:rPr sz="1400" i="1" dirty="0" err="1">
                <a:solidFill>
                  <a:srgbClr val="222222"/>
                </a:solidFill>
                <a:latin typeface="Arial Italic" panose="020B0604020202090204" charset="0"/>
                <a:ea typeface="Helvetica Neue" panose="02000503000000020004"/>
                <a:cs typeface="Arial Italic" panose="020B0604020202090204" charset="0"/>
              </a:rPr>
              <a:t>Gąsiorowski</a:t>
            </a:r>
            <a:r>
              <a:rPr sz="1400" i="1" dirty="0">
                <a:solidFill>
                  <a:srgbClr val="222222"/>
                </a:solidFill>
                <a:latin typeface="Arial Italic" panose="020B0604020202090204" charset="0"/>
                <a:ea typeface="Helvetica Neue" panose="02000503000000020004"/>
                <a:cs typeface="Arial Italic" panose="020B0604020202090204" charset="0"/>
              </a:rPr>
              <a:t>, K.; Bargiel, J.; </a:t>
            </a:r>
            <a:r>
              <a:rPr sz="1400" i="1" dirty="0" err="1">
                <a:solidFill>
                  <a:srgbClr val="222222"/>
                </a:solidFill>
                <a:latin typeface="Arial Italic" panose="020B0604020202090204" charset="0"/>
                <a:ea typeface="Helvetica Neue" panose="02000503000000020004"/>
                <a:cs typeface="Arial Italic" panose="020B0604020202090204" charset="0"/>
              </a:rPr>
              <a:t>Marecik</a:t>
            </a:r>
            <a:r>
              <a:rPr sz="1400" i="1" dirty="0">
                <a:solidFill>
                  <a:srgbClr val="222222"/>
                </a:solidFill>
                <a:latin typeface="Arial Italic" panose="020B0604020202090204" charset="0"/>
                <a:ea typeface="Helvetica Neue" panose="02000503000000020004"/>
                <a:cs typeface="Arial Italic" panose="020B0604020202090204" charset="0"/>
              </a:rPr>
              <a:t>, T.; </a:t>
            </a:r>
            <a:r>
              <a:rPr sz="1400" i="1" dirty="0" err="1">
                <a:solidFill>
                  <a:srgbClr val="222222"/>
                </a:solidFill>
                <a:latin typeface="Arial Italic" panose="020B0604020202090204" charset="0"/>
                <a:ea typeface="Helvetica Neue" panose="02000503000000020004"/>
                <a:cs typeface="Arial Italic" panose="020B0604020202090204" charset="0"/>
              </a:rPr>
              <a:t>Szczurowski</a:t>
            </a:r>
            <a:r>
              <a:rPr sz="1400" i="1" dirty="0">
                <a:solidFill>
                  <a:srgbClr val="222222"/>
                </a:solidFill>
                <a:latin typeface="Arial Italic" panose="020B0604020202090204" charset="0"/>
                <a:ea typeface="Helvetica Neue" panose="02000503000000020004"/>
                <a:cs typeface="Arial Italic" panose="020B0604020202090204" charset="0"/>
              </a:rPr>
              <a:t>, P.; </a:t>
            </a:r>
            <a:r>
              <a:rPr sz="1400" i="1" dirty="0" err="1">
                <a:solidFill>
                  <a:srgbClr val="222222"/>
                </a:solidFill>
                <a:latin typeface="Arial Italic" panose="020B0604020202090204" charset="0"/>
                <a:ea typeface="Helvetica Neue" panose="02000503000000020004"/>
                <a:cs typeface="Arial Italic" panose="020B0604020202090204" charset="0"/>
              </a:rPr>
              <a:t>Wyszyńska-Pawelec</a:t>
            </a:r>
            <a:r>
              <a:rPr sz="1400" i="1" dirty="0">
                <a:solidFill>
                  <a:srgbClr val="222222"/>
                </a:solidFill>
                <a:latin typeface="Arial Italic" panose="020B0604020202090204" charset="0"/>
                <a:ea typeface="Helvetica Neue" panose="02000503000000020004"/>
                <a:cs typeface="Arial Italic" panose="020B0604020202090204" charset="0"/>
              </a:rPr>
              <a:t>, G. Tumor-to-Tumor Metastasis: Dissemination of Cutaneous Squamous Cell Carcinoma Involving Parotid Warthin </a:t>
            </a:r>
            <a:r>
              <a:rPr sz="1400" i="1" dirty="0" smtClean="0">
                <a:solidFill>
                  <a:srgbClr val="222222"/>
                </a:solidFill>
                <a:latin typeface="Arial Italic" panose="020B0604020202090204" charset="0"/>
                <a:ea typeface="Helvetica Neue" panose="02000503000000020004"/>
                <a:cs typeface="Arial Italic" panose="020B0604020202090204" charset="0"/>
              </a:rPr>
              <a:t>Tumor</a:t>
            </a:r>
            <a:r>
              <a:rPr lang="pt-BR" sz="1400" i="1" dirty="0" smtClean="0">
                <a:solidFill>
                  <a:srgbClr val="222222"/>
                </a:solidFill>
                <a:latin typeface="Arial Italic" panose="020B0604020202090204" charset="0"/>
                <a:ea typeface="Helvetica Neue" panose="02000503000000020004"/>
                <a:cs typeface="Arial Italic" panose="020B0604020202090204" charset="0"/>
              </a:rPr>
              <a:t> - </a:t>
            </a:r>
            <a:r>
              <a:rPr sz="1400" i="1" dirty="0" smtClean="0">
                <a:solidFill>
                  <a:srgbClr val="222222"/>
                </a:solidFill>
                <a:latin typeface="Arial Italic" panose="020B0604020202090204" charset="0"/>
                <a:ea typeface="Helvetica Neue" panose="02000503000000020004"/>
                <a:cs typeface="Arial Italic" panose="020B0604020202090204" charset="0"/>
              </a:rPr>
              <a:t>Case </a:t>
            </a:r>
            <a:r>
              <a:rPr sz="1400" i="1" dirty="0">
                <a:solidFill>
                  <a:srgbClr val="222222"/>
                </a:solidFill>
                <a:latin typeface="Arial Italic" panose="020B0604020202090204" charset="0"/>
                <a:ea typeface="Helvetica Neue" panose="02000503000000020004"/>
                <a:cs typeface="Arial Italic" panose="020B0604020202090204" charset="0"/>
              </a:rPr>
              <a:t>Report. Diseases 2024, 12, 140. </a:t>
            </a:r>
            <a:endParaRPr lang="pt-BR" sz="1400" i="1" dirty="0" smtClean="0">
              <a:solidFill>
                <a:srgbClr val="222222"/>
              </a:solidFill>
              <a:latin typeface="Arial Italic" panose="020B0604020202090204" charset="0"/>
              <a:ea typeface="Helvetica Neue" panose="02000503000000020004"/>
              <a:cs typeface="Arial Italic" panose="020B0604020202090204" charset="0"/>
            </a:endParaRPr>
          </a:p>
          <a:p>
            <a:pPr algn="just">
              <a:lnSpc>
                <a:spcPct val="150000"/>
              </a:lnSpc>
            </a:pPr>
            <a:r>
              <a:rPr lang="pt-BR" sz="1400" i="1" dirty="0" smtClean="0">
                <a:latin typeface="Arial Italic" panose="020B0604020202090204" charset="0"/>
                <a:ea typeface="Lucida Grande" panose="020B0600040502020204"/>
                <a:cs typeface="Arial Italic" panose="020B0604020202090204" charset="0"/>
              </a:rPr>
              <a:t>Sakamoto </a:t>
            </a:r>
            <a:r>
              <a:rPr lang="pt-BR" sz="1400" i="1" dirty="0">
                <a:latin typeface="Arial Italic" panose="020B0604020202090204" charset="0"/>
                <a:ea typeface="Lucida Grande" panose="020B0600040502020204"/>
                <a:cs typeface="Arial Italic" panose="020B0604020202090204" charset="0"/>
              </a:rPr>
              <a:t>Y, </a:t>
            </a:r>
            <a:r>
              <a:rPr lang="pt-BR" sz="1400" i="1" dirty="0" err="1">
                <a:latin typeface="Arial Italic" panose="020B0604020202090204" charset="0"/>
                <a:ea typeface="Lucida Grande" panose="020B0600040502020204"/>
                <a:cs typeface="Arial Italic" panose="020B0604020202090204" charset="0"/>
              </a:rPr>
              <a:t>Yanamoto</a:t>
            </a:r>
            <a:r>
              <a:rPr lang="pt-BR" sz="1400" i="1" dirty="0">
                <a:latin typeface="Arial Italic" panose="020B0604020202090204" charset="0"/>
                <a:ea typeface="Lucida Grande" panose="020B0600040502020204"/>
                <a:cs typeface="Arial Italic" panose="020B0604020202090204" charset="0"/>
              </a:rPr>
              <a:t> S, </a:t>
            </a:r>
            <a:r>
              <a:rPr lang="pt-BR" sz="1400" i="1" dirty="0" err="1">
                <a:latin typeface="Arial Italic" panose="020B0604020202090204" charset="0"/>
                <a:ea typeface="Lucida Grande" panose="020B0600040502020204"/>
                <a:cs typeface="Arial Italic" panose="020B0604020202090204" charset="0"/>
              </a:rPr>
              <a:t>Adachi</a:t>
            </a:r>
            <a:r>
              <a:rPr lang="pt-BR" sz="1400" i="1" dirty="0">
                <a:latin typeface="Arial Italic" panose="020B0604020202090204" charset="0"/>
                <a:ea typeface="Lucida Grande" panose="020B0600040502020204"/>
                <a:cs typeface="Arial Italic" panose="020B0604020202090204" charset="0"/>
              </a:rPr>
              <a:t> M, </a:t>
            </a:r>
            <a:r>
              <a:rPr lang="pt-BR" sz="1400" i="1" dirty="0" err="1">
                <a:latin typeface="Arial Italic" panose="020B0604020202090204" charset="0"/>
                <a:ea typeface="Lucida Grande" panose="020B0600040502020204"/>
                <a:cs typeface="Arial Italic" panose="020B0604020202090204" charset="0"/>
              </a:rPr>
              <a:t>Tsuda</a:t>
            </a:r>
            <a:r>
              <a:rPr lang="pt-BR" sz="1400" i="1" dirty="0">
                <a:latin typeface="Arial Italic" panose="020B0604020202090204" charset="0"/>
                <a:ea typeface="Lucida Grande" panose="020B0600040502020204"/>
                <a:cs typeface="Arial Italic" panose="020B0604020202090204" charset="0"/>
              </a:rPr>
              <a:t> S, Furukawa K, </a:t>
            </a:r>
            <a:r>
              <a:rPr lang="pt-BR" sz="1400" i="1" dirty="0" err="1">
                <a:latin typeface="Arial Italic" panose="020B0604020202090204" charset="0"/>
                <a:ea typeface="Lucida Grande" panose="020B0600040502020204"/>
                <a:cs typeface="Arial Italic" panose="020B0604020202090204" charset="0"/>
              </a:rPr>
              <a:t>Naruse</a:t>
            </a:r>
            <a:r>
              <a:rPr lang="pt-BR" sz="1400" i="1" dirty="0">
                <a:latin typeface="Arial Italic" panose="020B0604020202090204" charset="0"/>
                <a:ea typeface="Lucida Grande" panose="020B0600040502020204"/>
                <a:cs typeface="Arial Italic" panose="020B0604020202090204" charset="0"/>
              </a:rPr>
              <a:t> T </a:t>
            </a:r>
            <a:r>
              <a:rPr lang="pt-BR" sz="1400" i="1" dirty="0" err="1">
                <a:latin typeface="Arial Italic" panose="020B0604020202090204" charset="0"/>
                <a:ea typeface="Lucida Grande" panose="020B0600040502020204"/>
                <a:cs typeface="Arial Italic" panose="020B0604020202090204" charset="0"/>
              </a:rPr>
              <a:t>and</a:t>
            </a:r>
            <a:r>
              <a:rPr lang="pt-BR" sz="1400" i="1" dirty="0">
                <a:latin typeface="Arial Italic" panose="020B0604020202090204" charset="0"/>
                <a:ea typeface="Lucida Grande" panose="020B0600040502020204"/>
                <a:cs typeface="Arial Italic" panose="020B0604020202090204" charset="0"/>
              </a:rPr>
              <a:t> </a:t>
            </a:r>
            <a:r>
              <a:rPr lang="pt-BR" sz="1400" i="1" dirty="0" err="1">
                <a:latin typeface="Arial Italic" panose="020B0604020202090204" charset="0"/>
                <a:ea typeface="Lucida Grande" panose="020B0600040502020204"/>
                <a:cs typeface="Arial Italic" panose="020B0604020202090204" charset="0"/>
              </a:rPr>
              <a:t>Umeda</a:t>
            </a:r>
            <a:r>
              <a:rPr lang="pt-BR" sz="1400" i="1" dirty="0">
                <a:latin typeface="Arial Italic" panose="020B0604020202090204" charset="0"/>
                <a:ea typeface="Lucida Grande" panose="020B0600040502020204"/>
                <a:cs typeface="Arial Italic" panose="020B0604020202090204" charset="0"/>
              </a:rPr>
              <a:t> M: </a:t>
            </a:r>
            <a:r>
              <a:rPr lang="pt-BR" sz="1400" i="1" dirty="0" err="1">
                <a:latin typeface="Arial Italic" panose="020B0604020202090204" charset="0"/>
                <a:ea typeface="Lucida Grande" panose="020B0600040502020204"/>
                <a:cs typeface="Arial Italic" panose="020B0604020202090204" charset="0"/>
              </a:rPr>
              <a:t>Undifferentiated</a:t>
            </a:r>
            <a:r>
              <a:rPr lang="pt-BR" sz="1400" i="1" dirty="0">
                <a:latin typeface="Arial Italic" panose="020B0604020202090204" charset="0"/>
                <a:ea typeface="Lucida Grande" panose="020B0600040502020204"/>
                <a:cs typeface="Arial Italic" panose="020B0604020202090204" charset="0"/>
              </a:rPr>
              <a:t> carcinoma </a:t>
            </a:r>
            <a:r>
              <a:rPr lang="pt-BR" sz="1400" i="1" dirty="0" err="1">
                <a:latin typeface="Arial Italic" panose="020B0604020202090204" charset="0"/>
                <a:ea typeface="Lucida Grande" panose="020B0600040502020204"/>
                <a:cs typeface="Arial Italic" panose="020B0604020202090204" charset="0"/>
              </a:rPr>
              <a:t>of</a:t>
            </a:r>
            <a:r>
              <a:rPr lang="pt-BR" sz="1400" i="1" dirty="0">
                <a:latin typeface="Arial Italic" panose="020B0604020202090204" charset="0"/>
                <a:ea typeface="Lucida Grande" panose="020B0600040502020204"/>
                <a:cs typeface="Arial Italic" panose="020B0604020202090204" charset="0"/>
              </a:rPr>
              <a:t> </a:t>
            </a:r>
            <a:r>
              <a:rPr lang="pt-BR" sz="1400" i="1" dirty="0" err="1">
                <a:latin typeface="Arial Italic" panose="020B0604020202090204" charset="0"/>
                <a:ea typeface="Lucida Grande" panose="020B0600040502020204"/>
                <a:cs typeface="Arial Italic" panose="020B0604020202090204" charset="0"/>
              </a:rPr>
              <a:t>the</a:t>
            </a:r>
            <a:r>
              <a:rPr lang="pt-BR" sz="1400" i="1" dirty="0">
                <a:latin typeface="Arial Italic" panose="020B0604020202090204" charset="0"/>
                <a:ea typeface="Lucida Grande" panose="020B0600040502020204"/>
                <a:cs typeface="Arial Italic" panose="020B0604020202090204" charset="0"/>
              </a:rPr>
              <a:t> oral </a:t>
            </a:r>
            <a:r>
              <a:rPr lang="pt-BR" sz="1400" i="1" dirty="0" err="1">
                <a:latin typeface="Arial Italic" panose="020B0604020202090204" charset="0"/>
                <a:ea typeface="Lucida Grande" panose="020B0600040502020204"/>
                <a:cs typeface="Arial Italic" panose="020B0604020202090204" charset="0"/>
              </a:rPr>
              <a:t>tongue</a:t>
            </a:r>
            <a:r>
              <a:rPr lang="pt-BR" sz="1400" i="1" dirty="0">
                <a:latin typeface="Arial Italic" panose="020B0604020202090204" charset="0"/>
                <a:ea typeface="Lucida Grande" panose="020B0600040502020204"/>
                <a:cs typeface="Arial Italic" panose="020B0604020202090204" charset="0"/>
              </a:rPr>
              <a:t> </a:t>
            </a:r>
            <a:r>
              <a:rPr lang="pt-BR" sz="1400" i="1" dirty="0" err="1">
                <a:latin typeface="Arial Italic" panose="020B0604020202090204" charset="0"/>
                <a:ea typeface="Lucida Grande" panose="020B0600040502020204"/>
                <a:cs typeface="Arial Italic" panose="020B0604020202090204" charset="0"/>
              </a:rPr>
              <a:t>treated</a:t>
            </a:r>
            <a:r>
              <a:rPr lang="pt-BR" sz="1400" i="1" dirty="0">
                <a:latin typeface="Arial Italic" panose="020B0604020202090204" charset="0"/>
                <a:ea typeface="Lucida Grande" panose="020B0600040502020204"/>
                <a:cs typeface="Arial Italic" panose="020B0604020202090204" charset="0"/>
              </a:rPr>
              <a:t> </a:t>
            </a:r>
            <a:r>
              <a:rPr lang="pt-BR" sz="1400" i="1" dirty="0" err="1">
                <a:latin typeface="Arial Italic" panose="020B0604020202090204" charset="0"/>
                <a:ea typeface="Lucida Grande" panose="020B0600040502020204"/>
                <a:cs typeface="Arial Italic" panose="020B0604020202090204" charset="0"/>
              </a:rPr>
              <a:t>with</a:t>
            </a:r>
            <a:r>
              <a:rPr lang="pt-BR" sz="1400" i="1" dirty="0">
                <a:latin typeface="Arial Italic" panose="020B0604020202090204" charset="0"/>
                <a:ea typeface="Lucida Grande" panose="020B0600040502020204"/>
                <a:cs typeface="Arial Italic" panose="020B0604020202090204" charset="0"/>
              </a:rPr>
              <a:t> </a:t>
            </a:r>
            <a:r>
              <a:rPr lang="pt-BR" sz="1400" i="1" dirty="0" err="1">
                <a:latin typeface="Arial Italic" panose="020B0604020202090204" charset="0"/>
                <a:ea typeface="Lucida Grande" panose="020B0600040502020204"/>
                <a:cs typeface="Arial Italic" panose="020B0604020202090204" charset="0"/>
              </a:rPr>
              <a:t>cetuximab</a:t>
            </a:r>
            <a:r>
              <a:rPr lang="pt-BR" sz="1400" i="1" dirty="0">
                <a:latin typeface="Arial Italic" panose="020B0604020202090204" charset="0"/>
                <a:ea typeface="Lucida Grande" panose="020B0600040502020204"/>
                <a:cs typeface="Arial Italic" panose="020B0604020202090204" charset="0"/>
              </a:rPr>
              <a:t>: A case report. Mol </a:t>
            </a:r>
            <a:r>
              <a:rPr lang="pt-BR" sz="1400" i="1" dirty="0" err="1">
                <a:latin typeface="Arial Italic" panose="020B0604020202090204" charset="0"/>
                <a:ea typeface="Lucida Grande" panose="020B0600040502020204"/>
                <a:cs typeface="Arial Italic" panose="020B0604020202090204" charset="0"/>
              </a:rPr>
              <a:t>Clin</a:t>
            </a:r>
            <a:r>
              <a:rPr lang="pt-BR" sz="1400" i="1" dirty="0">
                <a:latin typeface="Arial Italic" panose="020B0604020202090204" charset="0"/>
                <a:ea typeface="Lucida Grande" panose="020B0600040502020204"/>
                <a:cs typeface="Arial Italic" panose="020B0604020202090204" charset="0"/>
              </a:rPr>
              <a:t> </a:t>
            </a:r>
            <a:r>
              <a:rPr lang="pt-BR" sz="1400" i="1" dirty="0" err="1">
                <a:latin typeface="Arial Italic" panose="020B0604020202090204" charset="0"/>
                <a:ea typeface="Lucida Grande" panose="020B0600040502020204"/>
                <a:cs typeface="Arial Italic" panose="020B0604020202090204" charset="0"/>
              </a:rPr>
              <a:t>Oncol</a:t>
            </a:r>
            <a:r>
              <a:rPr lang="pt-BR" sz="1400" i="1" dirty="0">
                <a:latin typeface="Arial Italic" panose="020B0604020202090204" charset="0"/>
                <a:ea typeface="Lucida Grande" panose="020B0600040502020204"/>
                <a:cs typeface="Arial Italic" panose="020B0604020202090204" charset="0"/>
              </a:rPr>
              <a:t> 10: 446-450, 2019.</a:t>
            </a:r>
          </a:p>
          <a:p>
            <a:pPr marL="0" indent="0" algn="just"/>
            <a:endParaRPr sz="1400" i="1" dirty="0">
              <a:solidFill>
                <a:srgbClr val="222222"/>
              </a:solidFill>
              <a:latin typeface="Arial Italic" panose="020B0604020202090204" charset="0"/>
              <a:ea typeface="Helvetica Neue" panose="02000503000000020004"/>
              <a:cs typeface="Arial Italic" panose="020B0604020202090204" charset="0"/>
            </a:endParaRPr>
          </a:p>
        </p:txBody>
      </p:sp>
      <p:pic>
        <p:nvPicPr>
          <p:cNvPr id="13" name="Picture 12" descr="Captura de Tela 2025-07-06 às 12.51.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77600" y="254635"/>
            <a:ext cx="6911340" cy="9871075"/>
          </a:xfrm>
          <a:prstGeom prst="rect">
            <a:avLst/>
          </a:prstGeom>
        </p:spPr>
      </p:pic>
      <p:sp>
        <p:nvSpPr>
          <p:cNvPr id="14" name="TextBox 10"/>
          <p:cNvSpPr txBox="1"/>
          <p:nvPr/>
        </p:nvSpPr>
        <p:spPr>
          <a:xfrm>
            <a:off x="228600" y="155999"/>
            <a:ext cx="15298028" cy="8305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5400" b="1" dirty="0" err="1" smtClean="0">
                <a:solidFill>
                  <a:srgbClr val="006683"/>
                </a:solidFill>
                <a:latin typeface="Raleway Heavy"/>
                <a:ea typeface="Raleway Heavy"/>
                <a:cs typeface="Raleway Heavy"/>
                <a:sym typeface="Raleway Heavy"/>
              </a:rPr>
              <a:t>Diagnóstico tardio</a:t>
            </a:r>
          </a:p>
        </p:txBody>
      </p:sp>
      <p:sp>
        <p:nvSpPr>
          <p:cNvPr id="15" name="Freeform 6"/>
          <p:cNvSpPr/>
          <p:nvPr/>
        </p:nvSpPr>
        <p:spPr>
          <a:xfrm>
            <a:off x="76200" y="1104900"/>
            <a:ext cx="11071225" cy="161766"/>
          </a:xfrm>
          <a:custGeom>
            <a:avLst/>
            <a:gdLst/>
            <a:ahLst/>
            <a:cxnLst/>
            <a:rect l="l" t="t" r="r" b="b"/>
            <a:pathLst>
              <a:path w="2120302" h="455119">
                <a:moveTo>
                  <a:pt x="0" y="0"/>
                </a:moveTo>
                <a:lnTo>
                  <a:pt x="2120302" y="0"/>
                </a:lnTo>
                <a:lnTo>
                  <a:pt x="2120302" y="455118"/>
                </a:lnTo>
                <a:lnTo>
                  <a:pt x="0" y="4551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3074" name="Picture 2" descr="Figura 1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" y="1345882"/>
            <a:ext cx="11232393" cy="755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535</Words>
  <Application>Microsoft Office PowerPoint</Application>
  <PresentationFormat>Personalizar</PresentationFormat>
  <Paragraphs>91</Paragraphs>
  <Slides>14</Slides>
  <Notes>13</Notes>
  <HiddenSlides>0</HiddenSlides>
  <MMClips>0</MMClips>
  <ScaleCrop>false</ScaleCrop>
  <HeadingPairs>
    <vt:vector size="6" baseType="variant">
      <vt:variant>
        <vt:lpstr>Fontes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29" baseType="lpstr">
      <vt:lpstr>Arial</vt:lpstr>
      <vt:lpstr>Raleway Semi-Bold</vt:lpstr>
      <vt:lpstr>Calibri</vt:lpstr>
      <vt:lpstr>Raleway Heavy</vt:lpstr>
      <vt:lpstr>MyriadPro</vt:lpstr>
      <vt:lpstr>Raleway Italics</vt:lpstr>
      <vt:lpstr>Arial Italic</vt:lpstr>
      <vt:lpstr>Wingdings</vt:lpstr>
      <vt:lpstr>Raleway Bold</vt:lpstr>
      <vt:lpstr>Merriweather Sans</vt:lpstr>
      <vt:lpstr>Zilla Slab Bold</vt:lpstr>
      <vt:lpstr>Helvetica Neue</vt:lpstr>
      <vt:lpstr>Raleway</vt:lpstr>
      <vt:lpstr>Lucida Grande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5º Seminário de CCP • Brasília/DF</dc:title>
  <dc:creator>Rogério Gondak</dc:creator>
  <cp:lastModifiedBy>Rogerio Gondak</cp:lastModifiedBy>
  <cp:revision>57</cp:revision>
  <dcterms:created xsi:type="dcterms:W3CDTF">2025-07-07T15:40:48Z</dcterms:created>
  <dcterms:modified xsi:type="dcterms:W3CDTF">2025-07-07T19:25:10Z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44721E5513B4F6EECB8E6968CF27637F_42</vt:lpwstr>
  </property>
  <property fmtid="{D5CDD505-2E9C-101B-9397-08002B2CF9AE}" pid="3" name="KSOProductBuildVer">
    <vt:lpwstr>1033-6.12.1.8654</vt:lpwstr>
  </property>
</Properties>
</file>