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Play"/>
      <p:regular r:id="rId26"/>
      <p:bold r:id="rId27"/>
    </p:embeddedFont>
    <p:embeddedFont>
      <p:font typeface="Raleway"/>
      <p:regular r:id="rId28"/>
      <p:bold r:id="rId29"/>
      <p:italic r:id="rId30"/>
      <p:boldItalic r:id="rId31"/>
    </p:embeddedFont>
    <p:embeddedFont>
      <p:font typeface="Raleway SemiBold"/>
      <p:regular r:id="rId32"/>
      <p:bold r:id="rId33"/>
      <p:italic r:id="rId34"/>
      <p:boldItalic r:id="rId35"/>
    </p:embeddedFont>
    <p:embeddedFont>
      <p:font typeface="Raleway Black"/>
      <p:bold r:id="rId36"/>
      <p:boldItalic r:id="rId37"/>
    </p:embeddedFont>
    <p:embeddedFont>
      <p:font typeface="Urbanist SemiBold"/>
      <p:regular r:id="rId38"/>
      <p:bold r:id="rId39"/>
      <p:italic r:id="rId40"/>
      <p:boldItalic r:id="rId41"/>
    </p:embeddedFont>
    <p:embeddedFont>
      <p:font typeface="Zilla Slab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hm/FXiXLpVr4vPZoDrbaWqzpAW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rbanistSemiBold-italic.fntdata"/><Relationship Id="rId20" Type="http://schemas.openxmlformats.org/officeDocument/2006/relationships/slide" Target="slides/slide16.xml"/><Relationship Id="rId42" Type="http://schemas.openxmlformats.org/officeDocument/2006/relationships/font" Target="fonts/ZillaSlab-bold.fntdata"/><Relationship Id="rId41" Type="http://schemas.openxmlformats.org/officeDocument/2006/relationships/font" Target="fonts/UrbanistSemiBold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lay-regular.fntdata"/><Relationship Id="rId25" Type="http://schemas.openxmlformats.org/officeDocument/2006/relationships/slide" Target="slides/slide21.xml"/><Relationship Id="rId28" Type="http://schemas.openxmlformats.org/officeDocument/2006/relationships/font" Target="fonts/Raleway-regular.fntdata"/><Relationship Id="rId27" Type="http://schemas.openxmlformats.org/officeDocument/2006/relationships/font" Target="fonts/Play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aleway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11" Type="http://schemas.openxmlformats.org/officeDocument/2006/relationships/slide" Target="slides/slide7.xml"/><Relationship Id="rId33" Type="http://schemas.openxmlformats.org/officeDocument/2006/relationships/font" Target="fonts/RalewaySemiBold-bold.fntdata"/><Relationship Id="rId10" Type="http://schemas.openxmlformats.org/officeDocument/2006/relationships/slide" Target="slides/slide6.xml"/><Relationship Id="rId32" Type="http://schemas.openxmlformats.org/officeDocument/2006/relationships/font" Target="fonts/RalewaySemiBold-regular.fntdata"/><Relationship Id="rId13" Type="http://schemas.openxmlformats.org/officeDocument/2006/relationships/slide" Target="slides/slide9.xml"/><Relationship Id="rId35" Type="http://schemas.openxmlformats.org/officeDocument/2006/relationships/font" Target="fonts/RalewaySemiBold-boldItalic.fntdata"/><Relationship Id="rId12" Type="http://schemas.openxmlformats.org/officeDocument/2006/relationships/slide" Target="slides/slide8.xml"/><Relationship Id="rId34" Type="http://schemas.openxmlformats.org/officeDocument/2006/relationships/font" Target="fonts/RalewaySemiBold-italic.fntdata"/><Relationship Id="rId15" Type="http://schemas.openxmlformats.org/officeDocument/2006/relationships/slide" Target="slides/slide11.xml"/><Relationship Id="rId37" Type="http://schemas.openxmlformats.org/officeDocument/2006/relationships/font" Target="fonts/RalewayBlack-boldItalic.fntdata"/><Relationship Id="rId14" Type="http://schemas.openxmlformats.org/officeDocument/2006/relationships/slide" Target="slides/slide10.xml"/><Relationship Id="rId36" Type="http://schemas.openxmlformats.org/officeDocument/2006/relationships/font" Target="fonts/RalewayBlack-bold.fntdata"/><Relationship Id="rId17" Type="http://schemas.openxmlformats.org/officeDocument/2006/relationships/slide" Target="slides/slide13.xml"/><Relationship Id="rId39" Type="http://schemas.openxmlformats.org/officeDocument/2006/relationships/font" Target="fonts/UrbanistSemiBold-bold.fntdata"/><Relationship Id="rId16" Type="http://schemas.openxmlformats.org/officeDocument/2006/relationships/slide" Target="slides/slide12.xml"/><Relationship Id="rId38" Type="http://schemas.openxmlformats.org/officeDocument/2006/relationships/font" Target="fonts/UrbanistSemiBold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Folicular 63% a distancia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9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7.jpg"/><Relationship Id="rId6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 rot="-66107">
            <a:off x="1597349" y="-167878"/>
            <a:ext cx="12692491" cy="7279474"/>
          </a:xfrm>
          <a:custGeom>
            <a:rect b="b" l="l" r="r" t="t"/>
            <a:pathLst>
              <a:path extrusionOk="0" h="10919211" w="19038736">
                <a:moveTo>
                  <a:pt x="0" y="0"/>
                </a:moveTo>
                <a:lnTo>
                  <a:pt x="19038736" y="0"/>
                </a:lnTo>
                <a:lnTo>
                  <a:pt x="19038736" y="10919211"/>
                </a:lnTo>
                <a:lnTo>
                  <a:pt x="0" y="10919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-8189" l="0" r="0" t="-819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 rot="10800000">
            <a:off x="8246256" y="-35394"/>
            <a:ext cx="3945744" cy="6928787"/>
          </a:xfrm>
          <a:custGeom>
            <a:rect b="b" l="l" r="r" t="t"/>
            <a:pathLst>
              <a:path extrusionOk="0" h="10393180" w="5918616">
                <a:moveTo>
                  <a:pt x="0" y="0"/>
                </a:moveTo>
                <a:lnTo>
                  <a:pt x="5918616" y="0"/>
                </a:lnTo>
                <a:lnTo>
                  <a:pt x="5918616" y="10393180"/>
                </a:lnTo>
                <a:lnTo>
                  <a:pt x="0" y="10393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078" l="0" r="0" t="-1508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967533" y="7466"/>
            <a:ext cx="3945744" cy="6928787"/>
          </a:xfrm>
          <a:custGeom>
            <a:rect b="b" l="l" r="r" t="t"/>
            <a:pathLst>
              <a:path extrusionOk="0" h="10393180" w="5918616">
                <a:moveTo>
                  <a:pt x="0" y="0"/>
                </a:moveTo>
                <a:lnTo>
                  <a:pt x="5918617" y="0"/>
                </a:lnTo>
                <a:lnTo>
                  <a:pt x="5918617" y="10393180"/>
                </a:lnTo>
                <a:lnTo>
                  <a:pt x="0" y="10393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078" l="0" r="0" t="-1508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1612466" y="1620247"/>
            <a:ext cx="1327940" cy="1651907"/>
          </a:xfrm>
          <a:custGeom>
            <a:rect b="b" l="l" r="r" t="t"/>
            <a:pathLst>
              <a:path extrusionOk="0" h="2477861" w="1991910">
                <a:moveTo>
                  <a:pt x="0" y="0"/>
                </a:moveTo>
                <a:lnTo>
                  <a:pt x="1991909" y="0"/>
                </a:lnTo>
                <a:lnTo>
                  <a:pt x="1991909" y="2477862"/>
                </a:lnTo>
                <a:lnTo>
                  <a:pt x="0" y="2477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1"/>
          <p:cNvGrpSpPr/>
          <p:nvPr/>
        </p:nvGrpSpPr>
        <p:grpSpPr>
          <a:xfrm>
            <a:off x="7799002" y="1302287"/>
            <a:ext cx="3046963" cy="3471774"/>
            <a:chOff x="0" y="0"/>
            <a:chExt cx="6093927" cy="6943548"/>
          </a:xfrm>
        </p:grpSpPr>
        <p:sp>
          <p:nvSpPr>
            <p:cNvPr id="93" name="Google Shape;93;p1"/>
            <p:cNvSpPr/>
            <p:nvPr/>
          </p:nvSpPr>
          <p:spPr>
            <a:xfrm>
              <a:off x="0" y="0"/>
              <a:ext cx="6093927" cy="6943548"/>
            </a:xfrm>
            <a:custGeom>
              <a:rect b="b" l="l" r="r" t="t"/>
              <a:pathLst>
                <a:path extrusionOk="0" h="6943548" w="6093927">
                  <a:moveTo>
                    <a:pt x="0" y="0"/>
                  </a:moveTo>
                  <a:lnTo>
                    <a:pt x="6093927" y="0"/>
                  </a:lnTo>
                  <a:lnTo>
                    <a:pt x="6093927" y="6943548"/>
                  </a:lnTo>
                  <a:lnTo>
                    <a:pt x="0" y="69435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2939368" y="577004"/>
              <a:ext cx="2024272" cy="1590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4738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95" name="Google Shape;95;p1"/>
          <p:cNvSpPr txBox="1"/>
          <p:nvPr/>
        </p:nvSpPr>
        <p:spPr>
          <a:xfrm>
            <a:off x="1471552" y="2287945"/>
            <a:ext cx="56983" cy="466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5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2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</p:txBody>
      </p:sp>
      <p:sp>
        <p:nvSpPr>
          <p:cNvPr id="96" name="Google Shape;96;p1"/>
          <p:cNvSpPr/>
          <p:nvPr/>
        </p:nvSpPr>
        <p:spPr>
          <a:xfrm>
            <a:off x="1399481" y="3429000"/>
            <a:ext cx="1753910" cy="1424535"/>
          </a:xfrm>
          <a:custGeom>
            <a:rect b="b" l="l" r="r" t="t"/>
            <a:pathLst>
              <a:path extrusionOk="0" h="2136802" w="2630865">
                <a:moveTo>
                  <a:pt x="0" y="0"/>
                </a:moveTo>
                <a:lnTo>
                  <a:pt x="2630865" y="0"/>
                </a:lnTo>
                <a:lnTo>
                  <a:pt x="2630865" y="2136802"/>
                </a:lnTo>
                <a:lnTo>
                  <a:pt x="0" y="2136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7805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0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205" name="Google Shape;205;p10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0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208" name="Google Shape;208;p10"/>
          <p:cNvSpPr txBox="1"/>
          <p:nvPr/>
        </p:nvSpPr>
        <p:spPr>
          <a:xfrm>
            <a:off x="31335" y="6621549"/>
            <a:ext cx="1219199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Keynote 048</a:t>
            </a:r>
            <a:endParaRPr b="1" i="0" sz="900" u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rface gráfica do usuário, Aplicativo&#10;&#10;O conteúdo gerado por IA pode estar incorreto." id="209" name="Google Shape;209;p10"/>
          <p:cNvPicPr preferRelativeResize="0"/>
          <p:nvPr/>
        </p:nvPicPr>
        <p:blipFill rotWithShape="1">
          <a:blip r:embed="rId5">
            <a:alphaModFix/>
          </a:blip>
          <a:srcRect b="61361" l="53635" r="8479" t="18079"/>
          <a:stretch/>
        </p:blipFill>
        <p:spPr>
          <a:xfrm>
            <a:off x="200514" y="187445"/>
            <a:ext cx="9133869" cy="278823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7656163" y="1890793"/>
            <a:ext cx="1366977" cy="646331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NEJM, 2019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JCO, 2022</a:t>
            </a:r>
            <a:endParaRPr/>
          </a:p>
        </p:txBody>
      </p:sp>
      <p:pic>
        <p:nvPicPr>
          <p:cNvPr descr="Interface gráfica do usuário, Texto, Aplicativo, Word&#10;&#10;O conteúdo gerado por IA pode estar incorreto." id="211" name="Google Shape;211;p10"/>
          <p:cNvPicPr preferRelativeResize="0"/>
          <p:nvPr/>
        </p:nvPicPr>
        <p:blipFill rotWithShape="1">
          <a:blip r:embed="rId6">
            <a:alphaModFix/>
          </a:blip>
          <a:srcRect b="23414" l="28012" r="58603" t="58709"/>
          <a:stretch/>
        </p:blipFill>
        <p:spPr>
          <a:xfrm>
            <a:off x="1238993" y="3019522"/>
            <a:ext cx="5102430" cy="383285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 txBox="1"/>
          <p:nvPr/>
        </p:nvSpPr>
        <p:spPr>
          <a:xfrm>
            <a:off x="5813473" y="4540325"/>
            <a:ext cx="3081975" cy="1477328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Sobrevida Global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SGm 13x10,7m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SG4a 19,4% x 4,5%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 0,71 (0,59-0,85)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</a:t>
            </a: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0,00008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11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219" name="Google Shape;219;p11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1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pic>
        <p:nvPicPr>
          <p:cNvPr descr="Interface gráfica do usuário, Texto&#10;&#10;Descrição gerada automaticamente" id="222" name="Google Shape;22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482" y="1197680"/>
            <a:ext cx="12192000" cy="545941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 txBox="1"/>
          <p:nvPr/>
        </p:nvSpPr>
        <p:spPr>
          <a:xfrm>
            <a:off x="0" y="6645218"/>
            <a:ext cx="619298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Guideline NCCN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br>
              <a:rPr lang="pt-BR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2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230" name="Google Shape;230;p12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2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233" name="Google Shape;233;p12"/>
          <p:cNvSpPr txBox="1"/>
          <p:nvPr/>
        </p:nvSpPr>
        <p:spPr>
          <a:xfrm>
            <a:off x="855950" y="1292500"/>
            <a:ext cx="52014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Tireoide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34" name="Google Shape;234;p12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a&#10;&#10;O conteúdo gerado por IA pode estar incorreto." id="235" name="Google Shape;235;p12"/>
          <p:cNvPicPr preferRelativeResize="0"/>
          <p:nvPr/>
        </p:nvPicPr>
        <p:blipFill rotWithShape="1">
          <a:blip r:embed="rId5">
            <a:alphaModFix/>
          </a:blip>
          <a:srcRect b="58095" l="40865" r="24221" t="25108"/>
          <a:stretch/>
        </p:blipFill>
        <p:spPr>
          <a:xfrm>
            <a:off x="1743239" y="2648198"/>
            <a:ext cx="3057751" cy="3189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O conteúdo gerado por IA pode estar incorreto." id="236" name="Google Shape;236;p12"/>
          <p:cNvPicPr preferRelativeResize="0"/>
          <p:nvPr/>
        </p:nvPicPr>
        <p:blipFill rotWithShape="1">
          <a:blip r:embed="rId6">
            <a:alphaModFix/>
          </a:blip>
          <a:srcRect b="31080" l="8954" r="55756" t="45195"/>
          <a:stretch/>
        </p:blipFill>
        <p:spPr>
          <a:xfrm>
            <a:off x="5711963" y="934627"/>
            <a:ext cx="3301408" cy="4811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13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243" name="Google Shape;243;p13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3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246" name="Google Shape;246;p13"/>
          <p:cNvSpPr txBox="1"/>
          <p:nvPr/>
        </p:nvSpPr>
        <p:spPr>
          <a:xfrm>
            <a:off x="855950" y="1292500"/>
            <a:ext cx="52014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Tireoide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47" name="Google Shape;247;p13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"/>
          <p:cNvSpPr txBox="1"/>
          <p:nvPr/>
        </p:nvSpPr>
        <p:spPr>
          <a:xfrm>
            <a:off x="719781" y="2006471"/>
            <a:ext cx="10752438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Incidência no mundo - 2020: 10,1 a cada 100.000 mulheres, 3,1 a cada 100.000 homens.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Idade média de diagnóstico 51 anos.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Subtipos: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diferenciado: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papilífero (70% a 80%) – achado incidental – SG10a &gt; 90%,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folicular (10%) – SG doença localizada quase 100%, SG5a metastática 63%.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de células de Hürthle (3% a 4%) – SG5a 85% a 95%.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medular – associada a mutação RET (1% a 3%) – SG5a doença localizada quase 100%, SG5a metastática 63%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Pode ser genético - minoria: </a:t>
            </a:r>
            <a:endParaRPr/>
          </a:p>
          <a:p>
            <a:pPr indent="-285750" lvl="3" marL="1657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 IIA (feocromocitoma e hiperparatireoidismo),</a:t>
            </a:r>
            <a:endParaRPr/>
          </a:p>
          <a:p>
            <a:pPr indent="-285750" lvl="3" marL="1657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 IIB (feocromocitoma, neurofibromas).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anaplásico – idade &gt; 65 anos.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pt-BR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Rastreamento: não recomendado.</a:t>
            </a:r>
            <a:endParaRPr b="0" baseline="3000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 txBox="1"/>
          <p:nvPr/>
        </p:nvSpPr>
        <p:spPr>
          <a:xfrm>
            <a:off x="0" y="6645218"/>
            <a:ext cx="619298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BMJ Best Practice – Thyroid câncer, 2023.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br>
              <a:rPr lang="pt-BR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4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256" name="Google Shape;256;p14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4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259" name="Google Shape;259;p14"/>
          <p:cNvSpPr txBox="1"/>
          <p:nvPr/>
        </p:nvSpPr>
        <p:spPr>
          <a:xfrm>
            <a:off x="855950" y="1292500"/>
            <a:ext cx="52014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Tireoide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4"/>
          <p:cNvSpPr txBox="1"/>
          <p:nvPr/>
        </p:nvSpPr>
        <p:spPr>
          <a:xfrm>
            <a:off x="719781" y="2006471"/>
            <a:ext cx="107523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Sítios de metástases: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Pulmão</a:t>
            </a:r>
            <a:endParaRPr baseline="30000" sz="180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Osso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Fígado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SNC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4"/>
          <p:cNvSpPr txBox="1"/>
          <p:nvPr/>
        </p:nvSpPr>
        <p:spPr>
          <a:xfrm>
            <a:off x="0" y="6645218"/>
            <a:ext cx="619298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BMJ Best Practice – Thyroid câncer, 2023.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br>
              <a:rPr lang="pt-BR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15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269" name="Google Shape;269;p15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5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272" name="Google Shape;272;p15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15"/>
          <p:cNvGrpSpPr/>
          <p:nvPr/>
        </p:nvGrpSpPr>
        <p:grpSpPr>
          <a:xfrm>
            <a:off x="839975" y="3120684"/>
            <a:ext cx="9014631" cy="3595945"/>
            <a:chOff x="1510714" y="1762185"/>
            <a:chExt cx="8448576" cy="3339473"/>
          </a:xfrm>
        </p:grpSpPr>
        <p:grpSp>
          <p:nvGrpSpPr>
            <p:cNvPr id="274" name="Google Shape;274;p15"/>
            <p:cNvGrpSpPr/>
            <p:nvPr/>
          </p:nvGrpSpPr>
          <p:grpSpPr>
            <a:xfrm>
              <a:off x="1510714" y="1762185"/>
              <a:ext cx="7212024" cy="2678133"/>
              <a:chOff x="2434407" y="1524092"/>
              <a:chExt cx="7212024" cy="2678133"/>
            </a:xfrm>
          </p:grpSpPr>
          <p:grpSp>
            <p:nvGrpSpPr>
              <p:cNvPr id="275" name="Google Shape;275;p15"/>
              <p:cNvGrpSpPr/>
              <p:nvPr/>
            </p:nvGrpSpPr>
            <p:grpSpPr>
              <a:xfrm>
                <a:off x="2434407" y="1524092"/>
                <a:ext cx="7212024" cy="2678133"/>
                <a:chOff x="2434407" y="1524092"/>
                <a:chExt cx="7212024" cy="2678133"/>
              </a:xfrm>
            </p:grpSpPr>
            <p:grpSp>
              <p:nvGrpSpPr>
                <p:cNvPr id="276" name="Google Shape;276;p15"/>
                <p:cNvGrpSpPr/>
                <p:nvPr/>
              </p:nvGrpSpPr>
              <p:grpSpPr>
                <a:xfrm>
                  <a:off x="2434407" y="1524092"/>
                  <a:ext cx="7212024" cy="2678133"/>
                  <a:chOff x="3001548" y="1751735"/>
                  <a:chExt cx="7212024" cy="2678133"/>
                </a:xfrm>
              </p:grpSpPr>
              <p:grpSp>
                <p:nvGrpSpPr>
                  <p:cNvPr id="277" name="Google Shape;277;p15"/>
                  <p:cNvGrpSpPr/>
                  <p:nvPr/>
                </p:nvGrpSpPr>
                <p:grpSpPr>
                  <a:xfrm>
                    <a:off x="3001548" y="2309811"/>
                    <a:ext cx="1068165" cy="2120057"/>
                    <a:chOff x="3001548" y="2309811"/>
                    <a:chExt cx="1068165" cy="2120057"/>
                  </a:xfrm>
                </p:grpSpPr>
                <p:sp>
                  <p:nvSpPr>
                    <p:cNvPr id="278" name="Google Shape;278;p15"/>
                    <p:cNvSpPr/>
                    <p:nvPr/>
                  </p:nvSpPr>
                  <p:spPr>
                    <a:xfrm>
                      <a:off x="3027211" y="2309811"/>
                      <a:ext cx="1042502" cy="248101"/>
                    </a:xfrm>
                    <a:prstGeom prst="roundRect">
                      <a:avLst>
                        <a:gd fmla="val 2846" name="adj"/>
                      </a:avLst>
                    </a:prstGeom>
                    <a:solidFill>
                      <a:srgbClr val="226A60"/>
                    </a:solidFill>
                    <a:ln cap="flat" cmpd="sng" w="19050">
                      <a:solidFill>
                        <a:srgbClr val="5E82A9"/>
                      </a:solidFill>
                      <a:prstDash val="solid"/>
                      <a:miter lim="8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" name="Google Shape;279;p15"/>
                    <p:cNvSpPr/>
                    <p:nvPr/>
                  </p:nvSpPr>
                  <p:spPr>
                    <a:xfrm>
                      <a:off x="3037720" y="2309811"/>
                      <a:ext cx="1006905" cy="2538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34275" lIns="34275" spcFirstLastPara="1" rIns="34275" wrap="square" tIns="34275">
                      <a:sp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Urbanist SemiBold"/>
                          <a:ea typeface="Urbanist SemiBold"/>
                          <a:cs typeface="Urbanist SemiBold"/>
                          <a:sym typeface="Urbanist SemiBold"/>
                        </a:rPr>
                        <a:t>&gt; 1 cm</a:t>
                      </a:r>
                      <a:endParaRPr b="1" sz="1200">
                        <a:solidFill>
                          <a:srgbClr val="FFFFFF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endParaRPr>
                    </a:p>
                  </p:txBody>
                </p:sp>
                <p:sp>
                  <p:nvSpPr>
                    <p:cNvPr id="280" name="Google Shape;280;p15"/>
                    <p:cNvSpPr/>
                    <p:nvPr/>
                  </p:nvSpPr>
                  <p:spPr>
                    <a:xfrm>
                      <a:off x="3007218" y="3609725"/>
                      <a:ext cx="1042502" cy="820143"/>
                    </a:xfrm>
                    <a:prstGeom prst="roundRect">
                      <a:avLst>
                        <a:gd fmla="val 2846" name="adj"/>
                      </a:avLst>
                    </a:prstGeom>
                    <a:solidFill>
                      <a:srgbClr val="226A60"/>
                    </a:solidFill>
                    <a:ln cap="flat" cmpd="sng" w="19050">
                      <a:solidFill>
                        <a:srgbClr val="5E82A9"/>
                      </a:solidFill>
                      <a:prstDash val="solid"/>
                      <a:miter lim="8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1" name="Google Shape;281;p15"/>
                    <p:cNvSpPr/>
                    <p:nvPr/>
                  </p:nvSpPr>
                  <p:spPr>
                    <a:xfrm>
                      <a:off x="3001548" y="3609464"/>
                      <a:ext cx="1042502" cy="8078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34275" lIns="34275" spcFirstLastPara="1" rIns="34275" wrap="square" tIns="34275">
                      <a:sp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Urbanist SemiBold"/>
                          <a:ea typeface="Urbanist SemiBold"/>
                          <a:cs typeface="Urbanist SemiBold"/>
                          <a:sym typeface="Urbanist SemiBold"/>
                        </a:rPr>
                        <a:t>Irressecável, recusa de cirurgia ou metastático</a:t>
                      </a:r>
                      <a:endParaRPr b="1" sz="1200">
                        <a:solidFill>
                          <a:srgbClr val="FFFFFF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endParaRPr>
                    </a:p>
                  </p:txBody>
                </p:sp>
              </p:grpSp>
              <p:sp>
                <p:nvSpPr>
                  <p:cNvPr id="282" name="Google Shape;282;p15"/>
                  <p:cNvSpPr/>
                  <p:nvPr/>
                </p:nvSpPr>
                <p:spPr>
                  <a:xfrm>
                    <a:off x="4433177" y="2322284"/>
                    <a:ext cx="2713065" cy="439313"/>
                  </a:xfrm>
                  <a:prstGeom prst="roundRect">
                    <a:avLst>
                      <a:gd fmla="val 2846" name="adj"/>
                    </a:avLst>
                  </a:prstGeom>
                  <a:solidFill>
                    <a:schemeClr val="accent4"/>
                  </a:solidFill>
                  <a:ln cap="flat" cmpd="sng" w="19050">
                    <a:solidFill>
                      <a:srgbClr val="384348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2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Google Shape;283;p15"/>
                  <p:cNvSpPr/>
                  <p:nvPr/>
                </p:nvSpPr>
                <p:spPr>
                  <a:xfrm>
                    <a:off x="4443416" y="2323103"/>
                    <a:ext cx="2655702" cy="4385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4275" lIns="34275" spcFirstLastPara="1" rIns="34275" wrap="square" tIns="34275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pt-BR" sz="1200">
                        <a:solidFill>
                          <a:srgbClr val="000000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Lobectomia / Tireoidectomia total </a:t>
                    </a:r>
                    <a:r>
                      <a:rPr b="1" lang="pt-BR" sz="1200" u="sng">
                        <a:solidFill>
                          <a:srgbClr val="000000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+</a:t>
                    </a:r>
                    <a:r>
                      <a:rPr b="1" lang="pt-BR" sz="1200">
                        <a:solidFill>
                          <a:srgbClr val="000000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 linfadenectomia</a:t>
                    </a:r>
                    <a:endParaRPr b="1" sz="1200">
                      <a:solidFill>
                        <a:srgbClr val="000000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endParaRPr>
                  </a:p>
                </p:txBody>
              </p:sp>
              <p:sp>
                <p:nvSpPr>
                  <p:cNvPr id="284" name="Google Shape;284;p15"/>
                  <p:cNvSpPr/>
                  <p:nvPr/>
                </p:nvSpPr>
                <p:spPr>
                  <a:xfrm>
                    <a:off x="4438488" y="1751735"/>
                    <a:ext cx="2704060" cy="302363"/>
                  </a:xfrm>
                  <a:prstGeom prst="roundRect">
                    <a:avLst>
                      <a:gd fmla="val 2846" name="adj"/>
                    </a:avLst>
                  </a:prstGeom>
                  <a:solidFill>
                    <a:srgbClr val="5E82A9"/>
                  </a:solidFill>
                  <a:ln cap="flat" cmpd="sng" w="1905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" name="Google Shape;285;p15"/>
                  <p:cNvSpPr/>
                  <p:nvPr/>
                </p:nvSpPr>
                <p:spPr>
                  <a:xfrm>
                    <a:off x="4419522" y="1775148"/>
                    <a:ext cx="2713064" cy="2538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4275" lIns="34275" spcFirstLastPara="1" rIns="34275" wrap="square" tIns="34275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pt-BR" sz="1200">
                        <a:solidFill>
                          <a:srgbClr val="FFFFFF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Observação</a:t>
                    </a:r>
                    <a:endParaRPr b="1" sz="1200">
                      <a:solidFill>
                        <a:srgbClr val="FFFFFF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endParaRPr>
                  </a:p>
                </p:txBody>
              </p:sp>
              <p:sp>
                <p:nvSpPr>
                  <p:cNvPr id="286" name="Google Shape;286;p15"/>
                  <p:cNvSpPr/>
                  <p:nvPr/>
                </p:nvSpPr>
                <p:spPr>
                  <a:xfrm>
                    <a:off x="7486851" y="2372162"/>
                    <a:ext cx="2726721" cy="307124"/>
                  </a:xfrm>
                  <a:prstGeom prst="roundRect">
                    <a:avLst>
                      <a:gd fmla="val 2846" name="adj"/>
                    </a:avLst>
                  </a:prstGeom>
                  <a:solidFill>
                    <a:srgbClr val="5E82A9"/>
                  </a:solidFill>
                  <a:ln cap="flat" cmpd="sng" w="1905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" name="Google Shape;287;p15"/>
                  <p:cNvSpPr/>
                  <p:nvPr/>
                </p:nvSpPr>
                <p:spPr>
                  <a:xfrm>
                    <a:off x="7487035" y="2393244"/>
                    <a:ext cx="2713064" cy="2538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4275" lIns="34275" spcFirstLastPara="1" rIns="34275" wrap="square" tIns="34275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pt-BR" sz="1200">
                        <a:solidFill>
                          <a:srgbClr val="FFFFFF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Levotiroxina (TSH baixo ou normal)</a:t>
                    </a:r>
                    <a:endParaRPr/>
                  </a:p>
                </p:txBody>
              </p:sp>
              <p:cxnSp>
                <p:nvCxnSpPr>
                  <p:cNvPr id="288" name="Google Shape;288;p15"/>
                  <p:cNvCxnSpPr/>
                  <p:nvPr/>
                </p:nvCxnSpPr>
                <p:spPr>
                  <a:xfrm>
                    <a:off x="4108630" y="2441111"/>
                    <a:ext cx="263768" cy="1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med" w="med" type="triangle"/>
                  </a:ln>
                </p:spPr>
              </p:cxnSp>
              <p:cxnSp>
                <p:nvCxnSpPr>
                  <p:cNvPr id="289" name="Google Shape;289;p15"/>
                  <p:cNvCxnSpPr/>
                  <p:nvPr/>
                </p:nvCxnSpPr>
                <p:spPr>
                  <a:xfrm>
                    <a:off x="4108630" y="3993432"/>
                    <a:ext cx="240275" cy="0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med" w="med" type="triangle"/>
                  </a:ln>
                </p:spPr>
              </p:cxnSp>
              <p:cxnSp>
                <p:nvCxnSpPr>
                  <p:cNvPr id="290" name="Google Shape;290;p15"/>
                  <p:cNvCxnSpPr/>
                  <p:nvPr/>
                </p:nvCxnSpPr>
                <p:spPr>
                  <a:xfrm>
                    <a:off x="5753722" y="2831138"/>
                    <a:ext cx="0" cy="196067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med" w="med" type="triangle"/>
                  </a:ln>
                </p:spPr>
              </p:cxnSp>
            </p:grpSp>
            <p:cxnSp>
              <p:nvCxnSpPr>
                <p:cNvPr id="291" name="Google Shape;291;p15"/>
                <p:cNvCxnSpPr/>
                <p:nvPr/>
              </p:nvCxnSpPr>
              <p:spPr>
                <a:xfrm>
                  <a:off x="3548777" y="1667280"/>
                  <a:ext cx="256479" cy="439313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226A60"/>
                  </a:solidFill>
                  <a:prstDash val="solid"/>
                  <a:miter lim="8000"/>
                  <a:headEnd len="sm" w="sm" type="none"/>
                  <a:tailEnd len="med" w="med" type="triangle"/>
                </a:ln>
              </p:spPr>
            </p:cxnSp>
            <p:sp>
              <p:nvSpPr>
                <p:cNvPr id="292" name="Google Shape;292;p15"/>
                <p:cNvSpPr/>
                <p:nvPr/>
              </p:nvSpPr>
              <p:spPr>
                <a:xfrm>
                  <a:off x="2452781" y="1555995"/>
                  <a:ext cx="1042502" cy="248101"/>
                </a:xfrm>
                <a:prstGeom prst="roundRect">
                  <a:avLst>
                    <a:gd fmla="val 2846" name="adj"/>
                  </a:avLst>
                </a:prstGeom>
                <a:solidFill>
                  <a:srgbClr val="226A60"/>
                </a:solidFill>
                <a:ln cap="flat" cmpd="sng" w="19050">
                  <a:solidFill>
                    <a:srgbClr val="5E82A9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15"/>
                <p:cNvSpPr/>
                <p:nvPr/>
              </p:nvSpPr>
              <p:spPr>
                <a:xfrm>
                  <a:off x="2452781" y="1552610"/>
                  <a:ext cx="1006905" cy="2538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34275" spcFirstLastPara="1" rIns="34275" wrap="square" tIns="34275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pt-BR" sz="1200" u="sng">
                      <a:solidFill>
                        <a:srgbClr val="FFFFFF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rPr>
                    <a:t>&lt;</a:t>
                  </a:r>
                  <a:r>
                    <a:rPr b="1" lang="pt-BR" sz="1200">
                      <a:solidFill>
                        <a:srgbClr val="FFFFFF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rPr>
                    <a:t> 1cm</a:t>
                  </a:r>
                  <a:endParaRPr b="1" sz="1200">
                    <a:solidFill>
                      <a:srgbClr val="FFFFFF"/>
                    </a:solidFill>
                    <a:latin typeface="Urbanist SemiBold"/>
                    <a:ea typeface="Urbanist SemiBold"/>
                    <a:cs typeface="Urbanist SemiBold"/>
                    <a:sym typeface="Urbanist SemiBold"/>
                  </a:endParaRPr>
                </a:p>
              </p:txBody>
            </p:sp>
            <p:sp>
              <p:nvSpPr>
                <p:cNvPr id="294" name="Google Shape;294;p15"/>
                <p:cNvSpPr/>
                <p:nvPr/>
              </p:nvSpPr>
              <p:spPr>
                <a:xfrm>
                  <a:off x="3871347" y="3444878"/>
                  <a:ext cx="2723028" cy="627816"/>
                </a:xfrm>
                <a:prstGeom prst="roundRect">
                  <a:avLst>
                    <a:gd fmla="val 2846" name="adj"/>
                  </a:avLst>
                </a:prstGeom>
                <a:solidFill>
                  <a:schemeClr val="accent4"/>
                </a:solidFill>
                <a:ln cap="flat" cmpd="sng" w="19050">
                  <a:solidFill>
                    <a:srgbClr val="384348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15"/>
                <p:cNvSpPr/>
                <p:nvPr/>
              </p:nvSpPr>
              <p:spPr>
                <a:xfrm>
                  <a:off x="3876110" y="3449477"/>
                  <a:ext cx="2723028" cy="6232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34275" spcFirstLastPara="1" rIns="34275" wrap="square" tIns="34275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pt-BR" sz="1200">
                      <a:solidFill>
                        <a:srgbClr val="000000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rPr>
                    <a:t>TSH, Tireoglobulina e Anti-Tireoglobulina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pt-BR" sz="1200">
                      <a:solidFill>
                        <a:srgbClr val="000000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rPr>
                    <a:t>+ Cintilografia de Corpo Inteiro para Pesquisa de Metástases (Pci)-Iodo 131</a:t>
                  </a:r>
                  <a:endParaRPr b="1" sz="1200">
                    <a:solidFill>
                      <a:srgbClr val="000000"/>
                    </a:solidFill>
                    <a:latin typeface="Urbanist SemiBold"/>
                    <a:ea typeface="Urbanist SemiBold"/>
                    <a:cs typeface="Urbanist SemiBold"/>
                    <a:sym typeface="Urbanist SemiBold"/>
                  </a:endParaRPr>
                </a:p>
              </p:txBody>
            </p:sp>
          </p:grpSp>
          <p:cxnSp>
            <p:nvCxnSpPr>
              <p:cNvPr id="296" name="Google Shape;296;p15"/>
              <p:cNvCxnSpPr/>
              <p:nvPr/>
            </p:nvCxnSpPr>
            <p:spPr>
              <a:xfrm rot="10800000">
                <a:off x="5186581" y="1859536"/>
                <a:ext cx="1" cy="191747"/>
              </a:xfrm>
              <a:prstGeom prst="straightConnector1">
                <a:avLst/>
              </a:prstGeom>
              <a:noFill/>
              <a:ln cap="flat" cmpd="sng" w="25400">
                <a:solidFill>
                  <a:srgbClr val="226A60"/>
                </a:solidFill>
                <a:prstDash val="solid"/>
                <a:miter lim="8000"/>
                <a:headEnd len="sm" w="sm" type="none"/>
                <a:tailEnd len="med" w="med" type="triangle"/>
              </a:ln>
            </p:spPr>
          </p:cxnSp>
          <p:cxnSp>
            <p:nvCxnSpPr>
              <p:cNvPr id="297" name="Google Shape;297;p15"/>
              <p:cNvCxnSpPr/>
              <p:nvPr/>
            </p:nvCxnSpPr>
            <p:spPr>
              <a:xfrm>
                <a:off x="3541489" y="1677346"/>
                <a:ext cx="275294" cy="523"/>
              </a:xfrm>
              <a:prstGeom prst="straightConnector1">
                <a:avLst/>
              </a:prstGeom>
              <a:noFill/>
              <a:ln cap="flat" cmpd="sng" w="25400">
                <a:solidFill>
                  <a:srgbClr val="226A60"/>
                </a:solidFill>
                <a:prstDash val="solid"/>
                <a:miter lim="8000"/>
                <a:headEnd len="sm" w="sm" type="none"/>
                <a:tailEnd len="med" w="med" type="triangle"/>
              </a:ln>
            </p:spPr>
          </p:cxnSp>
        </p:grpSp>
        <p:sp>
          <p:nvSpPr>
            <p:cNvPr id="298" name="Google Shape;298;p15"/>
            <p:cNvSpPr/>
            <p:nvPr/>
          </p:nvSpPr>
          <p:spPr>
            <a:xfrm>
              <a:off x="3393662" y="3075881"/>
              <a:ext cx="1733800" cy="260739"/>
            </a:xfrm>
            <a:prstGeom prst="roundRect">
              <a:avLst>
                <a:gd fmla="val 2846" name="adj"/>
              </a:avLst>
            </a:prstGeom>
            <a:solidFill>
              <a:srgbClr val="226A60"/>
            </a:solidFill>
            <a:ln cap="flat" cmpd="sng" w="19050">
              <a:solidFill>
                <a:srgbClr val="5E82A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5"/>
            <p:cNvSpPr txBox="1"/>
            <p:nvPr/>
          </p:nvSpPr>
          <p:spPr>
            <a:xfrm>
              <a:off x="3393661" y="3067513"/>
              <a:ext cx="17337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FFFFFF"/>
                  </a:solidFill>
                  <a:latin typeface="Urbanist SemiBold"/>
                  <a:ea typeface="Urbanist SemiBold"/>
                  <a:cs typeface="Urbanist SemiBold"/>
                  <a:sym typeface="Urbanist SemiBold"/>
                </a:rPr>
                <a:t>Doença residual grosseira</a:t>
              </a:r>
              <a:endParaRPr/>
            </a:p>
          </p:txBody>
        </p:sp>
        <p:cxnSp>
          <p:nvCxnSpPr>
            <p:cNvPr id="300" name="Google Shape;300;p15"/>
            <p:cNvCxnSpPr/>
            <p:nvPr/>
          </p:nvCxnSpPr>
          <p:spPr>
            <a:xfrm>
              <a:off x="5713514" y="2527792"/>
              <a:ext cx="230438" cy="217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sp>
          <p:nvSpPr>
            <p:cNvPr id="301" name="Google Shape;301;p15"/>
            <p:cNvSpPr/>
            <p:nvPr/>
          </p:nvSpPr>
          <p:spPr>
            <a:xfrm>
              <a:off x="5558381" y="2980257"/>
              <a:ext cx="1263017" cy="435543"/>
            </a:xfrm>
            <a:prstGeom prst="roundRect">
              <a:avLst>
                <a:gd fmla="val 2846" name="adj"/>
              </a:avLst>
            </a:prstGeom>
            <a:solidFill>
              <a:schemeClr val="accent4"/>
            </a:solidFill>
            <a:ln cap="flat" cmpd="sng" w="19050">
              <a:solidFill>
                <a:srgbClr val="3843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5587439" y="2973438"/>
              <a:ext cx="1203181" cy="4385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000000"/>
                  </a:solidFill>
                  <a:latin typeface="Urbanist SemiBold"/>
                  <a:ea typeface="Urbanist SemiBold"/>
                  <a:cs typeface="Urbanist SemiBold"/>
                  <a:sym typeface="Urbanist SemiBold"/>
                </a:rPr>
                <a:t>Complementação cirúrgica</a:t>
              </a:r>
              <a:endParaRPr b="1" sz="1200">
                <a:solidFill>
                  <a:srgbClr val="000000"/>
                </a:solidFill>
                <a:latin typeface="Urbanist SemiBold"/>
                <a:ea typeface="Urbanist SemiBold"/>
                <a:cs typeface="Urbanist SemiBold"/>
                <a:sym typeface="Urbanist SemiBold"/>
              </a:endParaRPr>
            </a:p>
          </p:txBody>
        </p:sp>
        <p:cxnSp>
          <p:nvCxnSpPr>
            <p:cNvPr id="303" name="Google Shape;303;p15"/>
            <p:cNvCxnSpPr/>
            <p:nvPr/>
          </p:nvCxnSpPr>
          <p:spPr>
            <a:xfrm>
              <a:off x="5189327" y="3194455"/>
              <a:ext cx="307523" cy="4698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04" name="Google Shape;304;p15"/>
            <p:cNvCxnSpPr/>
            <p:nvPr/>
          </p:nvCxnSpPr>
          <p:spPr>
            <a:xfrm>
              <a:off x="4262888" y="3411989"/>
              <a:ext cx="0" cy="196067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05" name="Google Shape;305;p15"/>
            <p:cNvCxnSpPr/>
            <p:nvPr/>
          </p:nvCxnSpPr>
          <p:spPr>
            <a:xfrm flipH="1" rot="10800000">
              <a:off x="6968224" y="3796320"/>
              <a:ext cx="336247" cy="8368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06" name="Google Shape;306;p15"/>
            <p:cNvCxnSpPr/>
            <p:nvPr/>
          </p:nvCxnSpPr>
          <p:spPr>
            <a:xfrm>
              <a:off x="6968146" y="3808503"/>
              <a:ext cx="336247" cy="329597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07" name="Google Shape;307;p15"/>
            <p:cNvCxnSpPr/>
            <p:nvPr/>
          </p:nvCxnSpPr>
          <p:spPr>
            <a:xfrm flipH="1" rot="10800000">
              <a:off x="6968145" y="4235955"/>
              <a:ext cx="336247" cy="253885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08" name="Google Shape;308;p15"/>
            <p:cNvCxnSpPr/>
            <p:nvPr/>
          </p:nvCxnSpPr>
          <p:spPr>
            <a:xfrm flipH="1" rot="10800000">
              <a:off x="6979566" y="4481473"/>
              <a:ext cx="336247" cy="8367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09" name="Google Shape;309;p15"/>
            <p:cNvCxnSpPr/>
            <p:nvPr/>
          </p:nvCxnSpPr>
          <p:spPr>
            <a:xfrm>
              <a:off x="6973361" y="4481473"/>
              <a:ext cx="331032" cy="307775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sp>
          <p:nvSpPr>
            <p:cNvPr id="310" name="Google Shape;310;p15"/>
            <p:cNvSpPr/>
            <p:nvPr/>
          </p:nvSpPr>
          <p:spPr>
            <a:xfrm>
              <a:off x="8785314" y="4014426"/>
              <a:ext cx="1056536" cy="645025"/>
            </a:xfrm>
            <a:prstGeom prst="roundRect">
              <a:avLst>
                <a:gd fmla="val 2846" name="adj"/>
              </a:avLst>
            </a:prstGeom>
            <a:solidFill>
              <a:srgbClr val="5E82A9"/>
            </a:solidFill>
            <a:ln cap="flat" cmpd="sng" w="19050">
              <a:solidFill>
                <a:srgbClr val="226A6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8788690" y="4036221"/>
              <a:ext cx="1170600" cy="7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FFFFFF"/>
                  </a:solidFill>
                  <a:latin typeface="Urbanist SemiBold"/>
                  <a:ea typeface="Urbanist SemiBold"/>
                  <a:cs typeface="Urbanist SemiBold"/>
                  <a:sym typeface="Urbanist SemiBold"/>
                </a:rPr>
                <a:t>Levotiroxina (TSH suprimido &lt; 0,1)</a:t>
              </a: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5855601" y="3673953"/>
              <a:ext cx="1016531" cy="260739"/>
            </a:xfrm>
            <a:prstGeom prst="roundRect">
              <a:avLst>
                <a:gd fmla="val 2846" name="adj"/>
              </a:avLst>
            </a:prstGeom>
            <a:solidFill>
              <a:srgbClr val="226A60"/>
            </a:solidFill>
            <a:ln cap="flat" cmpd="sng" w="19050">
              <a:solidFill>
                <a:srgbClr val="5E82A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5"/>
            <p:cNvSpPr txBox="1"/>
            <p:nvPr/>
          </p:nvSpPr>
          <p:spPr>
            <a:xfrm>
              <a:off x="5855600" y="3665585"/>
              <a:ext cx="10164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FFFFFF"/>
                  </a:solidFill>
                  <a:latin typeface="Urbanist SemiBold"/>
                  <a:ea typeface="Urbanist SemiBold"/>
                  <a:cs typeface="Urbanist SemiBold"/>
                  <a:sym typeface="Urbanist SemiBold"/>
                </a:rPr>
                <a:t>Captação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5855597" y="4351849"/>
              <a:ext cx="1016535" cy="260739"/>
            </a:xfrm>
            <a:prstGeom prst="roundRect">
              <a:avLst>
                <a:gd fmla="val 2846" name="adj"/>
              </a:avLst>
            </a:prstGeom>
            <a:solidFill>
              <a:srgbClr val="226A60"/>
            </a:solidFill>
            <a:ln cap="flat" cmpd="sng" w="19050">
              <a:solidFill>
                <a:srgbClr val="5E82A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5"/>
            <p:cNvSpPr txBox="1"/>
            <p:nvPr/>
          </p:nvSpPr>
          <p:spPr>
            <a:xfrm>
              <a:off x="5855595" y="4343481"/>
              <a:ext cx="10365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FFFFFF"/>
                  </a:solidFill>
                  <a:latin typeface="Urbanist SemiBold"/>
                  <a:ea typeface="Urbanist SemiBold"/>
                  <a:cs typeface="Urbanist SemiBold"/>
                  <a:sym typeface="Urbanist SemiBold"/>
                </a:rPr>
                <a:t>Sem captação</a:t>
              </a: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7359377" y="3665586"/>
              <a:ext cx="1197305" cy="238396"/>
            </a:xfrm>
            <a:prstGeom prst="roundRect">
              <a:avLst>
                <a:gd fmla="val 2846" name="adj"/>
              </a:avLst>
            </a:prstGeom>
            <a:solidFill>
              <a:schemeClr val="accent4"/>
            </a:solidFill>
            <a:ln cap="flat" cmpd="sng" w="19050">
              <a:solidFill>
                <a:srgbClr val="3843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7351866" y="4373479"/>
              <a:ext cx="1204816" cy="238396"/>
            </a:xfrm>
            <a:prstGeom prst="roundRect">
              <a:avLst>
                <a:gd fmla="val 2846" name="adj"/>
              </a:avLst>
            </a:prstGeom>
            <a:solidFill>
              <a:schemeClr val="accent4"/>
            </a:solidFill>
            <a:ln cap="flat" cmpd="sng" w="19050">
              <a:solidFill>
                <a:srgbClr val="3843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7351869" y="4064999"/>
              <a:ext cx="1204814" cy="238396"/>
            </a:xfrm>
            <a:prstGeom prst="roundRect">
              <a:avLst>
                <a:gd fmla="val 2846" name="adj"/>
              </a:avLst>
            </a:prstGeom>
            <a:solidFill>
              <a:schemeClr val="accent4"/>
            </a:solidFill>
            <a:ln cap="flat" cmpd="sng" w="19050">
              <a:solidFill>
                <a:srgbClr val="3843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7351869" y="4678278"/>
              <a:ext cx="1204813" cy="365883"/>
            </a:xfrm>
            <a:prstGeom prst="roundRect">
              <a:avLst>
                <a:gd fmla="val 2846" name="adj"/>
              </a:avLst>
            </a:prstGeom>
            <a:solidFill>
              <a:schemeClr val="accent4"/>
            </a:solidFill>
            <a:ln cap="flat" cmpd="sng" w="19050">
              <a:solidFill>
                <a:srgbClr val="38434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0" name="Google Shape;320;p15"/>
            <p:cNvCxnSpPr/>
            <p:nvPr/>
          </p:nvCxnSpPr>
          <p:spPr>
            <a:xfrm flipH="1" rot="10800000">
              <a:off x="5731450" y="3970820"/>
              <a:ext cx="212502" cy="166099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21" name="Google Shape;321;p15"/>
            <p:cNvCxnSpPr/>
            <p:nvPr/>
          </p:nvCxnSpPr>
          <p:spPr>
            <a:xfrm>
              <a:off x="5728955" y="4127383"/>
              <a:ext cx="214997" cy="202132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sp>
          <p:nvSpPr>
            <p:cNvPr id="322" name="Google Shape;322;p15"/>
            <p:cNvSpPr/>
            <p:nvPr/>
          </p:nvSpPr>
          <p:spPr>
            <a:xfrm>
              <a:off x="8556682" y="3521746"/>
              <a:ext cx="166056" cy="1579912"/>
            </a:xfrm>
            <a:prstGeom prst="righ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5"/>
            <p:cNvSpPr txBox="1"/>
            <p:nvPr/>
          </p:nvSpPr>
          <p:spPr>
            <a:xfrm>
              <a:off x="7365160" y="4044389"/>
              <a:ext cx="1185900" cy="25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000000"/>
                  </a:solidFill>
                  <a:latin typeface="Urbanist SemiBold"/>
                  <a:ea typeface="Urbanist SemiBold"/>
                  <a:cs typeface="Urbanist SemiBold"/>
                  <a:sym typeface="Urbanist SemiBold"/>
                </a:rPr>
                <a:t>Radioterapia</a:t>
              </a:r>
              <a:endParaRPr/>
            </a:p>
          </p:txBody>
        </p:sp>
        <p:sp>
          <p:nvSpPr>
            <p:cNvPr id="324" name="Google Shape;324;p15"/>
            <p:cNvSpPr txBox="1"/>
            <p:nvPr/>
          </p:nvSpPr>
          <p:spPr>
            <a:xfrm>
              <a:off x="7355232" y="3651460"/>
              <a:ext cx="1204800" cy="25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000000"/>
                  </a:solidFill>
                  <a:latin typeface="Urbanist SemiBold"/>
                  <a:ea typeface="Urbanist SemiBold"/>
                  <a:cs typeface="Urbanist SemiBold"/>
                  <a:sym typeface="Urbanist SemiBold"/>
                </a:rPr>
                <a:t>Radioiodoterapia</a:t>
              </a:r>
              <a:endParaRPr/>
            </a:p>
          </p:txBody>
        </p:sp>
        <p:sp>
          <p:nvSpPr>
            <p:cNvPr id="325" name="Google Shape;325;p15"/>
            <p:cNvSpPr txBox="1"/>
            <p:nvPr/>
          </p:nvSpPr>
          <p:spPr>
            <a:xfrm>
              <a:off x="7380389" y="4351627"/>
              <a:ext cx="1170600" cy="25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000000"/>
                  </a:solidFill>
                  <a:latin typeface="Urbanist SemiBold"/>
                  <a:ea typeface="Urbanist SemiBold"/>
                  <a:cs typeface="Urbanist SemiBold"/>
                  <a:sym typeface="Urbanist SemiBold"/>
                </a:rPr>
                <a:t>Observação</a:t>
              </a:r>
              <a:endParaRPr/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7346195" y="4639995"/>
              <a:ext cx="12048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000000"/>
                  </a:solidFill>
                  <a:latin typeface="Urbanist SemiBold"/>
                  <a:ea typeface="Urbanist SemiBold"/>
                  <a:cs typeface="Urbanist SemiBold"/>
                  <a:sym typeface="Urbanist SemiBold"/>
                </a:rPr>
                <a:t>Tratamento sistêmico</a:t>
              </a:r>
              <a:endParaRPr/>
            </a:p>
          </p:txBody>
        </p:sp>
      </p:grpSp>
      <p:sp>
        <p:nvSpPr>
          <p:cNvPr id="327" name="Google Shape;327;p15"/>
          <p:cNvSpPr txBox="1"/>
          <p:nvPr/>
        </p:nvSpPr>
        <p:spPr>
          <a:xfrm>
            <a:off x="0" y="6645218"/>
            <a:ext cx="619298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Guideline NCCN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br>
              <a:rPr lang="pt-BR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5"/>
          <p:cNvSpPr txBox="1"/>
          <p:nvPr/>
        </p:nvSpPr>
        <p:spPr>
          <a:xfrm>
            <a:off x="855949" y="1292500"/>
            <a:ext cx="10758119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Tireoide - </a:t>
            </a:r>
            <a:r>
              <a:rPr lang="pt-B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Diferenciado (Papilífero/Folicular) de Tireoide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20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doença metastática ou localmente avançada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16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335" name="Google Shape;335;p16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6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338" name="Google Shape;338;p16"/>
          <p:cNvSpPr txBox="1"/>
          <p:nvPr/>
        </p:nvSpPr>
        <p:spPr>
          <a:xfrm>
            <a:off x="855949" y="1292500"/>
            <a:ext cx="11336051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Tireoide - </a:t>
            </a:r>
            <a:r>
              <a:rPr lang="pt-B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Diferenciado (Papilífero/Folicular) de Tireoide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20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doença metastática ou localmente avançada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39" name="Google Shape;339;p16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o&#10;&#10;Descrição gerada automaticamente" id="340" name="Google Shape;34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008" y="3170743"/>
            <a:ext cx="12192000" cy="283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6"/>
          <p:cNvSpPr txBox="1"/>
          <p:nvPr/>
        </p:nvSpPr>
        <p:spPr>
          <a:xfrm>
            <a:off x="0" y="6645218"/>
            <a:ext cx="619298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Guideline NCCN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br>
              <a:rPr lang="pt-BR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17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348" name="Google Shape;348;p17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7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351" name="Google Shape;351;p17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7"/>
          <p:cNvSpPr txBox="1"/>
          <p:nvPr/>
        </p:nvSpPr>
        <p:spPr>
          <a:xfrm>
            <a:off x="855949" y="1292500"/>
            <a:ext cx="10758119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Tireoide - </a:t>
            </a:r>
            <a:r>
              <a:rPr lang="pt-B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Medular de Tireoide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20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doença metastática ou localmente avançada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3" name="Google Shape;353;p17"/>
          <p:cNvSpPr txBox="1"/>
          <p:nvPr/>
        </p:nvSpPr>
        <p:spPr>
          <a:xfrm>
            <a:off x="0" y="6645218"/>
            <a:ext cx="619298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Guideline NCCN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br>
              <a:rPr lang="pt-BR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4" name="Google Shape;354;p17"/>
          <p:cNvGrpSpPr/>
          <p:nvPr/>
        </p:nvGrpSpPr>
        <p:grpSpPr>
          <a:xfrm>
            <a:off x="7124" y="3205373"/>
            <a:ext cx="9134235" cy="3207385"/>
            <a:chOff x="-411497" y="1685602"/>
            <a:chExt cx="9134235" cy="3207385"/>
          </a:xfrm>
        </p:grpSpPr>
        <p:grpSp>
          <p:nvGrpSpPr>
            <p:cNvPr id="355" name="Google Shape;355;p17"/>
            <p:cNvGrpSpPr/>
            <p:nvPr/>
          </p:nvGrpSpPr>
          <p:grpSpPr>
            <a:xfrm>
              <a:off x="-411497" y="1685602"/>
              <a:ext cx="9134235" cy="3207385"/>
              <a:chOff x="512196" y="1447509"/>
              <a:chExt cx="9134235" cy="3207385"/>
            </a:xfrm>
          </p:grpSpPr>
          <p:grpSp>
            <p:nvGrpSpPr>
              <p:cNvPr id="356" name="Google Shape;356;p17"/>
              <p:cNvGrpSpPr/>
              <p:nvPr/>
            </p:nvGrpSpPr>
            <p:grpSpPr>
              <a:xfrm>
                <a:off x="512196" y="1447509"/>
                <a:ext cx="9134235" cy="3207385"/>
                <a:chOff x="512196" y="1447509"/>
                <a:chExt cx="9134235" cy="3207385"/>
              </a:xfrm>
            </p:grpSpPr>
            <p:sp>
              <p:nvSpPr>
                <p:cNvPr id="357" name="Google Shape;357;p17"/>
                <p:cNvSpPr/>
                <p:nvPr/>
              </p:nvSpPr>
              <p:spPr>
                <a:xfrm>
                  <a:off x="512196" y="4447175"/>
                  <a:ext cx="642601" cy="2077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34275" spcFirstLastPara="1" rIns="34275" wrap="square" tIns="3427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pt-BR" sz="900">
                      <a:solidFill>
                        <a:srgbClr val="FFFFFF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rPr>
                    <a:t>1</a:t>
                  </a:r>
                  <a:endParaRPr b="1" sz="1100">
                    <a:solidFill>
                      <a:srgbClr val="FFFFFF"/>
                    </a:solidFill>
                    <a:latin typeface="Urbanist SemiBold"/>
                    <a:ea typeface="Urbanist SemiBold"/>
                    <a:cs typeface="Urbanist SemiBold"/>
                    <a:sym typeface="Urbanist SemiBold"/>
                  </a:endParaRPr>
                </a:p>
              </p:txBody>
            </p:sp>
            <p:grpSp>
              <p:nvGrpSpPr>
                <p:cNvPr id="358" name="Google Shape;358;p17"/>
                <p:cNvGrpSpPr/>
                <p:nvPr/>
              </p:nvGrpSpPr>
              <p:grpSpPr>
                <a:xfrm>
                  <a:off x="2460070" y="1893994"/>
                  <a:ext cx="7186361" cy="946553"/>
                  <a:chOff x="3027211" y="2121637"/>
                  <a:chExt cx="7186361" cy="946553"/>
                </a:xfrm>
              </p:grpSpPr>
              <p:grpSp>
                <p:nvGrpSpPr>
                  <p:cNvPr id="359" name="Google Shape;359;p17"/>
                  <p:cNvGrpSpPr/>
                  <p:nvPr/>
                </p:nvGrpSpPr>
                <p:grpSpPr>
                  <a:xfrm>
                    <a:off x="3027211" y="2814305"/>
                    <a:ext cx="1042502" cy="253885"/>
                    <a:chOff x="3027211" y="2814305"/>
                    <a:chExt cx="1042502" cy="253885"/>
                  </a:xfrm>
                </p:grpSpPr>
                <p:sp>
                  <p:nvSpPr>
                    <p:cNvPr id="360" name="Google Shape;360;p17"/>
                    <p:cNvSpPr/>
                    <p:nvPr/>
                  </p:nvSpPr>
                  <p:spPr>
                    <a:xfrm>
                      <a:off x="3027211" y="2814305"/>
                      <a:ext cx="1042502" cy="248101"/>
                    </a:xfrm>
                    <a:prstGeom prst="roundRect">
                      <a:avLst>
                        <a:gd fmla="val 2846" name="adj"/>
                      </a:avLst>
                    </a:prstGeom>
                    <a:solidFill>
                      <a:srgbClr val="226A60"/>
                    </a:solidFill>
                    <a:ln cap="flat" cmpd="sng" w="19050">
                      <a:solidFill>
                        <a:srgbClr val="5E82A9"/>
                      </a:solidFill>
                      <a:prstDash val="solid"/>
                      <a:miter lim="8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" name="Google Shape;361;p17"/>
                    <p:cNvSpPr/>
                    <p:nvPr/>
                  </p:nvSpPr>
                  <p:spPr>
                    <a:xfrm>
                      <a:off x="3037720" y="2814305"/>
                      <a:ext cx="1006905" cy="2538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34275" lIns="34275" spcFirstLastPara="1" rIns="34275" wrap="square" tIns="34275">
                      <a:sp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Urbanist SemiBold"/>
                          <a:ea typeface="Urbanist SemiBold"/>
                          <a:cs typeface="Urbanist SemiBold"/>
                          <a:sym typeface="Urbanist SemiBold"/>
                        </a:rPr>
                        <a:t>&gt; 1 cm</a:t>
                      </a:r>
                      <a:endParaRPr b="1" sz="1200">
                        <a:solidFill>
                          <a:srgbClr val="FFFFFF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endParaRPr>
                    </a:p>
                  </p:txBody>
                </p:sp>
              </p:grpSp>
              <p:sp>
                <p:nvSpPr>
                  <p:cNvPr id="362" name="Google Shape;362;p17"/>
                  <p:cNvSpPr/>
                  <p:nvPr/>
                </p:nvSpPr>
                <p:spPr>
                  <a:xfrm>
                    <a:off x="4433177" y="2121637"/>
                    <a:ext cx="2713065" cy="483244"/>
                  </a:xfrm>
                  <a:prstGeom prst="roundRect">
                    <a:avLst>
                      <a:gd fmla="val 2846" name="adj"/>
                    </a:avLst>
                  </a:prstGeom>
                  <a:solidFill>
                    <a:schemeClr val="accent4"/>
                  </a:solidFill>
                  <a:ln cap="flat" cmpd="sng" w="19050">
                    <a:solidFill>
                      <a:srgbClr val="384348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2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" name="Google Shape;363;p17"/>
                  <p:cNvSpPr/>
                  <p:nvPr/>
                </p:nvSpPr>
                <p:spPr>
                  <a:xfrm>
                    <a:off x="4443416" y="2122494"/>
                    <a:ext cx="2655702" cy="4385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4275" lIns="34275" spcFirstLastPara="1" rIns="34275" wrap="square" tIns="34275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pt-BR" sz="1200">
                        <a:solidFill>
                          <a:srgbClr val="000000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Tireoidectomia total </a:t>
                    </a:r>
                    <a:r>
                      <a:rPr b="1" lang="pt-BR" sz="1200" u="sng">
                        <a:solidFill>
                          <a:srgbClr val="000000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+</a:t>
                    </a:r>
                    <a:r>
                      <a:rPr b="1" lang="pt-BR" sz="1200">
                        <a:solidFill>
                          <a:srgbClr val="000000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 esvaziamento cervical bilateral</a:t>
                    </a:r>
                    <a:endParaRPr b="1" sz="1200">
                      <a:solidFill>
                        <a:srgbClr val="000000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endParaRPr>
                  </a:p>
                </p:txBody>
              </p:sp>
              <p:sp>
                <p:nvSpPr>
                  <p:cNvPr id="364" name="Google Shape;364;p17"/>
                  <p:cNvSpPr/>
                  <p:nvPr/>
                </p:nvSpPr>
                <p:spPr>
                  <a:xfrm>
                    <a:off x="7486851" y="2178125"/>
                    <a:ext cx="2726721" cy="337836"/>
                  </a:xfrm>
                  <a:prstGeom prst="roundRect">
                    <a:avLst>
                      <a:gd fmla="val 2846" name="adj"/>
                    </a:avLst>
                  </a:prstGeom>
                  <a:solidFill>
                    <a:srgbClr val="5E82A9"/>
                  </a:solidFill>
                  <a:ln cap="flat" cmpd="sng" w="1905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" name="Google Shape;365;p17"/>
                  <p:cNvSpPr/>
                  <p:nvPr/>
                </p:nvSpPr>
                <p:spPr>
                  <a:xfrm>
                    <a:off x="7487035" y="2201868"/>
                    <a:ext cx="2713064" cy="2792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4275" lIns="34275" spcFirstLastPara="1" rIns="34275" wrap="square" tIns="34275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pt-BR" sz="1200">
                        <a:solidFill>
                          <a:srgbClr val="FFFFFF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Radioterapia</a:t>
                    </a:r>
                    <a:endParaRPr/>
                  </a:p>
                </p:txBody>
              </p:sp>
              <p:cxnSp>
                <p:nvCxnSpPr>
                  <p:cNvPr id="366" name="Google Shape;366;p17"/>
                  <p:cNvCxnSpPr/>
                  <p:nvPr/>
                </p:nvCxnSpPr>
                <p:spPr>
                  <a:xfrm flipH="1" rot="10800000">
                    <a:off x="4098676" y="2671413"/>
                    <a:ext cx="266441" cy="285784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med" w="med" type="triangle"/>
                  </a:ln>
                </p:spPr>
              </p:cxnSp>
            </p:grpSp>
            <p:sp>
              <p:nvSpPr>
                <p:cNvPr id="367" name="Google Shape;367;p17"/>
                <p:cNvSpPr/>
                <p:nvPr/>
              </p:nvSpPr>
              <p:spPr>
                <a:xfrm>
                  <a:off x="2452781" y="1461405"/>
                  <a:ext cx="1042502" cy="248101"/>
                </a:xfrm>
                <a:prstGeom prst="roundRect">
                  <a:avLst>
                    <a:gd fmla="val 2846" name="adj"/>
                  </a:avLst>
                </a:prstGeom>
                <a:solidFill>
                  <a:srgbClr val="226A60"/>
                </a:solidFill>
                <a:ln cap="flat" cmpd="sng" w="19050">
                  <a:solidFill>
                    <a:srgbClr val="5E82A9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17"/>
                <p:cNvSpPr/>
                <p:nvPr/>
              </p:nvSpPr>
              <p:spPr>
                <a:xfrm>
                  <a:off x="2452781" y="1447509"/>
                  <a:ext cx="1006905" cy="2538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34275" spcFirstLastPara="1" rIns="34275" wrap="square" tIns="34275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pt-BR" sz="1200" u="sng">
                      <a:solidFill>
                        <a:srgbClr val="FFFFFF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rPr>
                    <a:t>&lt;</a:t>
                  </a:r>
                  <a:r>
                    <a:rPr b="1" lang="pt-BR" sz="1200">
                      <a:solidFill>
                        <a:srgbClr val="FFFFFF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rPr>
                    <a:t> 1cm</a:t>
                  </a:r>
                  <a:endParaRPr b="1" sz="1200">
                    <a:solidFill>
                      <a:srgbClr val="FFFFFF"/>
                    </a:solidFill>
                    <a:latin typeface="Urbanist SemiBold"/>
                    <a:ea typeface="Urbanist SemiBold"/>
                    <a:cs typeface="Urbanist SemiBold"/>
                    <a:sym typeface="Urbanist SemiBold"/>
                  </a:endParaRPr>
                </a:p>
              </p:txBody>
            </p:sp>
          </p:grpSp>
          <p:cxnSp>
            <p:nvCxnSpPr>
              <p:cNvPr id="369" name="Google Shape;369;p17"/>
              <p:cNvCxnSpPr/>
              <p:nvPr/>
            </p:nvCxnSpPr>
            <p:spPr>
              <a:xfrm>
                <a:off x="3525427" y="1589403"/>
                <a:ext cx="272549" cy="304591"/>
              </a:xfrm>
              <a:prstGeom prst="straightConnector1">
                <a:avLst/>
              </a:prstGeom>
              <a:noFill/>
              <a:ln cap="flat" cmpd="sng" w="25400">
                <a:solidFill>
                  <a:srgbClr val="226A60"/>
                </a:solidFill>
                <a:prstDash val="solid"/>
                <a:miter lim="8000"/>
                <a:headEnd len="sm" w="sm" type="none"/>
                <a:tailEnd len="med" w="med" type="triangle"/>
              </a:ln>
            </p:spPr>
          </p:cxnSp>
        </p:grpSp>
        <p:cxnSp>
          <p:nvCxnSpPr>
            <p:cNvPr id="370" name="Google Shape;370;p17"/>
            <p:cNvCxnSpPr/>
            <p:nvPr/>
          </p:nvCxnSpPr>
          <p:spPr>
            <a:xfrm>
              <a:off x="5713514" y="2349100"/>
              <a:ext cx="230438" cy="239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18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377" name="Google Shape;377;p18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8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380" name="Google Shape;380;p18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8"/>
          <p:cNvSpPr txBox="1"/>
          <p:nvPr/>
        </p:nvSpPr>
        <p:spPr>
          <a:xfrm>
            <a:off x="855949" y="1292500"/>
            <a:ext cx="10758119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Tireoide - </a:t>
            </a:r>
            <a:r>
              <a:rPr lang="pt-B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Medular de Tireoide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20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doença metastática ou localmente avançada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0" y="6645218"/>
            <a:ext cx="619298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Guideline NCCN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br>
              <a:rPr lang="pt-BR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o&#10;&#10;Descrição gerada automaticamente" id="383" name="Google Shape;383;p18"/>
          <p:cNvPicPr preferRelativeResize="0"/>
          <p:nvPr/>
        </p:nvPicPr>
        <p:blipFill rotWithShape="1">
          <a:blip r:embed="rId5">
            <a:alphaModFix/>
          </a:blip>
          <a:srcRect b="0" l="0" r="0" t="2946"/>
          <a:stretch/>
        </p:blipFill>
        <p:spPr>
          <a:xfrm>
            <a:off x="855949" y="2692730"/>
            <a:ext cx="5526021" cy="20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9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390" name="Google Shape;390;p19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9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393" name="Google Shape;393;p19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9"/>
          <p:cNvSpPr txBox="1"/>
          <p:nvPr/>
        </p:nvSpPr>
        <p:spPr>
          <a:xfrm>
            <a:off x="0" y="6645218"/>
            <a:ext cx="619298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Guideline NCCN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br>
              <a:rPr lang="pt-BR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9"/>
          <p:cNvSpPr txBox="1"/>
          <p:nvPr/>
        </p:nvSpPr>
        <p:spPr>
          <a:xfrm>
            <a:off x="855949" y="1292500"/>
            <a:ext cx="10758119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Tireoide - </a:t>
            </a:r>
            <a:r>
              <a:rPr lang="pt-B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Anaplásico de Tireoide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20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doença metastática ou localmente avançada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396" name="Google Shape;396;p19"/>
          <p:cNvGrpSpPr/>
          <p:nvPr/>
        </p:nvGrpSpPr>
        <p:grpSpPr>
          <a:xfrm>
            <a:off x="956426" y="3031715"/>
            <a:ext cx="3816684" cy="2533785"/>
            <a:chOff x="327033" y="2098915"/>
            <a:chExt cx="3816684" cy="2533785"/>
          </a:xfrm>
        </p:grpSpPr>
        <p:grpSp>
          <p:nvGrpSpPr>
            <p:cNvPr id="397" name="Google Shape;397;p19"/>
            <p:cNvGrpSpPr/>
            <p:nvPr/>
          </p:nvGrpSpPr>
          <p:grpSpPr>
            <a:xfrm>
              <a:off x="327033" y="2098915"/>
              <a:ext cx="3816684" cy="2533785"/>
              <a:chOff x="2534205" y="2234309"/>
              <a:chExt cx="3816684" cy="2533785"/>
            </a:xfrm>
          </p:grpSpPr>
          <p:grpSp>
            <p:nvGrpSpPr>
              <p:cNvPr id="398" name="Google Shape;398;p19"/>
              <p:cNvGrpSpPr/>
              <p:nvPr/>
            </p:nvGrpSpPr>
            <p:grpSpPr>
              <a:xfrm>
                <a:off x="2534205" y="2234309"/>
                <a:ext cx="3816684" cy="2533785"/>
                <a:chOff x="1546653" y="1492129"/>
                <a:chExt cx="3816684" cy="2533785"/>
              </a:xfrm>
            </p:grpSpPr>
            <p:grpSp>
              <p:nvGrpSpPr>
                <p:cNvPr id="399" name="Google Shape;399;p19"/>
                <p:cNvGrpSpPr/>
                <p:nvPr/>
              </p:nvGrpSpPr>
              <p:grpSpPr>
                <a:xfrm>
                  <a:off x="1546653" y="2178224"/>
                  <a:ext cx="3816684" cy="1847690"/>
                  <a:chOff x="2113794" y="2405867"/>
                  <a:chExt cx="3816684" cy="1847690"/>
                </a:xfrm>
              </p:grpSpPr>
              <p:grpSp>
                <p:nvGrpSpPr>
                  <p:cNvPr id="400" name="Google Shape;400;p19"/>
                  <p:cNvGrpSpPr/>
                  <p:nvPr/>
                </p:nvGrpSpPr>
                <p:grpSpPr>
                  <a:xfrm>
                    <a:off x="2113794" y="2525004"/>
                    <a:ext cx="1058105" cy="1659615"/>
                    <a:chOff x="2113794" y="2525004"/>
                    <a:chExt cx="1058105" cy="1659615"/>
                  </a:xfrm>
                </p:grpSpPr>
                <p:sp>
                  <p:nvSpPr>
                    <p:cNvPr id="401" name="Google Shape;401;p19"/>
                    <p:cNvSpPr/>
                    <p:nvPr/>
                  </p:nvSpPr>
                  <p:spPr>
                    <a:xfrm>
                      <a:off x="2149390" y="2808049"/>
                      <a:ext cx="1006905" cy="2538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34275" lIns="34275" spcFirstLastPara="1" rIns="34275" wrap="square" tIns="34275">
                      <a:sp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Urbanist SemiBold"/>
                          <a:ea typeface="Urbanist SemiBold"/>
                          <a:cs typeface="Urbanist SemiBold"/>
                          <a:sym typeface="Urbanist SemiBold"/>
                        </a:rPr>
                        <a:t>T1-2 N1</a:t>
                      </a:r>
                      <a:endParaRPr b="1" sz="1200">
                        <a:solidFill>
                          <a:srgbClr val="FFFFFF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endParaRPr>
                    </a:p>
                  </p:txBody>
                </p:sp>
                <p:sp>
                  <p:nvSpPr>
                    <p:cNvPr id="402" name="Google Shape;402;p19"/>
                    <p:cNvSpPr/>
                    <p:nvPr/>
                  </p:nvSpPr>
                  <p:spPr>
                    <a:xfrm>
                      <a:off x="2119720" y="2525004"/>
                      <a:ext cx="1042501" cy="421673"/>
                    </a:xfrm>
                    <a:prstGeom prst="roundRect">
                      <a:avLst>
                        <a:gd fmla="val 2846" name="adj"/>
                      </a:avLst>
                    </a:prstGeom>
                    <a:solidFill>
                      <a:srgbClr val="226A60"/>
                    </a:solidFill>
                    <a:ln cap="flat" cmpd="sng" w="19050">
                      <a:solidFill>
                        <a:srgbClr val="5E82A9"/>
                      </a:solidFill>
                      <a:prstDash val="solid"/>
                      <a:miter lim="8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3" name="Google Shape;403;p19"/>
                    <p:cNvSpPr/>
                    <p:nvPr/>
                  </p:nvSpPr>
                  <p:spPr>
                    <a:xfrm>
                      <a:off x="2133470" y="2592207"/>
                      <a:ext cx="1015536" cy="2538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34275" lIns="34275" spcFirstLastPara="1" rIns="34275" wrap="square" tIns="34275">
                      <a:sp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Urbanist SemiBold"/>
                          <a:ea typeface="Urbanist SemiBold"/>
                          <a:cs typeface="Urbanist SemiBold"/>
                          <a:sym typeface="Urbanist SemiBold"/>
                        </a:rPr>
                        <a:t>Ressecável</a:t>
                      </a:r>
                      <a:endParaRPr/>
                    </a:p>
                  </p:txBody>
                </p:sp>
                <p:sp>
                  <p:nvSpPr>
                    <p:cNvPr id="404" name="Google Shape;404;p19"/>
                    <p:cNvSpPr/>
                    <p:nvPr/>
                  </p:nvSpPr>
                  <p:spPr>
                    <a:xfrm>
                      <a:off x="2129397" y="3541499"/>
                      <a:ext cx="1042502" cy="643120"/>
                    </a:xfrm>
                    <a:prstGeom prst="roundRect">
                      <a:avLst>
                        <a:gd fmla="val 2846" name="adj"/>
                      </a:avLst>
                    </a:prstGeom>
                    <a:solidFill>
                      <a:srgbClr val="226A60"/>
                    </a:solidFill>
                    <a:ln cap="flat" cmpd="sng" w="19050">
                      <a:solidFill>
                        <a:srgbClr val="5E82A9"/>
                      </a:solidFill>
                      <a:prstDash val="solid"/>
                      <a:miter lim="8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5" name="Google Shape;405;p19"/>
                    <p:cNvSpPr/>
                    <p:nvPr/>
                  </p:nvSpPr>
                  <p:spPr>
                    <a:xfrm>
                      <a:off x="2113794" y="3633587"/>
                      <a:ext cx="1042501" cy="43855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34275" lIns="34275" spcFirstLastPara="1" rIns="34275" wrap="square" tIns="34275">
                      <a:sp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Urbanist SemiBold"/>
                          <a:ea typeface="Urbanist SemiBold"/>
                          <a:cs typeface="Urbanist SemiBold"/>
                          <a:sym typeface="Urbanist SemiBold"/>
                        </a:rPr>
                        <a:t>Irressecável ou recusa cirurgia</a:t>
                      </a:r>
                      <a:endParaRPr/>
                    </a:p>
                  </p:txBody>
                </p:sp>
              </p:grpSp>
              <p:sp>
                <p:nvSpPr>
                  <p:cNvPr id="406" name="Google Shape;406;p19"/>
                  <p:cNvSpPr/>
                  <p:nvPr/>
                </p:nvSpPr>
                <p:spPr>
                  <a:xfrm>
                    <a:off x="4433177" y="2405867"/>
                    <a:ext cx="1497301" cy="749484"/>
                  </a:xfrm>
                  <a:prstGeom prst="roundRect">
                    <a:avLst>
                      <a:gd fmla="val 2846" name="adj"/>
                    </a:avLst>
                  </a:prstGeom>
                  <a:solidFill>
                    <a:schemeClr val="accent4"/>
                  </a:solidFill>
                  <a:ln cap="flat" cmpd="sng" w="19050">
                    <a:solidFill>
                      <a:srgbClr val="384348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2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" name="Google Shape;407;p19"/>
                  <p:cNvSpPr/>
                  <p:nvPr/>
                </p:nvSpPr>
                <p:spPr>
                  <a:xfrm>
                    <a:off x="4443416" y="2548742"/>
                    <a:ext cx="1487062" cy="4385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4275" lIns="34275" spcFirstLastPara="1" rIns="34275" wrap="square" tIns="34275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pt-BR" sz="1200">
                        <a:solidFill>
                          <a:srgbClr val="000000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Tireoidectomia total + esvaziamento cervical</a:t>
                    </a:r>
                    <a:endParaRPr/>
                  </a:p>
                </p:txBody>
              </p:sp>
              <p:sp>
                <p:nvSpPr>
                  <p:cNvPr id="408" name="Google Shape;408;p19"/>
                  <p:cNvSpPr/>
                  <p:nvPr/>
                </p:nvSpPr>
                <p:spPr>
                  <a:xfrm>
                    <a:off x="4419521" y="3446913"/>
                    <a:ext cx="1461133" cy="798136"/>
                  </a:xfrm>
                  <a:prstGeom prst="roundRect">
                    <a:avLst>
                      <a:gd fmla="val 2846" name="adj"/>
                    </a:avLst>
                  </a:prstGeom>
                  <a:solidFill>
                    <a:srgbClr val="5E82A9"/>
                  </a:solidFill>
                  <a:ln cap="flat" cmpd="sng" w="1905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" name="Google Shape;409;p19"/>
                  <p:cNvSpPr/>
                  <p:nvPr/>
                </p:nvSpPr>
                <p:spPr>
                  <a:xfrm>
                    <a:off x="4429487" y="3445674"/>
                    <a:ext cx="1461133" cy="8078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4275" lIns="34275" spcFirstLastPara="1" rIns="34275" wrap="square" tIns="34275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pt-BR" sz="1200">
                        <a:solidFill>
                          <a:srgbClr val="FFFFFF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Quimiorradioterapia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pt-BR" sz="1200">
                        <a:solidFill>
                          <a:srgbClr val="FFFFFF"/>
                        </a:solidFill>
                        <a:latin typeface="Urbanist SemiBold"/>
                        <a:ea typeface="Urbanist SemiBold"/>
                        <a:cs typeface="Urbanist SemiBold"/>
                        <a:sym typeface="Urbanist SemiBold"/>
                      </a:rPr>
                      <a:t>(Radioterapia + Quimioterapia semanal)</a:t>
                    </a:r>
                    <a:endParaRPr/>
                  </a:p>
                </p:txBody>
              </p:sp>
              <p:cxnSp>
                <p:nvCxnSpPr>
                  <p:cNvPr id="410" name="Google Shape;410;p19"/>
                  <p:cNvCxnSpPr/>
                  <p:nvPr/>
                </p:nvCxnSpPr>
                <p:spPr>
                  <a:xfrm flipH="1" rot="10800000">
                    <a:off x="3264842" y="3826571"/>
                    <a:ext cx="1084547" cy="16151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med" w="med" type="triangle"/>
                  </a:ln>
                </p:spPr>
              </p:cxnSp>
              <p:cxnSp>
                <p:nvCxnSpPr>
                  <p:cNvPr id="411" name="Google Shape;411;p19"/>
                  <p:cNvCxnSpPr/>
                  <p:nvPr/>
                </p:nvCxnSpPr>
                <p:spPr>
                  <a:xfrm>
                    <a:off x="5034040" y="3209481"/>
                    <a:ext cx="0" cy="196067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226A60"/>
                    </a:solidFill>
                    <a:prstDash val="solid"/>
                    <a:miter lim="8000"/>
                    <a:headEnd len="sm" w="sm" type="none"/>
                    <a:tailEnd len="med" w="med" type="triangle"/>
                  </a:ln>
                </p:spPr>
              </p:cxnSp>
            </p:grpSp>
            <p:sp>
              <p:nvSpPr>
                <p:cNvPr id="412" name="Google Shape;412;p19"/>
                <p:cNvSpPr/>
                <p:nvPr/>
              </p:nvSpPr>
              <p:spPr>
                <a:xfrm>
                  <a:off x="1574960" y="1492129"/>
                  <a:ext cx="1006905" cy="2538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34275" spcFirstLastPara="1" rIns="34275" wrap="square" tIns="34275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pt-BR" sz="1200">
                      <a:solidFill>
                        <a:srgbClr val="FFFFFF"/>
                      </a:solidFill>
                      <a:latin typeface="Urbanist SemiBold"/>
                      <a:ea typeface="Urbanist SemiBold"/>
                      <a:cs typeface="Urbanist SemiBold"/>
                      <a:sym typeface="Urbanist SemiBold"/>
                    </a:rPr>
                    <a:t>Ressecável</a:t>
                  </a:r>
                  <a:endParaRPr b="1" sz="1200">
                    <a:solidFill>
                      <a:srgbClr val="FFFFFF"/>
                    </a:solidFill>
                    <a:latin typeface="Urbanist SemiBold"/>
                    <a:ea typeface="Urbanist SemiBold"/>
                    <a:cs typeface="Urbanist SemiBold"/>
                    <a:sym typeface="Urbanist SemiBold"/>
                  </a:endParaRPr>
                </a:p>
              </p:txBody>
            </p:sp>
          </p:grpSp>
          <p:cxnSp>
            <p:nvCxnSpPr>
              <p:cNvPr id="413" name="Google Shape;413;p19"/>
              <p:cNvCxnSpPr/>
              <p:nvPr/>
            </p:nvCxnSpPr>
            <p:spPr>
              <a:xfrm flipH="1" rot="10800000">
                <a:off x="3727969" y="3335767"/>
                <a:ext cx="1078099" cy="4401"/>
              </a:xfrm>
              <a:prstGeom prst="straightConnector1">
                <a:avLst/>
              </a:prstGeom>
              <a:noFill/>
              <a:ln cap="flat" cmpd="sng" w="25400">
                <a:solidFill>
                  <a:srgbClr val="226A60"/>
                </a:solidFill>
                <a:prstDash val="solid"/>
                <a:miter lim="8000"/>
                <a:headEnd len="sm" w="sm" type="none"/>
                <a:tailEnd len="med" w="med" type="triangle"/>
              </a:ln>
            </p:spPr>
          </p:cxnSp>
        </p:grpSp>
        <p:cxnSp>
          <p:nvCxnSpPr>
            <p:cNvPr id="414" name="Google Shape;414;p19"/>
            <p:cNvCxnSpPr/>
            <p:nvPr/>
          </p:nvCxnSpPr>
          <p:spPr>
            <a:xfrm rot="10800000">
              <a:off x="3395066" y="3572820"/>
              <a:ext cx="0" cy="206530"/>
            </a:xfrm>
            <a:prstGeom prst="straightConnector1">
              <a:avLst/>
            </a:prstGeom>
            <a:noFill/>
            <a:ln cap="flat" cmpd="sng" w="25400">
              <a:solidFill>
                <a:srgbClr val="226A60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pic>
        <p:nvPicPr>
          <p:cNvPr descr="Tabela&#10;&#10;Descrição gerada automaticamente" id="415" name="Google Shape;41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0986" y="3618957"/>
            <a:ext cx="6293111" cy="20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2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103" name="Google Shape;103;p2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106" name="Google Shape;106;p2"/>
          <p:cNvSpPr txBox="1"/>
          <p:nvPr/>
        </p:nvSpPr>
        <p:spPr>
          <a:xfrm>
            <a:off x="966726" y="1208672"/>
            <a:ext cx="10087295" cy="24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4400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4400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doença metastática ou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4400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localmente avançada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4400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em paciente  com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4400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câncer de cabeça e pescoço e câncer de tireoide</a:t>
            </a:r>
            <a:endParaRPr b="0" i="0" sz="28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26465" y="589972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20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422" name="Google Shape;422;p20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425" name="Google Shape;425;p20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0"/>
          <p:cNvSpPr txBox="1"/>
          <p:nvPr/>
        </p:nvSpPr>
        <p:spPr>
          <a:xfrm>
            <a:off x="0" y="6645218"/>
            <a:ext cx="619298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Guideline NCCN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br>
              <a:rPr lang="pt-BR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0"/>
          <p:cNvSpPr txBox="1"/>
          <p:nvPr/>
        </p:nvSpPr>
        <p:spPr>
          <a:xfrm>
            <a:off x="855949" y="1292500"/>
            <a:ext cx="10758119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Tireoide - </a:t>
            </a:r>
            <a:r>
              <a:rPr lang="pt-B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Anaplásico de Tireoide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20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doença metastática ou localmente avançada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descr="Tabela&#10;&#10;Descrição gerada automaticamente" id="428" name="Google Shape;42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9582" y="2293000"/>
            <a:ext cx="6905884" cy="4442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1"/>
          <p:cNvSpPr/>
          <p:nvPr/>
        </p:nvSpPr>
        <p:spPr>
          <a:xfrm>
            <a:off x="9141359" y="0"/>
            <a:ext cx="3081975" cy="6864063"/>
          </a:xfrm>
          <a:custGeom>
            <a:rect b="b" l="l" r="r" t="t"/>
            <a:pathLst>
              <a:path extrusionOk="0" h="10296094" w="4622962">
                <a:moveTo>
                  <a:pt x="0" y="0"/>
                </a:moveTo>
                <a:lnTo>
                  <a:pt x="4622962" y="0"/>
                </a:lnTo>
                <a:lnTo>
                  <a:pt x="4622962" y="10296094"/>
                </a:lnTo>
                <a:lnTo>
                  <a:pt x="0" y="10296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8157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4" name="Google Shape;434;p21"/>
          <p:cNvGrpSpPr/>
          <p:nvPr/>
        </p:nvGrpSpPr>
        <p:grpSpPr>
          <a:xfrm>
            <a:off x="1945904" y="4680064"/>
            <a:ext cx="6854685" cy="1847837"/>
            <a:chOff x="0" y="0"/>
            <a:chExt cx="13709370" cy="3695674"/>
          </a:xfrm>
        </p:grpSpPr>
        <p:sp>
          <p:nvSpPr>
            <p:cNvPr id="435" name="Google Shape;435;p21"/>
            <p:cNvSpPr/>
            <p:nvPr/>
          </p:nvSpPr>
          <p:spPr>
            <a:xfrm>
              <a:off x="0" y="0"/>
              <a:ext cx="3243466" cy="3695674"/>
            </a:xfrm>
            <a:custGeom>
              <a:rect b="b" l="l" r="r" t="t"/>
              <a:pathLst>
                <a:path extrusionOk="0" h="3695674" w="3243466">
                  <a:moveTo>
                    <a:pt x="0" y="0"/>
                  </a:moveTo>
                  <a:lnTo>
                    <a:pt x="3243466" y="0"/>
                  </a:lnTo>
                  <a:lnTo>
                    <a:pt x="3243466" y="3695674"/>
                  </a:lnTo>
                  <a:lnTo>
                    <a:pt x="0" y="36956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1"/>
            <p:cNvSpPr txBox="1"/>
            <p:nvPr/>
          </p:nvSpPr>
          <p:spPr>
            <a:xfrm>
              <a:off x="1564468" y="301884"/>
              <a:ext cx="880642" cy="843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521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4605907" y="1244221"/>
              <a:ext cx="5571377" cy="1719291"/>
            </a:xfrm>
            <a:custGeom>
              <a:rect b="b" l="l" r="r" t="t"/>
              <a:pathLst>
                <a:path extrusionOk="0" h="1719291" w="5571377">
                  <a:moveTo>
                    <a:pt x="0" y="0"/>
                  </a:moveTo>
                  <a:lnTo>
                    <a:pt x="5571377" y="0"/>
                  </a:lnTo>
                  <a:lnTo>
                    <a:pt x="5571377" y="1719291"/>
                  </a:lnTo>
                  <a:lnTo>
                    <a:pt x="0" y="1719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4605907" y="1244221"/>
              <a:ext cx="5571377" cy="1719291"/>
            </a:xfrm>
            <a:custGeom>
              <a:rect b="b" l="l" r="r" t="t"/>
              <a:pathLst>
                <a:path extrusionOk="0" h="1719291" w="5571377">
                  <a:moveTo>
                    <a:pt x="0" y="0"/>
                  </a:moveTo>
                  <a:lnTo>
                    <a:pt x="5571377" y="0"/>
                  </a:lnTo>
                  <a:lnTo>
                    <a:pt x="5571377" y="1719291"/>
                  </a:lnTo>
                  <a:lnTo>
                    <a:pt x="0" y="1719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314121" y="1244221"/>
              <a:ext cx="2395249" cy="1719291"/>
            </a:xfrm>
            <a:custGeom>
              <a:rect b="b" l="l" r="r" t="t"/>
              <a:pathLst>
                <a:path extrusionOk="0" h="1719291" w="2395249">
                  <a:moveTo>
                    <a:pt x="0" y="0"/>
                  </a:moveTo>
                  <a:lnTo>
                    <a:pt x="2395249" y="0"/>
                  </a:lnTo>
                  <a:lnTo>
                    <a:pt x="2395249" y="1719291"/>
                  </a:lnTo>
                  <a:lnTo>
                    <a:pt x="0" y="1719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314121" y="1244221"/>
              <a:ext cx="2395249" cy="1719291"/>
            </a:xfrm>
            <a:custGeom>
              <a:rect b="b" l="l" r="r" t="t"/>
              <a:pathLst>
                <a:path extrusionOk="0" h="1719291" w="2395249">
                  <a:moveTo>
                    <a:pt x="0" y="0"/>
                  </a:moveTo>
                  <a:lnTo>
                    <a:pt x="2395249" y="0"/>
                  </a:lnTo>
                  <a:lnTo>
                    <a:pt x="2395249" y="1719291"/>
                  </a:lnTo>
                  <a:lnTo>
                    <a:pt x="0" y="1719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1" name="Google Shape;441;p21"/>
          <p:cNvSpPr txBox="1"/>
          <p:nvPr/>
        </p:nvSpPr>
        <p:spPr>
          <a:xfrm>
            <a:off x="913890" y="624370"/>
            <a:ext cx="7886700" cy="12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7900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Obrigada!</a:t>
            </a:r>
            <a:endParaRPr b="0" i="0" sz="7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42" name="Google Shape;442;p21"/>
          <p:cNvSpPr/>
          <p:nvPr/>
        </p:nvSpPr>
        <p:spPr>
          <a:xfrm>
            <a:off x="1699227" y="3063195"/>
            <a:ext cx="4372787" cy="1076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www.drakatiamarchetti.com.br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drakatia.marchetti@gmail.com</a:t>
            </a:r>
            <a:endParaRPr/>
          </a:p>
        </p:txBody>
      </p:sp>
      <p:pic>
        <p:nvPicPr>
          <p:cNvPr descr="Código QR&#10;&#10;Descrição gerada automaticamente" id="443" name="Google Shape;443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94912" y="2372370"/>
            <a:ext cx="2458636" cy="2458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114" name="Google Shape;114;p3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4729679" y="545820"/>
              <a:ext cx="589006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117" name="Google Shape;117;p3"/>
          <p:cNvSpPr/>
          <p:nvPr/>
        </p:nvSpPr>
        <p:spPr>
          <a:xfrm>
            <a:off x="1040487" y="1093558"/>
            <a:ext cx="6543674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Dra. Katia Regina Marchetti</a:t>
            </a: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992861" y="1983154"/>
            <a:ext cx="5959970" cy="3893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Médica Oncologista Clínica do Hospital Sírio Libanês de Brasília e do Hospital de Base do Distrito Federal.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Supervisora do Programa de Residência em Oncologia Clínica do Hospital de Base do Distrito Federal.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Formação pela Faculdade de Medicina da USP / Instituto do Câncer do Estado de São Paulo - ICESP, onde atualmente faz Doutorado em Oncologia Clínica, cuja tese é focada em efeitos colaterais do tratamento de quimioterapia e radioterapia em pacientes com câncer de cabeça e pescoço</a:t>
            </a:r>
            <a:r>
              <a:rPr lang="pt-BR"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ulher de cabelos longos sorrindo&#10;&#10;Descrição gerada automaticamente" id="119" name="Google Shape;11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7211" y="1894713"/>
            <a:ext cx="2722148" cy="363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4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126" name="Google Shape;126;p4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129" name="Google Shape;129;p4"/>
          <p:cNvSpPr/>
          <p:nvPr/>
        </p:nvSpPr>
        <p:spPr>
          <a:xfrm>
            <a:off x="988570" y="1563115"/>
            <a:ext cx="5573905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Conflito de interesse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988570" y="2509861"/>
            <a:ext cx="5308057" cy="1554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pt-B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Investigadora principal e sub-investigadora de estudos clínicos em oncologia clínica do Hospital Sírio Libanês - Brasília  (nenhum em Câncer de Cabeça e Pescoço e/ou Câncer de Tireoide)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5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137" name="Google Shape;137;p5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pic>
        <p:nvPicPr>
          <p:cNvPr id="140" name="Google Shape;14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764" y="2050334"/>
            <a:ext cx="4924727" cy="446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 txBox="1"/>
          <p:nvPr/>
        </p:nvSpPr>
        <p:spPr>
          <a:xfrm>
            <a:off x="0" y="6362178"/>
            <a:ext cx="12191999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INCA, 2016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Parkin et al. CA Cancer J Clin 2005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Pignon et al. Lancet 2000</a:t>
            </a:r>
            <a:endParaRPr/>
          </a:p>
        </p:txBody>
      </p:sp>
      <p:sp>
        <p:nvSpPr>
          <p:cNvPr id="142" name="Google Shape;142;p5"/>
          <p:cNvSpPr txBox="1"/>
          <p:nvPr/>
        </p:nvSpPr>
        <p:spPr>
          <a:xfrm>
            <a:off x="855950" y="1292500"/>
            <a:ext cx="52014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Cabeça e Pescoço</a:t>
            </a:r>
            <a:endParaRPr i="0" sz="36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306491" y="878950"/>
            <a:ext cx="4617837" cy="5657560"/>
          </a:xfrm>
          <a:custGeom>
            <a:rect b="b" l="l" r="r" t="t"/>
            <a:pathLst>
              <a:path extrusionOk="0" h="5657560" w="4617837">
                <a:moveTo>
                  <a:pt x="0" y="0"/>
                </a:moveTo>
                <a:lnTo>
                  <a:pt x="4617837" y="0"/>
                </a:lnTo>
                <a:lnTo>
                  <a:pt x="4617837" y="5657560"/>
                </a:lnTo>
                <a:lnTo>
                  <a:pt x="0" y="5657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378" l="-36187" r="-37339" t="-280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6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151" name="Google Shape;151;p6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154" name="Google Shape;154;p6"/>
          <p:cNvSpPr txBox="1"/>
          <p:nvPr/>
        </p:nvSpPr>
        <p:spPr>
          <a:xfrm>
            <a:off x="855949" y="1292500"/>
            <a:ext cx="7195521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Cabeça e Pescoço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i="0" lang="pt-BR" sz="24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doença metastática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i="0" lang="pt-BR" sz="24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ou localmente avançada </a:t>
            </a:r>
            <a:endParaRPr i="0" sz="24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719781" y="2647738"/>
            <a:ext cx="10752438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892 mil novos casos por ano de câncer de cabeça e pescoço mundialmente.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458 mil mortes por ano (dados de 2022).</a:t>
            </a:r>
            <a:r>
              <a:rPr b="0" baseline="3000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90% deles estadios III e IV (população mundial).</a:t>
            </a:r>
            <a:r>
              <a:rPr b="0" baseline="3000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78,2% deles estadios III e IV no Brasil.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Hipofaringe (91,3%), orofaringe (86,6%), cavidade oral (75,1%) e laringe (69,5%).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Sexo masculino (80%).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Maioria: </a:t>
            </a:r>
            <a:endParaRPr/>
          </a:p>
          <a:p>
            <a:pPr indent="-285750" lvl="1" marL="74295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Idade menor que 50 anos,</a:t>
            </a:r>
            <a:r>
              <a:rPr b="0" baseline="3000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Baixa escolaridade,</a:t>
            </a:r>
            <a:r>
              <a:rPr b="0" baseline="3000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Consumidores de álcool e tabaco.</a:t>
            </a:r>
            <a:r>
              <a:rPr b="0" baseline="3000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31335" y="6395919"/>
            <a:ext cx="12191999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World Health Organization. Cancer today 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MACH-NC 2021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The Lancet Regional Health – Americas, INCA, 2025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7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164" name="Google Shape;164;p7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7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167" name="Google Shape;167;p7"/>
          <p:cNvSpPr txBox="1"/>
          <p:nvPr/>
        </p:nvSpPr>
        <p:spPr>
          <a:xfrm>
            <a:off x="855949" y="1292500"/>
            <a:ext cx="7195521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Cabeça e Pescoço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i="0" lang="pt-BR" sz="24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doença metastática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i="0" lang="pt-BR" sz="24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ou localmente avançada </a:t>
            </a:r>
            <a:endParaRPr i="0" sz="24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719781" y="2845450"/>
            <a:ext cx="10752438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Fatores de risco: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20% a 30% dos casos de cavidade oral no mundo são atribuídos a tabagismo e etilismo.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1,2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aseline="30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Infecção por HPV (principalmente 16 e 18) é um fator de risco importante para câncer de orofaringe.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1,3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aseline="30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 saúde bucal e doença periodontal.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aseline="30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aseline="30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Rastreamento: não recomendado.</a:t>
            </a:r>
            <a:r>
              <a:rPr baseline="30000"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31335" y="6395919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U.S. Preventive Services Task Force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Caderno de Atenção Primária – Rastreamento - Biblioteca Virtual em Saúde do Ministério da Saúde (BVS/MS)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Diretrizes Diagnósticas e Terapêuticas do Câncer de Cabeça e Pescoço do Ministério da Saúde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lay"/>
              <a:buNone/>
            </a:pPr>
            <a:r>
              <a:t/>
            </a:r>
            <a:endParaRPr b="1" i="0" sz="900" u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8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177" name="Google Shape;177;p8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180" name="Google Shape;180;p8"/>
          <p:cNvSpPr txBox="1"/>
          <p:nvPr/>
        </p:nvSpPr>
        <p:spPr>
          <a:xfrm>
            <a:off x="855949" y="1292500"/>
            <a:ext cx="7195521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pt-BR"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Cabeça e Pescoço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i="0" lang="pt-BR" sz="24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Tratamento sistêmico da doença metastática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i="0" lang="pt-BR" sz="2400" u="none" cap="none" strike="noStrike">
                <a:solidFill>
                  <a:srgbClr val="006683"/>
                </a:solidFill>
                <a:latin typeface="Raleway Black"/>
                <a:ea typeface="Raleway Black"/>
                <a:cs typeface="Raleway Black"/>
                <a:sym typeface="Raleway Black"/>
              </a:rPr>
              <a:t>ou localmente avançada </a:t>
            </a:r>
            <a:endParaRPr i="0" sz="2400" u="none" cap="none" strike="noStrike">
              <a:solidFill>
                <a:srgbClr val="00668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68CC8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1077038" y="878950"/>
            <a:ext cx="1556850" cy="334175"/>
          </a:xfrm>
          <a:prstGeom prst="flowChartOffpageConnector">
            <a:avLst/>
          </a:prstGeom>
          <a:solidFill>
            <a:srgbClr val="E25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"/>
          <p:cNvSpPr txBox="1"/>
          <p:nvPr/>
        </p:nvSpPr>
        <p:spPr>
          <a:xfrm>
            <a:off x="719781" y="2845450"/>
            <a:ext cx="10752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Sítios de metástases: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Pulmão (54%),</a:t>
            </a:r>
            <a:r>
              <a:rPr baseline="30000" lang="pt-BR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1</a:t>
            </a:r>
            <a:endParaRPr>
              <a:highlight>
                <a:srgbClr val="FFFF00"/>
              </a:highlight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Fígado (13%),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Osso (12%),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Linfonodo não regional.</a:t>
            </a:r>
            <a:r>
              <a:rPr baseline="30000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8"/>
          <p:cNvSpPr txBox="1"/>
          <p:nvPr/>
        </p:nvSpPr>
        <p:spPr>
          <a:xfrm>
            <a:off x="31335" y="6621549"/>
            <a:ext cx="121919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i="0" lang="pt-BR" sz="900" u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Keynote B10, JCO 2024.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lay"/>
              <a:buNone/>
            </a:pPr>
            <a:r>
              <a:t/>
            </a:r>
            <a:endParaRPr b="1" i="0" sz="900" u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9"/>
          <p:cNvGrpSpPr/>
          <p:nvPr/>
        </p:nvGrpSpPr>
        <p:grpSpPr>
          <a:xfrm>
            <a:off x="9141359" y="0"/>
            <a:ext cx="3081975" cy="6864063"/>
            <a:chOff x="0" y="0"/>
            <a:chExt cx="6163949" cy="13728125"/>
          </a:xfrm>
        </p:grpSpPr>
        <p:sp>
          <p:nvSpPr>
            <p:cNvPr id="190" name="Google Shape;190;p9"/>
            <p:cNvSpPr/>
            <p:nvPr/>
          </p:nvSpPr>
          <p:spPr>
            <a:xfrm>
              <a:off x="0" y="0"/>
              <a:ext cx="6163949" cy="13728125"/>
            </a:xfrm>
            <a:custGeom>
              <a:rect b="b" l="l" r="r" t="t"/>
              <a:pathLst>
                <a:path extrusionOk="0" h="13728125" w="6163949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18157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3825323" y="374889"/>
              <a:ext cx="1874928" cy="2136332"/>
            </a:xfrm>
            <a:custGeom>
              <a:rect b="b" l="l" r="r" t="t"/>
              <a:pathLst>
                <a:path extrusionOk="0" h="2136332" w="1874928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2100" l="-91476" r="-83400" t="-855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9"/>
            <p:cNvSpPr txBox="1"/>
            <p:nvPr/>
          </p:nvSpPr>
          <p:spPr>
            <a:xfrm>
              <a:off x="4729681" y="545820"/>
              <a:ext cx="564292" cy="48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57">
                  <a:solidFill>
                    <a:srgbClr val="04668B"/>
                  </a:solidFill>
                  <a:latin typeface="Zilla Slab"/>
                  <a:ea typeface="Zilla Slab"/>
                  <a:cs typeface="Zilla Slab"/>
                  <a:sym typeface="Zilla Slab"/>
                </a:rPr>
                <a:t>5º</a:t>
              </a:r>
              <a:endParaRPr/>
            </a:p>
          </p:txBody>
        </p:sp>
      </p:grpSp>
      <p:sp>
        <p:nvSpPr>
          <p:cNvPr id="193" name="Google Shape;193;p9"/>
          <p:cNvSpPr txBox="1"/>
          <p:nvPr/>
        </p:nvSpPr>
        <p:spPr>
          <a:xfrm>
            <a:off x="31335" y="6621549"/>
            <a:ext cx="1219199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900"/>
              <a:buFont typeface="Play"/>
              <a:buAutoNum type="arabicPeriod"/>
            </a:pPr>
            <a:r>
              <a:rPr b="1" lang="pt-BR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Keynote 048</a:t>
            </a:r>
            <a:endParaRPr b="1" i="0" sz="900" u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rface gráfica do usuário, Texto, Aplicativo, Word&#10;&#10;O conteúdo gerado por IA pode estar incorreto." id="194" name="Google Shape;194;p9"/>
          <p:cNvPicPr preferRelativeResize="0"/>
          <p:nvPr/>
        </p:nvPicPr>
        <p:blipFill rotWithShape="1">
          <a:blip r:embed="rId5">
            <a:alphaModFix/>
          </a:blip>
          <a:srcRect b="64144" l="63713" r="11687" t="8963"/>
          <a:stretch/>
        </p:blipFill>
        <p:spPr>
          <a:xfrm>
            <a:off x="200515" y="187444"/>
            <a:ext cx="6048947" cy="371953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9"/>
          <p:cNvSpPr txBox="1"/>
          <p:nvPr/>
        </p:nvSpPr>
        <p:spPr>
          <a:xfrm>
            <a:off x="5412511" y="352196"/>
            <a:ext cx="1366977" cy="369332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NEJM, 2008</a:t>
            </a:r>
            <a:endParaRPr/>
          </a:p>
        </p:txBody>
      </p:sp>
      <p:pic>
        <p:nvPicPr>
          <p:cNvPr descr="Interface gráfica do usuário, Texto, Aplicativo, Word&#10;&#10;O conteúdo gerado por IA pode estar incorreto." id="196" name="Google Shape;196;p9"/>
          <p:cNvPicPr preferRelativeResize="0"/>
          <p:nvPr/>
        </p:nvPicPr>
        <p:blipFill rotWithShape="1">
          <a:blip r:embed="rId6">
            <a:alphaModFix/>
          </a:blip>
          <a:srcRect b="53900" l="71352" r="11105" t="24989"/>
          <a:stretch/>
        </p:blipFill>
        <p:spPr>
          <a:xfrm>
            <a:off x="6249462" y="1886231"/>
            <a:ext cx="4652086" cy="314890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/>
          <p:nvPr/>
        </p:nvSpPr>
        <p:spPr>
          <a:xfrm>
            <a:off x="5453534" y="5193047"/>
            <a:ext cx="3081975" cy="1200329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Sobrevida Global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SGm 10,1x7,4m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 0,80 (0,64-0,99)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</a:t>
            </a: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0,04</a:t>
            </a:r>
            <a:endParaRPr/>
          </a:p>
        </p:txBody>
      </p:sp>
      <p:sp>
        <p:nvSpPr>
          <p:cNvPr id="198" name="Google Shape;198;p9"/>
          <p:cNvSpPr/>
          <p:nvPr/>
        </p:nvSpPr>
        <p:spPr>
          <a:xfrm>
            <a:off x="6127334" y="1686296"/>
            <a:ext cx="510972" cy="360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2025-07-07T12:27:54Z</dcterms:created>
  <dc:creator>Katia Regina Marchetti</dc:creator>
</cp:coreProperties>
</file>