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146848063" r:id="rId2"/>
    <p:sldId id="14460" r:id="rId3"/>
    <p:sldId id="262" r:id="rId4"/>
    <p:sldId id="2146848068" r:id="rId5"/>
    <p:sldId id="2146848069" r:id="rId6"/>
    <p:sldId id="14410" r:id="rId7"/>
    <p:sldId id="538" r:id="rId8"/>
    <p:sldId id="14413" r:id="rId9"/>
    <p:sldId id="14416" r:id="rId10"/>
    <p:sldId id="14368" r:id="rId11"/>
    <p:sldId id="14451" r:id="rId12"/>
    <p:sldId id="2146848065" r:id="rId13"/>
    <p:sldId id="14480" r:id="rId14"/>
    <p:sldId id="2146848053" r:id="rId15"/>
    <p:sldId id="2146848067" r:id="rId16"/>
    <p:sldId id="14470" r:id="rId17"/>
    <p:sldId id="14465" r:id="rId18"/>
    <p:sldId id="2146848064" r:id="rId19"/>
    <p:sldId id="14469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S PGothic" panose="020B0600070205080204" pitchFamily="34" charset="-128"/>
      <p:regular r:id="rId26"/>
    </p:embeddedFont>
    <p:embeddedFont>
      <p:font typeface="MS PGothic" panose="020B0600070205080204" pitchFamily="34" charset="-128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00B050"/>
    <a:srgbClr val="00A700"/>
    <a:srgbClr val="4285F4"/>
    <a:srgbClr val="F8F8F8"/>
    <a:srgbClr val="FFFFFF"/>
    <a:srgbClr val="D9E7FD"/>
    <a:srgbClr val="FF2F92"/>
    <a:srgbClr val="941651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4C1A8A3-306A-4EB7-A6B1-4F7E0EB9C5D6}" styleName="Estilo Médio 3 - Ênfas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84"/>
    <p:restoredTop sz="94587"/>
  </p:normalViewPr>
  <p:slideViewPr>
    <p:cSldViewPr snapToGrid="0">
      <p:cViewPr varScale="1">
        <p:scale>
          <a:sx n="144" d="100"/>
          <a:sy n="144" d="100"/>
        </p:scale>
        <p:origin x="52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4328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4038611c2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4038611c2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5002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7981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5300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7336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045E51A-696D-440E-040C-D9F4260D4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xmlns="" id="{33DF2E71-9876-E91F-1B8B-2FF8768000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7825" y="719138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xmlns="" id="{7BE239E8-C9D7-96D1-6674-EEE8EF4210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xmlns="" id="{EACE9326-7F56-89A7-3A40-A14DC0DFE5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8332" indent="-291666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66664" indent="-233332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33329" indent="-233332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99995" indent="-233332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66660" indent="-233332" defTabSz="46666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33326" indent="-233332" defTabSz="46666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99991" indent="-233332" defTabSz="46666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66657" indent="-233332" defTabSz="46666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A923DF-AF31-4EDD-9466-ED2148880EA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6121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xmlns="" id="{ED6D0EBC-9022-21C1-64B4-A2E49B27F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4038611c20_0_10:notes">
            <a:extLst>
              <a:ext uri="{FF2B5EF4-FFF2-40B4-BE49-F238E27FC236}">
                <a16:creationId xmlns:a16="http://schemas.microsoft.com/office/drawing/2014/main" xmlns="" id="{8C5412BC-BD6C-6205-3728-B74C6EA640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4038611c20_0_10:notes">
            <a:extLst>
              <a:ext uri="{FF2B5EF4-FFF2-40B4-BE49-F238E27FC236}">
                <a16:creationId xmlns:a16="http://schemas.microsoft.com/office/drawing/2014/main" xmlns="" id="{D0EC4CDF-7E2C-488B-11D1-269E989C39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0396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7825" y="719138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  <a:cs typeface="Geneva" pitchFamily="-84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8332" indent="-291666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66664" indent="-233332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33329" indent="-233332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99995" indent="-233332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66660" indent="-233332" defTabSz="46666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33326" indent="-233332" defTabSz="46666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99991" indent="-233332" defTabSz="46666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66657" indent="-233332" defTabSz="46666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C72DEBC-1CA5-4706-9DB6-C0EB63BD6200}" type="slidenum">
              <a:rPr lang="en-US" altLang="en-US" sz="1200">
                <a:solidFill>
                  <a:srgbClr val="000000"/>
                </a:solidFill>
              </a:rPr>
              <a:pPr/>
              <a:t>8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42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/>
          </p:nvPr>
        </p:nvSpPr>
        <p:spPr>
          <a:xfrm>
            <a:off x="428625" y="708025"/>
            <a:ext cx="6297613" cy="35417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9" name="Shape 3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96408" indent="-296408">
              <a:buSzPct val="100000"/>
              <a:buFont typeface="Arial"/>
              <a:buChar char="•"/>
              <a:defRPr baseline="30000">
                <a:solidFill>
                  <a:srgbClr val="023E96"/>
                </a:solidFill>
              </a:defRPr>
            </a:pPr>
            <a:endParaRPr baseline="30000"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2893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7825" y="719138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en-US" dirty="0">
              <a:ea typeface="ＭＳ Ｐゴシック" panose="020B0600070205080204" pitchFamily="34" charset="-128"/>
              <a:cs typeface="Geneva" pitchFamily="-8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8332" indent="-291666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66664" indent="-233332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33329" indent="-233332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99995" indent="-233332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66660" indent="-233332" defTabSz="46666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33326" indent="-233332" defTabSz="46666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99991" indent="-233332" defTabSz="46666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66657" indent="-233332" defTabSz="46666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B3D43B9-FB0A-47E2-A809-46218F1AAE3D}" type="slidenum">
              <a:rPr lang="en-US" altLang="en-US" sz="120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095211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7825" y="719138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en-US" dirty="0">
              <a:ea typeface="ＭＳ Ｐゴシック" panose="020B0600070205080204" pitchFamily="34" charset="-128"/>
              <a:cs typeface="Geneva" pitchFamily="-8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8332" indent="-291666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66664" indent="-233332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33329" indent="-233332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99995" indent="-233332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66660" indent="-233332" defTabSz="46666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33326" indent="-233332" defTabSz="46666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99991" indent="-233332" defTabSz="46666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66657" indent="-233332" defTabSz="46666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B3D43B9-FB0A-47E2-A809-46218F1AAE3D}" type="slidenum">
              <a:rPr lang="en-US" altLang="en-US" sz="1200"/>
              <a:pPr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019443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6C47DD-E9FE-49E4-80BD-150C7179DE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-128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082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7981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9DB550-713C-024B-AFE8-36C3DA3DE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50" y="119339"/>
            <a:ext cx="7508318" cy="76988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B00CFC-62AE-8749-B76A-0FDE7D46303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5351" y="1247391"/>
            <a:ext cx="7508317" cy="3280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323603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ultipurpose Slide One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ontent Placeholder 38"/>
          <p:cNvSpPr>
            <a:spLocks noGrp="1"/>
          </p:cNvSpPr>
          <p:nvPr userDrawn="1">
            <p:ph sz="quarter" idx="15"/>
          </p:nvPr>
        </p:nvSpPr>
        <p:spPr bwMode="gray">
          <a:xfrm>
            <a:off x="342901" y="996553"/>
            <a:ext cx="8458200" cy="3668315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>
                <a:srgbClr val="353D98"/>
              </a:buClr>
              <a:defRPr lang="en-US" sz="1200" b="0" baseline="0" dirty="0">
                <a:solidFill>
                  <a:srgbClr val="393996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/>
              <a:buChar char="•"/>
              <a:defRPr lang="en-US" sz="1050" b="0" baseline="0" dirty="0">
                <a:solidFill>
                  <a:srgbClr val="393996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644652" indent="-123444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Courier New" panose="02070309020205020404" pitchFamily="49" charset="0"/>
              <a:buChar char="o"/>
              <a:defRPr lang="en-US" sz="1050" b="0" baseline="0" dirty="0">
                <a:solidFill>
                  <a:srgbClr val="393996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/>
              <a:buChar char="•"/>
              <a:defRPr sz="1050">
                <a:solidFill>
                  <a:srgbClr val="393996"/>
                </a:solidFill>
                <a:latin typeface="+mj-lt"/>
                <a:cs typeface="Arial" pitchFamily="34" charset="0"/>
              </a:defRPr>
            </a:lvl4pPr>
            <a:lvl5pPr marL="775991" indent="-123444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‒"/>
              <a:defRPr lang="en-US" sz="1050" b="0" baseline="0" dirty="0">
                <a:solidFill>
                  <a:srgbClr val="393996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1033166" indent="-98227">
              <a:buFont typeface="Wingdings" panose="05000000000000000000" pitchFamily="2" charset="2"/>
              <a:buChar char="ü"/>
              <a:defRPr lang="en-US" sz="1050" b="0" baseline="0" dirty="0">
                <a:solidFill>
                  <a:srgbClr val="393996"/>
                </a:solidFill>
                <a:latin typeface="Arial"/>
                <a:ea typeface="MS PGothic" panose="020B0600070205080204" pitchFamily="34" charset="-128"/>
                <a:cs typeface="Arial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4" name="Title 36"/>
          <p:cNvSpPr>
            <a:spLocks noGrp="1"/>
          </p:cNvSpPr>
          <p:nvPr>
            <p:ph type="title" hasCustomPrompt="1"/>
          </p:nvPr>
        </p:nvSpPr>
        <p:spPr bwMode="gray">
          <a:xfrm>
            <a:off x="348343" y="517412"/>
            <a:ext cx="8455914" cy="377190"/>
          </a:xfrm>
          <a:prstGeom prst="rect">
            <a:avLst/>
          </a:prstGeom>
        </p:spPr>
        <p:txBody>
          <a:bodyPr vert="horz"/>
          <a:lstStyle>
            <a:lvl1pPr algn="ctr">
              <a:defRPr sz="1500" b="1" baseline="0">
                <a:solidFill>
                  <a:srgbClr val="39399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MULTIPURPOSE SLIDE – ONE LINE 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8600363" y="4808422"/>
            <a:ext cx="198451" cy="207749"/>
          </a:xfrm>
          <a:prstGeom prst="rect">
            <a:avLst/>
          </a:prstGeom>
        </p:spPr>
        <p:txBody>
          <a:bodyPr rIns="0"/>
          <a:lstStyle>
            <a:lvl1pPr>
              <a:defRPr sz="75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64DA0905-4958-2940-83CA-5CD06F5A979B}" type="slidenum">
              <a:rPr lang="en-US" smtClean="0">
                <a:solidFill>
                  <a:srgbClr val="00529C">
                    <a:lumMod val="60000"/>
                    <a:lumOff val="40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529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42900" y="4766310"/>
            <a:ext cx="8028215" cy="301752"/>
          </a:xfrm>
        </p:spPr>
        <p:txBody>
          <a:bodyPr anchor="b"/>
          <a:lstStyle>
            <a:lvl1pPr marL="0" indent="0">
              <a:buNone/>
              <a:defRPr sz="750">
                <a:solidFill>
                  <a:srgbClr val="595959"/>
                </a:solidFill>
              </a:defRPr>
            </a:lvl1pPr>
            <a:lvl3pPr marL="521208" indent="0">
              <a:buNone/>
              <a:defRPr/>
            </a:lvl3pPr>
          </a:lstStyle>
          <a:p>
            <a:pPr lvl="0"/>
            <a:endParaRPr lang="en-US" sz="750"/>
          </a:p>
        </p:txBody>
      </p:sp>
    </p:spTree>
    <p:extLst>
      <p:ext uri="{BB962C8B-B14F-4D97-AF65-F5344CB8AC3E}">
        <p14:creationId xmlns:p14="http://schemas.microsoft.com/office/powerpoint/2010/main" val="1045798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0">
          <p15:clr>
            <a:srgbClr val="FBAE40"/>
          </p15:clr>
        </p15:guide>
        <p15:guide id="2" orient="horz" pos="837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orient="horz" pos="4005">
          <p15:clr>
            <a:srgbClr val="FBAE40"/>
          </p15:clr>
        </p15:guide>
        <p15:guide id="5" orient="horz" pos="391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9DB550-713C-024B-AFE8-36C3DA3DE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51" y="119339"/>
            <a:ext cx="7508317" cy="7698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894032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6" name="logo Endo Texto.pdf" descr="logo Endo Texto.pdf">
            <a:extLst>
              <a:ext uri="{FF2B5EF4-FFF2-40B4-BE49-F238E27FC236}">
                <a16:creationId xmlns:a16="http://schemas.microsoft.com/office/drawing/2014/main" xmlns="" id="{E790C305-F72B-0B88-1492-85BC745259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961" y="4472846"/>
            <a:ext cx="1018285" cy="720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230523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60" r:id="rId9"/>
    <p:sldLayoutId id="2147483661" r:id="rId10"/>
    <p:sldLayoutId id="2147483662" r:id="rId11"/>
    <p:sldLayoutId id="214748366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EE584E4-ABC5-FB8F-87C2-1DD7755C941B}"/>
              </a:ext>
            </a:extLst>
          </p:cNvPr>
          <p:cNvSpPr txBox="1"/>
          <p:nvPr/>
        </p:nvSpPr>
        <p:spPr>
          <a:xfrm>
            <a:off x="2730000" y="4192117"/>
            <a:ext cx="36839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Brasília (DF), 2025.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xmlns="" id="{84B61AEA-C188-CEDD-46A5-1817ACDF145A}"/>
              </a:ext>
            </a:extLst>
          </p:cNvPr>
          <p:cNvSpPr txBox="1">
            <a:spLocks/>
          </p:cNvSpPr>
          <p:nvPr/>
        </p:nvSpPr>
        <p:spPr>
          <a:xfrm>
            <a:off x="942202" y="2814594"/>
            <a:ext cx="7259587" cy="106889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50"/>
              </a:spcBef>
              <a:buNone/>
            </a:pP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Luiz Claudio Castro</a:t>
            </a:r>
            <a:b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Pediatria / Endocrinologia Pediátrica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Faculdade de Medicina da Universidade de Brasília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FA787333-E025-06E4-42BF-95D217E7303F}"/>
              </a:ext>
            </a:extLst>
          </p:cNvPr>
          <p:cNvSpPr/>
          <p:nvPr/>
        </p:nvSpPr>
        <p:spPr>
          <a:xfrm>
            <a:off x="0" y="1"/>
            <a:ext cx="9144000" cy="37707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D94C1DAB-D653-1B21-D527-0CF047FD291B}"/>
              </a:ext>
            </a:extLst>
          </p:cNvPr>
          <p:cNvSpPr/>
          <p:nvPr/>
        </p:nvSpPr>
        <p:spPr>
          <a:xfrm>
            <a:off x="0" y="4766428"/>
            <a:ext cx="9144000" cy="37707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71E3417D-6D48-A758-D62F-C8BD8D96A511}"/>
              </a:ext>
            </a:extLst>
          </p:cNvPr>
          <p:cNvSpPr txBox="1">
            <a:spLocks/>
          </p:cNvSpPr>
          <p:nvPr/>
        </p:nvSpPr>
        <p:spPr>
          <a:xfrm>
            <a:off x="727643" y="1443027"/>
            <a:ext cx="7688706" cy="106889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Audiência Pública 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endParaRPr lang="pt-BR" sz="2400" b="1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pt-BR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paciente com acondroplasia: 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pt-BR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esafios e oportunidades no tratamento.</a:t>
            </a:r>
          </a:p>
        </p:txBody>
      </p:sp>
      <p:pic>
        <p:nvPicPr>
          <p:cNvPr id="2" name="Picture 4" descr="Em breve mais informações sobre o vestibular.">
            <a:extLst>
              <a:ext uri="{FF2B5EF4-FFF2-40B4-BE49-F238E27FC236}">
                <a16:creationId xmlns:a16="http://schemas.microsoft.com/office/drawing/2014/main" xmlns="" id="{7D30F8CF-ACBD-739B-906F-E4301E6EA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4388" y="526208"/>
            <a:ext cx="1225943" cy="5946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6503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2914372" y="944463"/>
            <a:ext cx="3536297" cy="292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66688" indent="-166688" algn="l" defTabSz="457200" rtl="0" eaLnBrk="1" fontAlgn="base" latinLnBrk="0" hangingPunct="1">
              <a:spcBef>
                <a:spcPts val="350"/>
              </a:spcBef>
              <a:spcAft>
                <a:spcPts val="0"/>
              </a:spcAft>
              <a:buFont typeface="Arial"/>
              <a:buChar char="•"/>
              <a:defRPr lang="en-US" sz="1600" kern="1200">
                <a:solidFill>
                  <a:srgbClr val="1E3B8A"/>
                </a:solidFill>
                <a:latin typeface="Trebuchet MS"/>
                <a:ea typeface="+mn-ea"/>
                <a:cs typeface="Trebuchet MS"/>
              </a:defRPr>
            </a:lvl1pPr>
            <a:lvl2pPr marL="566738" indent="-227013" algn="l" defTabSz="401638" rtl="0" eaLnBrk="1" fontAlgn="base" latinLnBrk="0" hangingPunct="1">
              <a:lnSpc>
                <a:spcPts val="1500"/>
              </a:lnSpc>
              <a:spcBef>
                <a:spcPts val="35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–"/>
              <a:defRPr lang="en-US" sz="1400" kern="1200">
                <a:solidFill>
                  <a:schemeClr val="accent3"/>
                </a:solidFill>
                <a:latin typeface="Trebuchet MS"/>
                <a:ea typeface="+mn-ea"/>
                <a:cs typeface="Trebuchet MS"/>
              </a:defRPr>
            </a:lvl2pPr>
            <a:lvl3pPr marL="855663" indent="-285750" algn="l" defTabSz="627063" rtl="0" eaLnBrk="1" fontAlgn="base" latinLnBrk="0" hangingPunct="1">
              <a:lnSpc>
                <a:spcPts val="1500"/>
              </a:lnSpc>
              <a:spcBef>
                <a:spcPts val="350"/>
              </a:spcBef>
              <a:spcAft>
                <a:spcPts val="0"/>
              </a:spcAft>
              <a:buFont typeface="Arial"/>
              <a:buChar char="•"/>
              <a:defRPr lang="en-US" sz="1400" kern="1200">
                <a:solidFill>
                  <a:schemeClr val="accent3"/>
                </a:solidFill>
                <a:latin typeface="Trebuchet MS"/>
                <a:ea typeface="+mn-ea"/>
                <a:cs typeface="Trebuchet MS"/>
              </a:defRPr>
            </a:lvl3pPr>
            <a:lvl4pPr marL="1201738" indent="-285750" algn="l" defTabSz="565150" rtl="0" eaLnBrk="1" fontAlgn="base" latinLnBrk="0" hangingPunct="1">
              <a:lnSpc>
                <a:spcPts val="1500"/>
              </a:lnSpc>
              <a:spcBef>
                <a:spcPts val="350"/>
              </a:spcBef>
              <a:spcAft>
                <a:spcPts val="0"/>
              </a:spcAft>
              <a:buFont typeface="Arial" panose="020B0604020202020204" pitchFamily="34" charset="0"/>
              <a:buChar char="—"/>
              <a:defRPr lang="en-US" sz="1400" kern="1200">
                <a:solidFill>
                  <a:schemeClr val="accent3"/>
                </a:solidFill>
                <a:latin typeface="Trebuchet MS"/>
                <a:ea typeface="+mn-ea"/>
                <a:cs typeface="Trebuchet MS"/>
              </a:defRPr>
            </a:lvl4pPr>
            <a:lvl5pPr marL="1600200" indent="-285750" algn="l" defTabSz="565150" rtl="0" eaLnBrk="1" fontAlgn="base" latinLnBrk="0" hangingPunct="1">
              <a:lnSpc>
                <a:spcPts val="1500"/>
              </a:lnSpc>
              <a:spcBef>
                <a:spcPts val="35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en-US" sz="1400" kern="1200">
                <a:solidFill>
                  <a:schemeClr val="accent3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0"/>
              </a:spcBef>
              <a:spcAft>
                <a:spcPts val="450"/>
              </a:spcAft>
              <a:buFont typeface="Arial" charset="0"/>
              <a:buChar char="•"/>
              <a:defRPr/>
            </a:pPr>
            <a:r>
              <a:rPr lang="pt-BR" b="1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Esqueléticas sistêmicas</a:t>
            </a:r>
            <a:endParaRPr lang="pt-BR" dirty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lvl="1" indent="0" defTabSz="342900">
              <a:lnSpc>
                <a:spcPct val="100000"/>
              </a:lnSpc>
              <a:spcBef>
                <a:spcPts val="900"/>
              </a:spcBef>
              <a:buClr>
                <a:srgbClr val="393996"/>
              </a:buClr>
              <a:buSzPct val="70000"/>
              <a:buNone/>
              <a:defRPr/>
            </a:pPr>
            <a:r>
              <a:rPr lang="pt-BR" sz="1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  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Baixa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estatura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desproporcionada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lvl="2" indent="0" defTabSz="3429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393996"/>
              </a:buClr>
              <a:buSzPct val="70000"/>
              <a:buNone/>
              <a:defRPr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          .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encurtamento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rizomélico</a:t>
            </a:r>
            <a:endParaRPr lang="en-US" sz="1600" baseline="30000" dirty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lvl="1" indent="0" defTabSz="3429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393996"/>
              </a:buClr>
              <a:buSzPct val="70000"/>
              <a:buNone/>
              <a:defRPr/>
            </a:pPr>
            <a:r>
              <a:rPr lang="pt-BR" sz="1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   Cifose toracolombar</a:t>
            </a:r>
          </a:p>
          <a:p>
            <a:pPr marL="0" lvl="1" indent="0" defTabSz="3429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393996"/>
              </a:buClr>
              <a:buSzPct val="70000"/>
              <a:buNone/>
              <a:defRPr/>
            </a:pPr>
            <a:r>
              <a:rPr lang="pt-BR" sz="1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   Mão em tridente</a:t>
            </a:r>
          </a:p>
          <a:p>
            <a:pPr marL="0" lvl="1" indent="0" defTabSz="3429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393996"/>
              </a:buClr>
              <a:buSzPct val="70000"/>
              <a:buNone/>
              <a:defRPr/>
            </a:pPr>
            <a:r>
              <a:rPr lang="pt-BR" sz="1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   Membros inferiores em varo</a:t>
            </a:r>
          </a:p>
          <a:p>
            <a:pPr marL="0" lvl="1" indent="0" defTabSz="3429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393996"/>
              </a:buClr>
              <a:buSzPct val="70000"/>
              <a:buNone/>
              <a:defRPr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  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Contraturas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 do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cotovelo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 e quadril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sz="quarter" idx="15"/>
          </p:nvPr>
        </p:nvSpPr>
        <p:spPr>
          <a:xfrm>
            <a:off x="354149" y="910985"/>
            <a:ext cx="2957394" cy="1779020"/>
          </a:xfrm>
        </p:spPr>
        <p:txBody>
          <a:bodyPr>
            <a:noAutofit/>
          </a:bodyPr>
          <a:lstStyle/>
          <a:p>
            <a:pPr marL="0" indent="-125016" defTabSz="342900">
              <a:spcAft>
                <a:spcPts val="450"/>
              </a:spcAft>
              <a:buFont typeface="Arial" charset="0"/>
              <a:buChar char="•"/>
              <a:defRPr/>
            </a:pPr>
            <a:r>
              <a:rPr lang="pt-BR" sz="1600" b="1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Craniofaciais</a:t>
            </a:r>
            <a:endParaRPr lang="pt-BR" sz="1600" b="1" baseline="30000" dirty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lvl="1" indent="0" defTabSz="342900">
              <a:spcBef>
                <a:spcPts val="900"/>
              </a:spcBef>
              <a:spcAft>
                <a:spcPts val="450"/>
              </a:spcAft>
              <a:buNone/>
              <a:defRPr/>
            </a:pPr>
            <a:r>
              <a:rPr lang="pt-BR" sz="1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   Macrocefalia</a:t>
            </a:r>
          </a:p>
          <a:p>
            <a:pPr marL="0" lvl="1" indent="0" defTabSz="342900">
              <a:spcAft>
                <a:spcPts val="450"/>
              </a:spcAft>
              <a:buClr>
                <a:srgbClr val="393996"/>
              </a:buClr>
              <a:buNone/>
              <a:defRPr/>
            </a:pPr>
            <a:r>
              <a:rPr lang="pt-BR" sz="1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   Fronte ampla</a:t>
            </a:r>
          </a:p>
          <a:p>
            <a:pPr marL="0" lvl="1" indent="0" defTabSz="342900">
              <a:spcAft>
                <a:spcPts val="0"/>
              </a:spcAft>
              <a:buClr>
                <a:srgbClr val="393996"/>
              </a:buClr>
              <a:buNone/>
              <a:defRPr/>
            </a:pPr>
            <a:r>
              <a:rPr lang="pt-BR" sz="1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   Hipoplasia da face média </a:t>
            </a:r>
          </a:p>
          <a:p>
            <a:pPr marL="0" lvl="1" indent="0" defTabSz="342900">
              <a:spcAft>
                <a:spcPts val="450"/>
              </a:spcAft>
              <a:buClr>
                <a:srgbClr val="393996"/>
              </a:buClr>
              <a:buNone/>
              <a:defRPr/>
            </a:pPr>
            <a:r>
              <a:rPr lang="pt-BR" sz="1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             e do maxilar</a:t>
            </a:r>
          </a:p>
          <a:p>
            <a:pPr marL="0" lvl="2" indent="0" defTabSz="342900">
              <a:spcAft>
                <a:spcPts val="450"/>
              </a:spcAft>
              <a:buClr>
                <a:srgbClr val="393996"/>
              </a:buClr>
              <a:buNone/>
              <a:defRPr/>
            </a:pPr>
            <a:r>
              <a:rPr lang="pt-BR" sz="1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   Ponte nasal deprimida				</a:t>
            </a:r>
          </a:p>
          <a:p>
            <a:pPr marL="0" lvl="2" indent="0" defTabSz="342900">
              <a:spcAft>
                <a:spcPts val="450"/>
              </a:spcAft>
              <a:buClr>
                <a:srgbClr val="393996"/>
              </a:buClr>
              <a:buNone/>
              <a:defRPr/>
            </a:pPr>
            <a:r>
              <a:rPr lang="pt-BR" sz="1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  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80096" y="4746595"/>
            <a:ext cx="8028215" cy="448226"/>
          </a:xfrm>
        </p:spPr>
        <p:txBody>
          <a:bodyPr>
            <a:noAutofit/>
          </a:bodyPr>
          <a:lstStyle/>
          <a:p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Pauli RM.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Orphanet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J.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Rare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2019; 14:1.</a:t>
            </a:r>
          </a:p>
          <a:p>
            <a:pPr>
              <a:spcBef>
                <a:spcPts val="0"/>
              </a:spcBef>
            </a:pP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Al-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Saleem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et al. Saudi Dent J. 2010;22:195-199. </a:t>
            </a:r>
          </a:p>
        </p:txBody>
      </p:sp>
      <p:sp>
        <p:nvSpPr>
          <p:cNvPr id="36875" name="AutoShape 12" descr="data:image/png;base64,iVBORw0KGgoAAAANSUhEUgAAAHMAAAEnCAYAAACaK3yzAAAgAElEQVR4Xuy9d5gld3UtuipXnXw6Th5plAUSklAiI7AwJvreZ5ODLyAERgmQjIhCaBC2kIQQSSJYIAwGh4t5NmAuGGMs80BICJTD5Njx5HMqV91v7V+dnp6RZPt7f713P7c9zKj7dPep2r+999prr71LS9MsX1waIs0A5DlWf2gakOVAyi8e/qXDXsf/WPnyE7wu0wCM/zzuO9UnNB3Q5UWHf2i6Bp1v5PFfkheaSQYzzqHrORzbhK4BSZwijXlB/HPEz4OGPM+QZupr6m09yQ9f9a2maYI//IleaWQ5rPTIr/Dm+UDu/7u3TjMBWKtv4BFv2LGg6cYT37U8h1apQ3PL6lr6/SD/9l8/iO4wetwb5duL0gTdfoAoy6E/iSH46STL5SYdcR7kOzJTR2YbEKM+yYdj6bAM/TCj8SCVHBMlx3pCY9Ic9V6IyeUhyqaBo9fXYNsauvM9DBcHyPlmjviduqYjDAOMhkMxNQ+QLXfzyT90Q8fEdBO6bT6hMaujGLM9/q7Vv0wD4l1Aci/Sf8ecepMXYTyJs6QwN66HUfGA7PF3X8sz6GecB+vYM5Qxlxc7+RduuxftTiCn+sj77YcJ2r0RouIkx2GMJElgOzYMw5C3ye9JxIPTx30/v55ZBhLb4J170g/XNmBZR7wgA8qehZJnwaBHHfHmeDiayz7WzvVRtnScsLkCy9bR2dcVY/KD37P62wxNgz8aoTvoQ8s1eUuWbsvfeXE1q1/P96+bBmbXzsC06UaHf/AeT3VjrO8UB2clAmlA8DDy5E7EaYwwCqFpOhzHOWTzHDBmNGBChzb2gsN+eQ7z6M0wJmpA+viQR3sZz3glzFOfp4y5b9fO/PrPPYylTvD4MKvzwiMsdIeIouxJQx1/EI0tofoJTqEY09OR8rc/yQc90DaNw39HnqPuOaiWrCcMhbmuYWppgA17+6i7Ok47cQqeZ2Jx2zw6e9vIkD/u+/gORv4I3V5HjGdCh6XZ/26gNW0Da9evh+0+3oN5oGY6ITZ31cFY+dAM5P6vkUf/ghTxk163scaAPlWcuiNeRfvaJxwDfbKu3t8R9rR0HTjvNbDOeZky5t5dO/Mb/suY/6cYc3t+w+ce/S/P/Hdy5v+XPTM/7zWwD3nmfxnz/89h9r+M+X9QzjzMmAd278xv+/YudAiAigwreZbgTAeCIEF7ECBKU+jQ0W910B+M0Jxswit5AiKYnOMkE0Qr5cCRidzSELuH0CxfLyhY05CnGaKRDzPPYVoa0lxhyixN5WsVz4JnW9DzXAAdP89faBgmMi1Ho+Vjdn8fngOcfFQDbtlCb18H3YNdxEmiELqmCZIUoCmliY/hsA9d12DrJkzDhmkY8jP5Is3QBanrrC01DYZpYHr9LGyzAECrcBzR8kQ3xLo+oPP6V75mAOFDyOO74IdDLC8vw7YdTE5NKpBX3CZjRoeUJ+ObrqCM/H+W57CP3gitUSt+8Pjeqq/bvLizXgr79Beq72ot7cvvf6CDMIzBGowvp0HG74n1JUsRQnATJu788c/x23sfwu+87HxsOmYDsiyRWi0hryC/64hCnRfI8lHn+z1UXmi6jqjbw46HH5Waz9Y0jPwhdMNAnGYYDAOkcQQ9T2HkBqIwRpwmsC1T4H2aZIjjEFl7BLMTwDY0zE6XMTVVRxqlGLb6iIJQronGSLMUGQvX4hBBy2GYOkzDhGOacHhgdB2266LZaKIxPQWnXEKlWYNRcmCXSjAMdX9oYCkpeW0A3DhFJTicUFC3ogMdB7B/71786Ls/xtqNG3D+K85fKdHkHrtAXtJgJKpOlx/Mg1cYQKtVodkOT7FyEb2gVooSSN94AqzZ49R1tZf25Tt29ZDF/BlSVQH8ocVhSfIMSQqkRiYQ/mff/THuvOtevOLVr8QxJx6FNI2g5QbyjITBE9NEuaGpH0nsLm9WQ9DrY/c996LT7qCfxnAMA55tyw0fDn0M+wNEES8gQxJHGA76qFZr0A0bcRAiCSOEQQD4Mbwghe3asI0Y1WoZjVqdLAYG3R6SOIFl2/I7szRBkmZyAHNNh+c58DwPjm1Ad2xYugFb02FqOsr1Oir1Ciy3hMk1U2jOzkL3bJBAkDNR1CH8p5Nk8OJV/FVhZC3vQkMbu3fswHe/8ffYuOUo/P7rXomsuL/0/syhQTUgTBBFARzPWzEkb6dRrQAG37+q6Hn7lBMzguWw1hwFc3KzMuawc6A4rjwZj6erGMoMln8WmRIH3/rUV/H9H/wMF3/wYpx27lMRJ+ET0nCHRVrNgEbSIc6QDkZY2j+H/Y9uw8G9ezDoD+CWPNiTNQw7PfQ6PbRbXSwtLqNSnUSUpBgMOlizdgqmZmBhTwf94UD++EEgrFGlUoWhG+j1uyDybExUsXHDerimg4X5BQnHFkMkKUMazLQQRyGSNIaGTMgAGrxSrojn01o0WLVehVcqoVZvYGbtGtQn6lh3wrEwayUkvCdaQbNppBN57wp3KlIFb7xl2bj37ntw81WfxUmnnYJLr7pE4jEPP18u7BA9MVKH1quUkGVp4RiH4jkjGX+HRBfxYBIYGQyzDMMu6LxhWxmT3KaQPHnhzoU1aH3D1KA5OgxY+MtPfQ3f/+HPcOn7L8UZzzgVSZRIPjuyok1zDblJCjBHGoQY7JnHgcd2YPHAHOIsRZwlaC+3hHedmpjA/PIyhv0Aw8EQi8tLkr+ak1OAbqA5MYEkSbFz2w4MFroYRRGGwRDDIICrG6iXG7A9G4PBEFkWw3JtVKplbN60DqVSCUtLi4iiBK7jAjDkpjDdpFmivJRpIgEs10Cp5MJzHLmhZLToRZNTE5ienoKmmTjquC046ZynA1UPsa44WcmV5mqPKbgPTYNpWPjtr3+Nz37sCzjpaU/FpVddBmiRhH3wkIN5OQVvPt+HIcSKgSwfs2m5yvm6Ytski2nqc3mWwrCqq4y5vHclNkoaEHc+9EFj6gapCF1or7+86XZ87wc/xWUfuAxnPOM0pHECicOr6Anall5OfjgPfCzs2Iv9j27Hvh27YVkmcttAu99Df7mN2TUzkpN73R56XR+ddldy1+zaNXLDDctEFKbYs2sv+v0hsiBFxNcPewjiFI6mo1apoFKpYDAaotVuw3JduI4jPO3mLZuwft169LpddLtd3j/EIXFAhiAIEIaheIapmfLeDCNHpVJCdbIG13WRJAoY1ho1NBoTWLd2HY479WTUNqxBXrGhp5CokJmAkStajsBFk/uoQzNM/OauX+GWj9+Kk59+Gi750GXI4MtB4uHQYUHTeKDocAr86bqJfLUxhWjXlbcWzkZPJedk2CXoZqkIs609ynr0pFU5jyeBRG4qrgxotgazMOY/fP+f8e4PvhtnnPs0MWaeJsr6Ra7gP3mu8ixB1OsimG/jgV/cjU63j9zQkcQxOt0WdPDUT0vu440dDmIhwRmaePJ44v3hCIvzy0izHGlc5NPhUIBAkIYga1uuVFAul9DtdLHc7YhbOI4N07Kgw8Tmo9fhuOOOQZSE6LZbCMJYfhbfMBEvgVI0jCXkZUkqoMitOyg3ypienIRXcpClMQzNwJrZadiVCk4642nYcMIxyExNceBEw8V9FK8h+s5yCfsMs1/YegueetbpuPiDlyFJh+J5OkMlXVpLFIDNdeRa0aESwMoEqfFdHeZg/DS/N0cK06nB+I+MKYiWQV/PoUubRoORm/jmp2/H977/E7z3I5fj6c84HWkUI094shQCluSe5jAidlxixNEID911Dx771QMYRiF014aeaciTEFOzE5LLBoMBgiBEHNFYA4RRLKVBHEYSOl3Hg++HaC92kYwiRiHkOkuMUC7SMCwBQDwUPCRhnDBgwXHL8r26maLeLOOYLRtRr1ck18ZRJIZME+YnIEpiMMikQYae7yPPYnglItsGqvUySnzfACqOA922UWrUcOoZp2P9CVuglRwYuomMbLBhKJCi8Ap0U8c9d96FL3z8Fpz+jLNx0fsvQZKPJESqC1llzHHOHadKOW9PYkxGgyyFZTPMVo70TAWAxh9jYzKn6aaGxMjgZCa+9umv4R9/+BO896o/Ec9Molg8mAmdh4o5iHfFSBKEQx+P3f8I7rvnt1haWAJdnGiwWiuhZDuYmZhCt9cTA7Y6HYRBLB2NGtEoL1XTUa1Usbi0jPmDi2JcPc5gmpa03IIgwigOEZMw1xViDoIRhoMBojiBXSrDsi00piaRxSH0JMG6qRmsO2YdzIotXp8mMXw/QlKgcdbL/EFxEMO0DDTrRNAaHBrTNGBbBEol2J6LRrOB0885CxNHb0bGJgHLH4Yn5geGQZ0+oOHuX9yDz3/iCzjrmWfhne9/lxDv4zLpsJTGb5PebgGspKVIp6I3KSwzDp6S/jRT8qVhHRFmC7R8uDszUktyz5EZgJdZ+MqnvoL/9ZM7cPlHLsfpZ58CtsTo8Blr0TRBFqWIowDpcID9u/bgvrvvw9L8EiLeJOSwbQu1ekVAT2+5i6E/lBqX4ZVe4toOdNNCueShVqnKIdi//yD8EWtGTerRPCOqA4ajAL1ghJghOE2RJBEc08Yo8DEYDuCWSwK03EoZ080p9JdaDBfQ7AwTs5OYmJ2CwRqO5QajCVNARNCTQs8yjPp9MeKGDesQxKEgXaLeGsuWSgVJFuP4E0/CseecgYzvm+lGRUb5mZphwNYz/Orf7sEXr/sSznr2mbjw/e9AQrRa1LxH3nBFpqjPCvChMcfgR1JhYdSxMa3S4QBonCslrBakwfiXSB43cuQW4MHCF//sS/jBz/4Nf/KRy3HmmacgC2JoDLNJijgMEYwCRMEInQP7ce9996O10MJgMEKe5lLsW6aBqdlJJEGExYVFYUUY7uglJddBnV5ZxKlOq4V+r4844kFR780yebd0QafDQYBWj01oRoQMvcEAJWGlgP6gp1qApoY0TDEx0ZSDRO/2+0O5KV6zispEE7mpwTIslMsuaA/PszFZryEg7ddtY2KygVqV5Y+OavH3zJpZ+HGAar2Ok591LuqzMxKRMiJTGoH1nMGGu4Zf/dtd+OINX8Y5zzoHF37gXXIIhMkaw0bxyMPLmoIEKsygvib/y7bXqs8yxB4CQMt7c94IRXmpb+J/HzoZh4zp5ha+fP2X8b07/g1XfvgKnHHaychHEbQoFkPyz2gwwqjTwfYH7sfO3bvR6w/B9112y2jWasg1Jn5gbn4eluXIzY/CSN5qs+yJYfv9PtIkEZTIw0RjJnGOJE2khGJ9F/gx2u0OOr0AjuMhDCN02i0keQ7Xc9Ad9BBErNvK4o2O66JSKYtXJFEmN490HYGSH/iIsxglj4fNgWVZmJipYeOmDQjDoTBU9XoVtmmjVi0rT8kzIRXq9SamTzgG6445Bq5IS3LxTPZaaVTTMfGrO36FL13/FTz7vGfjgivfgSiOBNSssHqFMcceOQ7BR5IwIqHhPZFgLAFd8uXhAGicK1m/qGi4gmzFScxUoLeTmvjKjV/B9+74FT7w4ctx2qnHA6MAWZzA9weIBiMMun3s27ELOx7ZJuzLkB5XLoknOLYjfGu31ZWb5zH3sByAhrLnwTMM7Nq9X0Jepeqi7BJYGAjCUHJbGCVFDNMRhwmWW20sdoeo1SexvNxCt91HEPqoN6oYDAI5lF6pggSxABSCDgI2w7bhuAyLufzsiDcmiSRHl2tllDwPpqfDdaqYnmkIgCpLzlSUH40tN9LRUa/UsG52PY465SkoTzWEIhQemDeOqc9ycMe//hxf/vTX8dzzn4t3XnEBkpjArWDMmDbGSHYFtbLml09KaqFRVclyyOEI8Ph1c7Vn+kWduZKQi1pnJW7TZ5wcmQVYkYav3PBlfO9nd+HKD1+O0592LPKBjzjwJUwSTe7bsROPPfgIRn0f1XJZkCl/VrfXhUaeN0rhD0YwCC4maxK6Sq4ngCiNfOzfO49yqYxKzYNF7pSFYSH9iOMEaZqLsUejEK1WB90ghFepYWmxjV5vgCSJpUwJSPf5sYRx2AaiIBCwlhPp2ibK5TLyOFUHhUDFMEBMXquW4HoGavUqer1QSqaZmRomJqvQiJotU1A0D4NXrwj913Rr2PK0U7HupC0K9IjRhbEHXAs/++nP8eWbb8ezzn8OLr78bfIex+WLsKfjsFkI1xQhkAkLtVrMpgy7CuGSYXLqhwBQsLgnp+UTdkUKkldeT7FQQSHlZiIAiGj2S5/8Er7/L3fiyg+9B6c/7QRk/aHwpkSQvVYL9915N7rtLqqVBuI4ElDDv4cjX/7dbw+QBLHA/bUbppDGMcpOScCLnSdotfpo1puo1lyltivoN948GjPwI0Gx/d4Qw+EQPtOiZWJxoY3hMEAUh/BqHlynjKWFNkZ+iEqtAn/oIxyOxNOdMg+KjV5LSUsMcq6mBdPMUG/UYBq6dHCSMEe7NYDnWSg3HJRrFTl8MbVOeY7mzARM3UTcD7Dl1Kfi5GecgVqtKiGcZId0PkwLP/3nf8Xtt3wL577g2bj4ircJbaeoHOEXkbNiEIrvkDeOkyRrz0xTaWF1t0UlXA2GUxbvlLQYLoyNmSgGQmpLXd60vIAnx0gQ6xnczMat192KH/30TlzxwXfjtFOPQ9TpIRgMMBj08dhDD2Pvth1CYcVxigFzX5oJ8ImTFN12D6OBLzXyxk1rMTVVQb/Xg2Uw1JIhMzDyY6yZXoNSxYap5QKcKB7zPHobvSuTmrPV7knIjgmINB2LSy1hdfzQR6lWRnNiGju27RLWp1adENQ97PUELZdqFYxGIwS9AWAa0F0Lbqks5AgN53kuhoMuskRD6GtS3mRGBK9swbRtKY14bY2pBspeCcOlHsprZ3Dui56PjZvWS5hlncy/c9vCP/34p/j6Ld/Cc198Ht75nrcgisKVzhTLHhIOks4OMyZLRYV6xp9XVN8KFJJ/0ZArdeZoYbci4eV/2FEYc4GHugC5nsghMmMbN1/3efyvO36BK997EZ7+lGMFvgeDIZbn5vDIo4+gPxhg1PPRbw3h+z4M1mi2hzgM0OsqiWOjWcZJJx0nJPnSwjyQJ2jUalgzNSUHql4pCUdpGyqBs54ixUWQE2u5tNta7a5AiJi1GHIBPlESiffaui0E+cGFeZGKOkZJgJk/GEroJxhibUsemP/mjTRtoFRWhDU/SBmKUchIO5b8bsW/avCqZcQRVYqxfE+WKh3u0551Dk4+++nQTFPyr0VPsHX80z/9C/781u/g/Bc/Cxde9kcII4rnyLcqp2H0kQ+CuwLcKHMUgFScMJPIOQZBQtSLMVdzs4UxxxcxfpG4pByCFBq5WV5wZOPmT34eP7zjF/jAey7G007cjG6ng26vheX5eSzsX8SBnfswv28OAbnPoS9QniHb90dI/BwUE6/bNIWN5DbjFJ32MlzTQKNexWSzCSrOHMtA2XNgWyS0MgQ+cyUp4BQZ22majrnFZdVDJXkQx9J5IVJlJGC+NCwLIBghzZZniPwAwchHtVQRMn00GorXlol2cwqnY1QrdZi2hX6/h4zGsGzpoDCyyLHSAT8KYZim1LDM2WSO2DPlDzn25JNx9gufD93l6zPYPIR2jh/98Ke47ct/j9998TNw4bvfomSXAmgMMc6hwlId3FVZVEwgv1vL5IAzjwrVWYCaJzTmagZJTgVZhMJnc4P5U4OTurjxE5/BP/z0Dlz57j/GaScchX6vi+XWAg7u34elA21sv287FueWpTPCU11plKW2y8ltwkKpUsHEVAVlz5SSgVGmWvYELboEJp6LatkV0sCmMQD4fozAJwLUhA70wwh79h5EmBKdphj5EXIKGUxTyAOWMvSOCTaYPReuTVIjRholoihoNKrSCGeoZV0bxSytMthEuY6Dfn8gNaKhW0U5BDheSbzPcMg+ZXJwgjhDp9dDEkXwgxCbjz4a5573XNTYPNAJZqkFzvH97/0If3Hb9/Hilzwbb7/kTdLW482lV/Jg8iYI+j2iyaFLi43HmUhIGXH8odrCGky7dggA+a09EqgUbU+LF7y7FEvFvw3FbJihjU9ecyN+8K+/xPve806ccuxG+IMB9u3cjl07d2D/rkXs2j2HYS+EkaaS58rVEiI/hGmksExXwlq1ZkHPEhhpjma9ikatCs+14dma1H1lx5L/rnj0GiLXQNAr301m6BgMfWzfuVsovdhPMRz4qmfJLgcL9yhR5UfJQ6VWhld3xVBmrmE0GGBqqgGv7Eq9RyYnDEL0en1pVDNyMP/nMGA7KgSzDg6TSAi1crUqJdVSuw2nxE6NLwQ/PX1iYgpPf9azsPGkY5CauhDzppaJMb9x+w/wey95Ni5415uEs6a7kbeVX2AxZ9Kgh3esBA0/kTFXlSqHcbPzD/5GYqh4osRts9DLqBZOljFkpcg0Dckox2eu/yL+5c678Y63vh4nbdmAUbuF7Y9tx8G9BzC3dwmLS30EUSoq9Ca1KwnLkQiOZfOww3Z0lCoK8JAGnKjXsWZmUiB/xbGFBfIcCxS3lypl8bDQD6StNBqOQCpq1779OHhwDobtotPxhWESPY/jSvlBhkUyhK4J4PEqVTQaJdi2LuCJqvbZ2Wl1Mw1qj0zpnLB+JLoe+D7CMIPrOnBdRUgsd0jgp7DLHrxaVcJtyXJheg6GgS9YIIo1HPuUp+DUs89AuUmFAFtqJr7799/DV//8O3jJy38Xl7znTYiJJdgTYTtQJDXkrMddEtU+E2vQY49U0TPOkgNnqGULzCwDOvu0gHbhS17DLhwSacno0HNDLm7MHYY8/VqK1AiRjhIc3LUf/UFbdDJl28X0NIvmSXQWWugtD9AbBhI6ms0aXHb0GR4pTDItUSxUqg68soESDWdZqFcrmKjXpKZko9krjMmvm44tpLX0NQk1AXQ6PWzbvksIBPYzu/ydvb668Y4HgngeJj8YyaGkcUplF/VGCaUylesGOv0BGhMNVD0XcTiC67lCnBPIUIEQxjF6ffYcgUa9LgBrabGFzmAAw3VRbtYwCkOUbQvliaYAon63h858C+vWboThVbCv1UOQ5tBMA49s24ZHH9mDLcetx7mnnwiHjXAiWJvGVECI/02UzFyoKAnF70rez9nkVkoDeqtotcQFNWw56zRsOu0UZcw3/t4f5Dz1LAGkKC1cncV5mkVIUx1RTp4/QNyP0F/qYDRchmtV4JgWjjp6Fuun18DvsD0VIqQwydRgaCa0lJ2UXFIBKwivZKE5UZauSaNWQb1UklqSgMfSNZg5JR2GeCZbTtKPpKSDNSBPL7s3UYh2t4cR+5BhIrmuvdSSvGKTmcl1HFxYRjgKVMjss04sozFZRq3mCcA4ML8oIbVWKSEJiLh1uBXmRKWMYAutPyD6HkiYdmwb7XYP84tdwDFQqtUwCEdwTA2NtTNoTk6KJmlxcQFus4nI8PB3P/wXLJI3LuQhuV5GiqFEo7LpwbYcZAIslXKQSJY1sHKoBDKiRA2QzimwsW1U5qOtWPokaY43vuNNeNUbX62Muef+XwtpQEgvDJRoWyA1W5rG8oewP4gChKMMX/nc7fjVbx7AH/7BS3HS0esQ9HrYu+0AFvctQ0tDpBSASZ5JkIWUQ0B41rKrC69Za7iYmmpiolEVLpPlCYGOzQ4DeDIh0kp+jiwRuVV6JS+ULSmNZRLDP+tgep6Q7nHR3QeiUYDWfEtADdmbPssPs4JKzUVzsgqkGh59eLvkTnZNGJIZjm3yqjlvmjSh4EcJFhfbME0NJa+M3mCEuYU24jyHU6lgGA5FhdBcO4Op2WlRKWRBJK0wsz6BtkS7HHYK3P/QI/jtb3fimOOPxjOf8VR5nUmBGb2SxAjTnPRlCzWBkauyhk5QdFeI5Gl0Yerkc5og9zPPew5OecY5ypjBwj5hZsepN2GhnmXQiUYJjdJYDBOmEfIwwye3fgY/vPNXeM9Fb8Vpx21GMBzi3nsfwK5Hd4gehh49DCLJO2yH5ZyfZPj0WPhbmGxWMDPdRL1SgW1YMOTUMQzrclqZz6hldQlYLIi2h2wNuy0MQ6xb5SQXH7xIefNyENlTzCQSENkORRKSi9pOpB0sUcIICwtLaC23RRYiLE2WolzxBMQMekNhjDzLw/zCEjq9AWzXQ5Lk6A2GGLGWzU0sLA6lLVZputh09EaUqp6UVUGSoLpmFmc/77mw6xU4lom//cu/wxe/+l28/lUvxdsveSPiUSAMEhvsGilLJk4almGV/WrxKvZDC2lqcb2ixxMZbIF+6blmGfo4Z/b37Swgq7o7PC0EQwYRF5NGHMCPU3XShyN84VO34Sd334OL3v4GnHLcJslJO3fuxUO/uQ9mqgvqDEjj0SPjBImfwLVs6BbguiamJoheS9JBISfL0oTgW4xpF8akbIOGpSCM7SnbFpbINA1VN4r+pWjXFcdw3Eyn4QT2m6bUpMwxBFtCsouqQCnvWL7wOln4i2TRNDEa+eiRkbJNVNwyRr6PZWkKFGDf0IRam2sN8Ohj+9DthbA9C+s2zWJ6zYSU+xSelScnccZznwOnWRMg993v/ANu+8Y/4tWvPB9vueDV0GI6iiacMCUn0ozm33J9CuHyc+QM+PtWiHtxP2UnHliKwhy3Acsp6Lz+3p10jZV+mgiV80R6lFqcIE58CTlBFMLvD3DLTV/HL++9H29/62vw1BM2yUnstNp4+K77EfVHgvhCCpTpzWGALIrhWK6Eb9e1Mdkoo1p1UPE8lL1ykS/JqulCm7GQdg2O91nQTeYRnj4LtkxFqyKbGh0iT3oa8/2YemQdaJJREb6WFByLbEYZpQWmISmIFrV80aFQPUINFEhQnUDj8utaniCOMgFZVOqTkBcGSNMw1+rhkUf34eDBHmAkmFozgfWb1kneZw1p1qo4+/nPgzfRkP7r3/31d3H7t/8Jr/n9F+GCt78KeZBAZ0NduFtdtcukmU0PNSQ68TppTPHeMX+zEo8Kx8sAy6utNuYOij5XZgullwY2zqgAACAASURBVMmLZsM5DkUERWOOohH87gi33HQ7fv3Ag7jwgtfjpOM3ISA4GgXYdt+jGCxQLJVgyMnkfiCsj55Bajy+32rFw0SjIsYsi4LOFWNSRGgamrxOajNdh+e4QnZTLSd5jJ8XApxSSf7bEO+TAd+CR2Z6YJdFGv2WiZQQP89F3CwemVJyYkjBr2QYuuREdmHY/BZakJpL8dyhGJNjGczLVNlzQIOtu8X2EDv3LGDvnkUkCDC1dgrr1k9Lt4fkv14t45znnyee6TkmvvPX38Vf/NU/47X//UV489v+AOkwkOsUtm5ca64yJtUdvCQaOSuMe0QFqryTtb9bhTH2zN7ebbliFsYiPU080mBIyiIESYTBKEIc+sJtfvbT38DdDzyAy97xZpxwzAY5yamuY+cjO7Gw5wD8QSAMSjQIECcsjlU/zrF1TEzUMNmooeQ4KJdsuVCZ5SBMZ+uP6JUwnRPGpg3bo9HUfAhBkG3z1I7pLEVmC0QX92LOYZzjv4q2maXQHGtV0nVUQzD3yt4DYoIiXNN7eQ/It6Ypw6/ietkcIEEv4ZiARTMxCgIsd/pYXGxh1/559EcDTK+ZwszaWTRLVXR7A5RmJvDMF54Hs+oKXviff/V3+Pr//Bne8OqX4PVveiViMSZ530KRwPdZGE+6KORoWe9LrUzwt3qG5xALxKu2vFXGHBzYnvNkrnRYePFxAlM0NT5GDLFhhGDYgz8M8YWbv4G7H3wIl73jj3DclrVKamkZmN8zhwPb92BpYRmtdgepr0JZmigRdaPmYXqqIYR6ueSgwuYw2z48hYzBPKTjfEiJIrWsLHEM1U6iF7IUojxTZ/7kDZCDTaMqznIMDsTXRYhG6YbqArFuJuhgrmIZQKONPZr6JZFG8po5wsC4yvkULrqQr2Wg3o/T4SxZOv2+AKPd+xcwGI4wMdvE9Ow0PNORGnbdls049/wXILV06Xf+7be/g2/833fgDa96vDGZf0hFCmsgHSBFFrCxIEdUypVCNnKIlFNf4/WXVqnzaEw65bg5TeBvMu6zJIlDUY+zQKdnsjD+3M3fxG8ffgSX0DOPXiv0GeH68v557H5oOxbmFjHyKWXMFeAo6r+ZGQ71TKBBjavH0oM5sOgcFH+LMWhdHq6UMy70FAVa6IWk+hiWCZSo5xGhM71bautDwx+cfZHjPEaD/Df9NcvFI4geqOklEpb+JKOLwP0MWcL6mu/bkKxKQ5NQoVTFTxK0Oz10BiP5e2F5gAQJvIqHWqMuqYHXftKZZ+Dks09HqOeoGBa++Y2/wd/+/c/xmte8BK977UulOc90wHKMImnW5XLgVNhRLbHxlhWxGkFfMTVHFFzE3MeF2cH+HcL0jZ2Xg0KUM2pJJMb0qe+hwaKRtLZozF8/9AAuvfDNOP6YdUKDkQRnp2T3g49JQ5ilNwVXRHa8dxRKTTRLmJlpolGtwCO7UxTLzGHMiQQdPBgiqJbNJSTHRYmqimfxWuZVhttiyMe2ZKSAZAF1s/JCsi4cQaBX0piC0JXKUHQ/wp4w6sSK5ZJwSkRLn1eaX/V/6gCkeSrGlfMFDfMLyxiwn9rto9Ul25UJoq01aUwPuWngnPOei8b6WTGSZ1j46m3fxHd+cCfe9NqX49Wve6n0UQ1ScSTzWX8xbxbGVHKTopsyziEyjqAOP6+RuEY6Lo/Lmfu2FQKTAuwzZwhzk0qngVxmGDF3+oiGI9xy47dw98OP4KILX4vjjp7FaBii1+6hMzePHdt3YXm+C1N3Cw2rL+UFZRwzM1VMTzSFOLCtoldKQMPwkqRIwhgGpRJpcXPZoSi6GHyDvAD+oc+U6JWWKa0z3XZgea6M5Rk2B0iooS129hTSxMw4tNJG7kfEFqoymZRjbIHpmoCcKA4k5DkFUcHcmeaJUrunGRYPLmO5O8JSf4D2cCCpgm20icmmIPCJNetw+vPPBSxbfjobBl+97Rv4mx/eibe/9vfxf73hZUh6vlwr0avGVt04FbCGpkeKCEF5azFguoJjxZwEdEV/03Zrh5rT3T2PCgM0bpBqHKSR/JLJTab6myq3MPXhd4a49aZv4ZcP3odLL3wDjj96rehu+q0uFufmsXv7PiwvtODZFcRxJhNilkOxVhnTMxVMNhtorBiTJ5AjDwZihuUghEGwVNxg4muTY3peSfLYuBlM8RjzJdtl9FLHprzEguNaMB1mS0M2iIw77kSzCT2ukGNSpM22GSkxfo0G4mGNdI7qKeqRP49dFQ4Q0YhEtGrcIMXCviXsX1zEci/AkOOMyFGtVjA9PQndtnDKmU/HmuO2gNMPFGZTd/u1276Bv/rBz3HRm16D33/dixF2hzCLaAPKSwrDMczSmJLXGUEYHBQxLVGF70+8RIypuPTDjNnZ/Yhc97hXJreBxmTeiFP4YWHMzEfQHeCWG7+Nux9+GH98wauxZf0kltodDDt9UeYtzbdxcN88gmGsZivZlrJZklSxZk1NGtCNilLkMbwSehNhhiMfWprDs7giRuU+Dtbkma6GahmyizE3XidH8AxblzmOMrsilJWUbKlj6ZXUzajykXQE60cKmxNpdVFgxlzODV5U/MlBYZ6U8JtDMzQhOSzPRLVGtbgjtR5JbrJZe3buxa69c+hStM3v0TLUazU0JxuYmJ3BOS98AXL2ahmXhaExcPvXvoG//dGvccmb/xAve9WLEPeGsOVCOG2k+pkrYZYRgYwLqT3pYB8ypoTY8ZQeo4+Ww1ntmYeMWcB7Jloak3MY7OMRySYxojxE0B3i8zd8A/fv3IUL3vz72LimgW63L20uTmLs2X0Ae3fsRac9klxKhbtFTrZSw+xsDROcpKpVpGPCmyOjfeRVY9Wtr4hCT0WDYeiDq4d0i7WoJRSj6VhIB4GMlVueDcN1ULUM1CplVKoeSp6Sm0g+KsgBDteGMZUOPoa+L5QdDwi5Z6VCUNNq0o1gHirG4ZM8lDrXpHKQYw4OudcY+/fOYcfug+iORoiJtHVNDDk9O4uTzz4Ts0dvFDuKXEe8T8dXv/ZNfOfHv8alb/5DvOIPX4Sw74uzmDzpq41ZGE/NJNPIRZgtPFOlBMVNywHgoO9qY/b2PKq6JkWhKtPTvIkEAkEoHfSIwmEtgt8d4ubrvobfPLoNF134Ohx31AyiQM0R+sM+9u7aj4N759CaW0afLaQwliVL5XIF01MqFE01anAdW8I4C3QiynFngcR6OozR7Q7RyzUMoiEWW11kqSH02sR0HeubTTjxCN12G7GIqNk3rWKiWUOV6gSLFIQCUESopPE49UXNUH/oI5DpoBBpRLZIdW1cx4RGMkJYJZYoDA1q3IJEeLXZQLXkCq+7tNTFrr0HML/URq5nAsyaa9bghKefhqeceZocIgK/cVHP2ZQvfvWb+Lt/+gUue8Nr8Yr/9kIhU1ju2Kaj8ibtLkiWsFyxccLLFjlTWCCGYFGAHK7gs5xVpUmvAEAsAUT9xey7ypiiP2XtlQcY9Eb43Cdvxz0PP4zL3vVmHLt5RupIYkEqzpb3L2Bx/wG055awfKCFwYjGtGG5FWxYW8XkRB3TEw24XO7HEJhxLwFRpWqMMwPFXR/7DixhIfQxQI5Hd+6DPrUGa45aj3D/Qbzw6Sdj82QVebuHfctLUprUy2XMzE7KSIGQ51BzJ1QI8v0NegMcnF8UFMrBIMNhq82FZVQk1CdZAINku+OKEpA8McsRlhkGpSxFbUyKcqndxb79CzIcLO/atDB79AY853fOw8Ta2YK4VyQE24lsDtx661/g73/6S1zyR6/DS19+HqLAV8sueL8p7OJf/1lj8ncymsjKAg2GXT1E5xEAjaGSFNHUQTLd8XSFkZQYPkn2bISo7+Oz1/+FeOZ7LnojNq+fkL0JHCanpwWtLobtRYStHkbLfczNL0ujOIWFydkaZtdMYKLeQMkl92qKAo7GlAUY9FCRQ/rY22qjumULhnmOf7vzHixHmUxP1w0N/+3VL8OkkWD5179BYqkhWVfXMTXZxFSzIXsKKELj++YBo3cePNjG/vl58bj6xKSUHQcWO+gxH6cpSo6OqgbUXEdyMDVIjHABX6lr8MqedF3YDlxY6sh1dXtD4Vb1qovjnvYUnPOMZ4lBdCEzVFeDUhb+3+1f/Bb+4V/vwjvf8hq89BXnIR+FwkqJLSUiKi8UpSV/RrEoRPKmdFMKJkvUe+pjrHg/LMweZkwpqEkCQym/aUgO2sRsOgfwe0PcfP3X8OCO3Xj3u96EozZOCEGdapRq5cgHAwznF1GlXNK1sdwbYMe+ebkBboNCriYm2eGvKJpLBNJRLAo3GpMtNy0GgiRHVisj1E3cdc/9OLh/DnqqYcspx+F3X/kyGH4X7XvvE/Fyoumy+XKi2UCtzNECRzoqFF6zyczhn91zLbRaXeSGifr0NPbuncMdD29D2KgjG4wQLy7i+HVrMNuoYG2jApuMVb0h9auUChyT0DRZIHFg/xzmFjsIuBbV1uHOTIqIa8OG9WCNviLzECJdNQG+8oWv4x9/9mtc/PY34qWveL6syhkr88SDBa2RNFCEq1r6qMlgsmaqrwu9x3pzbMxipMR2qzDH3OxqY/J1hhqpkgFaAhOqx6lGC+Ihhr0hbrrxayLbuPgdb8bRR61BkkZiTBFojQaYu+cRZK2B9PjqM3WhvnbvW0CSa7ArjoyT8+STeRTFK5dBxIkU+dTbMOQSeKVRhEyzsEBVQeCL+Hh2zayEaYXqgOXWkpT69XIF9VoVrq3Ds+lFJqIsEfkHudP5Fmc2RxjECTaf+hT88s578JO7HsKQKzfyDI2KgeefeRr23P8QzKCPo9atw8z6aTieI+SGaatNlF0ejJ37MGiPEDDXlm2cctbTceLTn6Y4YnZACmpSroPLL3Qdn/vMbfjRL+7BFRf8EV70kufK9dHbJLwKAUvDFZTeyiITcsqqJSYl0xELP5Uk8whulgBoNSPPuUTGI5YMvKH0HMqjwmSIwXIPN950O7Zv34mL3/lH2LJ5FokseOBvSmH2e+jc8yiGCz2YrovZDRMoTVbQHfpo9QMROJXqJdToPSKJUPtl2bpiv9LlmADfNZGmsDOUaxatIauY3dAVso2CSATOnkEDsnnNVaOclrZhWK70ROI0EgZrsTuQv91qQ7xsx6M78Ku77sPO/csoN0o46vQT8fxzz8XB++/H3CPbsKZZx/SGWXk/BDS2YUu4W+z3seOxnfD7MbJKCVtOPg5nPe/ZMFy+J8Vv63wjxVAsyQYa6wuf+xp++sv78d63vRkv/L1nqsNbqApWjCk1pWoQFLMEAsrooU8sw3wiY+7bJrIf2X5Bz6Qx+W9yo8xnfoQRZ33zAMFcF9d95uvYtWM3Lrvordi0YUo8U6aU9BTV0QjawwexPLeEmD3IigXLM6Tn1vUjhFoOr+qiyrBFClGnjkXxo6S1Sh47BJrsBDI1SkhI4RkwOB7ATgc1sdTgyi4C1c1gvSYsKhu1XG9jqmFd3nxpW6Xsr3LL2EgOk+eWkQxjHOx0Mddqy76H6aM3wnMtJBzGDUcwtBROvSQCMYZs2ddjaDjY7osSMRpkaG7ZhLNf9DxMrpmWGliXpUwMvaYQEQzPBFH01M9/5s/x0zvvxRVv+x94/oufIVJQUQaOe1UFaSA5k/3a8QE2tGJeWsVWkWKu0s6KZ7I57VXV13v7t8vhkM4BD8cqY1JFwKHYEemsPES0NMCffvqr2M6cedEF2LxuElEacBMKEitCYxSivLuNznILI8QoNWsYUKCs2Yg4VsCeZdlFhR4oR5CtdtWWomjK9UzYHBQijUeJiDQvLGi2KjfYjovIG9Pr4khuGgdcE8okuRuJMyOUmxiW3ATyrzEFy4aBEfcrpDlc0xW9bpiEYoSMPUvRCBuwpPbjejXppBVzqqxDdcS6hn3zS9i9fTdczcWJZ52Bo846FWalLK9jJJOmuGOrcosljuw40PHZm7+Cn939IK54+//AeeefgzSICqCkmt1SgijJhXRyWGMKKGLzeoxOn8SYttuAuWLMvdskylIHI9all3GtCU81FXAxGZNQFjYM+j1c/2e348Edu/Dui96Go9ZPIklCGLGO2MhQjn00D7agsUzhsqbJCSEUWp2ulCmZa8JtVAVxKk2Oakq7lIyY7IKQE7VEjeeyt8nWlsybqK67NKIzpUrIYobaEP12D8FoJGMQ9ZoDXSPXqXbcsc0lanWDLA7tpYpw9ktlFx/zdVHnKs6d7TVKG3WE8UjKGNGGm5Zgh11790EfRlg/M4NyswFjagKTJ58IXXPgayQ+MjimuzIZLQyXpuOmG27FHfc/jD/547fg/OedgzhQOVNaXkSxrC0FfCpvTXQ2KA6tEFc7Dqh1UvBnZTZFDk/lkDHHDND4ABxG5xG6s15L6ZkBBp0+bvzEn+PBXXvw3ksvxIbZOmIhpm2hmbzAx2R/hNIoxALVa+xciBSyg737l+A2apg6agZeicGLVB07HrrUd1zpzT3tFHlxQpn8KCMRCxtVz6kLFbUANaSAjA72D7TlRNenGijVXJmhZIObAYZdGO42YKij3JKGFBaJTWr2CQstrshPpH9bNKaTHH5A9R2ZWdJpJgajEFG3j4ZXViG/58OcnsTa55yLSDOR5THI8zN5sw/KXq4APN3CzZ+6BT9/4FG876K34gXPP1t0UTSkGFtkISovjhdTpFwu9P/OmA8ftpWeJ1bAMI8kEW0SyWBOoAVC59388S/jgb0HcNm73oYNszWkaYgENsyQYCVGORyi3hqiF40Q5hp6B5cwt+8ARn6O8mwTs8dtArjXj/QjFPtCTlbpZ7k4ylQ77CxL9gEofpLA4pBUXzr00LB/9z6kowilUgWWw7VrJTglR5Z1k72hhIUj9VxSQW2rbunQDWprOYRD+m48Ti6tfISxL+P2nPEUYj/OQLUo81QcBCJeZsHfJfsTJZh59rmYOoNbynJpF/IdchaFF8d8zZox103cdOPn8YuHtuODl1yA5z33bGGSRPfDX7tq6aGoC4sHFKjGObs9h5QFT5QzDwuzR3qmqmqKcXiGXvKyFGnpPkbtEW665lbcv3c/Lr/0bdgwXUcQ8VEPBqwoR26ksLMYzfYIYacl6GyJsyedkRDjWbUMZ80kUkFyPMS6KNE9yZmUV1IMrTRADLfsOqiuu5IkKlpLFwKdSw4XDsyh4lVEoUBywtJCWYSYZ5Qa80bSDpnIXiqUq1DozDQyvj8FjhelA2WYYwMW5dhIVIY5kiBF0OmhDA0jAqQgRqlaR+XFz4XZmITORjxFcFIH6qq5TbRu6TKpdtONt+KXj+zAR97zDjz7WWcI3y291pUWVyEwYK1ZzNOszJ7IHqAnAEDFNdjOqpzZ3f3IYaUJWQvWbjxdzEvS12SPMQ8x6o5w/dZb8ZtdO/DeS16Po2ZmEPlqmSA7+JQOGilQ6wfIW4uomQbaB1rodANpUY3MBHmjCs11ZbaSNRxBi8e1o+xR0jupKGBDge+Bqng2sgtphehJ2f+LM7TmF9FdXkbddbFj16KUHxs3TKFZsQTk9JmjjRxr108r1Egif7Kh6LvxzSH65B8anmwU22JJjjBIlEQko3fGSFoDWGmGOoVpOXndBMbMLMrPfZZ4oJraVO07AUPjWMdWbQZ86sYv4+5Hd+JD774Az372GTL9LYCnYHjGkh2GfaV3UMoGiRzjYSLhZJV+SYEbdRWGXZdqQT51pDFXwmzMfXZdaSxzVpGoNeiOcN3WW3Dfjh249KLX4ujZaSQhidxctm6lIrHXUQ5SpAvzmHQcDA4uot8J4FQstMMQScmGWa8JGCEEp6jLpqqdPUS2tpDDJSgSL7TVZLOsYVFcZyFXwnC5I+G7pHvotkdYaHXQnKqhXOGAkomduw7IguATTz4WU9MTUgvWpyZkWIcyFxnb4E2np0o6of5H7Uvg0BCbC1GeYdDpYTS3hM0zawG+HeZLP4R+4vEoHX+c9EJXHnhTdEoKTbaScOoarr/uVtz12G5c/Z4LcO4zT5cIsOKZYxRLny4eLXKkMcejfWKwwpjs0gqUcOow3SOMORYNMZ/wjMmBKNTiBBJRTjpvhOuuvhUP7NqJS971ahw9M4WM+cLIYVCqyHpfB5w4h9XpwQtHsNmxmGshY8iBhpA1W6Mi+1093ZDxBJ3srajeOeoHlEmTGYaMAFJXKidUJInsSESCaLUoRY/CsSxG1fNUwW0xa6fQcwd+nw3vAFnqA7aJ2mQTlWZdDgeNKbhG3IC6H8orKVuBjNlT+xrwd+QZ5rftQffgQWxauwmlyRI4epRU63DOOAUGyxKqE0LuK+Fks2J1lHFpHEaBDDdcfyvu3b4PV13xTpx99imyCVStliHCLogCAUJFmKVnrqjzlKBL2KLV7E7hmZZbh+EUxhwzQGOlWswqmvGevA7jNbsaJBDyQLYrX/exW3Hfrh249I9fi6NmppFzP49wkCrux3SiGDAGA5itDuqa6lrELEWYe/mqZpXtfKkNedJpJ1tXEhKCHi7zLZkUO3uKBWGHQLRCar6Cu2tNvs04UyJidkJ4wm1LhMosEeIR00SEhCMKVCKUSjJ+xwM3XsIq3T4iWGnEc0kHuzgEQAlGLDMyoLN7DmGri0ajhnLDg+5VYB17DJLZGbXAQ3SQlJvw5zByEpUqgEeAw9914ye/iF9v34mPXXkRzj7zFOWZxWYRzpvSS4UNMzg7I8ojQbNqYQg/wZBbrJMp2FluwuSH7TZX6Wb3b1PbSAqry4I+mdoylGdyeBUZwtzHYLmPG7Z+Cfft2o1L3vkqbGIdqdamrsjmBY3xQCQJnM4QBpdA0GjMmYMRhn4Aq1pB7jrCMjmyJ51/KK1U4EfKFOZOKtyZN2WOUu3VETVApokygQmJeVRU7Rw0YufeYlGgxMyk2DjQIxsgBT6TGSq+n+xMUYvKYg5Z1aKDT1hiN4cdkZJuIZhfgt/3Reeb1cvQN22At34j0syEISJtNU6gDDQGKkrtyIXLnL355NYv4rdzu7D1vRfhjDNPkdAs+a4gDCg449g+McdKiSgaL1PtIix2BanEqADguK95WNekv7MAQIVkU6EFtY+Im8NE5Z1FojQY9Ye47qov4v7de3HJ2/87Nk5MqHXdslaTVlXsBSUf1K243C3QGUio5U3kLD8FYBknlCuuaG5pRJuDQ6JUMwXBcqyPPUXPpIpvLN9XsF0a7LJ4X1S5Sgapmk7qEPM9FAW5wJJVD2MjhSYqcYIWKV4L6F/siKVXkjEKIi5BNGUmRGsNoXNPQtWFtWkd7PVrEGo2rEytl1H7BRSC5RuRhYqiEAQMz0SUZrjuT7+C+/ZuxzVXvAunn/k0RCF32KoEKDUxOzMkQoqas7CZHEIhc1Z2BZF4V9yt6IGOVBr0dz+ai1aGBuR0tCQkKsTyQmBFXlaF2UFrgGuv+iwe3rkPl1/6OsxWK1KXiZR+1V4F/oiidwptNITR9WFGgYQzCsBGXJk9Oy252SILlGdKaSf7YUm58YkG3DbC0Mt8ybyiugceiXZDk9mXhER2bgp/7PcGIhGtVSsyT8oujFcvy8wJj4GMAhQgShrChQuMV5pRThqyJSfLKrjH1UY88uF0Q5hlB4P1U6hsOlZACoGS1DdWJj9flkzwJ8oEmgJRYmRLR5Dn+OjWm7F93wF84sPvwcmnnihUJEOhiqDFUST4kd5lEX24sVKGuNQWkjGtt7KcYixLsSqHWmA//ptvy+tleDOWNjPqRJtkWoqVJn6WIswpvVjGbV/4Jg7OL+BNr3k56q4n9RWnfsmiiFhZ1qEYgpwj2Y6cIW73AA7jcr8eOdRGDcdu3ASX75A6oUI+Sc/hfXFkPxwHdtVjKXhq2fHnieRWSwb+kNqeNIW/NMLSvgXEg5F4XL1aFbWEZuny+AqKrCj8kgX1EkYU1lxZ+lhwsOzXBswqsqGMFKOLLBgi5XbqkoP42KOgVxqwYyXulvxMsMU8T3EaORaZZVGrYFiiMEBw7eo1n/wsOv0ernrvZTj6+E2yLYxTZ9IRKQakRSbCwXaZOVENaSl3isX6TAo84MylalBKHUe7VIdXVitdtZc/8/yVJzAwvpPg5cTxGCSYshdexzALZVFEa2kJiHxUTE5w0Vqc3VSKPlkInyojUCilwKLKTUYWSvgJDAOnnHY8Xnv+76DC9lkcEfGLYo/jewyxBF5qFoM5T12UGFRKlBRRyPUwIRYXlzH32DwWFjoYcLsmdNmQpeUxGuUSptY0cMzJx6IyxSWGuvDNecL9CFS+qYX1iuxiHZ0iYFeG83vyPBMDdhyh0/PxV//Pb/Bgh7QglQ28Vm7BJGWoxmRVucAwSfpOsVOy2x6m5O6H9x4QpPrUzRtRdo2VPifnZ0RZIIJmZVjWl6KDLvbvCR4YDzCycT1etiXWA17wypfiOS/9HWXMr111TU6WQ5Aosbk8+qKow6TtRFkIEFGqOIzw8zvuwoFWB2effpKoCaj4ZpE9rrXIsLAXyfDJ20SyW/1edjiA0NAETJx/1umY4NL6IADlwixFRHlI1YIgW1Ppm3hSBZcrpVuaabLp6+Ceg1hYXETcSbDMWpC9T4djAhNoLSzDzmNsWDeFo47ZiI3HrEWtpp6MwHFFsr2K3VXaWdkILcs4eL2MLpZsA7M0E3c+sg0/2bYHocleq2rci+bVMhAUgrGVunK85EM+oeZcmYd37V+SqHzUuklMVksyCi/Gl4VVKscLIVLMkSqyQO3PIzjTpWtE5K1SoNJMqZz50tf/IX7nlS9X93h4YFsuko3x2Fux/0eUZ4qHUUjITNBfDvGRK/4UO+bn8ZEr/hjrJl154gEbxZRIyMmSEMnoqYTG41lB8qNcC85uZBJ0YQ1DaDFVBhH0JBZEy/DK/M36j/JK4WOLkT4V/BTWp0pw8eAi8iBFxdE5fydL9CN6heOh1+ojHPThciefkaG5tinKhzLRKF+fJnLa1WJ8Am+iuGekkgAAIABJREFUWdXmCgi4TAMBQ21zAhE1vuUazFIJSALVX+U9LYAVn41JhooRSOSbsh7t0BbKKAdu+OSXsDC/iCs+cCFOPGGL4AwZf5Fit6gGihyu9kqomZNxJ0vGhaXwV3dBjW4oxFqdWQdvYkYZs7fjgeJQFIWi+p4VmC0nwuJEVYZR28fW930aj8zP4cPvfQtmmjb8ARXi6tEO49w7Dq/i8eMJJo4NME8kLMoDGKJiT5D6I6qU5bSaOv8o9TYbQDyRsvKz6CrwIjhoS2IhGXJJfghXFjhS2e3I2D0PR7VUQncwlD5lLwxhVrjau4lSxVOTygxdUtwXY+VS5WhizJCNcE5W1Wsyxu65ngI58jgnhn816yn5nNLQNJYxfZFuFU4h2IORxrbgaxk+/L7rMbfUxtY/vRzHHb8ZccRcq0ImV8DIhLfcchVix7uYCvsekldS+Ky6zytrvkkYrOzO6+184DBiQWniC4V70RzNZVeOhqg3xNXvvxk7FhZx1eVvRa3iIRzSKL6AD5kkkwW3HAscD/0UBWxBYXCBhTzDmpPZHAsYjpAPImisafVY+piyKoXaG9GyFvvOZW5EjYSTcpTfFydwRgmSIdtw6oEw4jmmgWESAY4Jt1qSKS3Fm6pu0Hhvq7wPSQWsMU2k5FJJXzamYVRcuCUXjuOKFETI/qIgHxMxMudZrANnjTxeusyfxylw5vhhEmLrh2/E3uURtl77Hhx33EYZxFIdG+U0QriP77kqJf/TH2SADnGzOx9YTRIVcqLi6TliTHZDcimQw24fV1/+aTy2tIytV74NdW7fGnEDdCCNY+YTiay8ShkJKNRkAqPVUwCYU5mXBSJwVMCPEPf6aj14xk1e1NyohcKkw4hmWfiTOODCJlVjKlkLQZcRcbMzNbKUbPJ5X5kgRdtzZLUblzBRjS6HQEqwQ4+5UsGQj9jg5wzEpTLSqQZy5lfTVZpfirnsAoSNn1IxZrvlzqlxw7EOeLw8Q3I9V9eEPj561Y1odUJcvfUybN6yQZr+ypjy1PRC/l7Ydsz6rDKn4mYLMmZlulh9zinVVjFAux46wpgrtLxKyGoluuwXGLW7uOZ9n8auTgdbr7xQjMkReOpyxrtlV+J6cWPHtZTCBsozxEs0boJMYIQpwv5QvN6MuYVD9RrpmSTWOWhLSQmL+JWOBMOcNHYIMCI1HS1Un9ITCf7msC75XVmSzxE/RWiooVrlkXKuirgUcIB3ai2M6SlpMJdknoUPLic9o8K90H8FaldOxapYdV3UM8LGZIQCSNQ19f0hPnrNpzEaZPjwNZdh/aZJ6cxIvSiLKVY97G5MIhzx1KfHu+mhAdzDJqe7ux6WnKmaoGO7HmqICpoxOVCTw28NsfX9N2BfZ4Cr/uQCWVaY57HsaR8FoeQPVc9xZI5eyEUPip0Zz1lKTmCuoEfweykF8WOM2h3kfJ4Iwy97ncV2EToB6zj2PaU459cKiM4yZrwShoYk6BKda9EvVYZS3ijvgjIUoQHVUwcFTFBNwWucmII3uw56pSK9VTWZPX42Bf+7qO1kSdMh3m68w2d878YhUqa7DR09f4CPXHMTkoGGD219N9ZtnkJGZmK8lF/VIythVu7NamOuak6rOK96r2PpyGHGbO96OBfx0BH+eeg0KPCjmTn8ZR/XXHk99ne7uPrKd4kxKZeIB0MZ9pHwJ0irKNALmowGGKv/GOpYdoisQlOhOPNDDJfa3AQlxAXrIQFBvCHsppB4Z1+TWhld7TZg+cLlT1wKIRdfjNzJo9JkllOTbWHsgFCzq8KU0jXx+SZE3zEfqRFnSKoVVNdthtWsQne4aIp8rjxjUqAYm+i8eVLAF/sP+BUp+tXCAVWayZoXVS8yRXBLGXW7NGYWGPjg1suwXhSNBc1YkA2HMMqTGuHxzllck1NuHAqzypjFZqjiOSar/FLQlmZmsscnbAX46JWfxIF2Bx//0MUy+h2MBoj9IeJAPayNij6ZeGanhRxt8bAZFWTVMC1zjDxUjZ7Lm+FHaO2f4y5StblKlgipteI83SQnaEzmQj6AlUQC17SUXAslmyvUinzIEKh2XsDn2lA+L4UIt9iWlYSBEOJEykqwqcuzKb31a2HUmtBLrmiElNSRJPqYqlNpTQaspCYXyCnUnpRPxec53jc2Nl9v6hb64QhX0TNHOj54zaVYs25K0X2yF68YO1gBnIcb81CuPJRWx177hCLozm5qgA59iBhu9QcvgoI3EwjbypgHez1c+6FLZcg0CkdIOX7n8/FLXP4UIOWqNam1eBvHIUR5Jz2B27PYDeDaBwlHcYb53XsBalvlyUXFjGgh4iJHS0kJdxpwbI97DWQNmmWLfogePG74qd3oqewnCvwUvsxgKqUeFXbyQLViXZtjebAmG7A3rZUHpJGiIzXJeyCmJlHApV9SrB+aYZX5EOY3R+2QV48SUU86lNH/IjWw5ubyRBpTiyx8eOtlmF7blJEO6fuNZ0iexJgrZihAD427EoLH4wlefZU6b5cy5jgNyAj2qg/Be1wuaQNRO8JH/+TPcKA3wrUffqesTCP4SaNQZI80JldWU2s7fqCqCm9SeRZLMJj8yeSoddySueIES3v3wx5y8aJ64A07KqIOL2YdXVlMYcqKbRIKLGE4Glgy+TRRVaiLgNhkq1u2E8AXMiFGxBqSgIxsFFMmmSYq6PnopclJlI/ZDE2zYDsyMaNWgBKcSXtLrXgpNIIFuaI2bcrehMIQat226oXSU7mZmpqgVr+Pj119I9LEwQc/dhnWbiQAUvrY8Zj7+Il+Ry4PPtKYqpc1JlrV75ZZk7FutluUJqv30R1pzZytHg8IliNsfe912D8Y4eqr3oHpsoeUK7e5H50TVzIExOkrX2pA5lDZsaNMKTdSPFX+n6eMFGKIZDRC/+A8vEht+6C8U8I18ynLDyoYdW7potaUUktTtnixBqRRD7FXJBUIINSTa9ke4wg7PZNqCZ5Y5uDQZrfDhKO70JuTaG45Gk6lrvqmRY6hdpjfKKJkFvUsrYiu2V8lT0z0TOQtgmVFDY5LR14z1YXs1Cz1etj60RuQ5SV8YOtlWLN+Ajlz5vg52KLge3xKfMLPrOhmC4pT+sSr9gD9Z4zJB9ToYswQWy+/fsWYs3weFm8SSwQakhJFPhuaoS2kbJF5kSGIhlNeIaS5PNtKTU7rMgrYQbjcgiuGLMbT6UnCbUYStnk/ufRJ9EZQzevxXjEuS1Q9RZY1BXtFab9I5GRbUrGhQ+3cMz0bdsmWJx7Fpg23XkNz4wZolaa8V1ljLnVyIaEpnlUpnf+CFOG/2SVRTI56ApHUnARLogxkB0TDYq+LrVfdCE2r4IMfvwQzayeQijGLB5o/oTHVuJ/6WDX6rh7quCIj4b+f0Jjjjtk4sfLNqZzHPTV8GGoGfznCte+7HgcGAT7+sXdhhg+hoQaUIwKyDImkO0sUtWqGhlU3RJ3i8W474Vg5Z0JSgZtMFhdhDAOhgLlqW8YiuB5lLFuUbSRq1lJ5h7qBsjOoaIgzJCohcS55T55zXQikWP7Q2BzELZdKsmYmkyWLLDkseXqDVi2htO5EWNU6LC5LZmCVCMKQWqxyKc6JdIfGfcux5EPyVKqWNaoEKjXvfK+Da6+6gVtm8YGP0zOnJPpIaVIAqZUHPq14qFqTI6YU+DDWEx6+4Onxxtx+v6ozi3NwSNg1Lv8NyZlwcvhLIa593w04OPTxiasvxgTpPD+S0T+GQ1n2EPhSDuQx96pzXLV4rqaMO2TCJCn5C7eMRMjIzfo+bL6BhPsHYnlykaxHk2W+PIlEIYx6MXx5KgP3ErAeZddBrS1lga44XAVU6NHynGZZDGxK07pSrcojE0kGEHip5gQNk0j7yyo1UZqagdOsILEpYTFgadQVqa6FrD4dLykU4kGVILIARHKgyP3Uz5ayxcRCex4f/+jNMK0GPnLtZWhMN0QJOA6zouAr7r4846S4XpnbFEPyNxd5sthCMraRGNNhziy2Wna33Se788aE+ONjtY6cQlYbGLWG+PgVN2B+FOLaj12MCY/PK+GgbCKKMxllkG4Jp7UCBH4g6jmpyWJCyly4VgqTY+7ja/eF8alwRQzZGa4QjyNEfD4Xfw61rFzzIl6gtKQMX7IWLY4xDEZIA+Zmsjpx8XhfNoXJ+vCpexU0GnWUmpY82FTtEFA5W40wFP1Myd2RrJ0BxwNnp+A0J2F6lJmqbZrM+ZS0KKBY9B6L3qVszizq0nGE4Aspg1nsLODqD34Klj2Jj/zZJbJOXLpJhdeL+qG46f8hJ/sfzZo8uTHHa70M5ASMTo7B/AjXvu+TmA9iXHv1JZjiU/XGxqQcs9hPwDBJYCNPXA/VyrWcvdKYOZLLoiKZhLJjhT5l4YaUXJp4L8GHhDHyB8XaUOFdi7w0LnekfBivxZaVbMXCRK5h43gD51WklaZyz8qUsuzpU1Tc+DGWop8lUCJjRPqw2oTdnIRRLcM0HAnFau2amtASRYDQg+MH+3CEgrogNTep+pQ6FloL+NiHPwXXncSH/vRSNJr1YpZzfCDU+PtKTJWzMmaYlJlXHomx4qVPRuc9qWcWXQbyjw7XTwPDhRGuvfJGLMYhrr36Ukx4LqKAIZbPcCZYYb5kN0M9jSdNuHqGNWeGLBqJQEqn7pVbLovl/hTzqgqAEyLcBctJLAUQZIsWhVvSXiOZwCfPq81WQtazbCAbJDwoH5WoyGvmzKLKl5sh3RLpcNBUReKjAlE6HUpyq9aQ8sCIdoAVsKj5nFodZq0GzbWRyNJFhvWCZFlBvvRwrplRDysQDRWvz9Qxt7yArR+6CaXyFD70iUtRbVSL+c0ix/MAr/imsunjp6TH8sfVYEi91imtklp2tquuidpNTuA3Hu0TykO4wNz634S9aZRlZ1Yltt94hzdGvJgjM3JWZkpKpVSqkkpQFM3gptyrF4bGLNPLdv8At+1ldy/7j+0FtvHycnezcNMsmxJSqUCCGrqYGuiGBmpCoqqoooGq0pCSUlIqh8jIzIiM+Y333Tddr73PdyMiy7QtUEnKjIx4937fd75z9tl7HwKiE3S3Ivyzn/4FbI3G+Gc/+49R9z3pUDA21EdJkJIhKscGOo0jhkF2NdpdYDJAMWPmwAIGxH+xlpnBX4f1otpUvKMS2+12h2hJ7eslgWOGa87Q3BEGdh9iIILf5GmU3twuVB/Uvlw4Jhc5jJOMGBVmZWOEQ25MQhtDdkXCAHnNsC6oxUY9p92TJohl75Vhma5i6SBUUkjub+/g5/7nX0RYruNnfv6/F+PBiIyWzcrt2XWXxNw3MNsy/yPEM8pGHvjrb4Lzdq9b18TdvZi4xSQPRww7pvUUkHhAZ7OLn/uZX8DmJMH/8bP/CI3Al/5yOInlyKWsll4EzDyH9AEaY9DpqLPC00uFl+R40ljaCCRK2FPv1TF/zsGNZMkGkxCRxHgi8nbfHjS8GVZFpzRyVDr5gaeE6YlEVXxxY+OpGuxunSDTZh6qrMYJuTljDb6RuEgJpMkhSOnkwrLsIK5stmdMztyJYWRlU51um4GPTLmE/FSIbCnE1mYH/+RnfhGl6Sp++uf/BynVNFUiNTx2n8dOs1Ev+Tn0OccGE4h18J2L6Vb2wZN5gwjQEReLg8U0RjtnLU5IH/cszP7T/+nn0Z4A//s//e9QCwoy4R/1O4iaxGgjDDuRiNOEOWicRHY5SwyWCuIhuw2mZIJlBCcokLHN8iVDJZWD/7hzJ5CVmsKq86OVtyR3nmOMmy+CaVHGfBlpD/XINs6QYqGlsVNo/8EFsv6n9Vrt5IvvNBrI3YQhm/+QAo1JDkbIZz3T8qozZI4BZAbwSiDUphKMz1byENTr2B8W8dILn8Mo9PGP/wkX05Mtj/F8bOuqBDrSx+R/C4bgYmoRea/+zSA8Ge2H2eyNB/uZ6cnU6GTlxsSMgEyQQeteBz/30/8nekjwv/5v/w2q2SwG6/vo7m7KzFClAIesCCGxe4Ulg1JvyebcQPIR70XHZU3Iaud/0GrFMM40BPFZ2ctMkxzNzmKKQk1DCtWopqO4iDvaeHFyTDn6lwtJyooZcdxEIn4LnU55BdICx7ofXBDW1wKtNHbYJIj8PS4CiWEaVUyggm6c3ETszWcsPzCZglFRohywsdnG7U4HH/nxH0ZQLwlZShvaqdT9b1pMvbaU5fjvWcwHPA12r78pEnQK51lbc2QSAMc+mxQS5Cp5tO718HP/4z9HppzHf/sPfgT55i7QGpk5UZZuk4w31haixsuKZ9vxNI1I61mWGUxk0uJf0BjvKmk03GhBmVPYpB2+SDaaFZpyNgoxRX+UCWrIi/kD6J49Au7rELr7R8RjbhqlHNZUtl6OHQMZHidW+HPcobjOD9zBbofosYxmzu9DKYcJriyEM+vmr1nJkkOcJOjksygvL8JfXsCE7TzNXctJaJUKRtPEJyX5pVv2ga2pa/oQcH8gzO5ev+IWM02HzTRCZoiq+4ZIvATZagHttX38q2d/R0TeczMhygoXHCvIVNnQGMseTMsvpEc0DSCjyQiHhTB5fxqhdETXqHeqviC7ItoOjurhyNVkG9B0ik4kLlrK60DggW0aaTHSUOrevZrk4u7aYvN/DIq3lU432SDVgLBFp2TIfk93JI0ubHUPjHt596d8Im1Yx6pTDkJbcPXEHeXSGSln5xdROLmICblF3AT64enV4j7Sd3aujl4Z/1+LuX+DCNBhB1P7VNmcCz1MBnyOw82iffMu1v/qbZRKLPInCERe9sxdismJ6D12mTET4wuj2QNfJjWTkJeP7PCdkP1QgX9AbUnvRpUujt+a1hM6dgYKpPfo4a51EjltdOd/4AjEKmx4Evh5uKA8T7xHZPxsHZ20O8+Nwob7WJ1pAhk2ZYFnkHVz+jm1Z9kAcPc5DZhsUruddl0JrlEgeye20SYTREzqFuZRPH0cSdFHVrI1W610FY5m5Jb/HK7Pd3ZWHjiZKdCeLj5fPBMfLqY8EZmIhJ4M9zdf+zbCvY7cnRmkaNFCVy0x4hyWmBKohas72xox5fVu3Gwqo/TqR6q4PlI083c4lEYvJTVKUiRNbckMzE6jnzXR3MvgN5ImMi0A05kSxj3i+pnwyBHCmOw6glkaThliCYTz3jRqhjMGOPBGN5tzfo3PEomf9UB0ZfKKgwVQnGSiRVCefkkTY80jj+DUKRQXliQ30CY/+hwP3vh/o6lT+iUPLqbDZi3iWOaUJip63xmOgehj45130L+7gXqWUw8sjNAvVdkoQ6LuRHNLtoKfu9qYcHwx8idwIctKTCsUyJV1T2+zPmTnbZ0OCxEKkDY1yJkaWf/PXoAKbjEN7LQzK+VoDt2H2k1MTLgxrTGqAXa67OznWjbr4Dj330KaXDhVqeBkkvp5pJrQAVr3Zur5bt+LWGzaJFcEcuaGajawZh0NkAwg4/5xEKJy/jwm9Zp1WfQNUx+gIyfx/6dx/YBBRfv9K6lYwl6+OxE6nTpAY2zcehfdu2vwaYpUCKztw34iM03pKm2wpwHAFpIENmgiEDFWZjCHv0PIju9WtaZWwV68/fnDEbxHr44UJNALdUPO7Ghb4Z6Cz2mlqhPvtq/EulpMkwKaRMfCoaYmkCmgxeff7M9OxDGyhCanLNc2jztB2rC2ddLwo4w4RZ7cM4jI5hIi6UnJeo94MieIJyPkl1bgn1yRI8nBdFsXttPTneLmBzX0d5zaBxfznTesNeHcYvRPTq7jm5wYvfLe21cQZEbKwApF34RBnLvseWLOsVRQPsJF5sM7raLFDmfakIZUtxh8b0b34LBtN36CjHENNHvwE8ss0XnSHpCH3Yu1bNZOiWo2PYptqhQIMQd722IPLmYqWWcAsoU06NBGZmgDuZlch6H8yGfT/CcC/DkhXgrLbsqD0TA1FNAybEeHidnvpfHFYIzYL2Pq4Yscl2uBSAbBhhmnLH4ps4+CBroWDkNFMWCd6ezW2lffcJ/TXJNFVJZayi69tavX0N+4h4qXl6F9luRgIjd+4IQ9OVmkWKuK9ZcNe7Hd4Ai+iquuuCcPyOGqmSxxTvfhHPXRLn/7SOooCeLjIhhTIL1gRek4QqJIX7HoVlRKO1RLpytdTMd7PTyZxktSqeOmM6QTfrUdtJgGmPO0HqYo9tMEMLFmVhvNJOR6zzpWqWOlaW/MjzCjMY3y/YsTxNkCwrPnkJszR5QDG2/lCO6qIABR4AlPo8IB2qc/4oVHrGPab39LE4esg8DYLmcW0+m39rH66qvweGUXChrCwmm18rrjrC6GVufT4z6/1as6JMY4t2PDhbEPk0Jh5uB4iKcKZDAt88HWNwMJC4+HtZf7fZdppIwYFwQO36T8EpzHucOBDdAmsnUQMN0AVPuRmkLkrgoV6xmDIYTdpnK9tARyS6t9olNtjXibi2IJm06V5nIaC5/YtXAomv3LCCNBfm4R3ukzyOaGggrHFBPr7rRkTm0/JpyO1c7DogDvzgr1mQfyhJ0rfymP9jQcZpVtWa9v9/2baK/dQIkCHo6cyOVR5pRZstg4dkKGtuZ+zF3MrJaqKCUGLExSDDM1L9KKGxHZEBvzMLAQ6CiM35nVsVgTKmGf3vWEnYqKm/3BZMGWxe5DgSEuG7WN5DJo6yHb5nGGHPYhrLGsu5CggUOKlIq5KQaaWOQ2nIoWARE20pHIDicxsITh/OtCkbJ78/ETKMHW3phNfC6oWdUkQRnBxYeRLxJoK8i0kSwI5hgKd2py0xPQ3Ejs53PP2DYuHGXnrX7jZT0W2eAaAqO6Kk/bSOy8fx3Y34UXZOH5gcjBZYbGPLmsXFQmQIZd8u4j69tmovDpB5K4SftBIpbr71ntxauIeCNJzlaPkSZicvLD1TRcwDof6a8fKLRTa7LDuuDgRD8YiOyFpIvFf1r4ttInLUlk/aKrwEnp0hpV7vupdx+z70PDwjS5oW0OFeRUoY3jGN1+LCUaJxEJEZKkwRLEvpvRwoYf16OPLEpnzmJSKUtCaU5kZqYs4IWyinwRmSwxaq6vbaaU5sNTeYDN/i8/8ZOq89UMZuPY0e8vnz+NU3S7mvSBgJ16ikSz8DNkfGcEgHPiq8jBrpKwId92hQv7p/ecc3HW6U37h7qQZIjnhLQW5tOms91PDG52wtSZd38dyu1tx1OtbJfS4dccrqot4uFuPjyZ2jeqQEzQdEDdcGJWeRMwG5fm0hlR8MUKprSfxSlFugs5XIdzy4Z09+oh6vUxNVU3r3Xn4cPvoblj2bFMozTTm/NUkjF2MzncG/DXRNLVZF8mmFKfsUdLc0fXeJekMccEyTL0hYfOY+HMWX2ezE/+0I9qc1IZzY/I/mSYBf7OU09gpUKKQSwCVFiqIJeM4TOj5fhD0fiLIkUpm6WGk9wb5yHEjc8pQs1WCyWqsahzdEYOVjryHmL9yGV3Rb2k6loixVMtBfuFUpjZC0w5rDQ0TLsLh6fZ9usBQSo9kYL40jV3U3u4612oVbRIHZg1CJUvdaCXbQihk/g7gdBRuijninF+meiyctHsotvuYXqqjAIpMl5Zf15phJ6f3FoOMjAPBJ6+N1fX8aXX38VeH2i1m5aHaHWcSYXLqPj+eLVpIBzBiGSCH/nP/j4+9p/8qC3mt//gd/VI9DS3iQNjJP0e/J0mCv1YPgNZPyuPWBkugYvJJIh3JLPXrBaWX8c1kVaEp24CxMMBdnd2UKlWpEvJe/zTjmrPvqDzh0tZMJxRqeRcfn0Me1wANo6NQ6s7jSvFhyUrXi0vd6XqWrKdLvr90egqIrMlddwUhh84nYhMC80WjRFFjHueVNJEVfekvniHmyTtXmnUsEARVigjWdJ1WuZkNjtTQ1guIkPfebcXdfWzjp2QVpOVQzWb4rvDEfaKFTTHbkC4y/BNgEZeMB/JuLrczMxNyIjn51i5cBHHHzpvz3v9K19KxK8ZDNRlj4dtJFEf0ep9+NTj8Bv5NCz04PGuTNgCopMWDZcsW6RqSliMIC+GRRpIJJrus7+3h2kqrGq+GOk6lHJr5r+b1VhaknMxldMyy1HPycZI8aWquFF7zN3RCjepAJZPwp/rmrjfWae6xTT/H9IueTWyC8MNYL5rYj8qZNrJHVKmT6W3E0PJB4GZqePhW0WY1bOmYxk5aL213xSVZmlxFuWqx4c1gJ4aG03VZaOe7bFE9qd0o46LRTQuXMLQD1QFeEVyjox0RvYBcV/KDPmZ5TjCCUwqzfg9Q+SKRMmBzFtf/sNkHJG03NeHks111MVocwclEn2pSNZicsxhBhwBwxnShPHEc6GjVtGEbarR+P+jBO1ujL3dPbT2W5hfXoJfMfWWuKrk1hRZCxLX5PIytnJhXQLGB+euZ6fCiZHYnWFvlGjOgZceRbnplXnIGv5/cWoYyuQFxPaaovWhQ4jeggbVjAW5aROxwTygOZMtlO7OlMlAOM8hPxlllMYW5J0/ikfY3NpWdntyZRGVMhvBvjENOUk3x6HmTApH6FN9RteTBOiMswhPnEK4PIfhYODGUaZdIFYLrPG5Mdz8MOYeLqv1whq8FDR49V//tmWz/YGysWQSY9TsYthsghApOcKawlP05XPHk0lfHcnVdTLdiEO74Kw+HcdyINm8u4let4/54wtq6BqemzUYkHcerU1JJSkYZmr1rs3XUpPYuTNzh9isac7OMr6QFFjKEB3Solf8IGU0BfTSkiRNjBy91dWD9quC9YTb2nRCUZtcl4QZPs0T2dhmB0RfTw7waKREhZ+amhsq7zfW76NcDXH65DI8n2bvBrIreeZGcH56DM/MUugIFg+BwlQDxYfOIpeksKidTHGHpR4vUKOBiSx23DVCZmgwhVy6mF/4xMeTqSl6qY/MrGgQob+3h1wcy2mSp05TCYqhYraf0HghY/OhFfPs5aeW1OLQJkMx3deuryOKBphbmkGRU4Zo2lDwtHhST2XMJ0//Tq85AuBAAAAgAElEQVQ7Xne8u9yMaBMXuXYZvdXZoSja3SFmHr18HAGK0dIyx8NuZprfpjqXdDHVqEpju7wOTCikEOus2JSJj2ILubQ1Fw3TlbtcCOYGNLTKFsw+h/ar/QS7m7tYWpnD4nxDMgcZzqbPIH1KDiPROMwPiBINYtc95BGeP4dwauaATWg9UrINyfQryBmULH0aY+gdcJGD2uFifuNzn9IYKvFZiDP2+4h29pAb9BFygoHHBKeoOSWkAgUMq56dCBtVYYgPXyIRDtkQJhN0+xHuXl9HvzdAZa6OEicb+MRymQE77QcX0g1bEaxJ8pjzgrUufd60JoOxZOUhlVXaRNwMtjQH/FXxgNLxePabR+EEw2Xsr6MMDDHayQXS3ci+o4sQJGDTBZt2opOJZkvnCkZhEc+HdFJ+LtW79KgdYRjRGzDCqbMnEAYkTnMcE4VO1LVYfSpLUm5WLiIb6zpAQ/R4ny0sonpiRTTPgzaB4GHrUDHpoYuneqeuU1QsHzmZf/Gbn0p4PzB4811Mum30d3bgjcYaK1H0uXgcb+hbJkuODxvRKhWdc/F4iFyOPcj0lU3Q6/ew+v499Dp91GfqCjlhiYkPPdTNTIlsuywHwKiD4pIZtwyp8X+n1dJDh0EAvxTqFIvsLJm6hSQlz0c0HqYRsVNui2ojiG2utAO+08VmSOedJgY0QztLDPJ/KWyiJJCoDifcR0r6OARHmhoaazgtpkq7eIBeOxJz/sSJRV0/yTASTsyFCHzODM0jKfi6jQYawczPwgM0QG+YQbvooXz6FHK1mvIKSw2t38tyMPGIDlm9boYbQKFURz50frM8mSQsy7Cfjs/7O0h29vWFvia8GslYTWiY2yQxT2sxcfkYYsbwiqwzaf6rtBC9wRCr1+9iZ7eF2dkZJVFMmriAB2IfLow0mMaVSQ3nxWznVKFOB71WB57vI6hWbWgbVdykqqSLKmk8SdCuY5MeOyez0+JRQOSES/zcUoY6GE7liss29TVsMNAQOKG/Ogf1jOTGydFZvNN9P9TCc0gsJYyiZg4zcvTqdNpYXphHY2ZKzH0eQtrZqCbn+5M9nbX7VDuzd8B7uN9Hm8Poxllk5pcQnjpmSR7vz4Qh1Yw6aIVDf1rNCONqMAcpVVEIXdfk65/7VELmOamFfInt9XXkmx0N/WYtyR1FpxE/LMGTEb4NmGEzWuGSkxVGZKg50q50Hyxxeli/18LdOxtozDRQDM1LRxium4NFfFenRg4jJDsbqmPNkQziVoRuu4ViKUSZwANrVQllLfkhyUumT3QH04IaJVI55lH9TMpAV0abgv1GkbQSiPgqQ6cNFmfUGCEvU0TO3Wao7bY6On1UkjH54eJRmqEpSMNEmTv/3JkzKyixjGP5VmAGX4Bf9g0tI4SpVotzJZFdAGmaA7SSAThVJK7UMPXIBStJHHWF6Q6NIDNeDmMp3NQvM6YgVWvpYn710y8lTFo055h33cYGgt4AJYIEeQIEGeTCgiYFcRlpqMusUVPctSgMiBQKGYmUaTnT68Gwh+3tPq5fvy2XTC9gu4sbwFTHAuv18g171b0gjb+FRdE3iJT0BwrzHoU/RSZPttAqVVxZZCfT6i7CZOkMlPSatJ6gLWQ6q9MqIte0ds1p3s/i+VCekMkLDNf0hOFQHrGDPhmFQBTHiKOestBhfyjvhDt31tFoVHH2zIoU3VzMMoezMlcIfOQ8TydVjQHZkxqYT2+jybiPiCVYnEU77yE4ewa16WkJKgmscP2Fe9PKxkkVyWrgu39gMb/y6U8mosHze9PQYWsb5cEERU6886xxnCsVUSj7ovnXc2SVMQJYt8Tsx6hQ6NtEV/kHjNGL22jtj/HOlffg0e0qoLlSQUNo+A2KHneu84GT6McIUfzL3D3Me9bCJMshz4SsKrUM1uJffEHc/QYqWP+RG0ah2lFDRK5ygHfa/hWjT555li+oliQCJhk+EDv3LU5K0DR44qg8iSPmA11EUR9xjyd0hN2dXY1iPHV6BcdPzKFeKctroVwuaRY2GxI5z6bDO5xE4VUwIgfnjXqIR0NkhgW0qLeZm8XCiVMYc+CNsnZeUfQ+t/aYo3YY+nb0ZH79xU/oZxDjTdoxBpv3RVTihwn9oiR4OZYVvq8dUs4y/JopoU6SBLF8WBvyzZ4glV8MQXt7Md548114XgHlWqhslLI6JgA6hGqmWDIlGQKtUcWbZSi2llo6zY4tJeowWWPqx7q+YqpVSWV8KnMILByhK5ibilE+Lfu1DJZh1dAmFvCMKHyxLEMMTZKEQdAbC306gdm/cyE5vjnuDDDsANfv3MF2s4lHz53EseMzGptcLXOwOSfKs7fF5KegiCHc2NnLKCpRo9Pva3qwoMEJEBV9lM+cRdKYFrtDWBk3qNN9CsrkHZrPoVA+Emb//KXnJU+hGd9ou4Xh5hb8Qh4lguse5XAJcoGnZjRLhxLdQXja5UDpkgl2SJxdDJOh0bCHQTTB9lYHb169hqmZGUxPl8yWRZN+CKWRjsi7zqRxqlXVfjJ0RoTnhH6zRFG4gHYHkdVgvgWus6K02iTyusdlk30ohFJf08nUHyhVuIXdFD/WebwfJeN3elBzjzMWAVEoyfz7tKKJ0e+PtKDDaIT9nQhXb9/TvLRLZ0/i+PEZ1N1ihr4n5IzwJaFB4akHzXtrIBCs4UFg3kh8nNGNIT67dAz+yopZ2GhgalakANX1NGBkA5S2OrWpI3fmrz+fcCYJj0e8sYNMswWfMykDT8Nj2ILhSCR6ABRZ2DJWE71njzINg7xjqMlkiKJDc9RHtxPj3t1drK7dw8LyMmp1ukPSNdnYfCkFxBIVq//StuXR2XSs0bQr+TAe71nFXXVW1NpS8uNME4W3Wg8wTYBUeDN882Sm0nNCb2TVy1reGIScWKQ51dSHOpW3WQEYJYQOnBF9GgZj9KOhnc4oxvr9JtZ228iPE5yYreDkySU0psuyoitzwpLnIc8X71gZ1kxPu+OGfLHlwtq1P7bNxCy3G5Yxdf4ishUKhHmVMdt3mTsXkyUdsfLaFIppAvTKpz6R8CgTl+ze3kCxH0E2LYUCSrJqyVuywtifzSkBEnHrOxZTGKZmVY4R93poNSO89+5tdHsDrJw+gXKKzcqGzO47XuY0cRIQ7e4/I48f+tqJmqJFIlUlL86QMddTwCL1y3Mh1HVyeG8aFSVdzJQaYwRlhlMy5iyhTXT3kSVBSoem0jLUStpvAiMmY2w6UyFOUhZ9j3rdHm5vt7DHHIP+8NkMVk7OYmmugXotkE8Sw2yW88F42thwTnVLjt+kn69EayQ0iDYA2RjosG+8vITwxLwmNNEP11RxDLdFJEUuZgZepY5i2dl6f+WlT4peku8P0b2zjuJooFqSvnQcpl0IWDJ4GtlLXILjECUjzNMO1JCWrMsKOX6RxkkcXb+/08Ebb9xCsZTDyulFK/o1D9qRoSWptEl5qvncHagG+QHDmegJf0Bem4vdGuo1BU04SjnlfAeMaD4s73M2QnSirRWnyz6bNfcTDU0tKpNNQzVVX8xUhQWrduHGZCi3Q0QkiELiDr0WIn6tuWJ32j2sNTto0T++30eV3ZLZOSytNNTPrBAk8UMEPrnGFpXGB9pJ28D6X7l+WbdpFHNi7wRxLsEwn0d4+gySuTmF2SKhQTIY/YLQKPoAF6tTIAqkRPGrL73AE4xcFCO+ex/58QihTiYtzgpaxFyeSJCdJo5D1AKyQV005bEYYBy3JKvQEXq9Ntbv7eLNK6uYXZ7G4lJD6bktpnFlmQ1rMdl9OWDD81SQ7WCtEDVjU36RZp4Y017sdkYTh4Lo6w/0HSRcE5gvmimTA7ZT7aOR/yyDZYbK19mX798h2YSDxxNzQ3XlDrscA3R6kbSmB4vZjbDW7KFJTvB4iKA7wtxUBSsLzBFChGUf5bKBHYxGTPDE/XKbV9/dcbXFbhQ/yDDyfoZ2cQAWFuCfPq3kR7pOliNE5IrW3PemplFIF/PPfvUTpKMg1xugv34fxdEIoUekhyN98yqSBY6rwDc/OBX/bMsoSXGJBGXvAyYIbHD3cP3aHbx3bR0rJ5fRWKjY9+Hdx6yVUjiWPKpVzZkj7YUaP5ani3gkdzMTHmdMbwCe7ULHbmc4NLasa+QKRGDPkjuUCIp1KlKyddpvVY3pbEoHg9g2pZPPMaNOW5vE9xgp4tEAvV6EfjdG1I0Q90bYjboaTt5kRZjLoDAcoFYs4MLcHKamA5QbFYRBCQGZ/0yESAF1r0xUFIIZh1JTI8kIC44xGHN4e4KoVFV7rFiva7ITtxxzGbHnOW90ahb5qjuZr7z4iYQ2Yej0MdjYREi/gWJeQ9Z8n64drJM8sfGYhJgjlYPh7K3KLk3T7GRSwTslwntXb+LOnRbOnFtGtVE2zaYr3o1EkahHl0J44uoKQOBMEoZz8+ixqQoGO2v3OoVXGorZtSdFUVmeGAgkohjHlZtA3DK9OBeNhUEzk2SkPTQjJgtSAh9Xd4qRL6DGPi0BhE7cQ7fVQ9SKlPzsdLu4u9lERzV3HsVkgko2i3PT02jMhPKED3yCHb7J5+V3kKqE3CQE9iZZSqVcF+YLfJfjviqE1iSPwuJxlFdW0OMBSDIInO9epphHcfroYv7a8wmHhk/2m0h2Wyhnc8JkOQqRCQdPTqHkyTsnP86ApTx/OLsXDFXKBunQNYrlo0rvvH63j3feXsNOs4cLZxbgV4vw6NihPqW7E/l9df8yVKdJjcFrxDLVYaE1thJfE+oK+VFZQgjNCRGozHbyBOpDuXjGl7UyIGW4WxPcuipK9Tl3RcQd8/BjaGOyY1OIDMSwPrVlnkzShvFEp3N/v4X2XhvNfoTV7SYi9t/I8M8AVWSwNF3FIk9l1Ve9TlCD46G4uZjdqu2rkozCo0PnTMsKzQ9pPDayNG2SMrVphBceQrfgaX4akTl+PtXWMzPI16YtWr3iFnNEv9d2G/W8j5DAMO9LXuz8MITimJWx3yg/cwK/xqzTIG+CBWpsJ4K9ur0Yb129hV53jHPn5jQ7k8gPX+eQbAJnP8q7WGC986Xlw5KWybvVD9zcTLlj2u3FrgPfMIlQKY+Wpsbq+NBImCiSkAirdcQ0d+ZIokhpFFJWOk1zlXa3oktyaLak8RVy9HL+ArKgNPyXX93vjdHeb2Fzdxe7+13c3t5He2STd9lRKk+AlbkaFusVhCW+Q7a/DLpkIkeoTyBGiqAVfONPuSjHzSQiusqUAfpRgqFfQuniRYwqJRSc7J7llyQijXnk2Y9OF5PU/MHWDgrdCFMFT60vwlDmo5O1XibT61GCrMsIbeQFC+qhUmvCXEJ/mMJzMd+5jWSYwfKZWYR+DsUMJ7SbpoSDRk3LaCMkTIhEUIAdhoK80Vls8wVa1NPsCVNVidtLj3PjE/F+FI3RtcBSmE+L6bJtk9q69+Xu3JQmlC6qmS4SbB+JiGZtOaNi2puyO9b69wPscH7nbhPX7+1ijzPPmOBkAT+bYKVcwnKjhjIxbd/TcHSeSHNVYZnFJIUVAcsti3rK5oXbEt8mQtVHTKAiStDJ+ggvnEN2uqHBBHnaBTDX4GTg2QX5FdlivvRcwtPW29xCEA01vbUUega9qa7LoiBTXRKjJ8j0qSAeGIHYhSfu3NShizTCqD/A21fXdBoXTjSUFTNzZUdeYw0VugwB4UNw5zIU8W8+XEHwl2W9DMGpA5aQKieOtdrTMRMcRMfIkHoFiCimQ8sHdxxbeg0clAZOTCSMlDes+RnwdLLeZK+SX5sC82mhT+oIH7/Xj3B/q4krN+7hfqur7r8m2yPBUhDi2FQV9bInq1KGf9FmnL+s+pHczJx35tPwgsA88WVj67H+pbXceETruQRtCoVPriBcPo6s84OQ5IN1//wiitMztpgvczGHY/Q37msx6+UAQclH6AeyQSHMph/o5ZAMxsiwVZCwy24QlBXWiUb8sn3E0NCLBrj27qrolTPz08beo9uIu3tYLtn9lDGmXzGnE6lRi0y7iRc6qoWJcpjdWkkiqaEJ7KXQIrTHkC85oth93CeplMFpR5xEID3B+tzO7+eAwkklmjBZK43oxsVepcnyU3EhAQSCGty8E3R7Hbx2/R6u39/GRJ8l0Xyz2YyHE4066rUiyppuYFFFnCBtQpYpxrzjpAi19di4dn5GAmj5Pkn86vfRYy4yM4f6hfPGKmQm4HKJcH4eXsMNqfnii88mOXqZb6zD6w7RqBogTvdHj4vJizZke6qggjYTkyQ8xiCKbUYzScAJ4TzDFXnayOi+fm1Ntt9T9bL1HAXDZczIV6gKOzN2Gm0RKXfgg1mfjt+XqbyMSGykp+4x8ohUrzmJH5MZSfmc0pkn2k6R3XMm83OGUC6BcsoEMyTk6eed56SGbAcSPtPz8P/kY2DsO+W7tKHRnUvUaIi1rR288c4qOjzeRLQmGVRGGSxXfCzN1BFWytaULwBB4IsxwPjNso6pF5+HzX/G6BSM52KKAzwZIOrF6MVD9CpTmH7sMWT9otFFZciRQzg7j2B23jb/n/zqs0kxSRDdW0ex08dMtYRKKTT77DDQSYFvnnS0hwFhL3bYVQ8ZYsJyQdgsk6HxBO12F3fXtjA9M41yKRAnWbK6TE74AhlpxEC5aZgxiyCWtwyaf6mollkTn9FoEwm77mQCZpgVOg2o9oejhohjypYdf3Hs7lC77jgsSvWim4AkHqoosjT2J1XSGRyr68NGe17jHG10CjepO+G8wyX6MXYeuy7tTg9v37qNtb0u+q5VlYuGmMvncHKugUq1qmSSz1gpl4RkWWZun419T3VWNLTOJIHMBviZDEJkGTRC36ug8uhF5OemwEiaQhrh/BKCObeYX37pOX5CDDZ3kN9vY47s85KH0AvFzAtKJcA3D9UhR/6y5xmZXWjqaSePJd41xCyHQ+xu72N7cw/zizPKTBmqNZeTH1IhzBbhoPwoWl1pmkvDRHnPqA3GtpFDPmzeCRXKpvew5MS1tsi1EQjhFomL68hm/Dr1Nt09z+6DlHgyYiJAwEW1Lkm6sPL+4afhqAw5fFlo07CkmLqqoRzIqLe8s72P12+uo6vQnxcFszwY4szUFCqNOqrlUJuW0Yd3I68BcZ7oaM25KySp8R5lmcbF1Dgr+94Rx4z0hoiyRQRk751ecfCpqb3D+YXDxfyzFz+RqLTYbQI7TTTKHkpB0TJKEpgCWsMUZP1Cpvs4nqBL5rjjqLJ9I1oLeTP9GFF/iHtr64i6XSwuzVhWihwGWieeyJE6GwwzDKtFtoeUaBl9ME1i6AsrsFzcUWftwQm4zHzdPBMRj1OFu9pkTmgjp0m+MGfkq9PuejFuCI5YCc6i1CLooXDKDk3BAHZeHVLGjeWjJzvUoZVkiAjOj7EXR/ir91axF0VuoGsG+WYfS+UK5udnUa8G4kj5ZDrmDAghHMeqwZykbSAOF9d8mFKdi7XaOr2R7k3v5ClMPXJe/CSCB4xUwewCSnPuznz5hedtfM9eC6OtPUwFRZSDohaUNRG7FlxIliYc9zThYrKz4Oowe0upcfAI3W6Em+/f0sLML0wj75F1lxcznm2elCLCU0cwP8/hMyI4px/Q6kUjPZs5r+A955HOK1F9TdcdoQsWmQCiOImtwBTflFtpG8yIZ1ZTWvPbeqeWhBkvVyb/KZQoZM+G0ImtzhNLaoxEQgQYyKwgKE7UK0ZnOMFbq3extrOHhIgVK4BoiOoog+OL86hWA5S8PMKwAC9fRED6SzGjRNOiDvWvbBKbSTEVZdSk8Lrp9WK0oxjRKIvc4iJmL1+Sflam5tkE/uw8ymmYffmTz6lrMtppItnaRc037koptJkheqkE1JVJJpy8iC79yzUXJpW05xR2SEvsdCNcf/cGKqUyphtsSBsxiZ102njzz/AEqQxR4zZ9iAQFjnwiKsSQo2SVXRA7relp1r2pms56ScLKKUByWK1jk6RlpZGFHWnMMN9DOompDMxAmMQ0a62lzVUbZCpKiYjSIy2mTBYpiupb7jAexugPEqxu7uO9u3cxYJbKCUlk2jU7WKpWMb8wg1qJtXsBAet43xc8yixfGTrBcVFdCJ7zyudCmkMoYcN2NEA8ymCyuIC5y5eRHMxKA8KZBYTpyXzl115IhHpsbCGzs4dyMYdKpYRalQCxEaiIoY7IDBjxEJNOn4CdBRnt82WMjHvKATB7zR5Wb66hMV1Hbcqz8RLjjOaMcJIBTwhREZY7HrUnHHHoXjKV2bKgcVCXsFZFAGue864TkJKOvWfiJUNfO8U6jSJ2WSlhhGpDdc25yNFNWE+mbC/X5jJrcrOqUSzgi1X5ZRxfnU0pxgx84sa1pgLJaxPstHp4++Yq2kyNiW1z+PJeG/WihxNLc6hVilKFcfwxF5EZLJNLTfJlDsAISC2KIFLau06kR2E7sRsN0OVZnJ3B0oeexJhIGWMR6T1z8wgb5omQ+Z1f/BeEdeDv7MNvthCEJVTKZdQrgcIBk6A8s0z+MMrdSC0cc/SFlRfCVUfGyGObaGe3i1urG5ifq6I2XVLZIUIxGW4cS0yKh8dRhuatrtkg/DVCXQXKvS1UCkN1i0mmAUMdSV6evt4a0wqVYvY54oKSHv5ZC6ma+6WndN5GqUdb6jjlPBS0/NRLEt5xnCTiumLTu8mCyiv0/Q7bZxTNslHNjdrp9vH2jRu42+xiXPAQ0qyj00M5k8P5kwsCEDj6MXSgCEtOgvCi0bC7I8a7JWZUrXNccky+UczSZIAOQ+vsDJYf/wD6eTb1jelRWlhCLQ2z/8Xf/tEkLCV46tgyZiZjlMosS0qolQOUAvJUs/BKBTHaiebnSUAiAWpIXz0+DHt/TBSGGgqzudXGjetrmJ6tY3amCq/ERjClbJx+a45YDK0Hi8n7RTOesyiq8LYsVmOZmMQo/Dg5QyYLTyfX0TJlnOhgO+Gu3Ag0c7DepLU5nQ7QaTIN5eZ8asuCNSrYLaakAgcQnsnhBcNnIS3JgbyPZQ2B+XRAwJCMvQHeurGKV771NiKbIIbyZILzszO4dG4Z09UignJJs8s4DquYz7hM1uadsc6c5JzN+IBztdlDHaI3GCAesnsyQdcLEYVlRDlyqez6ufj0B3Hxicdtz/5XH/t7CS/mJ5cXMT2aoFwuIAw9lD0fFc5HJn5YIm0kRIZD0YjDcjF1Gi20DiNOOphoMe9vtvD21VuYma5idrGOaoUmUJxNzcl4BtKT3FTw7QPxZFrWmTWhEgF5KYdNni6RKft+jrVHloAgO2fWwGnRXDNSPglM2PoJYtDOFR5Krq+Yb8ZCINtcX3lgocaTeahGsVDHJM8NpMtlVZbJnlwb2aR+TJhoOhGx9h5O8P7tLXzu33wJd3Zb2kOz1RDfdfoMHnvoOGamSiiVAlTKFdWWKlWUBFqjWb4QujYm0p4w8kWDWGgap963kzGu7Xbx1bfeR3ucgSd7nAl+7Cf/U/xHf//HbDH/+PlnE9lw31mH345RCfIIPGOVVckOCD3kQ7qLFKxrIqUwd6Xdk/1ohDiKBT1xd25t7OO1KzfQmKlheb6OcKoEvxggk0t3uY2tZ0bKDSlTKNftUM9TzD1TBYsOrTkl5u8qaV/K/eHvuXqRX2mkLyceUg5jiYyZROW1i48OMzcgwsnvXc2pXMgBA6pJ3WLKaYy/riFEA/U2aXwlmd/IhsgxIdppdvG1b72F1f2mokQ5n8NCPsRDC7OYn62iXA1QLdEavChOssehrbwzDxbTzUtj+NZi9jXlnsljF3n0a9PY4QgRnnwejmSMS888g0ef+pAt5ldefCFhg3frxiq8Vhe1gm80yyAw5RZ5LGzl+L4oG3nZXj94Mjlzuh1PEPV62NzYwzffuIXpqQBnlhvwp0MEDNeCr4zQzM4/T3xRkgRL5TVeUbvTxhHaSAl+RGa4djrpkHkw2l44rMg+WjebbcJEhxiwkaXlw6eBo3Z1GlnMhK8POs5wVIeRuIyPyz4L3X8tYVO9ycydDQXROpgsMZMeKh+ImQT1x2h3u7i5sYW7rT4mju7SW9vFmUodx1ZmEFYLqPssUzwJjHw24HnDyGfevN41RoTw6mCEXhxjv89TOkBSm8bCU0+jsjhr8kfHgSrPziNMgfZXPvl8wrps68YteM0IlWLRRhkGnv3QUgHFMr3HPU0/oERBXqxDhljzYB31Y+zHQ7TaLWzd28Vr79zDdKWAEwtT8Gs+wkoVAVtouuNpfGvhj8UzF5ULSjgvpYIIENdi2suVpsSRv9R4tlT1IHlKs1gKl/gXKSmHi+mMnbSa1higBamtZuov9OBiGkXfWnp2ek0Rll7BavcxIXINA6nC4hF67S7u7TRxa3sfsUZkJdi+uY7zU9M4e2oZ5TLfLf/2xHZn7ankR+0wZ2lKNQDHV3KmaH+I1pgzRSEHzGMffpo6BSVlZvmYQWl+HqU0AfozdzL3VteQ3+kgEFbooRzyhHIHFeBxMYnkTBJ4E/J3OPuLp9N1TAYxdnsx9vf3sbG2g/fv7KLqZXFsoY6w7gsS9HnXaXY02U82g4SjFLVYAgEIFqSkaJPtKUwy7GqKD6f0FdUeMl8gG/9kXnVOn0JlcZq92pJb+HHKK8GJAgr4850/rUOBKGs8OJnO545dIIsNGcc4dyWPrL+NMSE/iFFGPVAqxdZ327i+uYchSeXJBLffXcWj9VlcOHMcU3XW7+btwMWsELMtZMXtSTuuyj0oVGr30CdVhe045FC9cAGNhx82VqHrrTLj5kIeggYvvSBstnnnLib3tsWZJbpf4WIGHKLNEJtHMfSEOngJLVtYMJuWkX2/btTDXjvCfrONjfU9rG22Uc3nsDRbQlgL4AWBmHwECrgNGVYkc2PGympASRBDLU+iuX7ZYvJUGhOPAILHmlS8VtsMPOWszZz9uwAOBV9nTZbWmyJRpY7PLtRKIytzYAMNiOjw/jMHTHf4xTS37nb5CGkAACAASURBVE08ZF7gSh4xCPk3MOTdNc6Kld5pdbC+18H1+zuIWGEkE1y7cg2PTc/h4fMnMDtVVpXA5yiVQvhs/Bfpie3UaIoWLEcIvvTQH4zQIUHaL2HuiSfgH1tAZsjs2ixX+axsgR0s5pdffD5hQNi/v4nB6j2E2bxCQaXExQwQhkXRLfMh6RZAkPE1Xjg9mYzt7aiHZquH1l6E21u72NzpoOzlsDhdQrUUoFgOTVHGelWSbn5P7srDyTmS9KlFZeFPdaSuO2MjcOuK5umwVWtCWwjlyeOCiy2o+9hooSlLIMlQpmfqswOjxZQL5JIg8pdSCqTBjixNjGfLhIy0GOYW9JtlE3lCfJqsA4l4aTXTR9zpY7vVwXt3d9Akow/Atdfew2PzC3jkoRXMNAJM+aHeLyf0agOrvnTn0lFienEP0WCMbsy/R8jNLmHl6ScxCdj+MiBepEgSyBYWDxfzT198Tr/VazURXb+LYJyotiuHnjIvxvewEqAQ2jySAAGSnGkSyTs1IDhCs9PF9k4Pt7Z2sd/qoVooaDFrlAKWDDwoUOvpDBYIRLADYqbDRgsQHkDQQCHQSQz4IpWITES/YGabsglUvggwsOEuKeaaLmYaZtOpDHZtpv1O40brrAnOcy5hanYavmv92aHBbPK6I+SXOkMzkcpqMQlTUjDLHu9+L8bV1Q3skamYy+DmlZt4fG4eF84tY6YeoBYGAkeKgbEPuKGZuKlvSvoOT6PGKdtidrJZVM8+hIUL5zFUp8gcU1JjjvI8gXbXAvvTFz+RMHtjP7J5/Ra8TqQuCO/LKvUSQagsjPKEQkJahC/1suZ8C26KNY1vv93G/d0ObmztozMcojpIMFcvo1Ytwi/TrSqre5eiUdnHFC08plIFnUyeWp1OyzxNIU1bT56ORGYQPH12el1m62pOAwlMqkDitPqhzmPo0CnTwrPCqlbQGUwxA2Zo5eIdQIBsgVoDQQaPJHizzqYFq06nJUYxEyFuCPV5I+x3B3jn9ibuRz3J8e6+cxeXZmdx8ewipuuhhtgxzPI9sKFBBgexWWbGFDCx4d2JBxhGY3R4hZUCLD35AfjTjTQd14dOPQ8eWMwv/+pzikZc8d71NbXBmBzw7mRjuVwqoVILpHymJsUn2Y9X3QToc6IQEX1ms027L27uNdEdjVDqjTFfLWGq6qHAJjTl9DJzcrRDhpeCWbfxZPI00eJb7S2JEJ3Fp/X3xddNaSMECAT3iWZhHZe0v6lkiaebjiYiJhLgd/MnnTOK1sFVolaSUsCTwYAJz8Q8EkROZokw7IvZQCyW8j5RTtyR54sj3qw5KPpaRqgBrq3vYH2/JQx179o6zk1N46Gz81LC1WgoGfjwuLnJeiRAoc1kLbloOEJXYt4YncEE+eMrWHrycfn0cdnTT54mTA8s5pd+xcIsi/LB7S1E6/cUZiXrCzw1VnlZh7WSakyyEpQkZPOi6Xe7lO8N0Gx1cWenidVuDy2aW/QiLIZlTJd9FCq+Qiyb0WkvkqeHXuxszPLuY4lCRoKy2omVIxqbOTFrGq5vnhCPjIlZi9rJZHacquQOslclULbIcmSnMbrdokeMFw+H4eikih3iRjA6f1slOITxNAXCWmbcGBaoaShsjAOrZBgiI7S7A9za3MPd/TYmkxxaNzdwZrqOk2dmMTMVohaUhE1TLSCJnoMVWe7Qd5AlTmfQQ4fSwWwec5c/gPLycZuBTVIcM3HXOOATPbCYX3zxuSSj6eQZjHbbaK+uqjMSFAuoMBEKKE0LEVZC3TH0CmFgMVsXzjHtIY6GymRJCN6gyHYQI9PtYqFQxGytAr/i2x2h/qgx9WTM5Ock4kkXkxxY3osyNnJSe43TcBOMBLOqsjCqoexNncHu0QWV4aCEYqY6Tu08DYd1DD9X65pgiafQMknBBCYI0X+r9BB31gjc6oGOiT6xHLGFVG07Hutk9zsDrG7v4+Z+ExOGyttbuLAwj+UT05idCvU+C9RtElEjYEAoghMCR1SbT9AfxDK/aJO52JjD8pNPAPTfczNU+Az/3sX8/AvPJqQnj9n1jUfYv3UbSa+Lcj6Pmk/gwEepEqJUKYnI5TvfWGaHAprJLuj10Wx2cW+/jTvdPrY5Eb7bwWwmj6VaFaWKj3xoxTJDFgECIW88mZSIC2A3Aa70m/xvGUXZsBsuCH+e6k4urjlYmNRPBC6H1boSJB3onZoFqdd5tO4kTOdMiQ9cvMQJshJBYxed9y5neZrYiEQ0hlk2qE0nQpxIiBKzWkJ6TJC6Y9zZ7+C9nV3EuxF6G7u4tLKAEyfn0Kgzk6UPrTmQGFhubTUuZn8wQafX1YJ2kiJqlx5F/ewJ1zFImb6ume6C/QMn808+8XFFTTHsMxn07m5gsLuPcjYjWI90Sd6dcrXMTkR7YD/Oakwb7xB1mQD1sL7Txq39NrY59rfbw+wowWK5KqFtgQ/A70F2NwlMBLypKREK5ECDPJMc65qYHtccuA5MhUXm0HZ2aIABBzY7jJCf3X/qSKbWMeqH2mKmf0wB94j7l5UsWZHR7M8Zi0Azrt2sMN5s9DtIFWfceG7ujKIA5RJ9+q1FI6y3Onh3ew+7q9sY7XZw+cwyTp9awEyjLBIbm9PpoHNjMlDWYa3FVqcjBfegPovZDz8lJobl4M6NV6CYkzV+Z5j9/PO/ZPNiJTnPYbzXRm9tA+EogVcmF8hDNfBQZqiUPVpG9t5ky2m+5JgJ0Ajb7R52djpY3d7DPRBIiNDoAwuhh3qtbJshMDk4cV4N2qaQSd5ApgQTv0d1KP9p97gsUtwy8ISZfbix2fmCZaniNJoqM4+MxuBzEf6bsD129HQK0rNMJi1nzImESJOF4YSll0jRdjJFjHYzUNL7l0C7zbsxBTSTobjbx2a7hev393DznbsojYDLFxZxhj3NRg1h0bwiDlBJHgpWBXQtYTkzGIiWU3rkAsKLZ5HnRarQkAqOrCuUquEeOJlfeOHjgh9FNubOH47RXL2NQqcvlh7DQTUMUKuGmvXBEEi5H186ayPil/1+jL12Hzvbbdza3cfaZIh2p4PpOMG8VxDF0FdzNlQCVKDziFjdVDEzEcqL3MwMT26ZXEyJZtntIA3TEgWZgqb1p7vr2NTVEFH5q1ujVxCcs4Dj95hk0gTInWiXkqa9TN2ONFjiCzP7S7dIJopifR2NBmLMGffd6AaE1ZgAjSjMJRGcDPQoxmazhXfubeHa66tYKpXx2EOLOL0yh6lGTWWJCbLMq14bZThGj1UBVdmkivgh5p75EPLlqhRtivICPSy2cLOlRsyluSO0kS9+8lnlBymiQPELQ212r42QALiXRbXM1k2gxWShSxZ2OoCbJU1MQLg7wDbD7PYu7mCC/U4b1d4Ii5Q7VAjpFVAqV5AtUixKvSdPo2WUTHr4Ofm9ZUpMtEgyeyfiUz5i9WcqfVM3RLRLhlfTpUhnYlWN3a/OpJ68utQy3MhhrpfpeqZaI/eH0gMsfSbDrlpfdM+imwoTHmJ+DtclQ59tsaFh1MRnx/EIW+0W3rh1D9dev46zU3O4dP4YTh9voDpdRxAY7pwqxRndaOqh5CkeIaL13alTqD32CApKTNMJDrZJpfZ2FuH8zDyZ4YyjjXz5V55NuPsP7pBCDsPNXQzXN1FMIAER2WUV4qvER5mgCNw200Iea9p3t6MRWqwzN/ewhhG2ogjlqI85kPtisGAYMpMjYctswcUi4F0n0Q/hOiM5yTqNTVu5S5t/AT+fuKZpOKRlNkEE4bqmMEtJBRr6pglAZgE3Sgb6vKnXrBG3zbaGeKtaZS6MpeFX8zRlV5roRfPXGWqltk7RCDchVy5dZPKTVzycYK/dw19fu42br93EQ4uzeOLiSawcn0GlXkUpsOa73rdqywR9nsY4wjBK0M/kUH7iSRRWFpCPR8YDdlvNGZ2bD5MLMpWFJZRmHdXyyy8865RtNhowKeSQtPvorN6BRxW1X5SHTy0I4OVgVAf1Hi20pXOm250+2s0Yq1u7uDmOsTUcIOjFmBoA5UoZIembPhMpg7DoXKUOu0tYpMVQ7cmmLdN2YreOmecIz/L8EfAiQx/Vnh55QQUaJsle8XAaoBuPyI1C6gUb5GreiYdGRGmitpMqnSOkPLEPuBGcp4FOJY0RE4ICTqKvSGwhl6UMWXzxmMSuEVjmddp9/Pm7t3Dn9Vs4tzyNxx89g5Mrs/L/47AfJWC0hZMEIUE0ikR2jtn6Ktcx8/RTyNRCZDkambbm5HamvGLVXDb5kH9VF5bAnqb28p88/3FhEDZ0NGPm+fQMv3UH+W6EMiV2JQ81ak9yWYVexn3LQNlSIl2foEGELmuszV1ci3vYJc2/G2E6SlCpljWmMfACtdTYbCZrL6f03PqbXExfp5J3sp1egdBKUF02yrDJDFNlixkXcyA5AXjjydogcQNKTCTLJIp3Ovmqov0zLoo4ZP1QOnaYOOlw7ol294gvTJmPxhbzQEqQq/vUKKMCC7ihE2ayfTk+c85xuxPj6+/dwt3XV3FxcQaXL67gxIkFhNWKDoPZuDJ8mxY0GsUyH+6MgPypU5h99JJCsWgufMdDDpp10g2d0/Qm5WIuHi7mH73wS3LnVPsoHUmfTLC/dhfJdhPVQh5+uYi6jBAz8Is51YtijzPUij6ZQatjXZPVrT2sDiJs07Gr18F0BFR5b8pyjX8XzQJGyi8T1CphYWLFBEjSOH4W3p9GnRTjLsXfrGEpwhcRosIkNVY0c0b5BDBZSuG+TB7jQd+y1gmNG42TSvSBmbVojoxGBwx3g9cITtDzh6eOGlRK7aT/YD9RIdJcu/ixmNX2h5FsR9m0pwfSv7txF+uv38IjC7O4dOE4jh2bRVjykaVLiBIweyB+D1rSUNbRyedRvfwYKieOozCwbJ2k6tRXXmFWB5P1t8XZyvzC4WL+2xd+ScNQVSowfLD8SJgE3cdgfRMlSuKDPOpsMNPsiYvrE8mhSCcdFZU1g6ONLdzbauL2ZIQdWqBEEaZ6EwS5Isqlor6P+niBlSMMqeYobWZFbG9Sm8nslSdULanEBr0xU5WLl1be4iK7GVbOmGI6hfDMMIrD2ZQxOSEST5tNd2C5ocXV8Bw6mhgkaBQRBUFl0aY5PeT7qgxx1mspO1/9HBX95g9Et5VWJ8I372xg49VVPLY8i4sPLWN5aVr1NSMRT5xNb8hgqJ4lWXgTjGYamP/Qk9LDkqOsLFsmG6lpkNXRjDDpbDAyDQ7C7B9/8tkktfsU4EyclPT7nV00b9+Dl0lEq6+VyuapR78BSdQYIq3BzFyRTiM7+7tYX9/He3GMLb6EdheVOIGXZFCTgJcOJvQDIuvATHAZPqxjYimIdVe4cPLOPCAwM6wSOSIAYIZbNk2eeC3vcKtNU6txI0RbUkRiVmpFSiN9EwqL8cfwqhkwjBAGYpvLiC0mmYcDQniUCjBJpNDoyAA4XstydJZek/TIgWlPej18e20d22/cxuVjM3jo/DIWFqZ1TTESqLyRwJdJE40vRtjjO3r4Ycyef0h6UNcVdM9wiP5oLLIdO53M0vziYQvs8y/+spDQVDHFEUbam70IuzduIdfrKQmqlQL4uZwMFyiC4QQFLgY5oAxBdIRs93q4v7GPt6IOtphB08imG8OLJ6h4WVQqnqgfmsTgslpNX5B5A4VDZsUpV0vxrik6cmHW6S3lHu0GaPM0s94Skdj52JrpvjWo2f3h6SXnhwNkeF/yn2IDZrOigjAsczTWAchqVZ0mG+hk0s9OzWoa8JtPkco4TXYw6ihPLNEw2rQOkgm2um28/v5dDN/fxuXzx3Hm1AJmZ0IzquCGc3pSqsxJpWyz1RX4WHjmw/DLNZvioIa7hdK0s2Mzu1PSmf0ms9kDpsEXfvW5RN5yipgZ+eMxieC9sv/+bfQ3txAWc6iRRpIjDbOgk0mdCCcgSDzKHT4aiZ23vtnE21EX+4Sc9rqImm2EoyxCDyiXQwSheQvRxo13FhfX5HyU65n9KBeUdyIXSaUL4Tr+Ox9EC2TvXqWKszRNWXxWjBmviAtqk+PpSBnrMw6ikfqq/LvVaQtdKFG26CAZ089YXUvsmcbI4vsQfKdNKTeEk/+Js6sJfEysJiIux8kE95pNfPut91HfS3Dp/DKOn5jFzHRJ80pEXFPr1MTJnX6E1mCCuFrBzHc/jQInB/MDOK5wupiMTLZ8R3DmDO/Mo4v54icSKXbd1zE7TIo20m+4uYetGzfhZcZKYsJMRib8QUidSNFoku6Fc8cOB31s7XXwVqeNdiaH5s0N9No9VIq+ZqRUqj5KpQL8kIkA60sz4eeCatYVTxlNnHhvqityyH1NDSkIdHOBlKw5/FV7kdcDP4+zvJItjXOBzMov1ljizb2mIgp/JmXsfJZqtSyzKp5SnkRLhojMsLYcWNKjUscwXXm96wq2+9Ksc8xAuT8aY227ib/+1hWcDit45NwxLB+fQ6VacvRSq6nlXjkaoUtZx2CCfrmEmWeeRi7ni4PMxM9oLA64EwMileMfDLl+8GR+/leeTwpF87Tj2eQgGvmAc8fHE2xcew+j1j4q9J+dZFCm2ZOIXr71Ih2zXNSM4RD7nRjvt/fRzORx++oq9reaIjFRc0HQvkS6YblgJhSEtrQprNRhXUllMe1qxN4TgG5GhtaANp9YQQ0uYeN9qHAqD9u8IFgSpfk9U2gv0Vyvseq47a1dDAiis3bLJliYn1UNTA0LRUzUYIqpTg2mgHWWEcZ5MuTHXC6tLDEcl2A5mQgc7MbG/I07u7j6+rs4v1jHw1xMWqaFnmXYjrUinz6WJdTgEJ8PQ8w8/UFkPV8GHsYoNNxfiZy1bmyslib42TeqPnAyf/UTCeO4JHMkEnNGlybP2jcha2/v9k1U8kVUclmUKRalGJfTFIj+u8RF1XLCpGeM1XYXu7kirt+4gzvXVlErhQhIC8x7qNTJkqfXj1FIeEIk8SMYwf9m/SlEiNmtPbwYBjJmYIJmLB6B7XozTm+pTouFXXnu0UvendwxaNfNk0nZekeCYfFuc0CtRkoLgQqiTgVJ6nhqWG4wQ5VL14S6GmMhWI5p/0ttqNTWXOyYErwJ2sMBrr63hp3rm7iwMo+Hzi1ibmYGfmjh1WassDdKUhjFQSak7RZ9LDz1JPK1ujZRSvLiMytCKQLYFZBGHJZg1YXlw2z2iy9+Mkm7/1aecPebFxwzr3h/H/ffeUchtpbPiySdais5SUAAAENOZoQMw1lvgt3eEOsj4O5+B1e+9ZaMFb1JBkEuJ+1JqeypI6PFkykFs2KD+MSNla9PQROPUvzW/mmuVOkUHlUg6mHS5oWLaTUrs2yzcTOZ7VjUUHP1IseGOlCTo/ME0DjRShs+szolnFYo9xRTYPNUyCE6NZhy+BpfLK1w+H2k1+wPsR11ceW168i3Jnj4zALOnV7UhhHvmPCfC81CcMhOYF06GivHWHz8CQTHloXxGljiujrcBmnLLh0koPVNUFs8htJMCuf92kuJSFDOXZJ6Et4FMvbLFTDstXD36tsIJvRnz6HuhQLJCZbTlo1JCMF57VU3OoK10/3eCBv9Cb756hWMun0UnVafiVStXtFEAV90S+c1RFk4TYrJreVuZAgWNcS1tbQjrXd5NA2QTYxjvaeYLD8P/91IXa6lJYs2Q17kcEKrFoHmli44fpY7aZRg0EHFwXcaiWUeRupcuAyMg8CV5WrU1BhRt4e1VgdXv30NMzkPH7h4GidPzirhY3Zu5RCn87msWLYAVKIP0cYEUw9dQO2hC9YXdcpv1dNKyMzpUyWXDSrUr1UWllFK4bxXPvOpRHeNE7XyFYjSR+A7W8Bwfw93330LYZJBNZdFjaeRJkwUv8iw0LJOedC5nctkod0bYqM3wGtvX8PG+rYB4mOIkl+tVxFWA5RpTcOsNU/KJTNk3qGsJSksKphMXoN6nApMbIRDPNfCLudsGXihe5XdFXtqnWr9mmMg8JAJAyZlI1c4sNOmCEh3o/hCqbiWCJCZV0hbQxaePIjsyMgD0M3YJPjORWmTB9Xu4d1vvoMTtTKeeew8FhcbBoBkxjYRIpMTUmSAuHVbmDH3JmMEx1ZQv3QZQ+f4p9o3JZAdmXVtz2WQZVmLuWAn+ff/7/8rMRuww8EzvDfkekH1VLOJ7r01BFQ15bKoeoFs0XyCB9IZGpHZ8KND7wBaX3e7Md67dQev37iD7oA4ahZ+NotKNUSlHqJSIvOAi8lMlBlmDh4NEOU157onDodV0qPBOCkRyzBVMpJS7DadzpOy2Mx+xoaUpyCK5QXWbdGsMUn9TDhs62SZrIyd2Hyn4ssJbgWtC9Yz52YZHbOJzQWhy2Wrh7VejLVX38WZxhQ+cvk86o2q3EXsBrD6te9mgzJCMFRHHFXFcF1voPLhp5Aw03f3/wGL0Jl3WGCQWY/TmiwhnHFA+3/9w/9xwpaWJrtqUWwh+cGDXAGnG3U0fP57HuVCDtWijVuU7M/J8riQ7HVqPqQb6ys6RNTH/b0e/uq9W3jv9q5Kj4A0zqCARqOmCQOW8JiISLOseSfL15z23+ZpkIqGbDDs4Thj5QXsurtMN/WsZQM9vetMUm8vQF7u8qM1CDCVLHAhqbwy/Nf+ycREqnB3h5pnn0VkcyHh7xNUMNFxp9PH7c0dXFnbwHhrHx8+cQwffPQMqrWy2suaaTI2tKcb9VEmrOlzlFRWDWltnEKAjfkZdEYjeJpi6MowkSHdgAMy+t3dQG7U2cefwKlLl2wj/uTf/XGTDjuqP6kZopmOxwhywLm5BhYqtBjNo1LIolrw1d2gxpDJiixfRAM0wFsvVBoODliNEccZvHd3C1/55rviCnkeM9kCZho11Cu+eQER9aG/AcVB8tFzTpCczCcrTvrbOmIzEwetjktvnKRB/WbnFsLSxHBWsy/l/W8jNwxMUDfFZet8bAPQrQwyb/aJ0KEDe3Fn4EhwQMGRNXXMbHSEiCB7f4z9QYyrtzbw+S9/FSdKNfzIU0/g0qOn1DokO550fZYi97d2tXCNxpRJGPOU23PweIIoC3xtfQu3dnvqBkUcjCrvAjPrKBYDRL2ORUAmbpk8PvbjP4of+OGP2WL+7i89qydLpA2g3oO1jDVP8+M+enfWkI37gu1KmRymfB8l+dzZCdIAGfFKjd4g2rySL4agIZDzsLkf4ZVvvI7rtzf0MmnUQArmdK0k2T2NKpjZmokTW2zMdDl8lQ1rwsq2CAqxGRs1lTIDKE8QIiNtpXW/ZLTPu8/VZBx/pd+ToMg8D9LNp3aSpvMZUGJ3IcsNExXLxYv9QxkJu3ko7KSQr8PCf5igzUE29Tr+6u2r+J3f+kNcnGrgH3z0I3j4sVN6X7of8zllqXfubmkYe4085LzZxEVEjyIKhIrYqc9iJ1uUFWmf9uT0ZKemlRMUmZCSqO2I09yQH3jmKTz85GVbzK//xr9MlMaLdGxmfqQSagdGbdx8/QqyvUiJSTWbQ63IwSssJYixkjlmr5Vk4W6fOC5nXrFWZcgeamxSKxrhW1eu4euvvoPBJKdpfY1SATOVCupTVbluMPnhz5ZVqcofwnxGjpZHkDNoyrMGVt3paBSOfU6oT5uJP1eLaZxW1WQ5O8023pG/bqC8JUYO1VGP0inCyO9xkwS5uGlGPKTZP2eDpWGxT13mELHnoXHxPH7r9/4Af/BHX8SlqVn81Pd+L85fXEHdLxoknoVaXXfWNjBVq2n4G+/MmBMAY5oED5CZqmL5I9+PSSUQkauXp4TSTiVZD/L6U+3NyGPD8KqLiyilbiNf++ynEyIuAp95MoxjbPhhaw83X3sdxQlkM1rK51B3frRW5HOepCmUOehsfeM+SqUq6tWKSMoF1jn5LAZJBmt3t/DFv3gDd3djeMUspr0spsslTDfq8lCguDdTMH2mSE8Kta4dpq5IDvTFJTZlWK1bTNfqNNU803i795VuyNGZ7DzryqeT/dLFFFtAbHQrUXTCpb8lWcucN7WYLFPI93E2Oew9DmIbVtPtJ5h7/GHkyhX883/xLF59/Q08Pj2L//JvfS/OnlzUJh2zd5rNo9PpYW11EysrC0KeiFyRobBPvQ55QGUfJ77vB5FQQkk4kR2ig2rZSGTW+rMIyOdhCyyYdnXm1z73mUT1G39TdZATkuQSxBtbuHPlLQ0OZ1+TwEGpUETFo+c421iWXLDGiicDbGzvImqOcHxpHkGZPU/+YB4PoNnq46uvv483bmxhFMeo5LPi4zamKqhVfPGEEt9keXLjYHarqfOOdWBGPzabLJ2VmRKcHGONKKYsS13nVieTHXub9CozZKsRbRSiiCYy13dmTY4GIhjPnUzzBuJCMm8GsgPIBaQjf54Y/uwKzn/0g/jKn30Dz3/qN3F//S6eqTXwU9/zvQLYcx5NpMbIjXPY2O3g/nYbH3zkNKbn6/C4mJmxIFDK3bteHqf/1kcx8XzjK6WHyxXCRrg04DVlKZaOErr+/Dc+k6jxK1kcXV5oM0bOCcTS23jzqhgABNqDXBY+MvDzVIiV5K/H3pvGKnGH7Xdx69o2lhenMbtQV/ni7NIlvHnn7i6+vbmLuxtbyLX7OoEc5kIaJ5EhjqmiSQXZDJqtIvmelSlmWmGEZjthrpnualtz8TJcNn1gZa0inpGQRUtUz/nwmWGxnV7ajhJrNUdJAuuxUJ1Uumcu70NxfTj8jVNsh9jr9zDyfDzyPT+A3jDCxz/+a3jl6vsYt7fw0XId//mHnkJjuS5ZhrVW8rjZj7G9tonvf+wc5pYaKPsB4swQzd4Qe90Iw2KApWc+gEm54kZ9uFzPUSxTcjepM6J9s/GxcISd9/Xf+peJrbKFrZFy6IksRfv3NrF25Yq0J3Uy2wV+51CYZFCvVVCtV5SFsq/Xa7dxZ20br76xino9xKVzK6jWKjphDHO5EbDVGeKb3SbudWM0b20i6fTgezlUqyRKa5esywAAIABJREFUc3NwMc2yk3+OQ8p1Z7oOiZ1IM53QXahdavHR8OTDWtSirjNSzE7keCVvIQdea8qsE/woQRnTN93mcTGxIbs//b7yQaAUnr5HtD8bDNGeDHHykSdw9qkP4rO/83v4td/4Am6Nh/DjfXwkH+AnLj+MY2cW4ZdLGLQ6mOQ9DB4+h9vfegNPl0tYObmAUlDCIBOj2RvIFIqbo/bIeeQWlww2SCfxpgwLl6HwqQ3fyqK8+MBifjaxXW83jVT8/CbZCeI7XMy3MBkPUKXmhBwVdljGidpGjemaqJh8ab1WGzdWt/Cv/vQbCkcfe/xhLC/OolwODF9FFt1oiL/e2sLNTB7lUg2t926h3WwiLCY6oRpRqH5pQaea4zhEkWRilvqbix9rHXslMLpGLCuUA6YrFQUoHCBAVm4Y8O7aammLyU12VyJEZIcnkB0gDVZIs1oLx5yTGREMGU1QaDTwoe/7Qez2u/jZ517Av7u2iRaFVeMYlwtZ/MS5E/jI4w+j0pjC7t0t9IMAC9/zDK588Ws4Pezi9IkF2bey3bXXbKNNWmUhQJHDVC9cOOiZGmPCNaS1NvYEegdsXhw9mX/+259JxEdRRW5OzZzyStrG/rVVbF27YdAevVGRoJIngbmAahBi1g0wY0kzaEe4s7GL5/7NF3B9Ywt/+5EL+OC5FSzMTQnU5nScYZLB6v19fGl9A2c/8gyWslm89pevor+7hXIxK8MjWqqElP+xRNHkI6OUqNXGqOFCqRbN1Y4paMCn5AIoDB1JkvgsCqnutFqZaqmshoE7i3ERqLTIVlppBLFDg4iXRrTY7o2QCes4dfkyFs+dxO//8efxS1/+GjZY4PPdAVhCFv/h/DR+5NFzODE9g/vNDvIXz6C53cGVL3wNjx+bxqNnaMFWlm/BdnMfPYIWHGhz+gTqj160MCupgRvT6AbqMIqIGq52Wv7Bxfz6b39aaGaKN/Oil99PNsHtb7+F/p1NZNysZA5hod1apVTFdL2E6VoZM7USMnTM6I9xb2MPz//hn+Crb1/DqUYdP3j+Ij5w+oQawLlqGfXFGUStAX7zm69heHwRP/DhD6LV6eL261ewf31VuhCGWvYXBUoUbO51ygQ0gyY30E1aS8Jepj8xKb3LaNOxjeld43hnmk6k1P4oo9xcQ1J5hmavaGoDic0TsI3Jop58oG6vh342h6WzD+PcE4/j6q1r+Phv/x6+2YrRp4hYvu5jeAnwWFjBU40KlvkQxSJOPfUkvvxb/xbd92/ixz76IXzo0gnUa1WZYm3s7aNPYy61wS6jfHzFNqXL0LXv3G5M52XnxcDIoby4eMho/8ZvfiqRqsgRTtj60ZCKTIIbf/1tTDaaStMzfl59yUkco5DkMTtdwVQ1RJ0KMd/qynZ7gM986Sv47Fe/gfakh6dnT+HvXHwMp1ZmUF9o4PiFE4r0n/7iX+CLt+/h0Ucfwnd/1wewUC7j2utv4vab1zDodWVfQ4sV0lXE0XU+BtKSpImQmAl5CsgdRmuIEO9cQ/2O0CscWz1NklKmQjqqyliANkKYL4s1HV1ECJ6zw9EfDNHvDTDKe6gdW8aZS48iniR47nd/F1+4s4Z+JpB3O+3kOD+66gcIM0UURn0UkiEaRQ9npxu4+sarODnI4h9+33fjg4+uIFfyMWj1pRqLKHGoVXDm+78bOQ4pt+zMNukRaqWN7EjA7ijbgWWG2ZTR/uef+xT1qgYSsD83mpibJDJYfe0KMttt7TaWIVP1Gvx8Dp2dPbHTq4GN4m2Q7OUVBWv98V+9gV/+0st4s7mJ2XwJH104gQ+fPy0V1MyxabTjBL/9jSv4/dV7yJU9fPSx8/ih7/mwpvR07+3i2tWr2Fu/hyBLfWhBjLZ8MWeu0WTnSbpnzpcaMZUxcEDyd3ePpDoOZbI8wfLGtb9thJURoxheNZVIAIMzeFSyQ5UBic0jLWSvP8Ik52Hx3BksnFpBthjgT7/6l/jlv/wGdv3AmQ8bcMv3MFUpY29nT3YzEzYNBgPMxGMEkxhP5gr4R9/1NB69cEz6lXYrwn6/j36SR/XCGcxffpi86wOusDjDJHe5254/hfAj8TCWkg/IE7722V8nQVy3qgAQ1l1kxyUJdt67if69bQT5gvT6dB+hPG9vc0eDtktFH9VKGbMKt6Fcpb61uoVff/kr+LObN7ETx6gVinis3sCpYw2xE273J3hrp4P3WMyXfJTDMi7MVPAfXDyHh+eXhHbcu/U+dm+vIYiBUjFAwTf6peasZKwGzbHUIMTnRkTZvW/DUU1haek7/58AUJrt8v6VhN15CKQCqBE4TzrBwI32oNk9pxZEHMVIFdzSEkrTNRQCD2/fWscf/cW38cZkYNk/sV7OQSkWMDU1LS5Uc3vHMFT+XjxGdQjMJQl+sFHCP/yuD2Dp2DzaOx3sdVq6L3ONOSx81wcRNqoih6WTC1VjOI9Ay91TArXVmtXFpcPm9Nc+/ZIhfdqtbpKrTukYo50Ott9fRcBprnFPnZLpqYrqst2tXTVI65U6ZqYCLNRD3Xl7owQvv/Eufv3lr+G1zS10cxMUxmNUCiFQr6M/M40+C3I2ios+4JdBl7TjkwTn6jU8fPEcqpige+cOMrsdmUgFQdY8AEha5qwyli0aRs5yInUocX1OSR0MJWGLi50F5j+kgnDBNXlBfD3DbtNMmNGHDWjekzR07PdisRLGXoBwaQl7kzFWt7fRGYxxbb+DW52m2lljTYUwdGlquoFxdoTWzr5KIXEw+5ygmyDACKe7EX7iobP4ie+hm3MWO1tt7NLdpTGLxuOXMXP2lKoIum5qQI86RDYlNqWbaHOKcmlZfJXWMWlz+uVPfVLKaWW9CjEGSktFNUqwd/seWtfvYjwawMsAoWw2q2i1mhj2YoEHTIJ4MiucSFfysdHq4rnf/xL++MpbWMtwuGeMXK6EZGkJmdlFsxJl7TWgvXMGicYRclHYmQFOlEqYpVcIObcYIZwkmC7kETCz9ZyvHyUSMtE1pxJjSljnw3PMB4LvGhgueocZ/XNBqV81YN5qVC667kWy8EcJelGE9jBBEwla7GzUqnhr7R5u73bRp/MPW1esi2hQSKixVECtWpeKe293T768eoWcATOMZYYVTno40+rgpx7/EP7uhx/DRtTC3f0+ivPzWLz0KKZOnlCbcUQtqZxFjF9kJZaVWcq2hdkfDhKQqVNKG/nTl16QPEHiUYYeJ9ak/Jt0v1F7gHvXV9G6vykBLn0IGvzguSyiTk/GiFOVQPeEKCE1D16phL946xY+8/LL+PLdO9gZRkhIZVw8gSRsaLo8BUpkwSfdgQlcCQJoAIvhpEEmg4DalglQmUwwleQxVSigUUxQLhbFEiQiRbmEOERUlFHrSXkFT56UYiZTYHaeZqzct6YXYVniJACUoff7csOiM9beaIiNSQEbSYzbcRfdXAb9Toxcq4dJtGcKtLCMDItymnfMzshBpN3exygyuSDof8CShyEz6aPU3MFyNMKPXfwAfuhDl9GZD9Gvz2Dl/Bk0Fua0kSV3ZoHrRhIfsKDdPagoIqWb6VbFzjsq6Xvl1z+ZpE1d3pfCIElgigc2sJsMvXYP119/F976DjLJEEFY1nBs9jzHnY56b0yI6OveqAeo12sC2l954038wstfxZvbOwo/mDuFSams2VzZSllZ6rDfF8tcE9PcKGrLwtkDtDHD/Ngkjc3kfNQJJyZjoVHEd+v/D2NvAibXWV2LrppO1amxJ6m71ZplybJlybJsyzYzmEAYwg2EQC4Qcgn33iT33byX9yVkMlMgyYeJgeALmROSm2DAA5jYONiACTgBG1uWbXmUrXluqacazzl1qs771tr/acl55OX19wkLqVVddf7/3//ea6+9Vs7oK4IaqVZChEpiUDYMxe1pWjturN61yZji6bNmbF6SjIJDJK91QpzKxDg2zEupsx+xf+jEnzo9oLkobxeUaTZDPfYyKlOr0RXjPXSzl+rJWbiLI2R7LWBhDmPwcPnEWrzkmivw6p/9SYyvX4M6Z1adCIac+zQaYTW0gVsu1Lqo4kAgA3ZIgp6euUAI8W//QlZ4ysUuXMwoNJJyLidHgAP7D6L91CH47YF2PYWeKoUikrCLfnugu4tufByZX7FiFDNTIwLXb/jqN3DvgecRcGpncj2G1SoyUvH3rX6l/jpPJu8YqnX0+lKc1p2g5u15MpMsGpOieqcE/7n2I0kWFbLS6fERD1DkzCa9mrnBOHogFwar2RieZIwus5g8IubG9LMseDjSauHhw4dwLIix5Bcx4M8OqI0TIAl7LiGhDR89pEtCvPKtRSRRGwlBkQzv/6IJ/rsRQdGXuyGSYB7o9XV6G/WV2Ll9Mz7ygf+BdStGlH9Yp/Z8OWV92/TOdMC6G+9fRjBdLV1bdcFifudvKLdmlyYTAg7SaEPx4VLbjgV2sYC5oIlnvv8YeocX4dGXOu+hIS9I20lDzmHEA9V506tWYNOaESwsdnHjd76Lbx9/Hn2KM01vRMxRAFHVnAko47+XtwUljEZr+3CAJCDd0Lwr6SYg1WcJGLPzoUalQ+ZshzKpJHTOU+gPsygOB2jw3hUcNlBvlA0ColHU9WNUp/Vj3q+aYGF7Ac+fPqMAgTqjR9buPv4a8r6lk3sJ+UYF2aSIwXwLSb8DdJcwbM3L80UZIRv2+RKQ4+fMAK1FIOqCI27Zcl3aPpfMjOOj73sXrt26WUlXwdbrxYR1V10I5VoG2gX9XDAXw5N5wXjCfX/1JzYk5eYn+IakbOWSIem7lvgg89jzz3vwg/sfwopCDaP0UY5jlDJm9ClfzKivS3ys0UC1XsJTp47gjqefwNGYoSqH7NQGxOx1Dkyq1KzeKQvqoCuWFZws1qIaUVgrxRPiTir7rgJGHGol8Qlltc6Xku+dw0FBhAxFDNUMygGUq6GVFQvuqIeCjOmAbK2CGHlEdPkJAg3tJFUmONas57h4qVxWYkrxKgooJxFrV0azEBmG07ALLC0BSQhkaLBeAAolC5PdJX1PvugDY3WUR+q4dGwlfu0/vxUvu+IycHgoTUAdhJWyYtIRzmUfUH1ut7ACEgZD1FdxMR07796/+rwQINsZBkZb+8f5VlLwsJRHvlbEY/+8F//7727F5su24eptl2L24CG0Ti4hCXpY6nXQC7soFk3sj93zJ+dO4FC0KI0hQW6TMxg0JoAhQ6XYynYhMosnHYJmq+Rjcqd6Pm3tZJJNU23lBhzz44y/jM3YPTZxemXEzP94MriY5PszsQq6mjEeFgvI1EaQLZUwpJFZax5YaCNT8IHRmrJpkYyjvmnuFUrIU8mzWEImQztH+mUGGLa6xnQTRsy5x8Dao3xv1DNIrTfkRsBF5vsOkc0WUamXMLVmEldeug071qzDT+y+Wu4S7LVSZvfFX2nP0ratUV4MOEjXyDR0gcb0DGqpquU3tZguZjvxoHQHyE+LQ6ekidRKePz+R/Fnf/1FvOR1r8bb3/g6HHxiH5596lksnVzE/NICTrWaag0FyQDNpIsux+hS2gJLD3bEx6ZBmhIdWk07zcQkSEimzVRGYoN9ZAoVoFwyBS5SPvkU2Q6j3aLaWQXVkJzu4qca0g5Sn7AvZj16EZJeT/cvQ3q26ssXmpNg4KhhNBCSMyznkPhF99p0n8+rAd8vegqzQbuHQTvU6wteK+UFxuteo3CFG/w1z0sjjWX6XSRLLWTCnjZMya9i7dQKvPF1L8NrX34NpmoNjJeraQNH6V6KWi2PuLlFVLvrgjmbVBLddOgzaFwYZm3Y1r0J10pKZVZ4OjlmPqD6YrWIx77zKP7iC1/EK17/Grz7Da/D7Av7cfzoMZw9u4BON8DZZgeHzy7iwMIZLKCjy11SJ64thWIDGXI8/YpOwjL7LcVRs0XtZJptZXNFJHkz2zbnPbd3yRCQVFtBCZTBXByiNac9FuuZEl1ih0h6XYXbJM4iQ6c9hlAmKcWqLSzv5EEfBZ5OKqkkOWtUkyZKFz4uYtyl54erS7PIUrlZgSwrYcghSVncZNyXJLBR173VQTbsyaS16I9gxeQ4LpqZxC+946exa/sW84cR255R0FRb0t6sGl7pAXCYsoNntV+0icQJsjZY48L5zG/82c2JdAUc9T1FFiyZ52LmEJdyyFeLePw7e/AXf/clvOr11+Ptr3opmocOo91uokXPD46ldSPMLizhyYNHcKy3iJPNJbQohy29F+OuotRA0hjXQ3U/1JpTDKFDD0kcyNcaSV42TIpBJsJu2TiFnhzNcvneVQZpH1RnhuFUVo2yfAeiGJmoZ0O6Nc591JRaDYOO1bWUc+FdQCy120fCkMk7fhjZiacdkdMXUAxzSaImu9l8J2ARDpCNY+u7AlgxMYF6bQQ+xfXLZUyXPfziW9+Ai9asMs9Rdm9saexudQx3coXcJOPyZheM50Yi2CkxXRUDRBocHFoOs9TO4z3jTodQ95STymuN8/okGFVLeOzbP8LffOFWvOqN1+NN112BzrHTGPYj9JnLUDyw15eyx+ziAk4uNXFg7hwOn5jFydY8FkXvYGjNIlOrI8NFzRcxZGlAaTUytGOyHMy5wLahg8RYL2rM0I0dcJSO6I5Ej1iLFEQV1aNhZu1RVsZWn9lxLujI1DRLdUi/jEQ+J7R2D0AlzSFzqgFPFyesA9W8Mgbo8R7t6a4eUneI7AQ17u2elyYfO07MzLuQh8vM9DRqVV+Z83itiiIdfDMZ7Ny8Fte/7EqMVOsmUKVQ7dwHOajE+5pmqs5M3K2deWY7tqF4WstjCga0C5tNF/O+ZR0g2x1D57+VLqhYeqWMjLAfu/dh/NUtt+L6178Wr7tqG6LT88YrpeoW9Q2knMzJplDS1GebPZw4OYenDx3H3tkTmOt3EIupxnBVQVIbA/yaC1tcOBvlIwtPQAJD1iBMtdPcIN3AQloUIumFyOQTJDUfyFaRFMrIeB4S5vq0u6AQRSdANmybwgc3TrGIoaaT6Tw4UJXExcxELEEGQLOt5jwRK20YLmKuYERmiRqbdIu+lA4bH5ck8dGVk1i/fjWmK2VM5IFJyqJ7edW1Wy/divVb1gMUq5KpgLs23GAQGX/yd2EN7q4UQYKiVKaHzeZnbOzCqo7q1AWaBvf9+efl0qdsVoww6585poL+UZQHaqUy9n7nIfzJLbfjjT9xPa6/ciuGc23dfblSBmWviBI9oukrPeDsRIQuPbKWAhw6egqPHTmg+/Rou42luKVx8aQ8AoxMYMjWlpwT+EHMPFsEZg619lli8P+zk292hCS3JFzMPl23qKHOOrWCTLkBjFRkEMNqJMMsOIxVJ+r6EL2NhT3vS3I8JPessJqEHWRpu9jrqMOfyRQxLHgApVlJRaW9lEbtrK42ptwA9UIRM406arUaZmi8tnIM68dGNNbRkImbJxWVrO+jsWETCizN3GLYctqqSiXMYa4WJdNx/3RyKFWesgVNCWlk511wMj+fWD/P1aPi0dh4NxMj3qdBNpGo06Pffgifv+U2vP61r8Rrtm9BvhXq2hIpWlkgR9ptEoL9QLLcwnYPc4stnDi3gDPn2jg238TRuVkcOXcKp8geL1fRr9iJohe09OqkoBRRCh4DQmdMXPqcmCb4z/tM8xMY6vfGayVFNJMvIjc6igFLGoZS+T/p+lMmmu1z8Sw7HLIcFPIUI1lYRKa3YAdCciP0ICthUCwB5bI2APFdMJmS+tNAwr9jJQ+712/EzrWrMTE+ihUjZYzWyhinAQ0xY3KKeHiTAcJMHv6atSitnFQkkNkOEyi9N0s5U65UqsCpISVnXq5kycGcPNnpuMaL1Ebu/fPPCW1mCWGa5+YLrRd3FIs4n9EYwSP3Poi//Nvb8IqfuA6v3bYFXjQUYFCVwjPT+hxKmugyGiM5NNRRbTabmGsFaDY7QoVOt5j1zuL4ubOYjXo4RQdXJiGy6vUwZMjrtJEjWB2aYK8zVzKnPJfs2A6+cM4/g1y5jmF9VKRjikrQVG5I3E8wFZClgzkzUJ5cIjthhGG7pVBs0cnIxsYhziLDa0ATH/xLRoSsJrpXlH3s3LQWr9txCbaunpL8ubo6gt0MPsy5GpWiy4Tfh2PjqG3cgAE1GzSdlaCfN7lRQeep3I9TJONp1SBWwVjs/BIHl5pHMvahSc20HOF1xr/1lzyZJrUpSmPe2RtKR8ASDqpEVyslPPith/A3f3sHXvPq3XjNtotUtojnKpMyjhOQU8shINaA7FxQ1zxBs2NWGfPzS+g2QywFERYJNCy1xX95bmkBz7QXEfkMt8R7I6Db5LG0NP2Cr1Si+0V/eMH/yRC/ra5Q2TLk6XQbS1Lg2mE8yaLkIemz3oyQRIEaCCnPxr7XDbdy1AJk3JhTUT5TwUxtDFeuW4eX7tiEnetWo1o3oQ52bIwCSkEpE72ybiI7UkDfr6C++SIMKmVH1E4QETI1ax2NVri4qLuSCI+k6NyEHHcxkTYtvvPdftFiygrDmZelHQpl35LazsormkkRJdYeuP+H+PItX8dbrn81rt44pYtDbrSEvDhazraURtsd7kpGXkz0JEI37qG90ERrriVD7GbQEzOt2xvgXLuHA7On8cjCCSz0AvFsqRBiCXiaKfBdWbn0//1F54QaFRuReD4SvhcdTFvMDInM/QBZgg3EfxPz+DLBh/SL30t40OYVKO3NpI0N9o0rp3Dtpo24estGrFuxAg0/q4SLki9F0lk84g8cGLbTRs5xwMs+6iMm8rV2LbyZKTWYeThDDI3Po8Vk75VXnI0LKoUhgU1SeM6gzu6/ZXmA2uQM/LSf+b2//xtFKyloaCTOeJqGOvDP2TzmVHMR3//WD3Dnl/4R73zzq7FpdMR2KttPLI45SMRRP4VZU6GSSghH1sK+fKo77a6mi5tLbcwvNrXIBOCjKMFiu4d9c8fx+MkjmI+D8zbCy2HUPegLn7lC34uX1uYwC0iKPjKVuozQiNIIcZKoE2G+QFCcsmazOz2fobqXy8JXeNaJHcSoFSrYNDaDazZvwq6L1mDt5JhkWylBx4yXmLQm2XhXCj+2SXKFUifUP4yziFaMo37pZuRJ+OIcKJkKTrxZxYoIW4wePN1ucs3ce5YFOnjqTcchh/LkNEpjTm/2T/7vX1OYNfo270lbCNMDcEQoKjVXfOx98HEceeoA3v7Gl2KMu5Cdfp7aHMUNTX5FMyKSHrUYrx3Iu3OQGIm4G2KJOu4LC1hcbIs9HkTGFp+LenjhzHE8M3scZ2LuWZFWX7xariq44BD9vw+q1C0LyNZHDPAmSYQCiFxElhNJ73y/cfmk/5sXdrMtvHrG8z4umpjGzvUbsH3TOqyeaKDqnN1JcPNLbDaYgCOvHUnWyGicSRoNUwcayuVHiShpvm4NsvmqavhBwaa3NZPjpGg0HGQ2AupCscbma4pGInqpcXs5dV5fvRbVyWm7M39izaXLcSuJbdCH4K+AcSLzvLgLQwwKebTnO9g8NYM3vvoK1JmlFTjoY6HW80sgRYcfivo9GiXgxlAezyZwVoofZJbRgW6u2cZCc0mG490OLXnJhhui2+7i4PwZ7J07iXP9ttO9u4A6+f9nMfXJpN1m+u1DguXsvPCXc7X9N44K53eEHX3RNjMZTJVHccn4NC5dPY2L1k1henIF6qWCRihYHlCprET9Im5oEuGs8NRryMqYU9nS38tIWYTkhP2LS3hs/1Fpu4si4gT006qCEGE6/cXZGZG2JbzF8G/ENWK51JJ4zdt+Ci/9ydfae/75V/5kIkVkYpHpKXDyJBKroPknZ+wzRbTOnMKWiQm85OrLUA4JdjMUUKuWghWmEM2BH3FXSd/gh9NJt3LK/LQIYcbyDzvX7mBuvom5hRY6nQD9kLJtQywFPRxamseeuSOY77fPq23oMv83B/HfHNwX/e0yLmZhzwrV/+DKdRBbI1uS88NFk5PYOrIC66cmMTEzgnK1ohENSujkq25ReXJo40HQIy34hbny81qY1bg8NzMSPHX6HO577Bl0nKWGuc0TznR4AdFJ11jm8+W1kXWUUrPNOt8Ke8f73o23/Nxb7RHfcfOndWVwEliZklPu0DGXwNNA3M9ctYxHv/8j5BcWsHPDOuRiG30n1M1TKENTDRaZhKkUMZyWEBeUjWv5NdNvi2pZgyGavVAZ7ezcIs6SZ9oyEhMJyN2wh0OtRew7exRn+x3ZF6Z91xTS/I+W5d8NxQ4SXY6wbq6TZWk+yWHMK2NjYwJrxkexbmIca+sNjI3X5DZIIjgdDKW6UuW1Ql8WUzaT5p3CqYn+8s5kyRzRBpqaP2QIxhnMFosIJlZimC853zNnsWHAuFM9sztO4vru6pO0nfSRWWlYQrdh6yVYvWmzLeYDf/8FIUCyrpdiozXKNNPAezGV+q74+NF3f4jCXAcbJ+paHIkXyhnIRrWpyEzTUyZCqrecuha/L5ICs7HLqAnAGrQTxVhqdbDQbOHs2Xk0z/UREOulew+nsfoxTrWbeG7uJA6HS4hSTy8Hj/IDqOv1H63qv3PtMsql/5gPqp4vYVWhgnW1FVg10sA4TdDH6/K9rJRKmoOR4R0XtFZGwTfEi3cfo5GSHldOGL/V7K8oDUNNPglVRECzUkFj63YZ3pl65cCJMDvys+P7pJMGGhLikxbU6qy2uJjsKUxMwkttikmClmEZ34TSXkNJ2OWX4ATfAn+g7+GpHzwKv90X7VFyotwhxLrleJCVtjo10ymSSwhL17gzNlV577SCRNdKMpJM4Wh4q9PD/MIiFs40NRFFhhynkvkROOdxuruEZxZO4UjUQt9ZDJ9fwPMefP/umv64UOzCNcuBSiaPNZUGJisNjHsVTPgNjJNxOFpBfYyjixWNS9Rp28zFpBCkHAc5ImiquLrbCNo7JS3Ks9lIHu9KkzolpYNJNaXVRi/eZk1lDi4x1RNQY24Q7ncmrCE5eqOOMKmUlBxMRZG4AAAgAElEQVRrTCf65I2vhDc6ZifzX2/524Shjw/YRr7dbKgTeWfCQNpN4uVxcM/TKC9G8HOm6a7jTqEkZrUMtbwncxzH47SzqVRKS8Atqm1WpxuQ4V1C1cgh2r0AS602Fs81cfr0vGZW2r1QyBrLpc4gwrleG/NxFwtRgGbYwWLUc+JT/+G5/DHli7XjOKU9kS1iU3kCK+s11HIlVGm6Vq1gtEK2oY9azUedukW1EuoUUPZy8CXeeH4UX+fGsDgzvaN6iUo9Qx4pQEy5NvmgMNzCg7dxIxqbNyHL2R4K77sRd+kXOFaBHQbWra6TRW1elj98726mtjC2AoXlxfzy/07kNKfdYZxPup3L8kE9N+qEA1Exh9NPH4R3uoV8MtCDUKJjThWmFKLUPIeSE5dQ781hvqZCYlKfDE2UJJKCJEuTfqwsdnGJhqpNzM13sLBET6wIkdxkEwxYK9pYGObabTx76giOdxd12rVZUlJaeh++6Ji6DJUK0JxpzOYxUShiIl/BqEc8tY5CztcIYY3zMyMV1JxDIeVtGvW6mX7XrK6UCJXzKSP+SkyZMUqn0vlBc7MwqeTCMomkHKmxSugxncNgcgXGtl8GjygDUSiWG5or4WhIKvjoMFvlHhZiZfIjswFD6LzRFcini/nDW/8+4elIBeTFAHACgCY/SgQoUYN6/oXjyB6fQyaOdCkrzAqmMOhL6pRO8puTXBqTI+YruW2Xrmu+0NAPMstplySHuyjC4lKAdruHcwstWVEtNlvoBD31Ev1GA8UK6R3W8Ti1OIdnjh7C0cV5SMNOrO8LTqkrnbW2tOpEAROlEqbrY6ghj3KSRS3nSTfBlPvpSOihVvPQqJIXXESjxmSngpEaBZiKOpFMBeS8JEM5e3GbHzXLCqsZrbPBBWSGyoFatQZFieEi5BASkL9sF4rVGpqzsyhwcqxKRp+hOzIJNw0eRTkJKsu62QQfNdrISDg2cX4xH7z9iwl/qERwZTLGy9jp4Llur7R28lm0DpxAfOysCm7ZBXOHaLA1ER9VPl7uh0kgkRenSj6H+DsGOT8sCcgk8cdRJFUPtrh6HQ609jG/2MO5uUX9avY6Gs6pTo4gQ14OdyMd8+IBFjotnJibw9MnD4qFvjxUw4QEllmPlHyMlEpYMTaGyfEVqJUr4geFS12ND2ZJASV/zCsLLB8dLaJWLaHB39drUkJhQlekapj8XEjZtE3OB2qUGyOmGYLm1lgAgFlP9WnIKvAgxkBgRBYDz0N9y6WozMyg12xrsxc9EshIaHd9SzeWwPuRWrwc4TPFa2a8Fm69iQnkGu7OfOTOryS8rHk6tKB0F+BipmErO1SII5OAU2HJGQ57s1viZLc1nEM0wmRBTUSCaIi58EkX1gnuWpDRNY+Tp8/Ar9XUYdFmovsAFzPso9kOVX8SUFhsNhF5GfgToxjSJYcEaCmAJbozh8EAP3jmKTw9f0K7esSvoFGu6L8T5Yamk2kM4xdL7r6hexGvkhitVhvtE2dRTvLw61WMko1fq6BeL4ktQAkciTHmaG3Fjg6HlThKmIpn2PBvqmLNsYfU3HR5tEBjEKwUrN4MxbbgDVZEbtUa1C+72FzOeP0In3UsGtWuqeK1ExEm+0F3PRvmP2Yx93z91iQMemJpKEgR9lK4sGyU7PUBn+FggLlnDiC30FQ9wIUjdCdJFoUem/VITyahOOnUuQ+b6qVqNnIwwLmFJQndM0QxxFJ5KqbkWDdCN4pVrtCIfKHdQVzM6WEr6shyyqGPmQSlKIf7n96LvWePa0T/lVsvx9hoFcVCUR+aCRnbZ8tS4EK2zCg17vZx9uBxDcbSUKAxWkOtylBL01JmrlQPcwL++hz0QaMROhU3rV9pIpJW+ylf4YlUQum+VGvaw2X9HHB6W271eSSVCsYv34ZctWHN+JSHxaZA6tyrn+FqdvcsNX7BA8IKgmE2PZlczKDXW6Z8kuRLmTRltm54NSpkEYZt9J45jGGzY/QOTlvxXkwGmu2gopYyV8nBmcKIalUnOrjsMehw4JBDQww3bGBLEpuTyhm51XXpvtPuodUKsBSE6PtZ5Mr01F1uzFs4GgKlOINvP7kXj82dwERhBP/pqt2oNcqO7Ga7PS2LJKWqz2Tj8JSzWTgyizrDcbmMWt2XfhHbfZViUaUWh4y5afVvaYhTYAfpvDYRE0HZKyv0srluNbqZpqaO8xS9ICzMZ8JFoCtEBnGhgNrmTSgJWzXAIOVj6dkpZ3EZrXONkBEBTyXzDr630QkU0sXce9ftSa/X02uJNcbFTGLEHBEQVJdHVAC6i4voP3cM/bCHZGBKXhQlMrH7jKaaJavthAsp8WIzhZbpLsujcdeRWkJKo5tkCnqB3FzjQR7dMESbLbNOD91WhBbv1BrbWcSaHNnLbmI9gHLs4d59P9JirvRG8NZrXopyJaVgWmnE72TqL20ENxrHJgEHrpqn5+EFwKhbzAqn2ApZ1cslSsAxpAoE4RAVV22oOVUuqjdkYmJsDJZnrAOtZWdJEDdoSgCTaiXvUG50VQE59Nk7np7C+KYt1gd1YI3WVfdmWl+aRUiqfyRhyB+3mI/d9dUkCLoKq9w5uT4borFUG7mYROyZwrVPnEHv+AnRIOOYc5GW1XExNUYnAxlTYFbN5bRr0tkH+Ya5vqI51PGA55X4BGGoKSxKp/d4KnuRsFt6fnTptUVSFZvMzkjuwqrDj3O474k9tpjFBn7mupeh6Jt44vlsxPg/Zo1hbAIZsWY8hPMdDBY7aFDgkclOLa9aspineqeVIdSTL+SKpvXAReTiUqQRVibki+cHflMPWtO4pUMuCzAyYShxypkX8pXs3g5yWYQjI5i87HLNwPBLHSzpx9t9qYPpEqCsHB4IHZpcKXVpX3QyH//G15IoCszUk6l0nz80lkELoTL6ZPFr4chh9E7NoxAS5bCuCu8MFbAkELPOdEmQVSHMvkQ+cV0Ty/TMN8QoigxblAAnQsJ6sxvTFiJGu9dHGEYy0e6wfZYldJhXBST3n5Q0Tcedvod79u3B4+eOY7Jcx1uveYlMddIiRbubyBNDK+tBp+PK9yJLZHqRzDXBTVGSL7Y1DSocteOpIy2GbSs1h7PI+1aKcDquRIURbloe2LS+TXUVRPw2yyrGIEnUON0/nkwCJgGTo0oF0zt2iOjFEEzAwAhl7gUdv44n01TJjGLJXIB2It7ICuQboxarHr/ra4l8IXVncTDGFlNarex08EVzwOyBFxCdXkQhoo1SXx9Cah/Krnh/mk+J7hbSX91cvsoXNySaOkGKis8TwnEMCtVLCD9CH+xtxugGfZUrTUplM2lwDgnUxJP7jxq/xjuoDTzc9dQePHnmONZUR/Cm3deg7GRBtZAM8XIdIFRFFgLtMmypZWbOO7XZQ9LsG2hAyZpiDkUOGWVZLnD2lL83QIQzg1xgWoOwIc8NKysO7jSNrTuHJB0zo4Ior0w5Ehy4JuKTyaDHCsIrYeX27ahMjut59HlPLreG7H0KS1heTGOBSFPw3y4mwyyLXZYn5v/YF8VfNVImy6FvHe3ZF15AcGYeua7pBDCt4HG3BqrLuLhzSdWXCZvjEDls0UKedT4MuqJAIemvNEQzr2WWGlxMIkK8U1u0TOZ0GafCHNhg5k3uzkwG8PoFfOPJPXh69jg2VEe1mKWKb3eVIgd/8fM4GqnuG+t38qTKeb4/RHS2JYyVlh+UgGPGapAlCe8US6Y5gIdsyayUqVbGjcsSreDZAnKcMNXbVWdTp4wTckOEEj02m0hqtEdkGRDaKxR0MmvTk6b2stzJVBxzn9SkW0Ww0/3MA0TgPYfShdnsY3d9LRnQHLtPM09SK2wx0xeivweHd84ePIDuiTnkOpIkUSznrhaHU9LbNvsgGwqGW/5y9CR13jWeZ8Aznyxfl5w7eXtQnrPft5PJhY25qBGWaK/E+yZ12mOW6K5Cy1KHyPczuHvfXjx75jguqo3jTbt3w6+VTfzfQY28362hS7lSW2AR11KXo2EW0bkmskEf9bwnj9Bs0cIa5Sy0eFxcLib5ThzW1ZSz3Z9UPcnTH412ybryKIplpRqvGY7tUQBDfF1i0mzQs2JgIpj3ML3jcreYlEJNm+MXXvl2h3IxDbhwekhaTIZZBxo8+o2vJypF2HoirZGTTeY7aLb2vAy8AuYOHUbn4EkkHFNjZkgTGUmfMbHgrqH0t/XZ1BpL/Z8d5Y1TXtb+ogmoBVzChPxgBAr4d5Esj/sIowS9ZIAFWhFSv265zcWdb7IqaXbM6PaNPQ/jiVPHsLm2Ej/10pdIz8+Kdn4/H+DAMk4y9kSjpMh/YVlbVvVd0Edyro3KMIdCmcmcTVqTbVCge65HRCujgSWGY5LX+BmlI89wVzRTVm5hbliCKLpeeC86TXfufH7u3jBWLS2j92IZMzuvRHnluD2b1JrZ6RiIlcXI5CTOKeUtbFgoUA7F8ZXIN8btBO+5686ERTxhNRKOB3EojJH4rMbQ+SALHprHT+HcUweQhH2VIDyFRENY/+Y5cJujTFpB9xPhPcJNhvZbLRn3A2uAE0QmQ931IkNKmVGjnIvpGtfRIItebiAdoa5YxNb2YULGkFnI0Y/aelg8ZXc/8AAeOXEUW+sr8YaXvQw1usipq2ATU0xBRE0UWsCH71m27Rh0DIP5OEF46izy4VDNdUYjZukMk9LwI2HLLRpLLZYtTKComyBHBtJMOYCsrJ48qOIyPiurKPaMiUFLxpueYdQcGiJfG8Gaq6+FR9k61qEp+MDBJzcKn1owEkLl5uKmZDOcWVdxbBKFUUfoeuSuOxN6Sg54OiOKyIdKhrijSPGTklUxj87CIk498hQS6tZQQ1xtL6b31o7x8kVUOBavGtdqSSUYMldjByFEFAZGo5B9RGrRREqFze/z3qSTwNAroJfNYDEK9BCUxJAD4zTwZJjq/MuYUX/9/u/ioSMHsHVkCm++/jWoloxVn86dyujGOcMrI+QvFfnMDO0zUhOwN7uAaLEJnz1ZtZpI33CiFwVHESEVhrM1kkBnqZPIAYKsfuK3/HO+vmHVOQlw8LMJi6bje8I5YHaDJJ0Bb2wM667ZjXy1jKyuNzf6wOkyPUlT6FCOksvLuCcNuQQVrJ/plKAfueuriUzJQpYHHLbpW+tGjHbWQ4nmM2mneHLPPgxmmwK7uQvN3pktqBx8stmJmlidLp+vtCVGHDGKQr0+8wApYfX76PQiJTtcYCl/uO5HlC+gW2L6zvDi7g7hkja1zHpRiJPsFvP46j334ocHnsO2lWvwlte9RsQqi7IOtJD5G2E8M2+VM5FTyTRjm0TDSDRvbZ0+C69Pgx6SqHJuMQnamzsSw5uSHk5Y06KSPmLyRTP7ZhnE8c5NUWhmrkgQJEMENBmPE4EirKlz9BLlfMruq+GVSyjQzZZ3rmNoMBIpj7OqyMxn5drH6W7T0i2tmDp/MvfceVvC5Ic1JolWDKO0eFiWBOXb8vIIojaOPPwk4jOcqIrFfWEJquFUfnjPQ61MVwU2qRMV0qn7rXYbXWEVzo1rxKw16ifoUS0yDA0bVi1YQL+UQ1jOa+cykZBurLPqoJiFgAndz7wHC7jt6/fgh888gcum1uAtb3q9NpQGb2VE4sjPbiHNXMBp2AojdSdY09d9tE7MIlnqmk+LeotWGhD9YReGJYhlsGTx83PzRBLEL0hFjNgtD4HLt5XVs6YMuXmjPki5phw43xkFsKghtOqaq5DzK/CUS9gI37IQRVqzO0sPVg6SlXEeof7K6fO0kUduuyVheJXNIL0iuTg87jzO7BgwBPoFtJrzOLv3GXTnAyRxaHgsCV/MhCnYkKWCFu8WatwR5qK2HeuwvN27sem6mj2hlUIDQloDivX3RdhSosM6sFFGXC3qfiXemZLMxEliYqHOjAEWNOT+yu1fxw+efBzb16zHf3rz60V9VPGkjWahi0kKkx4Ls2a7YX5hVqZQf4f/pn12HouHT8CT/TE1+gwjLRDtcV6Wnm/j8qUis0uzi6QtiOdxAxi8qWuGkY367nTho/pXFKPHmleRy+g1pYlRzFx1BbzaqOZNmaxJ2URN+766PWaG7jzAlFcZpZOHxV+5Ct6YS4Ae/srfJ6z1WIATPGAmYlms0T5UJxXzWDh9HEtPH0anGQFxoFkJn+wyATx0deWYuUFkelD5vqXqSkD4Vw75EbxKJzQ+5JzYa9brA/q5IbKNCoorR4VbMsaaCbgbnNUGS+Ou3Xe8q79061fxvcf3Yte6DXjnz70VPNOqM8kIdDZBVp8Rm7XXMPXrVM3dLipeH8N2D7MHjyFaWEKpUDI5Gg7qMDfQbG+CYsUX+M4kRI1o9lg92jYnKBQNZVKuAOq5sywZost6mu1Ffi/v03JJdaw3UsfqXTtRnpjSsx/kSN3JIuoFaHU6GGmMaNxDPqFiPKaiyXZHF0XoShfzjlsS6sbFpIqQut93bqo8ztY8Uv1BZZGFQycw7LIbwMHUocBoZXmUlolojiYQUqaggyRalp5W8JBWj4lN8EOYorERgyNSK/jsvTzq66eR1EqyniD3jw+CIVWL4gZMBWm5jJon4x++dDseeGwPrt68Fe95z89SmNuUSJwbntE5yKCzAR/Wa8wUbfw/9aa072HC0yX184UjGmAqZgnl8b0YW12Lya6JJuRSOSZrVBNepZQc35NCIbVqmcUzJ9DeZQlTkMuhBBwZmgXnXYaRtestn9DxzAoBo90GCWQawJVIskVftRVl+JqDv2IKxdTX5OE7vpT0mADRfCWKNKBq/Ezz4NIHpI/y/hfQPnUWCMwrmWGAi8G7hBqrhL24mKpTye1xtapqLyYdqdqyI/BSmJc8I6JOYrITAJgex/jMNAa8d6T3YGolAqcdY0GJCyVKRTk0ru7fffGr+O6DD+C6Hbvxvl/4WdDJdujwXjpBGBTsKP/Ov0WAQ55MdzvF52n9VJGLsXRqFnNHTiHfIw7NPCAvgUXKLBi5O6NxelMJsRtSIwbSvTVhf405ubApDxiCDen4goaM8kp8xrdejJEtW5AbkPXAMGwJnEomy3xs07lSzJoZPBx5lKcumDV56Ku3JLR2sMUMFbcVyFzaznl+Chae3H8Q0fwCMl1ORTsjbW634RAlpswlH55r5BIRZ+dcwDTVsBimXM7Nzgw5MQHvTp5gstv5ey+Pcfb2xuoqnHOUrOmT6ERo0LDcNOQSpFDY5OkoFPDXf/Ml/PMD38PLdr8c/+3970Qcc6p6gDi1I9a9R1e+gYMZTVNIJ9499LShbLKlRgo/d/QkFg+d5KiWYD+f/CY906FMe3RBujEOhlojxhmfWFwgrkPeypysiOHWlFB7y2W9XrGE+oZ1WHH5dmXU0i2SqJZtBl0ERGdcF4hb0piPzAPyKK+8YDHFASIWKi5OhJxVJUZtYB2V5xAzF/MAwnNcTOle6uRRbEnqlyAgTU11Xupmq2teZjamoNeSbDaBgb5ohyEpFNJkzZj+bKmINZdvR6ZCzQETLxazTyrIDuJyfVOpOWtSjQ8phz//3BfwfS7my16L//bf/zMy/cBqZnp2sQnukhiCF5p3VNnhtNrdfSxHWxHB7Yzyjuq3Qxx7+gV0j51DMSFAQKPzocb0KDeuKXGnSC0Q391rVp/bQ1SjgZtPjoa2GdQDLhQkgVPyiqismsHkrp3qh8q/QbYQbh0Erlizw4ohbmDe98Zu4OS0P+7qzAdv/wfxZvu6N6kf4FJ6lhfqsSWIej2cPnAYg4UWsj2SvzjeTc0Bl7mxtZPwBHFUgZuAfFriieYgZBQUMlLMVJSBmAvJBaWXZcDw0ahgw5U7tZg81GSJS23LOf/oYziuq9Agya9I9RB/8pm/xr88cD9e9Zo34Jf/x88DvZ4WUb1x9U7Z4befPaQ2n4McU/cFLZ4biFV7jd0iMrEGWX3uU3v3o9Bn/zBvYZLPRlHHNpnVncyyedqpGOI5Nwq+rsFu/HuGWV4YwoklUMV7uIDixDgmr9olSTYh1q7Tki6ndDHc2EJ6MhVZkENletX5+cwffO3LCRuoRIEEFpCJ7aaVufLU8InCNs4x3Mx3kA1MLZkfQ/QQgQbmjKf2qpgF7v5wXly8uSm6RNE/k3UwpgELaYpJyEO6VsbG665AfrQuQ5vCMK8HygSIoZwgtXr4SgTcuCC7NXkP/+vmv8APvvttvOK1b8T/9avvkwYew3nKO2LLjhHE+MDs/psOfRo11DmU0/z5BkM6Xnfu2Bkc/OETyEVsV+XgC7JjZimsUBktyzEyF+RR5kb7VKPqVNqCq7zJe8p4pfLMe49lGKuG6ihWX30VsjX2NC+QX3OEdGOO2OvwirEr0F6zOj2DUjps+/AdX1Fzmp3+QS/Q7k2lv0TvoAN1EuH0c8eAuQ5ynFNNovPcHhfNpb/E5CRxvE/nF6KpY9n/DpXVMWmQQkE8QIcbQXrwGWSqHjZccxXKkxPIRmQyUBWZ9odm2mvNX55UlhZG/1DnpljCZz79p3jg29/Eq9/8Fvz6r/5X9Ltt84tOVVQGFJagihdPK9VCGF0MvE6Le4GQOsWp9Bm5vVksnDyL5//lUeSCAQYFSrYSRKfeFBOxonFoBYJnlKXm854ZtLI+5oaRxKp1mAkwaGEdkqVpbf5VvYG1V12LTKOm+5i1bZpA6b+OcWBv1qKd+axlZFPsp5oGD3ztlqTfY/YXIeQkM2f+5cRqFEK7Y7I4/tR+9M8uwued6qya9HdCYzhvwTuI6X/RPXgyFwgosAi2I6vykvMj7OOR5U18lyZu5MEWc1ixYwdWbN6k72NZQsFhaerJdI6Xt4UgJhWmYT7UMM8ffvzT+Nf7v4k3vO0d+MCv/7J4qNapcJNnnH4mY879mRoJw1jZcEpaIDqlpjd1BXRKYy3W3PFZPPf9h6XAxcWlW4PnFoYlCrlP8v8kzMdkj3Jwruwi/kt7DNXrqfKW8UCE36qu5fdWaliz+zoURkeUmFnqc/5L+9gpyCiiKIse6JnUVk6dn5z+jXe/N9G4nYw9CevZUA/vAUmsiEYJTNWqqFGSlPcc58Nd8a/pL6Ir6sQbBdDCrhGyWS+Zubg5GjATJj5JLmnGt1ZUCTmEdGvwq1gkT5edW5ZF/GDupIhTw89HnhKzSs5kSIktwT/dfS8OPv8sLrvyarz59ddjEFiHwjY4ZzvsROpUhtQWMMNw3r0S4XCTaRqccpwbKoTw5A7DGDkK/wf8PPw3nPqy8X8akZO7o5YY60uCAezn6oHzMBjOKmsRGapaU171OP+M2n/Evos+wpExdLTgLjwbL8xaeS6b19XpYEYB7/k8Ltq1CxsuvdQO7U9dfm3CsT0WqLo7bWh8manNDJQdgWsvvgRTlSI8N5ep5rA7Kez1EaWQwaiUNiz70p0qIhMfrmkLaUGdK4BsKbRrTfrnufkuHjx4WJJtqiylE3e+3tL8BpuhjkDGKnsQhjh84gRanSZWTk5j1eSkUnx+Bj0Pk9+wiWkiW66cEojvFLC06CSvaQ7GTgT1Dpj2rhyp4ZKVMxhhCcIIxIzTQae8K32iUGwqEJf1OD1ekI69SbG5jFxIEetw89HkJlQNSiA/S9vFHL775PN4/uy8wnPK8U3PZtrkTid5U7iQz+9n3vsu/FQ6bPuFP/h4Is+rMJQ7rRG7bDDIen5Mq4soxX30Tp1BhYvpJr6IwXG3qM/HOorXtKNVUnGLcJuNfxABMf1amY3qnjX0X6MJJCQPh5gn72ZqFYYkWTPWSg/B/n1ad2l2xZU7/HtixLf9w614Yf8hvO0978D2HZdgGAbGZpDJtzkOMgnSNRIFSnSID6dfvA4YgpRcOJEI20Ym65KcXYAX9fU5UyURbhLelWUtZkZKmrznmeSQRmLUS5f8CAM2TQNiybZByXw0Xd9u3sPpTAFdhkH9G5MO0Od2lUBa+6f3pvRJ8hlc/cqXYed119ofP3jHlxLVYsRHowBBt+tQF4aMrE1e5fJoN5s48vA+lLsxPN11RtGXlaHKGPbaqJvibOkdSpAC2tJ/lz6rseTJG2XqH0vwiI3aGPnplVh/7XUSAi44CM4OSEabQXgrVTYEZzGTNYD7Dz72R9j72FP40Md+G1dfezkGpI5qMc2fmZp4NBBIM3ZeK8qsnQufBmRVjDtlakONrZ8YDrD/wb0YLDT1eS2UWrLERJV0ZobYnBSsHVJU5t3JeVXe9QWnIGJ17NBxa4lskfnIKDKsNTC2exdKpapr29lGU8RgXuJG+3QliJrj2PO5nNwTyqkQ4g+/9pWE7kG8G1iaRN2e7hTCdEQu+I9jz9L2ow/v0+Q0F5mtLrZ7WJey3jLDNXZM7L8aFGW44g41LE67kH1MhUAZdTDBsiGiYNCHt34t1l55BRIdXzOV4d9bXe8WUwiNS7rypKoAH/vEZ7H36f34vQ/9Jnbv2opQEqPn50zJcSKAIPzYsRAJlBDgt24jc2TTGDIg0URAVaQnWRx49Em0OJNS8IQr6xbRLCpJXANDuYoMj8ZW9MQXYm1p01p8RUYewqIUneJGCJmjyIMlh+zYGEZ3X6UoQ06N+LIihLlrQgc8ZRQ6XNY1DATnpdnsg1+7JYkjQl8Rwl7XwANitAwfORsqHbJTm8vi2ONPIzl6FlmiIRSi4C82qiV/zcwhVlLAFF2tK3suCl3pfFQcmu+WEA2NxzMhIho0QPXiizG9/WJ13OlfI0NS96W7T/6HznNaY/ekdg7xsU98Ho/u248/+Mhv4LorL1VLzbwymS+RtknsmXKjDLOxWBURpWkULYwHbKrUrm+q3+U0ScYdeeT5Qzj19PNi7tF1gSgeN3LKYBCNxKPQsWsaO+McWiETLODG5YymXp/2lNrQWbH0uH0q61djbMc2G12IQ+TZCOfCLn9Z/cvQzLGHsl/WZuHG84kApSfzB1/9YkJ8lEyDsNs1ng6b07KOYIgl15Cno4BnHnwUyZkFlIeWjgOoiyIAACAASURBVDONVg9T5CZ+L8MtH7L1DAmC2+VNmTBuOpsuM6Vj47CQEMhGNTX2JnbuwPjWDRK1pwwZ+4fpl06mgw5t6soAdzaiP/bJz+HhJ/bjEx/5TVx39Ta1nWwswbR42HznMBSvE55OGYCry8PyhUwHnhGnDe+Kc25Y/nwmRvOnzuDQ3qdQGpL7Q19Pfl4+SvWU9MXmfInWki7PEE2TEaRoXCDd09R1kH81Iw4FN00SdmzrxahftEkNfKp08lnb6UzBgnQxrR9cKVfk0isz1MlVFywmTybZBez893rWl1weGM1CRgfkimbL+Jf7vi8LiClyS6n3I2zR2AW8v1RnUkKGbAAnPsRdK4iMIdUpcViGaem5xBL7PJ0xVlyxE9UNq5EjvEhFzQuQDwuzQ5MlI2hAYQzyWfNZfPgPPou9T72AT378t3HdFVsREjN2xjT8OcOhcZyYrSs/YHsptmaxTidlu8W0tw6KhCBA6M3KoWCpif0PPqrRDb9cMPVO+mm771eXUGMK5iTBsKsSw81wpiAM37/I0ARjOA5CaNH3sOqqXRozEGGa2K8GYq2wNMjR4cWknNKhT/wkWmYRAVp9HjR46GtfSkix5IeMgp7olsI9HYIxoEpzkQVxBfd8/T50Tixi2/io7opy0dNIeY6y304+huAzpdl05ywbeDvR+CFhZDfIy3KFdWiSVfYcRAOMX3E56pvWIEc0Snxh9zHSmsuNGqkEcvKppUIWH/z9P8ZjT3MxfwcvvfoyTZUZJmvsgf6A+gikrPBXuEwe4wLzxBABExGcCZO4T0SlzrP5BkGI5x7aA7RC1KqcouY8CidNiGoZYmadHGMzygvGEayVKzg9eg0TcaZU7ymjiJSbGBHyRSUxKa/lrHeqW1JDVrYpXCvLNRgMOeKCjqxddx7Oe+T2WxKGHcJf/FARXQfSy98V/hyWyVeKuP2Ob+LMo4dx5cWbZNlUzhZQzhv5N1emK23JhnC986N9PH02H2EYrNJyTUr3bXScAzTRAKRcjl5+OUa2bJCIr3Ylw5HFmuVowbBNcCJ96FzMGz7+x9j7zAv4o098EC/ddQn6AdUwz4dzXh0C0rVwNqktESsmQQHJ3yzJbEZUP46oFk+lG+MnDfO5x/chObOE0WoFhUoRJdId6WfGTcNJbWaucnlgA4BcIDebwiuGP9vNbPazifID+gqQ4D16yWasu+wShXslFg6m5OfUgJNaaeeN3IylT11Fmzaf2nIxyqmvySO3fTHhh+O8JBeTJGTdaU77VFNgHm1GSrjzjm/i0e88glfs2I4J7lDuDrK9afrtc66xolqMdykpgTYWb/cL715+KD5kEcdo3JLPW/ekP0QQ9DGy7TKMXbYJGf49N6M13R0bwDBTtuWYfBkvNoNiPoMbfv8z2Pv0QXz6xg9j9+WbEQc9bR49aDearvYXRx24iOTn8iSSWMX2n6gdke5WpWs8aaktI3OHwRBHnnoOwfGzUiHxqAFEzTzST5T4kQZJeVU3cJxmfkTJpI9rLHqF7GEfPSVhQK/gYd01V2JkcoW+73y6Z0iP2XrZyINyABfprH61gzG2buP5MPvI7V9MiMcyISBoEPH+FDhuXQWG734pkaz3Xbffi/vueQBvet0rsMorI7vUhidfy4Jm/8tlUg6N013irSOEw0KwvEBcdso0XQ59RH54WiRjGqK8/iJMXbFNRTNRImq+WzcojbM2AaWRdAk0EHYEfuejN2Hf/qP41Cc/hF2Xrkcc0MeMuKudTj0Yt4lYhgmoiGlex/DL8cVQp5N/l/48J9CmB+YNsjj+/AtYOnAcY5UyivUKGBE4js8QyM93fi7Vse3dA08l7NSV4WL2QzESmcVjYhybrtutHECRxi2nxJ+UfKUtaUuyDKM2vi9H8lkWV6fXXBBm77glIdFIjLko1MnUyJ6mmShzMkRcGqBWruGuW+/DPfd8B+99/7uwquBh/qlDoumTQ0uT8GKF7SFmexkZvagOZSHNE1qkSojbUdw8HB/MGq+Lc5icjMqsmMLq3VeotqWYAx/oBZQr7UV+SHJyWTjbGESC3/3wp/HskeO46cbfxeUXb0AchtYy03iADUDxi6GVoZTMQP1ekuEDhWWWKqZ8YiUEX59QJr/od3Lq+YOYf+Eo6lUflVpFiR8jk1Ai4bB8L7wrLdyy+cCF5JqJdaBO0RCduIcuvTrjHMYu3oipy7YuT48tH02DyJzUqROBdLW6sfIY9RgJgOrk6vPZLAUq6B3JMCvqSCfQDCXvAak55zIYejEqfhW33/ot3P+tB/D+X3kvLp4cwdEfPo1+uy/3QS4muwYFPyPrYb9kvT9pkRNmddrtxtOweonJENtiUnscAN1SGauv2Y0C7SpkDL5cK1tJry6NDc8QraGuADPKD9xwEw6eOI7P3HgDrrh0i4xNzWPSlJNTAhgXkGUIw7wWNKAJDU8mycmMSjaaweemsOhq1eIAOPHcAbSOz5pTPR0RGIUI1BM80DxKHhlRLW2KWnMjDLPsSZCtNsgom16Me2o2hLk8ZnbtRGP1KvmKuTrkfOLjCGv2B65l4k6mZEvdNVabumAx99x5a8IppbBntBEuJgttLQAvYaL8xT7KfhV33PYd3P/t7+MXfuU9uO6STTj+2AGc238MBQyEzZZ9zpvkUS5XUCxRYoVcU+OqClBXP5fmMWkTmPIxdmcyo20ii/HLd6AxsRJ9GsNIaNEoi+mAren0GSudVENiuB/43Ztw4NRJ/PGNv4OdF1+kMCbBCGGgMpxWqBXk7u5LjRBSQF93Zogw6gk5SheTODmxUyExwyFOPLkfwdkF1Cs+hnEk9nqdyRATPo4ZsNHA2pOyQmwwiH7CjD2hhaYx9KIYrThAQMC/UsVF112DfK1q4gwXblznZaKy7oLFFAAvoMYm2vhz6qtm4KcJ0J6v35YwGeGdRWyW1sNMCLizeBeIUVvkyaxoMb/7vX/FL7zvXXj5zotx5swijj/6LOKlpuj5tIVguVLlrq3wrvQ0fMNEh03ovOPR8qHylMgrBFlpzTLUkuRV3roFKzZsRCTHO3YvzrPOBU2qg2/8JLICdTJ/9yYcOX0Kn/3kDbhsy0Xip6bCFFrMtDkolJDFu4XZqBcqQdJiBh30KCnuTEw1micoNCvG4uF9zyKeb6LhkrxGtaIpawEGBEgEYVriIklvZ/zDTcg7utcfymKLzf5WPERtZhqbdu1CLPDBzZRc2MR0eZ/yDPfniupiMqS6tlnUZ1ZLdF936qN33ZEwvHJXMgmiljgFK5gqc3dz2HbgDbSYd97+bXzv+z/E++n9uHMr2lEfs/uP4vSzB1AcJhoX5xBqueahyAUtUFDXhHXZuyOgQF6qkBnqpyrQZuW6HtC0m/f25ApsuHyHteLcsIV5SFp/UIw8x7YndMjJqQ988NM4evoUbr7pg9i2aZNYhjy5End04sXp1k8BeIVaAiTESXs9LWaXxqdS9nQeKJpNzUkE6ui+Z4BWgHq9glq5rHlN9jFFgk617ASsGzp14UnjMFSbn5GbhuP92Qymt+/Ayg3rBecLuF/W7nH5Xpr32bWtLwHumrUxBJkPpDGzRgw9fTsnp8N+IExWJUNEJ3SGWu5oqvvHSEpZ1Ms1fPUr/4QHHngI73r323Htzm1qLQXNLl54eB8Gi13UiMiUiihXGW7LKPnspDAhouEpuwgmnOhcl3Qfk6vDGpMzmsRtW4UsVu/cieLImLHdHfVRUtZst3lGGONDLPsl9SB/44OfwuGTJ3HTJ34LG6dXqvNQq9aMQSgEiGOGDhrkZ+I9qdMZW2mixewi7HHmxUY1dAj08OhwG+HoI88gHxM0qKHiU6qUUuYMeaZDr0xTJ5I1ts2BpoNLHByWUicXNAoR+jWsufpqGcoRRpF2qJSmzi+cSjMn85r+qbFNLMrx3/Dva6vWvXgx+zHDDItn+nbw/uTdYdCWuvTFLOqVBr5661144HuP4J3v+Rlcs+NiDDKxiFfHnjmIc0dOwAckqutXPJR8HxXfgGkuJoEH6eo4cxaVUZzvZ2bLdhWhtm6EheEQ/vo14tCyXSQ5FQHgdneKBOceIO2CGcY+cMOncfjUCdz8qQ9j8+opgQGc40hHE9QUdnUaHwxLMYZiMvg5k6pRwzBQZBIfyqE6arVnsxh0Axx79Gl4g6G09MoUsuCcCGFOqnaJgmlzk2xep0ayvDcp5EReModreSr5+8zUJGZ2XSVOcJ5DyDnq1PJzWtRhBm4tW9vAF2hV/JjFXIvyylV2Mqk2wmLZ+D8E3AMEnZ713jgkS3y/mEGt0sAdX7oLP/j+o3jH+35GicYw10c5W5K9xaGnnkOu09ViMgkqcDFLHnyNjdO6l+E2awOp7AgQ+OYECkfphkBIykoQoTMcou15GL9kC/zRseXER4uRDgzxjiKbnVp6yRC/ecNncOzsKXzupo/gkg1rFWbTTaD/OqJPipGqGS9FlT6CTlcdozgK9LBVb7JskrsUNXuAaLGDk0/uR3GQaDGpecCBHr+UkRKYR5MeCT8VdGr4ngiaM4QGwwF63R76HOVjLhIPULloM+pbt+iDe6wcPGvSEzPm3OmP+xK7QOiURYLzJ/OCxXzinjs1nymBCtIQoxBBm1RFw2hF0/CzqPp13P3lu/HPP3gY73zvz2HXto26X5hvMkU5+uxhtI4cQ6NQ0lRx0feUvpNywgXk+vHi1gxn3jPVaXYtzODHTsswFjrSJWN+pCZyV1IuiaNL1p/mQ1gGsFdIGdRCUVzf3/rQp3B6fgk3f+qj2Lp+Cvw86tMLajufVVy4mJqt4eL1eMXYIDAzeipk8lmwXFDY9PIawp177hDKWc5gllDyC+bfQk0g1tPy/LLerxnT2PXBzJnIUq/X1/QXNY6iJIfxK7ajMrMKGZry8hmkJC6yFJ3KmQEdblk1omj9YEno8M4k4TqfQ21qLTjWp5O5756vJ+y1cUaEF3QSWVeeCZEJxseISwkqfh3f/NI9+Na/PoR3/8LP4crtG4F+RswBGafPNXH08WfhBUPZYtQaRVSrZUnK+GTTURMgRy0AG0FnN47NWs38i+3FE5RFd0C7jAhLSQx/zQxGNqxFzExRvB7AI5mKugLMlL0CgkGID9zwScw1+/jcZz6GzWvGtJj8YrhSyHLIkyFCRnjWHIuaCxT6t0xeYZYYLfu5HHzlZ8tn0TlxFq2jJzFSMGCEn4+4LCfB2Ldl94ZFPJnb1rymuKO1vOij0uv3lRcwyYvKNUxdczmKlZrKPpLFTe4qbXedB/V0z7vZVLayjX9kaiMCVAo5VKcuSICeue9uA9rV10u7J7xDHexF8d5CgrJfwd1fvgff/f4evPv979TJ5OgWHYmkBRQDx55+Ds0TZ1BliVIvywSUtSYLbbLoWKKwiSuM0YkVqZPAE+SwSU1SBzGW+n20S0VMXLpFFERKiYraSRyU9Mx8UQ+xG4X4nY/8EeaaIT736Y9jy9pxnSx+pdhsOp4gTTsRywaqa4kUsdbk3RkyMVG9GdjJ5CmRGdwQsweOoNQNMVL21fpiZ4jSMhIkFCfZWH6EQbizORPaC2LT0mPCRbSJCmT9AXKrVmLi8m2gApFwb2ECtGh2IDs3uYMwlQC5L3PxsxlTCQlrMbOoX3gyn/vONxL29XRfSl2SsB4REuKVHIglbyVGuVjGHV+5G//y3T141y++E1ds36DdS2ED3WdJgtbsAo7texr53kCQl04mHYmY+Yl8xfBYdOk7Wz2mm5DuSmbH4ub0BmgP+ljiwM7a1WhsXit3eB4rHQCm51StLOR01/7mh2/EuXaEP/3UH+DidSvVn+QXCd1pqLVdbu0ofVYH5xEFYs7Az8s7s9OjvbLJ5WSJ356bx8LRUxj3SmiUXXinTEy+iCzbYMqs7VSRtM2N0Gy21atkE5kpeZctPsKWyQArL70I1XVr4PXpsUaXXvYoDXVS8ixSHEcPLeQan9fpz4qjfEE2S3Gp6Quy2WfvvyehuzoL5n4cWVeDu5YaBKzBVNxHKOV93P6Vf8S//PNe/PwvvgM73WKSoZ4W2iw7jj25HwtHTuleGfGrKBGxyXMkxJMuAGc5xRWS1rlpE2jMnC2jPMcWEmXTnUGMVrePqFHH1I5LNd/I8ChxCk1WsRGc12L+1g2fwHwzwP/67Mdx6cYZLYrBaRfk+npY6WISi2Zo7WMQMPmx9hfDbI/a772+cZgGQyy8cBTxQhOj5SomqiX41NGTtgHlUs2d0OBJs+AiitZqc3qGXzkMOzHaiNGhUFa1jA1Xc0q6Kk9QUUn1nhyBywHrKj+EYDFBNJYeT79N8Jsylw5tNov6qrWopNns/vv/SWGWYVW6duLkEHAm9GWpeugW884v/iO+98Be/Px/+Vns2LoG2SG7KppQ1bZi6GjPLuDZx56U43qdWC3Za8poSyhXCqo/i34B5RI10a0zz/kbU8Py0O2HaAahXBWISvWKJay+chcGHOhVD7Tg7iwyHPLSQ/jIb/8hFsMYn/nsx7F17QTCwAhZduTdSLwbVTBEhiBJoASIdBnCmZYEkr7SQ8QQSUw6jMX9yXcDjNYbmKhXUCUG7Sa/+hSpcPoFTHYgAck+QkY30TkHBhKEPJkZNDauw7qd2+yd8USmYsoOiBeMMhxag4K9UdFNWCMbhGkDxlxMO6n8n8aqC7JZnkwmPJL6cjxThimB30zTeyGCfIRioYRvfvFufOuBR/Ge970Dl22ZlshfoukvfhAbHk2CGE/88BF059rizNS9PKqNCuqVIhqNOqoVX/dMkeGWfCGFXwudTICYUTMstWiR0eqgmcth/dVX23QYGQNDYrJm3UT6RC8I8dEPfhKLvQh//NmPYdMMF5MDw5ZIGJfGeonm35xxYxMOWGeGyV88qbrXWHPG2mS9Tg8nnngGlTiDkZGGepls9fHqkDAyM1iK5+uBi3HrTnwi/SJGGJ7+pW6ITr6AjVddgZE1q6xP6YaPRXaTxaOZuqnt5U5oCtcShBArXjRLCiA60eJsBrVpJkCuznz6vrsSAQRCW6gDZDQK9jW5g3kHhIjk9/WPt9yD7z/wGN79X96OSy+eRLZPkWAy20mM5ocrCVifPXoKZ144gkIvADHMUrmAetHXQvJhsHnN+UQlMtIGMJFdUhXZx6S0SisI0Gl3ZDw+c9VVKI5UMBjwLjRtAiZTJJz1gg4+csMfYSkc4Oabfw+bZsYQhgxLdjAN+bH/ky4mhTgYWqMg1OnkA+diBr0QYRyJFcCw3213cPTRp9DI5FGtV+Vnom4JmQSFLAq+JXOsETXLytcdxAh4EvkcBUj00Q76iFaMYv2unfB938ql9A06vlXarlP2Sr4UVbmctr2cEhwubR0jp9WXzaAytRqVyRnbuPvuu1sBn8dbHYUhQw3Z7VSDZrnCUfSeTs2dt/4THv7Xx/D297wNl2+dQXaQF+SWpZyZXBN4/1E7Z4DZ/S+gOTuPas6TunI9T+SkqLaVNGyEsZosGf/M/jyrDkorDNEjgNDtYSkaYGrHDhSnJsRKF/rDN05BI68gXdqPfPiTksv+1Kc+ig0z44giC02G+hjOqka7mPFkOoSWvXMkQ015ZrMBKGJM/pCmp3MJku4QRx7bh0qSRaNRRZWdISZzEkYkruiaAFLIpBIZnxlPI12GLMQyuWTd7M2swsodW8Xv4Xta7tMqR4kEoFN5zK4FpeKCEo3+Y+Rnk/dmzmCme/yM1Rcv5j2JwAHxcggS2G5i6OEPocx2PAyVeX7ttnux56En8LZ3vgXbLl6DYsbG8zhzKIE+7k7VkAnmjhzF3KEz8HNFlMo5LSrnMKi1wEUgvaSQyal1ppAphZKMNHPIJyWe2en2sdDsYMXObSivWSP0hLoBuvtZDnl5dNsBPvR7N4p+ctONH8bamQmx5K1h7DoONIKR4yAjnCmAiHpJLk7AcsRaYDyptK8a9IfIFYZAa4jDjz2FUibBWKOGqk/Ux0OZ7S7JoeVUUnFG1MK4lTXszYYSRSY8GqM9BMa3bEF943ob80uZMPzvMMHC/DlVmuMTk44OQ+6P0VE1Q7o8+q5P7qg5tpgvCrP77v2G/DNVRBP1IeucYYd3ZRyqgO8nHRX5/3j7t7DnR0/gZ37up3HplhkUkcdQo90GZGvUzBmkNmfncHTfCyhEA5R8LqYpLbMHWa4U1Q+Uw4KbKlamSVA/kxMxuUPhil6E+VYHK3ZsQ2n1jEohCi2a1ZKd6jga4sMfu1Gh+cY//CBWTY8omanWqiax5kSZUqCd9VoQUCyZpRgBErs7IzYb+F+y36MhMsUE8UIPRx59DjUvj0bN12LyZJJlwFF/4l9Ep5htmv66oVoSBu4TniONdIhuBpjetRO1yUkhWJpuE7GNHZMEC3PnxBuemlntvNhMLY3oks2QGq1UsgKcw9EEgRnXvKjOfPybd6uNTXaeIDyyyekqJ6nQUF4jUdLVafj6bVzMx/DT7/wp7Ni81uiYTJmL5w2uU99qarw/99CTGJxbxHjdjF7I3iuSVlKm1hxlkkzSTW9YJ8cyPGoCUU6G0qULnR5WbL8U/toZJCEbzca047VQ9n2FsY/+/k1yKLrpkx/B2tUTet9SpPSKxhdixIljZ/+YgMwKNqd50nttEr9JJ7HQK28ugt65GN3TSzj+5AFL4spFVOmoIPSHczaMeexEp6N38qfXa5G32yHaw4qALvblCqZffg1KZdrjUBSRZGiLGnyfiwtnsdBsY9Wateq4dJYWRa1s1BtOtYVTA2RyGAJkNFN7Zo0Luybf+fu/TajPSjC422wLZ5SAH1kHKfubXf9kiLtuuw9P/uhJvOFtr8XWzesQdSO1s0R8JuaqDNMTsZl/fojjDM0Oxus1VMk+Z6+T+nIaUjUGnN6cjqjNk3DUjr8UDodAsxOgtm4N6hvXqZHLna1mb7crzbruwjy+8IUvY36+g9/+nf+JmZlxNOcW0GwuYWx8HOysLMzPoRcEqHDGtFYTmMAstEtHo2ZLqiRkBBBdETNPTIYMlo6dwclnDmKszA6QD79SNGEKemUSuCh6Nr5o+jq65sQB7vfRCwPZMEfhEJmVo5i59kpwXIHaQlQO5Rd/HuHNxdlzmG+3sYp+1L6PpaU5lPIeatW64Ebe7aTllBltCHLLqssIcvWZC+rMv/zoh5Jyo4Z2q60x+HqjDq9UsnE4yq+whQMje+176EksnFzC5m1rUa9UdMdSP4DZFpvBLOa9UtE8Q3jnzi+hDIgEVWWrKJNDlTAYRxrIf2WyRASINR25QMJprWWtExpDBm9x0UNULyGiS0+5Jgy53aaGH43G+zhHd7+FFi66aA38koVgNbCzGfS6gVzfCTIw8y6Vy2qRVSoVhfFOt2MQXgyUqxQdNreHermK3rkFBKcXlPgUi2WUiMuyLMkkujvNk8uEFPnz2GuhrpGm2liasE7uRWhVisivGNVz1QZ292GpVFLU6DS7cocYnZpAsVJBnuORzleGd2oSBjpkJZ/lnJNn1cbOojGzXqPwymb/8L//16QyUker3dL4WmOkrp0vljtDGqGNAlCu+GgvdE1vIE8dC+u0WPfD2UCwRHEa5QzV1WGCCb+CGksSiiIV2XXg5BabuqadSqCeP4JuPJz44p0lumM2I50g8mYo+LTEmQ82ArjIEk4kVkloCygVK6otqbXQqJf1MxQy3eCPKBwcXaeEKuVP5xdRoN5RIYdWGCgz7gexNiJHGvl+SA8JOcbXB0pqtxVQVvTJuV/GrBUh20GFbEKaxYdtSF4VrJeXCpA0qe+V1PPUbOYgVhSzhCywSWoqO5crqDUaNrKYJOoBa2aHxGex7mMtbIWCkYMY63buxsz2y20xP/YL700oO9XqtJiCod5oIIhIn+ClHst6tz5GU7W8Xihq95GIGhmjpx1fxIDyYERtFpoCDUZGG0ogVhbLGC/7KHu+eoAVyovxHiO26ZJzLg5fi9kcKSTMYkMyy5ktyjHQvKjZRTnb6+gBEVigdl+pRC32AcqVqvqQfDCjow1BbkSP6KTEhWQvkael4Hvm2jwYyP2A1wnDNSPKIBqqzuwGXbEP2BAoDoFKxlwKmB0TX6awMOtNvm6ZPUzOlYhxbtxcQ4X5KI0F2B6EWPQg7y8y/zkBwZ/B95bLMWyz8wJ0ul3QLKharaBC10DN7pAsBnl1su4U5jsc6P4ko57J3JaXvBKXvOSV7mT+8vsTxm5mrxzpS+csZRdMojLtJugeh1jYKkfUyeBj4sP+HH9Qc6kj22H+XWd+CZumV6MxmsNkbQQ1r4RSISdFK943JEHxRAqhsc6XBm0lFDVknUk/MCMj8+T0JGaYoNeP5HI7LPgYUNqbMtoSJY4lUkFOKk/riokx0+hjuB4MMD83r/KGD5wBmHnA+MSIjesblIDMMIc4GKDd48CAdpeGlmrFEmp8qOJRMVMfqClNm2Le/9ygmvLS3W81oDTZNUbIgV72MTNYHEY4x2yZXRQiXJ2eSixeN9yIIaXMg8D5dJstV9X3zYSdHSZwLoUixCyZWA4xrHPQ2MO2l78Gl77ULeaNv/pLiU/VRIaEZktZLN9go1bTi/fCrgjMrDurvge/4KO92Eanwx3cR7Fc1nwKkxVyRAedACt0IgsoF2jDlJeAPdNsNqo5/kcslg+TQ7ZazL5ptbM+UyZNJIrbh0z3OJJ0G+/H470W2iTtlfMoV31tEp6q8fFRHDh4SB9w5cox3UmUf+t0OpifX8Q87+5KRe+B5QBPrpuvVyOBoWzpbBPhsI9KyUcuSiRPTkHkiudpDIEhnTRMiu3XiC9ztE9SMfzFSU5rmrM8Y5yhEhk3WJRkcaa1hKePH0e/wJHAitOLT2SxSNfAxbnF5a4J8xRuenKpeJCUhTvXPv5/llW8ZqiJz2vhmje8Gdtfeb2dzD+94dcTeUXni5Le5mk0SZgMCkUfw6SPrG+jd0RKfB18y6QIAktVmW2eIJI2Rt/bhgAAEpJJREFUTtLrIx/FqHLkLANU2M9kM7nsu1BlvsrU95H2ENW+2JnnB9d4n8nXcFoq6BIKC1RY8w7p5rM4PHsW/cwQ41MTSkBGRkjjKOHUydOo1HxljMwQGQabzabKoaV2IGyVYZmfTYZ0mSGWFpvLxK7F2abIYxyJ8LiTwr44sVR6JnXULxRU+5U5h8l7n1eGb9k7wRA5ATlyNq8MjmBwQeP+EM0wwLleV/dzL5tF0S8hinqYmZlS12ip1RI0Ka2iJEY+KSh5SoloNMzh+2VyxfuVf6c1yOax+w1vwo5XucW8+Td/LVH7iUobnO/gODcyWFpcgk9bXg4CsaOfGSBoNlHPlc0UTVmKde41GtcLUcnznuF9aNJrHpVKSOQicalUVpxX/NcEswlIceKSAY/JTzjoo0PeLrsacR+dJXqEmQsSQ0rXy+LZw4dRGq9h1eppjNSq6EcdAefMFAUJkjSWL6qAl86Ps3hkhrrMuiuZBKjEK9iHbbY1lcUPEze7CM7O03TEOLrU/SkXMVKtiR/rib1uCaFG+0q+yh8zwTMRf6Ih0mqgUXo3khlNNwHml5ZwotNGO+zpTly7ZpU9g4QjGh3xjEWtKRQNhBgkNutqRo7nzVYFyptu7WWvvh6XpGH25l//nwnrQ6IgGjFns5mHrR/BL1eUqbKDTjeDuBVgJOshzrCPGEoiJceufkTt2SxGvQr8QVa2EcyteS/ISYOhiHo5+aIUloN+T/gs9UnkKiB8coguzbWbbSVES90OTp9rgyUZqcbUSmhnYywOAkyvXi0nPm4OhmSx5IUvkxBFvpHVi3y4GjVwYDtbe8RfOYdSK5uRDbPUbqer1yEZI2h1MHdiFuF8pOEnqkx61TxGR+qoeUXVuayROafpl3z9e7HaSSMlEEJJLtWczjIqjBDEkTDsbj/CyWYHZ7ttiSuVPN6/FXOsICvRL6vGlieKEzimoCN7wOxnWhcmtD5oPNCpvuxV1+OyV7zGwuzN/+cvJYLFHMdUGV67B48jeuUyms0W8hUfcXaIfieQxSHrAXJ65GkS9FFKMhit1FBiutyLlLWWKx6CbkfNV7a7Ch6VNXKYPzOPYs3DyFhddaa50A8VOlr9AN1WgF6UwZHZWRw7tSTij1pm9RI8htSGGZWSvkGWGudKmKoLSGfS5sYFeZeyrtRV4IBx/l7tKt5vzMJ5H2fzqjNl+8G6OYIAlMUzTXTnlpAJA9QrZUxMjGGEP5foTyGPmu+L6M3XJrGLd6iX8y0zZibL1xL+S7aGW1iaocdDzAc9zAY93es8oXR5ynCqrFLWna5mP0uZClkZ5uGdp+wA70zel1zYbk+HYPO1r8LF177cFvPzv/YriUbEHBuMO5o7mC9GEHkp6KE+OgKv7GNAWTZKy0RAKZvFylpNY225KMZYtY4eW2dxjEajRkIf5ucXZJDGO4IEqLgX4/DzRzEy2YBfKaGQ9bQIMj2L+2hHXbSaARZafTx57AQWm6GyRjYTGjMrMDI5piSKzLRB0te93unYxBcLcAL4stNo91Br1AwY4FAUlcWK7Idy7J2c5kDZqbnEsjYMpcdAYgLZhq2FtsmHU1t9YRHBQguTjTomx0f0fojL1uoVizY+Sy1eH6QeaBR8eZ6Uz1DPlSAKF1ZseZuYXhzQUamvXIOdm26vpzH62mhDJ73TaWN8YgLVShk5al/kM4qU2iCp7kQmh/U7r8Oa7bttMb/wG7+WkCrBeo7HlqReGb3RIa/TldWhPz6CIRkH3dDQlQgYyRawqlxG2A1UVNdqVTQXmjL5rpYr8HJDLCwsinXOu5dhcmF2EbPHz6C+sgGfPh4J1apMGo3/XQz6aHY7ONNuY4EnSGk/n/MQftVH1i9gKBaA2UMwuWl1ujKU42JZv4vJVKS7bKTe0Dxk1O45wtpAkGOr3UaxUkK1WlVt2mo3tZilgq/3yA0xPT2pWpEEgnNHTsLrxli3YlwzNaVsHtVaGeW8p/dAqI3NanZjzpw9h2q9LjCe9Bg2FuRpwlHBrIEiFm0KmA27OLPUwmKrYzoFnglccPFYqpQrDMMjSArGmyCwzvzGK5UxzNiBu+S612LmkitsMf/s1/8PfWc/DFDyKxgdratBSx4LO++dMECOQvKZPOq1qrDM/kIbq7wq1o6swLmleZSLJWWLs7On4eWKaIxUWdFh6VwLpUYNjbKPAvo4deyc0vWRiRpqFP3L5xB02RQOEPSHON0Jcaq9hCb7ERUfoytG5DD0/7R3PT9ym2X48fzyjO2xxzM7G7pNuw3qLwUUqYVSCgRBValFleiVS1sOEC4VEhJ/BEJcEAfEhf8ACYkDSCBuHFCPIEhRW2iySZrdmZ1ftmc847HR83yezSTZbU8cguIo0kbrzNj+/H3f+z7v8zwvsRburaPRCKuEKE+gZZt3wxyVUB3XIMkQGejIz53SdGKnJplPklgMQ740jKY5azloBOo5w9kMjpjs0fBQ9Jd2EJb2MhmGhyPc/tdH2HdD9Do+AsdWs7c6Sd51o37jBFzma9w8uIVOuIOg09YKUtRq4uby5bLY7CdKjKO028JoMtU2ERG2LFIk7M4qY39mB8xFq/D9QO9ospqjabfU54wrAmcy6S6XLr+Ci18u88xfvPP9Qt185JdXkfpZr4FISy3QoGKZzZEy5bAsLOIIRZyh27DRdwLMuEQVa83OeDRBq9rA3t6uottoGCHo9xG4VaxmCd7/4GMUxQrd0IHntcVBJVErSlKMZxE+HCQ4ziJ4j4RwOy10u93S/MG4TxK8nsaJltQojhW4sOF5J2gL4Obez/O4nzCV4jhyyeKezLfY7wSm6VqJ/iQJ9y1byxntErm3qU0itwSWbtjhNwNuHBzig799AD+1sX++h75H/q+FFmwFQG6TVgCmLSM/c54C4W4gWQclCKs4gdN0UPWaWBEwSDM02i5miwjZdKFuDB/FM1yPZijUKzuTO6bjOqi1bAPosM6a5+id68rJi2yQyXSCp1+4jOdfftXMTDOYNeNgReu00ju8E4bwOz5WVoaIhsHzCNFkpmWWbxlJ9HTvoFCLaiymLfTfWM9TvbVOVkE2SeG1fXRaNUFVf//HNRSNKj4TtuHZNmqNCtZWFZP5AuMkxqhhY1XP0XskRDdoCaOEZTQj4skQ9opjUUAn47G2Btf1VO87uH5d6QIRGrPUsrse9ZI1qcEZ4NF3QR46lYqUbo7DtMIxaUXdEsWUZDNWY2T6xOrMLMXVf/4HNw+GaC2BRzoeQqeKvuPCbzIH9YTj+sxxmT7MCxwMjmEHDhpuHTX2bknmxoCK2k7+iRaoei0k+Rr2YgXX83B9ucB7h4dYVqrohFxGqXltnXg3MNNg6tZ0WnrZNm5iT37pMp5+8WtmMH/6ve8W7GpHRprW9cK0fOju7YguKe4sbU74tlMqp6CBgHBTOCrf+h2/I+k898fB0ZFM8IlSRDfGCjT6LRvpMsbBZI69/UfRJM54YwC/HWDOYIaloUYd63oukhShLCbuTJMW6kxvnEIYaZPKwmiUewqXTLvFugwwHk2MfU0JQKu1UhnlEhY7HgyNH0Kzacw3YMFxHPWPniUzY/lCBy67NJqAwW3jNJKNDEtZw+GhGPtNtWa04ZLqGDTRafuqz5Kdzn7cH98+VAwR7oaoNZvCrAkgdHa6gjyLRQq328FgNML0eASn08WwWCJiMaBli7JJIMH1feWSDEQpyskpzS/tyUU3rVbxuW+8gmdeumwoMj95+zuF03BMXlM2Y6PyiZs6w27uRXrLLYbtNDVqqV0SKZakfrClIQeag9okg4681+VCpCQxy/NC8gS+S8yzHPqQF2tMx1P4YSikZJxE+kzarTAgIceWYSfLUzKz2GhGytnJoGIjjWJ6pC5JJWplvBLZxpFsuxxLvvm+h8lkqhnpei2BCS5ruPFckBqXayqy1eeZS7OahdcxHA8lLGpzsNquGO+8l3SWImfDtsFUn0OCWtAJ1OpxFS9x49+30A897O70NLuodkuiBN1OiDSOMBpP0PBc3Bwc4eDwCJ39PX6p9kPucCyfkYqapIsSyqsimfGFszSLCfGRDc+05bmXX70DtP/yRz82TAN5l1PH0VBhmkvNmtxN1t5qrJizip7CbTli0Snq0h5l2mIwAuDvyNAmh4geBixzqcsc8zzUpIHckKwIefFliWexRDucRbWipooC0R4GO3WC9JTm5RmiSaQKezvwDYNwlcGp1RRMyH40ZRWiCpfLUG5hcHysHFI9rVllKQMjmVqwMN4weTCXaVaK+PZviNC8RsJ1kiukKdq+Dy9oSzxMxiLzYzL3BkfH+j6JjD0bbdfDbBwhOp4atMtaoEJPwDBAvFigJh9lYwRJgRSva1kj/rwQ8MFgh3EBr5UxgJgIjTpWpYSD6ZtxwTarIyfQc9/6Ni5sAqAfXvkVVRUKe4mVijtb5MrZ1pU6RhNTdtk0TJH5bimM4Hlc2uQ6W0rGeQEyIyr7U3IGr+TzRgjKOH9I81H6qW66ntM2TQRlcXcNsC4FGcGGkjapzrmyhCGGCXhpgf4khbvM0O/WsbvTxjJZ4fijgSJkLq9cqjdkNd4T66NxMtNqw3xRpoMWNSMGReIhT57SUZL3E3QDuH5b1yTUiIBESQir5hnOzwhhWkJ0mAdypWABL0//ikplqGfDj5YvZKkZUYBGUKMLLCumYqIGB2vDQDR0TKC+fx41xxb9hIPP6yHQYOgqOazPfx1PvPG2mSTv/ODXMtUgcCVDwNKslvlKXuFSExkGtkzla9Kj8GFLg6hdl6z20g2j5IDy90bTz6i4itQ2FycLFVYACJKVBk9GQEs8kp3hVyd2LzyXfBsZ26u8ZEQ0htRsfg4yIDyawVtm2O03sbfbxny6xOTg2LiAifhlrl3XxJIZwYloapZl+fiQ/FhaaZfGiSy5SZxTyvNI4m4qJzVet7p3WYozH0nx2CiX3I9Vm41tEQnbxeJdWNZt7XOS/m8k+WKql8+sX8ByTRTN2cm0akOjVAO6/fOou02DbpU9WhiHiLNP04uLL+Hx198yz+XNK78pCLBv8jRxwYjNUvQaLzGYJKbqV5J2N53UN9pB4u20QpFho9H53vF74UXbFaxazPLv6CRN0dCcxpskD5XlI7VcLHWIvCTfrsFvkYtrOg7dOcy/wyjFuVsz9JYFLjzu4Vy/hWQY4+jqbaMrLb33ypKAKg3kzE6nI80eLacW7X9LD4Ktay/Zq7qj3k4Ir+ubOml53aJWEndO13hqkMEhzKmjVHGxhdX89yjyayUNZuv+t36sna+h4m/f29YjJA588UlYniMjyZMvL3+iTOLW+RcQvv6WYUe+eeW34s3ee3Dkp3GKo5EZzLMOPnS1SyyXqO3zVLGoW1g6RiBz2sHnQ4iMCNG9BzHejsNy1in/1wL8WYq9G1P0sgKf3W9jr+8iOprh9nu3tGVsdJmbzxW2uUwxmYxMKyn1MjN25J909M71FOBotTlRwJoXnOW+Zw9XSsXu+hh2bEh+h2LNwbxHwLT1ZdXHa6iwA8apDwewLz4LeK6ZKPfMB5YAoy++gfnFrxo12sPBfLAHc3TpNUyeelGxxMPBfMBn5u1nvomjJ54Xrv5wMB/wwbx+4Su4+eilh4P5/7Bnvr/3BVw7d1F49cOZ+YDPzKu7l/Bh7xkzmD/7+V8KkwCzdkeBrTGgp2YiXmQYTynnuxNGbf/MAIzZpiTqp0SzkhwQNGCkekbAyBhWDpX3uFHxsw1F07Skui+xIb9onqE/TNBeF0pLun4DCxa3D0bSWG7Si+1AkSo3lqHIt+VFyfPuU6LZdqet+ivz0e3rUBeoPMNjowKNjV//5suoJ1m8C+BQfkBnHdVzrFScFc1W0dh/FGCJ7yQkvxP116sFDtoXcLO9J5zZ+sMfrxaE05iQ0teAQLCBsWjWkKqL+YkH3RnfqX7K9z9una3mZZv87LT/L0ezjTn93SewVEVu0VYThbtOaGQ53OkKTRQIfGonyUxfIT6eqyf2aYfp5UyfoFLGcCLFPTs5sR1Xpa5TU5giRy+xULvv62js9CFLAAY8OeOwAiL8Z/ySkCnrvmwLeM/nqwdn1cJxM0Tk9Mxg/unP7xVSLqWpKBYaUP48T+Vnx+K0ka0Rkjr9AZVGkPdfkelDo061n3QIbSl1i9vnEW5Tb8pTZjWvxM5ytOIMTXnl1eVxS3OJxYRd2E5/gqY5jaGTGh+GTx9N0UQprzvlJrhmdJIClHPefZBIfA15Pj3jNTdnVwOKps4YbSJfnYBdgO766E3+zLx35oSIWl0psq3xeFwkSQL+pRhnNpupZsh6nzxZVQIzVYnN308cmYe//J8+ge2B5GBSqMy0hIP5X3eM2/Sv7lvyAAAAAElFTkSuQmCC"/>
          <p:cNvSpPr>
            <a:spLocks noChangeAspect="1" noChangeArrowheads="1"/>
          </p:cNvSpPr>
          <p:nvPr/>
        </p:nvSpPr>
        <p:spPr bwMode="auto">
          <a:xfrm>
            <a:off x="1275160" y="-136922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1E3B8A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Geneva" pitchFamily="-8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1E3B8A"/>
                </a:solidFill>
                <a:latin typeface="Trebuchet MS" panose="020B0603020202020204" pitchFamily="34" charset="0"/>
                <a:ea typeface="Geneva" pitchFamily="-84" charset="0"/>
                <a:cs typeface="Geneva" pitchFamily="-8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1E3B8A"/>
                </a:solidFill>
                <a:latin typeface="Trebuchet MS" panose="020B0603020202020204" pitchFamily="34" charset="0"/>
                <a:ea typeface="Geneva" pitchFamily="-84" charset="0"/>
                <a:cs typeface="Geneva" pitchFamily="-8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1E3B8A"/>
                </a:solidFill>
                <a:latin typeface="Trebuchet MS" panose="020B0603020202020204" pitchFamily="34" charset="0"/>
                <a:ea typeface="Geneva" pitchFamily="-84" charset="0"/>
                <a:cs typeface="Geneva" pitchFamily="-84" charset="0"/>
              </a:defRPr>
            </a:lvl4pPr>
            <a:lvl5pPr marL="20574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400">
                <a:solidFill>
                  <a:srgbClr val="1E3B8A"/>
                </a:solidFill>
                <a:latin typeface="Trebuchet MS" panose="020B0603020202020204" pitchFamily="34" charset="0"/>
                <a:ea typeface="Geneva" pitchFamily="-84" charset="0"/>
                <a:cs typeface="Geneva" pitchFamily="-8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>
                <a:solidFill>
                  <a:srgbClr val="1E3B8A"/>
                </a:solidFill>
                <a:latin typeface="Trebuchet MS" panose="020B0603020202020204" pitchFamily="34" charset="0"/>
                <a:ea typeface="Geneva" pitchFamily="-84" charset="0"/>
                <a:cs typeface="Geneva" pitchFamily="-8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>
                <a:solidFill>
                  <a:srgbClr val="1E3B8A"/>
                </a:solidFill>
                <a:latin typeface="Trebuchet MS" panose="020B0603020202020204" pitchFamily="34" charset="0"/>
                <a:ea typeface="Geneva" pitchFamily="-84" charset="0"/>
                <a:cs typeface="Geneva" pitchFamily="-8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>
                <a:solidFill>
                  <a:srgbClr val="1E3B8A"/>
                </a:solidFill>
                <a:latin typeface="Trebuchet MS" panose="020B0603020202020204" pitchFamily="34" charset="0"/>
                <a:ea typeface="Geneva" pitchFamily="-84" charset="0"/>
                <a:cs typeface="Geneva" pitchFamily="-8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>
                <a:solidFill>
                  <a:srgbClr val="1E3B8A"/>
                </a:solidFill>
                <a:latin typeface="Trebuchet MS" panose="020B0603020202020204" pitchFamily="34" charset="0"/>
                <a:ea typeface="Geneva" pitchFamily="-84" charset="0"/>
                <a:cs typeface="Geneva" pitchFamily="-8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42900" y="912575"/>
            <a:ext cx="2504617" cy="3668315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>
              <a:spcBef>
                <a:spcPct val="0"/>
              </a:spcBef>
              <a:spcAft>
                <a:spcPct val="0"/>
              </a:spcAft>
            </a:pPr>
            <a:endParaRPr lang="en-US" sz="600">
              <a:solidFill>
                <a:schemeClr val="tx1"/>
              </a:solidFill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954216" y="917243"/>
            <a:ext cx="6056676" cy="3668315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>
              <a:spcBef>
                <a:spcPct val="0"/>
              </a:spcBef>
              <a:spcAft>
                <a:spcPct val="0"/>
              </a:spcAft>
            </a:pPr>
            <a:endParaRPr lang="en-US" sz="600">
              <a:solidFill>
                <a:schemeClr val="tx1"/>
              </a:solidFill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0AF6A149-96A9-235A-7FA6-FF60E5A3E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21" y="3108072"/>
            <a:ext cx="1052409" cy="102390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682AED87-1CD7-4535-1F80-0C26FE2D4615}"/>
              </a:ext>
            </a:extLst>
          </p:cNvPr>
          <p:cNvSpPr txBox="1"/>
          <p:nvPr/>
        </p:nvSpPr>
        <p:spPr>
          <a:xfrm>
            <a:off x="354149" y="4168226"/>
            <a:ext cx="197201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b="1" i="1" dirty="0">
                <a:latin typeface="Calibri" panose="020F0502020204030204" pitchFamily="34" charset="0"/>
                <a:cs typeface="Calibri" panose="020F0502020204030204" pitchFamily="34" charset="0"/>
              </a:rPr>
              <a:t>Imagens: arquivo pessoal</a:t>
            </a:r>
          </a:p>
          <a:p>
            <a:r>
              <a:rPr lang="pt-BR" sz="1050" b="1" i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autorizadas pelos pais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583F6B98-D887-7878-82F3-DEFCC262ED8B}"/>
              </a:ext>
            </a:extLst>
          </p:cNvPr>
          <p:cNvSpPr txBox="1"/>
          <p:nvPr/>
        </p:nvSpPr>
        <p:spPr>
          <a:xfrm rot="10800000" flipV="1">
            <a:off x="7222805" y="3752404"/>
            <a:ext cx="1678334" cy="375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i="1" dirty="0">
                <a:latin typeface="Calibri" panose="020F0502020204030204" pitchFamily="34" charset="0"/>
                <a:cs typeface="Calibri" panose="020F0502020204030204" pitchFamily="34" charset="0"/>
              </a:rPr>
              <a:t>Imagens: arquivo pessoal</a:t>
            </a:r>
            <a:r>
              <a:rPr lang="pt-BR" sz="105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788" i="1" dirty="0">
                <a:latin typeface="Calibri" panose="020F0502020204030204" pitchFamily="34" charset="0"/>
                <a:cs typeface="Calibri" panose="020F0502020204030204" pitchFamily="34" charset="0"/>
              </a:rPr>
              <a:t>fotos autorizadas para uso científico </a:t>
            </a:r>
            <a:endParaRPr lang="pt-BR" sz="788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E2755801-2EC3-BCB8-FFCF-7AB38F9FF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164" y="1360303"/>
            <a:ext cx="748788" cy="232864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EB4CE5F0-E5E8-DAD6-0AC4-EA9B4F328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311" y="1360303"/>
            <a:ext cx="863059" cy="2328647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97D1210A-5095-5AE3-9C3B-A44BA6D5EC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3041" y="2515765"/>
            <a:ext cx="966180" cy="117318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907A11E7-744E-3F6C-D5BC-0137671DE0C0}"/>
              </a:ext>
            </a:extLst>
          </p:cNvPr>
          <p:cNvSpPr/>
          <p:nvPr/>
        </p:nvSpPr>
        <p:spPr>
          <a:xfrm rot="953478">
            <a:off x="6527221" y="2002425"/>
            <a:ext cx="360636" cy="580335"/>
          </a:xfrm>
          <a:prstGeom prst="ellipse">
            <a:avLst/>
          </a:prstGeom>
          <a:solidFill>
            <a:srgbClr val="FFFFFF">
              <a:alpha val="29804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F9E466F6-C6C5-E20B-0781-C5E7032851F0}"/>
              </a:ext>
            </a:extLst>
          </p:cNvPr>
          <p:cNvSpPr/>
          <p:nvPr/>
        </p:nvSpPr>
        <p:spPr>
          <a:xfrm rot="456618">
            <a:off x="7496030" y="2678267"/>
            <a:ext cx="394039" cy="806094"/>
          </a:xfrm>
          <a:prstGeom prst="ellipse">
            <a:avLst/>
          </a:prstGeom>
          <a:solidFill>
            <a:srgbClr val="FFFFFF">
              <a:alpha val="18824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82B11892-CBAC-4B2C-EF97-3A2B7CB45304}"/>
              </a:ext>
            </a:extLst>
          </p:cNvPr>
          <p:cNvSpPr/>
          <p:nvPr/>
        </p:nvSpPr>
        <p:spPr>
          <a:xfrm>
            <a:off x="8249000" y="2824880"/>
            <a:ext cx="298938" cy="846132"/>
          </a:xfrm>
          <a:prstGeom prst="ellipse">
            <a:avLst/>
          </a:prstGeom>
          <a:solidFill>
            <a:srgbClr val="FFFFFF">
              <a:alpha val="29804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A0B27341-5B27-C8A1-4218-2DEA32B76E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987695" y="1380520"/>
            <a:ext cx="1212635" cy="981944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xmlns="" id="{9323BC30-2210-9D14-4C37-598C7B28EF82}"/>
              </a:ext>
            </a:extLst>
          </p:cNvPr>
          <p:cNvSpPr/>
          <p:nvPr/>
        </p:nvSpPr>
        <p:spPr>
          <a:xfrm>
            <a:off x="7280890" y="1397671"/>
            <a:ext cx="571896" cy="641839"/>
          </a:xfrm>
          <a:prstGeom prst="ellipse">
            <a:avLst/>
          </a:prstGeom>
          <a:solidFill>
            <a:srgbClr val="FFFFFF">
              <a:alpha val="32157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013FEC48-B197-5070-B0EB-0ED3D8F0E0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4934" y="2940745"/>
            <a:ext cx="1000481" cy="1227481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xmlns="" id="{CA3C5661-87A9-523E-D192-FC326EF3C7AA}"/>
              </a:ext>
            </a:extLst>
          </p:cNvPr>
          <p:cNvSpPr txBox="1">
            <a:spLocks/>
          </p:cNvSpPr>
          <p:nvPr/>
        </p:nvSpPr>
        <p:spPr>
          <a:xfrm>
            <a:off x="137443" y="461898"/>
            <a:ext cx="6158783" cy="38627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800" b="1" dirty="0"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Acondroplasia</a:t>
            </a:r>
            <a:r>
              <a:rPr lang="es-MX" sz="1650" b="1" dirty="0"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s-MX" sz="1600" i="1" dirty="0"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Principais características fenotípicas</a:t>
            </a:r>
            <a:r>
              <a:rPr lang="es-MX" sz="1600" i="1" baseline="30000" dirty="0"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1,2</a:t>
            </a:r>
            <a:endParaRPr lang="es-MX" sz="1650" i="1" baseline="30000" dirty="0">
              <a:highlight>
                <a:srgbClr val="000000">
                  <a:alpha val="0"/>
                </a:srgbClr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F7965782-03AF-34BE-F725-FEBD813CFAE2}"/>
              </a:ext>
            </a:extLst>
          </p:cNvPr>
          <p:cNvSpPr/>
          <p:nvPr/>
        </p:nvSpPr>
        <p:spPr>
          <a:xfrm>
            <a:off x="6547050" y="2775396"/>
            <a:ext cx="298938" cy="499649"/>
          </a:xfrm>
          <a:prstGeom prst="ellipse">
            <a:avLst/>
          </a:prstGeom>
          <a:solidFill>
            <a:srgbClr val="FFFFFF">
              <a:alpha val="29804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8F9B0255-49A6-D5E6-3C51-FFF707775B65}"/>
              </a:ext>
            </a:extLst>
          </p:cNvPr>
          <p:cNvSpPr/>
          <p:nvPr/>
        </p:nvSpPr>
        <p:spPr>
          <a:xfrm>
            <a:off x="0" y="1"/>
            <a:ext cx="9144000" cy="3770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40941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6" grpId="0" animBg="1"/>
      <p:bldP spid="2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m 60">
            <a:extLst>
              <a:ext uri="{FF2B5EF4-FFF2-40B4-BE49-F238E27FC236}">
                <a16:creationId xmlns:a16="http://schemas.microsoft.com/office/drawing/2014/main" xmlns="" id="{4C396FE8-A006-E14B-C636-37CB11A0E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765" y="2102938"/>
            <a:ext cx="1463961" cy="2220866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228348" y="1067783"/>
            <a:ext cx="6347176" cy="358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66688" indent="-166688" algn="l" defTabSz="457200" rtl="0" eaLnBrk="1" fontAlgn="base" latinLnBrk="0" hangingPunct="1">
              <a:spcBef>
                <a:spcPts val="350"/>
              </a:spcBef>
              <a:spcAft>
                <a:spcPts val="0"/>
              </a:spcAft>
              <a:buFont typeface="Arial"/>
              <a:buChar char="•"/>
              <a:defRPr lang="en-US" sz="1600" kern="1200">
                <a:solidFill>
                  <a:srgbClr val="1E3B8A"/>
                </a:solidFill>
                <a:latin typeface="Trebuchet MS"/>
                <a:ea typeface="+mn-ea"/>
                <a:cs typeface="Trebuchet MS"/>
              </a:defRPr>
            </a:lvl1pPr>
            <a:lvl2pPr marL="566738" indent="-227013" algn="l" defTabSz="401638" rtl="0" eaLnBrk="1" fontAlgn="base" latinLnBrk="0" hangingPunct="1">
              <a:lnSpc>
                <a:spcPts val="1500"/>
              </a:lnSpc>
              <a:spcBef>
                <a:spcPts val="35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–"/>
              <a:defRPr lang="en-US" sz="1400" kern="1200">
                <a:solidFill>
                  <a:schemeClr val="accent3"/>
                </a:solidFill>
                <a:latin typeface="Trebuchet MS"/>
                <a:ea typeface="+mn-ea"/>
                <a:cs typeface="Trebuchet MS"/>
              </a:defRPr>
            </a:lvl2pPr>
            <a:lvl3pPr marL="855663" indent="-285750" algn="l" defTabSz="627063" rtl="0" eaLnBrk="1" fontAlgn="base" latinLnBrk="0" hangingPunct="1">
              <a:lnSpc>
                <a:spcPts val="1500"/>
              </a:lnSpc>
              <a:spcBef>
                <a:spcPts val="350"/>
              </a:spcBef>
              <a:spcAft>
                <a:spcPts val="0"/>
              </a:spcAft>
              <a:buFont typeface="Arial"/>
              <a:buChar char="•"/>
              <a:defRPr lang="en-US" sz="1400" kern="1200">
                <a:solidFill>
                  <a:schemeClr val="accent3"/>
                </a:solidFill>
                <a:latin typeface="Trebuchet MS"/>
                <a:ea typeface="+mn-ea"/>
                <a:cs typeface="Trebuchet MS"/>
              </a:defRPr>
            </a:lvl3pPr>
            <a:lvl4pPr marL="1201738" indent="-285750" algn="l" defTabSz="565150" rtl="0" eaLnBrk="1" fontAlgn="base" latinLnBrk="0" hangingPunct="1">
              <a:lnSpc>
                <a:spcPts val="1500"/>
              </a:lnSpc>
              <a:spcBef>
                <a:spcPts val="350"/>
              </a:spcBef>
              <a:spcAft>
                <a:spcPts val="0"/>
              </a:spcAft>
              <a:buFont typeface="Arial" panose="020B0604020202020204" pitchFamily="34" charset="0"/>
              <a:buChar char="—"/>
              <a:defRPr lang="en-US" sz="1400" kern="1200">
                <a:solidFill>
                  <a:schemeClr val="accent3"/>
                </a:solidFill>
                <a:latin typeface="Trebuchet MS"/>
                <a:ea typeface="+mn-ea"/>
                <a:cs typeface="Trebuchet MS"/>
              </a:defRPr>
            </a:lvl4pPr>
            <a:lvl5pPr marL="1600200" indent="-285750" algn="l" defTabSz="565150" rtl="0" eaLnBrk="1" fontAlgn="base" latinLnBrk="0" hangingPunct="1">
              <a:lnSpc>
                <a:spcPts val="1500"/>
              </a:lnSpc>
              <a:spcBef>
                <a:spcPts val="35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en-US" sz="1400" kern="1200">
                <a:solidFill>
                  <a:schemeClr val="accent3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0"/>
              </a:spcBef>
              <a:spcAft>
                <a:spcPts val="450"/>
              </a:spcAft>
              <a:buFont typeface="Arial" charset="0"/>
              <a:buChar char="•"/>
              <a:defRPr/>
            </a:pPr>
            <a:r>
              <a:rPr lang="pt-BR" b="1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Achados radiológicos</a:t>
            </a:r>
            <a:endParaRPr lang="pt-BR" b="1" baseline="30000" dirty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lvl="1" indent="0" defTabSz="3429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393996"/>
              </a:buClr>
              <a:buSzPct val="70000"/>
              <a:buNone/>
              <a:defRPr/>
            </a:pPr>
            <a:r>
              <a:rPr lang="pt-BR" sz="1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	</a:t>
            </a:r>
          </a:p>
          <a:p>
            <a:pPr marL="0" lvl="1" indent="0" defTabSz="3429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393996"/>
              </a:buClr>
              <a:buSzPct val="70000"/>
              <a:buNone/>
              <a:defRPr/>
            </a:pPr>
            <a:r>
              <a:rPr lang="pt-BR" sz="1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  .estreitamento do forame magno </a:t>
            </a:r>
          </a:p>
          <a:p>
            <a:pPr marL="0" lvl="1" indent="0" defTabSz="3429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393996"/>
              </a:buClr>
              <a:buSzPct val="70000"/>
              <a:buNone/>
              <a:defRPr/>
            </a:pPr>
            <a:r>
              <a:rPr lang="pt-BR" sz="1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  .estreitamento progressivo da</a:t>
            </a:r>
          </a:p>
          <a:p>
            <a:pPr marL="0" lvl="1" indent="0" defTabSz="3429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393996"/>
              </a:buClr>
              <a:buSzPct val="70000"/>
              <a:buNone/>
              <a:defRPr/>
            </a:pPr>
            <a:r>
              <a:rPr lang="pt-BR" sz="1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     distância </a:t>
            </a:r>
            <a:r>
              <a:rPr lang="pt-BR" sz="1600" dirty="0" err="1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interpedicular</a:t>
            </a:r>
            <a:endParaRPr lang="pt-BR" sz="1600" dirty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lvl="1" indent="0" defTabSz="3429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393996"/>
              </a:buClr>
              <a:buSzPct val="70000"/>
              <a:buNone/>
              <a:defRPr/>
            </a:pPr>
            <a:r>
              <a:rPr lang="pt-BR" sz="1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 .pelve quadrada e plana</a:t>
            </a:r>
          </a:p>
          <a:p>
            <a:pPr marL="0" lvl="1" indent="0" defTabSz="3429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393996"/>
              </a:buClr>
              <a:buSzPct val="70000"/>
              <a:buNone/>
              <a:defRPr/>
            </a:pPr>
            <a:r>
              <a:rPr lang="pt-BR" sz="1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  .fêmur curto e largo</a:t>
            </a:r>
          </a:p>
          <a:p>
            <a:pPr marL="0" lvl="1" indent="0" defTabSz="3429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393996"/>
              </a:buClr>
              <a:buSzPct val="70000"/>
              <a:buNone/>
              <a:defRPr/>
            </a:pPr>
            <a:r>
              <a:rPr lang="pt-BR" sz="1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 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10184" y="4859346"/>
            <a:ext cx="8028215" cy="30175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Shirley ED, et al. J Am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Acad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Orthop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Surg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2009;17:231-241. </a:t>
            </a:r>
          </a:p>
          <a:p>
            <a:pPr>
              <a:spcBef>
                <a:spcPts val="0"/>
              </a:spcBef>
            </a:pP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Al-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Saleem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et al. Saudi Dent J. 2010;22:195-199. </a:t>
            </a:r>
          </a:p>
        </p:txBody>
      </p:sp>
      <p:sp>
        <p:nvSpPr>
          <p:cNvPr id="36875" name="AutoShape 12" descr="data:image/png;base64,iVBORw0KGgoAAAANSUhEUgAAAHMAAAEnCAYAAACaK3yzAAAgAElEQVR4Xuy9d5gld3UtuipXnXw6Th5plAUSklAiI7AwJvreZ5ODLyAERgmQjIhCaBC2kIQQSSJYIAwGh4t5NmAuGGMs80BICJTD5Njx5HMqV91v7V+dnp6RZPt7f713P7c9zKj7dPep2r+999prr71LS9MsX1waIs0A5DlWf2gakOVAyi8e/qXDXsf/WPnyE7wu0wCM/zzuO9UnNB3Q5UWHf2i6Bp1v5PFfkheaSQYzzqHrORzbhK4BSZwijXlB/HPEz4OGPM+QZupr6m09yQ9f9a2maYI//IleaWQ5rPTIr/Dm+UDu/7u3TjMBWKtv4BFv2LGg6cYT37U8h1apQ3PL6lr6/SD/9l8/iO4wetwb5duL0gTdfoAoy6E/iSH46STL5SYdcR7kOzJTR2YbEKM+yYdj6bAM/TCj8SCVHBMlx3pCY9Ic9V6IyeUhyqaBo9fXYNsauvM9DBcHyPlmjviduqYjDAOMhkMxNQ+QLXfzyT90Q8fEdBO6bT6hMaujGLM9/q7Vv0wD4l1Aci/Sf8ecepMXYTyJs6QwN66HUfGA7PF3X8sz6GecB+vYM5Qxlxc7+RduuxftTiCn+sj77YcJ2r0RouIkx2GMJElgOzYMw5C3ye9JxIPTx30/v55ZBhLb4J170g/XNmBZR7wgA8qehZJnwaBHHfHmeDiayz7WzvVRtnScsLkCy9bR2dcVY/KD37P62wxNgz8aoTvoQ8s1eUuWbsvfeXE1q1/P96+bBmbXzsC06UaHf/AeT3VjrO8UB2clAmlA8DDy5E7EaYwwCqFpOhzHOWTzHDBmNGBChzb2gsN+eQ7z6M0wJmpA+viQR3sZz3glzFOfp4y5b9fO/PrPPYylTvD4MKvzwiMsdIeIouxJQx1/EI0tofoJTqEY09OR8rc/yQc90DaNw39HnqPuOaiWrCcMhbmuYWppgA17+6i7Ok47cQqeZ2Jx2zw6e9vIkD/u+/gORv4I3V5HjGdCh6XZ/26gNW0Da9evh+0+3oN5oGY6ITZ31cFY+dAM5P6vkUf/ghTxk163scaAPlWcuiNeRfvaJxwDfbKu3t8R9rR0HTjvNbDOeZky5t5dO/Mb/suY/6cYc3t+w+ce/S/P/Hdy5v+XPTM/7zWwD3nmfxnz/89h9r+M+X9QzjzMmAd278xv+/YudAiAigwreZbgTAeCIEF7ECBKU+jQ0W910B+M0Jxswit5AiKYnOMkE0Qr5cCRidzSELuH0CxfLyhY05CnGaKRDzPPYVoa0lxhyixN5WsVz4JnW9DzXAAdP89faBgmMi1Ho+Vjdn8fngOcfFQDbtlCb18H3YNdxEmiELqmCZIUoCmliY/hsA9d12DrJkzDhmkY8jP5Is3QBanrrC01DYZpYHr9LGyzAECrcBzR8kQ3xLo+oPP6V75mAOFDyOO74IdDLC8vw7YdTE5NKpBX3CZjRoeUJ+ObrqCM/H+W57CP3gitUSt+8Pjeqq/bvLizXgr79Beq72ot7cvvf6CDMIzBGowvp0HG74n1JUsRQnATJu788c/x23sfwu+87HxsOmYDsiyRWi0hryC/64hCnRfI8lHn+z1UXmi6jqjbw46HH5Waz9Y0jPwhdMNAnGYYDAOkcQQ9T2HkBqIwRpwmsC1T4H2aZIjjEFl7BLMTwDY0zE6XMTVVRxqlGLb6iIJQronGSLMUGQvX4hBBy2GYOkzDhGOacHhgdB2266LZaKIxPQWnXEKlWYNRcmCXSjAMdX9oYCkpeW0A3DhFJTicUFC3ogMdB7B/71786Ls/xtqNG3D+K85fKdHkHrtAXtJgJKpOlx/Mg1cYQKtVodkOT7FyEb2gVooSSN94AqzZ49R1tZf25Tt29ZDF/BlSVQH8ocVhSfIMSQqkRiYQ/mff/THuvOtevOLVr8QxJx6FNI2g5QbyjITBE9NEuaGpH0nsLm9WQ9DrY/c996LT7qCfxnAMA55tyw0fDn0M+wNEES8gQxJHGA76qFZr0A0bcRAiCSOEQQD4Mbwghe3asI0Y1WoZjVqdLAYG3R6SOIFl2/I7szRBkmZyAHNNh+c58DwPjm1Ad2xYugFb02FqOsr1Oir1Ciy3hMk1U2jOzkL3bJBAkDNR1CH8p5Nk8OJV/FVhZC3vQkMbu3fswHe/8ffYuOUo/P7rXomsuL/0/syhQTUgTBBFARzPWzEkb6dRrQAG37+q6Hn7lBMzguWw1hwFc3KzMuawc6A4rjwZj6erGMoMln8WmRIH3/rUV/H9H/wMF3/wYpx27lMRJ+ET0nCHRVrNgEbSIc6QDkZY2j+H/Y9uw8G9ezDoD+CWPNiTNQw7PfQ6PbRbXSwtLqNSnUSUpBgMOlizdgqmZmBhTwf94UD++EEgrFGlUoWhG+j1uyDybExUsXHDerimg4X5BQnHFkMkKUMazLQQRyGSNIaGTMgAGrxSrojn01o0WLVehVcqoVZvYGbtGtQn6lh3wrEwayUkvCdaQbNppBN57wp3KlIFb7xl2bj37ntw81WfxUmnnYJLr7pE4jEPP18u7BA9MVKH1quUkGVp4RiH4jkjGX+HRBfxYBIYGQyzDMMu6LxhWxmT3KaQPHnhzoU1aH3D1KA5OgxY+MtPfQ3f/+HPcOn7L8UZzzgVSZRIPjuyok1zDblJCjBHGoQY7JnHgcd2YPHAHOIsRZwlaC+3hHedmpjA/PIyhv0Aw8EQi8tLkr+ak1OAbqA5MYEkSbFz2w4MFroYRRGGwRDDIICrG6iXG7A9G4PBEFkWw3JtVKplbN60DqVSCUtLi4iiBK7jAjDkpjDdpFmivJRpIgEs10Cp5MJzHLmhZLToRZNTE5ienoKmmTjquC046ZynA1UPsa44WcmV5mqPKbgPTYNpWPjtr3+Nz37sCzjpaU/FpVddBmiRhH3wkIN5OQVvPt+HIcSKgSwfs2m5yvm6Ytski2nqc3mWwrCqq4y5vHclNkoaEHc+9EFj6gapCF1or7+86XZ87wc/xWUfuAxnPOM0pHECicOr6Anall5OfjgPfCzs2Iv9j27Hvh27YVkmcttAu99Df7mN2TUzkpN73R56XR+ddldy1+zaNXLDDctEFKbYs2sv+v0hsiBFxNcPewjiFI6mo1apoFKpYDAaotVuw3JduI4jPO3mLZuwft169LpddLtd3j/EIXFAhiAIEIaheIapmfLeDCNHpVJCdbIG13WRJAoY1ho1NBoTWLd2HY479WTUNqxBXrGhp5CokJmAkStajsBFk/uoQzNM/OauX+GWj9+Kk59+Gi750GXI4MtB4uHQYUHTeKDocAr86bqJfLUxhWjXlbcWzkZPJedk2CXoZqkIs609ynr0pFU5jyeBRG4qrgxotgazMOY/fP+f8e4PvhtnnPs0MWaeJsr6Ra7gP3mu8ixB1OsimG/jgV/cjU63j9zQkcQxOt0WdPDUT0vu440dDmIhwRmaePJ44v3hCIvzy0izHGlc5NPhUIBAkIYga1uuVFAul9DtdLHc7YhbOI4N07Kgw8Tmo9fhuOOOQZSE6LZbCMJYfhbfMBEvgVI0jCXkZUkqoMitOyg3ypienIRXcpClMQzNwJrZadiVCk4642nYcMIxyExNceBEw8V9FK8h+s5yCfsMs1/YegueetbpuPiDlyFJh+J5OkMlXVpLFIDNdeRa0aESwMoEqfFdHeZg/DS/N0cK06nB+I+MKYiWQV/PoUubRoORm/jmp2/H977/E7z3I5fj6c84HWkUI094shQCluSe5jAidlxixNEID911Dx771QMYRiF014aeaciTEFOzE5LLBoMBgiBEHNFYA4RRLKVBHEYSOl3Hg++HaC92kYwiRiHkOkuMUC7SMCwBQDwUPCRhnDBgwXHL8r26maLeLOOYLRtRr1ck18ZRJIZME+YnIEpiMMikQYae7yPPYnglItsGqvUySnzfACqOA922UWrUcOoZp2P9CVuglRwYuomMbLBhKJCi8Ap0U8c9d96FL3z8Fpz+jLNx0fsvQZKPJESqC1llzHHOHadKOW9PYkxGgyyFZTPMVo70TAWAxh9jYzKn6aaGxMjgZCa+9umv4R9/+BO896o/Ec9Molg8mAmdh4o5iHfFSBKEQx+P3f8I7rvnt1haWAJdnGiwWiuhZDuYmZhCt9cTA7Y6HYRBLB2NGtEoL1XTUa1Usbi0jPmDi2JcPc5gmpa03IIgwigOEZMw1xViDoIRhoMBojiBXSrDsi00piaRxSH0JMG6qRmsO2YdzIotXp8mMXw/QlKgcdbL/EFxEMO0DDTrRNAaHBrTNGBbBEol2J6LRrOB0885CxNHb0bGJgHLH4Yn5geGQZ0+oOHuX9yDz3/iCzjrmWfhne9/lxDv4zLpsJTGb5PebgGspKVIp6I3KSwzDp6S/jRT8qVhHRFmC7R8uDszUktyz5EZgJdZ+MqnvoL/9ZM7cPlHLsfpZ58CtsTo8Blr0TRBFqWIowDpcID9u/bgvrvvw9L8EiLeJOSwbQu1ekVAT2+5i6E/lBqX4ZVe4toOdNNCueShVqnKIdi//yD8EWtGTerRPCOqA4ajAL1ghJghOE2RJBEc08Yo8DEYDuCWSwK03EoZ080p9JdaDBfQ7AwTs5OYmJ2CwRqO5QajCVNARNCTQs8yjPp9MeKGDesQxKEgXaLeGsuWSgVJFuP4E0/CseecgYzvm+lGRUb5mZphwNYz/Orf7sEXr/sSznr2mbjw/e9AQrRa1LxH3nBFpqjPCvChMcfgR1JhYdSxMa3S4QBonCslrBakwfiXSB43cuQW4MHCF//sS/jBz/4Nf/KRy3HmmacgC2JoDLNJijgMEYwCRMEInQP7ce9996O10MJgMEKe5lLsW6aBqdlJJEGExYVFYUUY7uglJddBnV5ZxKlOq4V+r4844kFR780yebd0QafDQYBWj01oRoQMvcEAJWGlgP6gp1qApoY0TDEx0ZSDRO/2+0O5KV6zispEE7mpwTIslMsuaA/PszFZryEg7ddtY2KygVqV5Y+OavH3zJpZ+HGAar2Ok591LuqzMxKRMiJTGoH1nMGGu4Zf/dtd+OINX8Y5zzoHF37gXXIIhMkaw0bxyMPLmoIEKsygvib/y7bXqs8yxB4CQMt7c94IRXmpb+J/HzoZh4zp5ha+fP2X8b07/g1XfvgKnHHaychHEbQoFkPyz2gwwqjTwfYH7sfO3bvR6w/B9112y2jWasg1Jn5gbn4eluXIzY/CSN5qs+yJYfv9PtIkEZTIw0RjJnGOJE2khGJ9F/gx2u0OOr0AjuMhDCN02i0keQ7Xc9Ad9BBErNvK4o2O66JSKYtXJFEmN490HYGSH/iIsxglj4fNgWVZmJipYeOmDQjDoTBU9XoVtmmjVi0rT8kzIRXq9SamTzgG6445Bq5IS3LxTPZaaVTTMfGrO36FL13/FTz7vGfjgivfgSiOBNSssHqFMcceOQ7BR5IwIqHhPZFgLAFd8uXhAGicK1m/qGi4gmzFScxUoLeTmvjKjV/B9+74FT7w4ctx2qnHA6MAWZzA9weIBiMMun3s27ELOx7ZJuzLkB5XLoknOLYjfGu31ZWb5zH3sByAhrLnwTMM7Nq9X0Jepeqi7BJYGAjCUHJbGCVFDNMRhwmWW20sdoeo1SexvNxCt91HEPqoN6oYDAI5lF6pggSxABSCDgI2w7bhuAyLufzsiDcmiSRHl2tllDwPpqfDdaqYnmkIgCpLzlSUH40tN9LRUa/UsG52PY465SkoTzWEIhQemDeOqc9ycMe//hxf/vTX8dzzn4t3XnEBkpjArWDMmDbGSHYFtbLml09KaqFRVclyyOEI8Ph1c7Vn+kWduZKQi1pnJW7TZ5wcmQVYkYav3PBlfO9nd+HKD1+O0592LPKBjzjwJUwSTe7bsROPPfgIRn0f1XJZkCl/VrfXhUaeN0rhD0YwCC4maxK6Sq4ngCiNfOzfO49yqYxKzYNF7pSFYSH9iOMEaZqLsUejEK1WB90ghFepYWmxjV5vgCSJpUwJSPf5sYRx2AaiIBCwlhPp2ibK5TLyOFUHhUDFMEBMXquW4HoGavUqer1QSqaZmRomJqvQiJotU1A0D4NXrwj913Rr2PK0U7HupC0K9IjRhbEHXAs/++nP8eWbb8ezzn8OLr78bfIex+WLsKfjsFkI1xQhkAkLtVrMpgy7CuGSYXLqhwBQsLgnp+UTdkUKkldeT7FQQSHlZiIAiGj2S5/8Er7/L3fiyg+9B6c/7QRk/aHwpkSQvVYL9915N7rtLqqVBuI4ElDDv4cjX/7dbw+QBLHA/bUbppDGMcpOScCLnSdotfpo1puo1lyltivoN948GjPwI0Gx/d4Qw+EQPtOiZWJxoY3hMEAUh/BqHlynjKWFNkZ+iEqtAn/oIxyOxNOdMg+KjV5LSUsMcq6mBdPMUG/UYBq6dHCSMEe7NYDnWSg3HJRrFTl8MbVOeY7mzARM3UTcD7Dl1Kfi5GecgVqtKiGcZId0PkwLP/3nf8Xtt3wL577g2bj4ircJbaeoHOEXkbNiEIrvkDeOkyRrz0xTaWF1t0UlXA2GUxbvlLQYLoyNmSgGQmpLXd60vIAnx0gQ6xnczMat192KH/30TlzxwXfjtFOPQ9TpIRgMMBj08dhDD2Pvth1CYcVxigFzX5oJ8ImTFN12D6OBLzXyxk1rMTVVQb/Xg2Uw1JIhMzDyY6yZXoNSxYap5QKcKB7zPHobvSuTmrPV7knIjgmINB2LSy1hdfzQR6lWRnNiGju27RLWp1adENQ97PUELZdqFYxGIwS9AWAa0F0Lbqks5AgN53kuhoMuskRD6GtS3mRGBK9swbRtKY14bY2pBspeCcOlHsprZ3Dui56PjZvWS5hlncy/c9vCP/34p/j6Ld/Cc198Ht75nrcgisKVzhTLHhIOks4OMyZLRYV6xp9XVN8KFJJ/0ZArdeZoYbci4eV/2FEYc4GHugC5nsghMmMbN1/3efyvO36BK997EZ7+lGMFvgeDIZbn5vDIo4+gPxhg1PPRbw3h+z4M1mi2hzgM0OsqiWOjWcZJJx0nJPnSwjyQJ2jUalgzNSUHql4pCUdpGyqBs54ixUWQE2u5tNta7a5AiJi1GHIBPlESiffaui0E+cGFeZGKOkZJgJk/GEroJxhibUsemP/mjTRtoFRWhDU/SBmKUchIO5b8bsW/avCqZcQRVYqxfE+WKh3u0551Dk4+++nQTFPyr0VPsHX80z/9C/781u/g/Bc/Cxde9kcII4rnyLcqp2H0kQ+CuwLcKHMUgFScMJPIOQZBQtSLMVdzs4UxxxcxfpG4pByCFBq5WV5wZOPmT34eP7zjF/jAey7G007cjG6ng26vheX5eSzsX8SBnfswv28OAbnPoS9QniHb90dI/BwUE6/bNIWN5DbjFJ32MlzTQKNexWSzCSrOHMtA2XNgWyS0MgQ+cyUp4BQZ22majrnFZdVDJXkQx9J5IVJlJGC+NCwLIBghzZZniPwAwchHtVQRMn00GorXlol2cwqnY1QrdZi2hX6/h4zGsGzpoDCyyLHSAT8KYZim1LDM2WSO2DPlDzn25JNx9gufD93l6zPYPIR2jh/98Ke47ct/j9998TNw4bvfomSXAmgMMc6hwlId3FVZVEwgv1vL5IAzjwrVWYCaJzTmagZJTgVZhMJnc4P5U4OTurjxE5/BP/z0Dlz57j/GaScchX6vi+XWAg7u34elA21sv287FueWpTPCU11plKW2y8ltwkKpUsHEVAVlz5SSgVGmWvYELboEJp6LatkV0sCmMQD4fozAJwLUhA70wwh79h5EmBKdphj5EXIKGUxTyAOWMvSOCTaYPReuTVIjRholoihoNKrSCGeoZV0bxSytMthEuY6Dfn8gNaKhW0U5BDheSbzPcMg+ZXJwgjhDp9dDEkXwgxCbjz4a5573XNTYPNAJZqkFzvH97/0If3Hb9/Hilzwbb7/kTdLW482lV/Jg8iYI+j2iyaFLi43HmUhIGXH8odrCGky7dggA+a09EqgUbU+LF7y7FEvFvw3FbJihjU9ecyN+8K+/xPve806ccuxG+IMB9u3cjl07d2D/rkXs2j2HYS+EkaaS58rVEiI/hGmksExXwlq1ZkHPEhhpjma9ikatCs+14dma1H1lx5L/rnj0GiLXQNAr301m6BgMfWzfuVsovdhPMRz4qmfJLgcL9yhR5UfJQ6VWhld3xVBmrmE0GGBqqgGv7Eq9RyYnDEL0en1pVDNyMP/nMGA7KgSzDg6TSAi1crUqJdVSuw2nxE6NLwQ/PX1iYgpPf9azsPGkY5CauhDzppaJMb9x+w/wey95Ni5415uEs6a7kbeVX2AxZ9Kgh3esBA0/kTFXlSqHcbPzD/5GYqh4osRts9DLqBZOljFkpcg0Dckox2eu/yL+5c678Y63vh4nbdmAUbuF7Y9tx8G9BzC3dwmLS30EUSoq9Ca1KwnLkQiOZfOww3Z0lCoK8JAGnKjXsWZmUiB/xbGFBfIcCxS3lypl8bDQD6StNBqOQCpq1779OHhwDobtotPxhWESPY/jSvlBhkUyhK4J4PEqVTQaJdi2LuCJqvbZ2Wl1Mw1qj0zpnLB+JLoe+D7CMIPrOnBdRUgsd0jgp7DLHrxaVcJtyXJheg6GgS9YIIo1HPuUp+DUs89AuUmFAFtqJr7799/DV//8O3jJy38Xl7znTYiJJdgTYTtQJDXkrMddEtU+E2vQY49U0TPOkgNnqGULzCwDOvu0gHbhS17DLhwSacno0HNDLm7MHYY8/VqK1AiRjhIc3LUf/UFbdDJl28X0NIvmSXQWWugtD9AbBhI6ms0aXHb0GR4pTDItUSxUqg68soESDWdZqFcrmKjXpKZko9krjMmvm44tpLX0NQk1AXQ6PWzbvksIBPYzu/ydvb668Y4HgngeJj8YyaGkcUplF/VGCaUylesGOv0BGhMNVD0XcTiC67lCnBPIUIEQxjF6ffYcgUa9LgBrabGFzmAAw3VRbtYwCkOUbQvliaYAon63h858C+vWboThVbCv1UOQ5tBMA49s24ZHH9mDLcetx7mnnwiHjXAiWJvGVECI/02UzFyoKAnF70rez9nkVkoDeqtotcQFNWw56zRsOu0UZcw3/t4f5Dz1LAGkKC1cncV5mkVIUx1RTp4/QNyP0F/qYDRchmtV4JgWjjp6Fuun18DvsD0VIqQwydRgaCa0lJ2UXFIBKwivZKE5UZauSaNWQb1UklqSgMfSNZg5JR2GeCZbTtKPpKSDNSBPL7s3UYh2t4cR+5BhIrmuvdSSvGKTmcl1HFxYRjgKVMjss04sozFZRq3mCcA4ML8oIbVWKSEJiLh1uBXmRKWMYAutPyD6HkiYdmwb7XYP84tdwDFQqtUwCEdwTA2NtTNoTk6KJmlxcQFus4nI8PB3P/wXLJI3LuQhuV5GiqFEo7LpwbYcZAIslXKQSJY1sHKoBDKiRA2QzimwsW1U5qOtWPokaY43vuNNeNUbX62Muef+XwtpQEgvDJRoWyA1W5rG8oewP4gChKMMX/nc7fjVbx7AH/7BS3HS0esQ9HrYu+0AFvctQ0tDpBSASZ5JkIWUQ0B41rKrC69Za7iYmmpiolEVLpPlCYGOzQ4DeDIh0kp+jiwRuVV6JS+ULSmNZRLDP+tgep6Q7nHR3QeiUYDWfEtADdmbPssPs4JKzUVzsgqkGh59eLvkTnZNGJIZjm3yqjlvmjSh4EcJFhfbME0NJa+M3mCEuYU24jyHU6lgGA5FhdBcO4Op2WlRKWRBJK0wsz6BtkS7HHYK3P/QI/jtb3fimOOPxjOf8VR5nUmBGb2SxAjTnPRlCzWBkauyhk5QdFeI5Gl0Yerkc5og9zPPew5OecY5ypjBwj5hZsepN2GhnmXQiUYJjdJYDBOmEfIwwye3fgY/vPNXeM9Fb8Vpx21GMBzi3nsfwK5Hd4gehh49DCLJO2yH5ZyfZPj0WPhbmGxWMDPdRL1SgW1YMOTUMQzrclqZz6hldQlYLIi2h2wNuy0MQ6xb5SQXH7xIefNyENlTzCQSENkORRKSi9pOpB0sUcIICwtLaC23RRYiLE2WolzxBMQMekNhjDzLw/zCEjq9AWzXQ5Lk6A2GGLGWzU0sLA6lLVZputh09EaUqp6UVUGSoLpmFmc/77mw6xU4lom//cu/wxe/+l28/lUvxdsveSPiUSAMEhvsGilLJk4almGV/WrxKvZDC2lqcb2ixxMZbIF+6blmGfo4Z/b37Swgq7o7PC0EQwYRF5NGHMCPU3XShyN84VO34Sd334OL3v4GnHLcJslJO3fuxUO/uQ9mqgvqDEjj0SPjBImfwLVs6BbguiamJoheS9JBISfL0oTgW4xpF8akbIOGpSCM7SnbFpbINA1VN4r+pWjXFcdw3Eyn4QT2m6bUpMwxBFtCsouqQCnvWL7wOln4i2TRNDEa+eiRkbJNVNwyRr6PZWkKFGDf0IRam2sN8Ohj+9DthbA9C+s2zWJ6zYSU+xSelScnccZznwOnWRMg993v/ANu+8Y/4tWvPB9vueDV0GI6iiacMCUn0ozm33J9CuHyc+QM+PtWiHtxP2UnHliKwhy3Acsp6Lz+3p10jZV+mgiV80R6lFqcIE58CTlBFMLvD3DLTV/HL++9H29/62vw1BM2yUnstNp4+K77EfVHgvhCCpTpzWGALIrhWK6Eb9e1Mdkoo1p1UPE8lL1ykS/JqulCm7GQdg2O91nQTeYRnj4LtkxFqyKbGh0iT3oa8/2YemQdaJJREb6WFByLbEYZpQWmISmIFrV80aFQPUINFEhQnUDj8utaniCOMgFZVOqTkBcGSNMw1+rhkUf34eDBHmAkmFozgfWb1kneZw1p1qo4+/nPgzfRkP7r3/31d3H7t/8Jr/n9F+GCt78KeZBAZ0NduFtdtcukmU0PNSQ68TppTPHeMX+zEo8Kx8sAy6utNuYOij5XZgullwY2zqgAACAASURBVMmLZsM5DkUERWOOohH87gi33HQ7fv3Ag7jwgtfjpOM3ISA4GgXYdt+jGCxQLJVgyMnkfiCsj55Bajy+32rFw0SjIsYsi4LOFWNSRGgamrxOajNdh+e4QnZTLSd5jJ8XApxSSf7bEO+TAd+CR2Z6YJdFGv2WiZQQP89F3CwemVJyYkjBr2QYuuREdmHY/BZakJpL8dyhGJNjGczLVNlzQIOtu8X2EDv3LGDvnkUkCDC1dgrr1k9Lt4fkv14t45znnyee6TkmvvPX38Vf/NU/47X//UV489v+AOkwkOsUtm5ca64yJtUdvCQaOSuMe0QFqryTtb9bhTH2zN7ebbliFsYiPU080mBIyiIESYTBKEIc+sJtfvbT38DdDzyAy97xZpxwzAY5yamuY+cjO7Gw5wD8QSAMSjQIECcsjlU/zrF1TEzUMNmooeQ4KJdsuVCZ5SBMZ+uP6JUwnRPGpg3bo9HUfAhBkG3z1I7pLEVmC0QX92LOYZzjv4q2maXQHGtV0nVUQzD3yt4DYoIiXNN7eQ/It6Ypw6/ietkcIEEv4ZiARTMxCgIsd/pYXGxh1/559EcDTK+ZwszaWTRLVXR7A5RmJvDMF54Hs+oKXviff/V3+Pr//Bne8OqX4PVveiViMSZ530KRwPdZGE+6KORoWe9LrUzwt3qG5xALxKu2vFXGHBzYnvNkrnRYePFxAlM0NT5GDLFhhGDYgz8M8YWbv4G7H3wIl73jj3DclrVKamkZmN8zhwPb92BpYRmtdgepr0JZmigRdaPmYXqqIYR6ueSgwuYw2z48hYzBPKTjfEiJIrWsLHEM1U6iF7IUojxTZ/7kDZCDTaMqznIMDsTXRYhG6YbqArFuJuhgrmIZQKONPZr6JZFG8po5wsC4yvkULrqQr2Wg3o/T4SxZOv2+AKPd+xcwGI4wMdvE9Ow0PNORGnbdls049/wXILV06Xf+7be/g2/833fgDa96vDGZf0hFCmsgHSBFFrCxIEdUypVCNnKIlFNf4/WXVqnzaEw65bg5TeBvMu6zJIlDUY+zQKdnsjD+3M3fxG8ffgSX0DOPXiv0GeH68v557H5oOxbmFjHyKWXMFeAo6r+ZGQ71TKBBjavH0oM5sOgcFH+LMWhdHq6UMy70FAVa6IWk+hiWCZSo5xGhM71bautDwx+cfZHjPEaD/Df9NcvFI4geqOklEpb+JKOLwP0MWcL6mu/bkKxKQ5NQoVTFTxK0Oz10BiP5e2F5gAQJvIqHWqMuqYHXftKZZ+Dks09HqOeoGBa++Y2/wd/+/c/xmte8BK977UulOc90wHKMImnW5XLgVNhRLbHxlhWxGkFfMTVHFFzE3MeF2cH+HcL0jZ2Xg0KUM2pJJMb0qe+hwaKRtLZozF8/9AAuvfDNOP6YdUKDkQRnp2T3g49JQ5ilNwVXRHa8dxRKTTRLmJlpolGtwCO7UxTLzGHMiQQdPBgiqJbNJSTHRYmqimfxWuZVhttiyMe2ZKSAZAF1s/JCsi4cQaBX0piC0JXKUHQ/wp4w6sSK5ZJwSkRLn1eaX/V/6gCkeSrGlfMFDfMLyxiwn9rto9Ul25UJoq01aUwPuWngnPOei8b6WTGSZ1j46m3fxHd+cCfe9NqX49Wve6n0UQ1ScSTzWX8xbxbGVHKTopsyziEyjqAOP6+RuEY6Lo/Lmfu2FQKTAuwzZwhzk0qngVxmGDF3+oiGI9xy47dw98OP4KILX4vjjp7FaBii1+6hMzePHdt3YXm+C1N3Cw2rL+UFZRwzM1VMTzSFOLCtoldKQMPwkqRIwhgGpRJpcXPZoSi6GHyDvAD+oc+U6JWWKa0z3XZgea6M5Rk2B0iooS129hTSxMw4tNJG7kfEFqoymZRjbIHpmoCcKA4k5DkFUcHcmeaJUrunGRYPLmO5O8JSf4D2cCCpgm20icmmIPCJNetw+vPPBSxbfjobBl+97Rv4mx/eibe/9vfxf73hZUh6vlwr0avGVt04FbCGpkeKCEF5azFguoJjxZwEdEV/03Zrh5rT3T2PCgM0bpBqHKSR/JLJTab6myq3MPXhd4a49aZv4ZcP3odLL3wDjj96rehu+q0uFufmsXv7PiwvtODZFcRxJhNilkOxVhnTMxVMNhtorBiTJ5AjDwZihuUghEGwVNxg4muTY3peSfLYuBlM8RjzJdtl9FLHprzEguNaMB1mS0M2iIw77kSzCT2ukGNSpM22GSkxfo0G4mGNdI7qKeqRP49dFQ4Q0YhEtGrcIMXCviXsX1zEci/AkOOMyFGtVjA9PQndtnDKmU/HmuO2gNMPFGZTd/u1276Bv/rBz3HRm16D33/dixF2hzCLaAPKSwrDMczSmJLXGUEYHBQxLVGF70+8RIypuPTDjNnZ/Yhc97hXJreBxmTeiFP4YWHMzEfQHeCWG7+Nux9+GH98wauxZf0kltodDDt9UeYtzbdxcN88gmGsZivZlrJZklSxZk1NGtCNilLkMbwSehNhhiMfWprDs7giRuU+Dtbkma6GahmyizE3XidH8AxblzmOMrsilJWUbKlj6ZXUzajykXQE60cKmxNpdVFgxlzODV5U/MlBYZ6U8JtDMzQhOSzPRLVGtbgjtR5JbrJZe3buxa69c+hStM3v0TLUazU0JxuYmJ3BOS98AXL2ahmXhaExcPvXvoG//dGvccmb/xAve9WLEPeGsOVCOG2k+pkrYZYRgYwLqT3pYB8ypoTY8ZQeo4+Ww1ntmYeMWcB7Jloak3MY7OMRySYxojxE0B3i8zd8A/fv3IUL3vz72LimgW63L20uTmLs2X0Ae3fsRac9klxKhbtFTrZSw+xsDROcpKpVpGPCmyOjfeRVY9Wtr4hCT0WDYeiDq4d0i7WoJRSj6VhIB4GMlVueDcN1ULUM1CplVKoeSp6Sm0g+KsgBDteGMZUOPoa+L5QdDwi5Z6VCUNNq0o1gHirG4ZM8lDrXpHKQYw4OudcY+/fOYcfug+iORoiJtHVNDDk9O4uTzz4Ts0dvFDuKXEe8T8dXv/ZNfOfHv8alb/5DvOIPX4Sw74uzmDzpq41ZGE/NJNPIRZgtPFOlBMVNywHgoO9qY/b2PKq6JkWhKtPTvIkEAkEoHfSIwmEtgt8d4ubrvobfPLoNF134Ohx31AyiQM0R+sM+9u7aj4N759CaW0afLaQwliVL5XIF01MqFE01anAdW8I4C3QiynFngcR6OozR7Q7RyzUMoiEWW11kqSH02sR0HeubTTjxCN12G7GIqNk3rWKiWUOV6gSLFIQCUESopPE49UXNUH/oI5DpoBBpRLZIdW1cx4RGMkJYJZYoDA1q3IJEeLXZQLXkCq+7tNTFrr0HML/URq5nAsyaa9bghKefhqeceZocIgK/cVHP2ZQvfvWb+Lt/+gUue8Nr8Yr/9kIhU1ju2Kaj8ibtLkiWsFyxccLLFjlTWCCGYFGAHK7gs5xVpUmvAEAsAUT9xey7ypiiP2XtlQcY9Eb43Cdvxz0PP4zL3vVmHLt5RupIYkEqzpb3L2Bx/wG055awfKCFwYjGtGG5FWxYW8XkRB3TEw24XO7HEJhxLwFRpWqMMwPFXR/7DixhIfQxQI5Hd+6DPrUGa45aj3D/Qbzw6Sdj82QVebuHfctLUprUy2XMzE7KSIGQ51BzJ1QI8v0NegMcnF8UFMrBIMNhq82FZVQk1CdZAINku+OKEpA8McsRlhkGpSxFbUyKcqndxb79CzIcLO/atDB79AY853fOw8Ta2YK4VyQE24lsDtx661/g73/6S1zyR6/DS19+HqLAV8sueL8p7OJf/1lj8ncymsjKAg2GXT1E5xEAjaGSFNHUQTLd8XSFkZQYPkn2bISo7+Oz1/+FeOZ7LnojNq+fkL0JHCanpwWtLobtRYStHkbLfczNL0ujOIWFydkaZtdMYKLeQMkl92qKAo7GlAUY9FCRQ/rY22qjumULhnmOf7vzHixHmUxP1w0N/+3VL8OkkWD5179BYqkhWVfXMTXZxFSzIXsKKELj++YBo3cePNjG/vl58bj6xKSUHQcWO+gxH6cpSo6OqgbUXEdyMDVIjHABX6lr8MqedF3YDlxY6sh1dXtD4Vb1qovjnvYUnPOMZ4lBdCEzVFeDUhb+3+1f/Bb+4V/vwjvf8hq89BXnIR+FwkqJLSUiKi8UpSV/RrEoRPKmdFMKJkvUe+pjrHg/LMweZkwpqEkCQym/aUgO2sRsOgfwe0PcfP3X8OCO3Xj3u96EozZOCEGdapRq5cgHAwznF1GlXNK1sdwbYMe+ebkBboNCriYm2eGvKJpLBNJRLAo3GpMtNy0GgiRHVisj1E3cdc/9OLh/DnqqYcspx+F3X/kyGH4X7XvvE/Fyoumy+XKi2UCtzNECRzoqFF6zyczhn91zLbRaXeSGifr0NPbuncMdD29D2KgjG4wQLy7i+HVrMNuoYG2jApuMVb0h9auUChyT0DRZIHFg/xzmFjsIuBbV1uHOTIqIa8OG9WCNviLzECJdNQG+8oWv4x9/9mtc/PY34qWveL6syhkr88SDBa2RNFCEq1r6qMlgsmaqrwu9x3pzbMxipMR2qzDH3OxqY/J1hhqpkgFaAhOqx6lGC+Ihhr0hbrrxayLbuPgdb8bRR61BkkZiTBFojQaYu+cRZK2B9PjqM3WhvnbvW0CSa7ArjoyT8+STeRTFK5dBxIkU+dTbMOQSeKVRhEyzsEBVQeCL+Hh2zayEaYXqgOXWkpT69XIF9VoVrq3Ds+lFJqIsEfkHudP5Fmc2RxjECTaf+hT88s578JO7HsKQKzfyDI2KgeefeRr23P8QzKCPo9atw8z6aTieI+SGaatNlF0ejJ37MGiPEDDXlm2cctbTceLTn6Y4YnZACmpSroPLL3Qdn/vMbfjRL+7BFRf8EV70kufK9dHbJLwKAUvDFZTeyiITcsqqJSYl0xELP5Uk8whulgBoNSPPuUTGI5YMvKH0HMqjwmSIwXIPN950O7Zv34mL3/lH2LJ5FokseOBvSmH2e+jc8yiGCz2YrovZDRMoTVbQHfpo9QMROJXqJdToPSKJUPtl2bpiv9LlmADfNZGmsDOUaxatIauY3dAVso2CSATOnkEDsnnNVaOclrZhWK70ROI0EgZrsTuQv91qQ7xsx6M78Ku77sPO/csoN0o46vQT8fxzz8XB++/H3CPbsKZZx/SGWXk/BDS2YUu4W+z3seOxnfD7MbJKCVtOPg5nPe/ZMFy+J8Vv63wjxVAsyQYa6wuf+xp++sv78d63vRkv/L1nqsNbqApWjCk1pWoQFLMEAsrooU8sw3wiY+7bJrIf2X5Bz6Qx+W9yo8xnfoQRZ33zAMFcF9d95uvYtWM3Lrvordi0YUo8U6aU9BTV0QjawwexPLeEmD3IigXLM6Tn1vUjhFoOr+qiyrBFClGnjkXxo6S1Sh47BJrsBDI1SkhI4RkwOB7ATgc1sdTgyi4C1c1gvSYsKhu1XG9jqmFd3nxpW6Xsr3LL2EgOk+eWkQxjHOx0Mddqy76H6aM3wnMtJBzGDUcwtBROvSQCMYZs2ddjaDjY7osSMRpkaG7ZhLNf9DxMrpmWGliXpUwMvaYQEQzPBFH01M9/5s/x0zvvxRVv+x94/oufIVJQUQaOe1UFaSA5k/3a8QE2tGJeWsVWkWKu0s6KZ7I57VXV13v7t8vhkM4BD8cqY1JFwKHYEemsPES0NMCffvqr2M6cedEF2LxuElEacBMKEitCYxSivLuNznILI8QoNWsYUKCs2Yg4VsCeZdlFhR4oR5CtdtWWomjK9UzYHBQijUeJiDQvLGi2KjfYjovIG9Pr4khuGgdcE8okuRuJMyOUmxiW3ATyrzEFy4aBEfcrpDlc0xW9bpiEYoSMPUvRCBuwpPbjejXppBVzqqxDdcS6hn3zS9i9fTdczcWJZ52Bo846FWalLK9jJJOmuGOrcosljuw40PHZm7+Cn939IK54+//AeeefgzSICqCkmt1SgijJhXRyWGMKKGLzeoxOn8SYttuAuWLMvdskylIHI9all3GtCU81FXAxGZNQFjYM+j1c/2e348Edu/Dui96Go9ZPIklCGLGO2MhQjn00D7agsUzhsqbJCSEUWp2ulCmZa8JtVAVxKk2Oakq7lIyY7IKQE7VEjeeyt8nWlsybqK67NKIzpUrIYobaEP12D8FoJGMQ9ZoDXSPXqXbcsc0lanWDLA7tpYpw9ktlFx/zdVHnKs6d7TVKG3WE8UjKGNGGm5Zgh11790EfRlg/M4NyswFjagKTJ58IXXPgayQ+MjimuzIZLQyXpuOmG27FHfc/jD/547fg/OedgzhQOVNaXkSxrC0FfCpvTXQ2KA6tEFc7Dqh1UvBnZTZFDk/lkDHHDND4ABxG5xG6s15L6ZkBBp0+bvzEn+PBXXvw3ksvxIbZOmIhpm2hmbzAx2R/hNIoxALVa+xciBSyg737l+A2apg6agZeicGLVB07HrrUd1zpzT3tFHlxQpn8KCMRCxtVz6kLFbUANaSAjA72D7TlRNenGijVXJmhZIObAYZdGO42YKij3JKGFBaJTWr2CQstrshPpH9bNKaTHH5A9R2ZWdJpJgajEFG3j4ZXViG/58OcnsTa55yLSDOR5THI8zN5sw/KXq4APN3CzZ+6BT9/4FG876K34gXPP1t0UTSkGFtkISovjhdTpFwu9P/OmA8ftpWeJ1bAMI8kEW0SyWBOoAVC59388S/jgb0HcNm73oYNszWkaYgENsyQYCVGORyi3hqiF40Q5hp6B5cwt+8ARn6O8mwTs8dtArjXj/QjFPtCTlbpZ7k4ylQ77CxL9gEofpLA4pBUXzr00LB/9z6kowilUgWWw7VrJTglR5Z1k72hhIUj9VxSQW2rbunQDWprOYRD+m48Ti6tfISxL+P2nPEUYj/OQLUo81QcBCJeZsHfJfsTJZh59rmYOoNbynJpF/IdchaFF8d8zZox103cdOPn8YuHtuODl1yA5z33bGGSRPfDX7tq6aGoC4sHFKjGObs9h5QFT5QzDwuzR3qmqmqKcXiGXvKyFGnpPkbtEW665lbcv3c/Lr/0bdgwXUcQ8VEPBqwoR26ksLMYzfYIYacl6GyJsyedkRDjWbUMZ80kUkFyPMS6KNE9yZmUV1IMrTRADLfsOqiuu5IkKlpLFwKdSw4XDsyh4lVEoUBywtJCWYSYZ5Qa80bSDpnIXiqUq1DozDQyvj8FjhelA2WYYwMW5dhIVIY5kiBF0OmhDA0jAqQgRqlaR+XFz4XZmITORjxFcFIH6qq5TbRu6TKpdtONt+KXj+zAR97zDjz7WWcI3y291pUWVyEwYK1ZzNOszJ7IHqAnAEDFNdjOqpzZ3f3IYaUJWQvWbjxdzEvS12SPMQ8x6o5w/dZb8ZtdO/DeS16Po2ZmEPlqmSA7+JQOGilQ6wfIW4uomQbaB1rodANpUY3MBHmjCs11ZbaSNRxBi8e1o+xR0jupKGBDge+Bqng2sgtphehJ2f+LM7TmF9FdXkbddbFj16KUHxs3TKFZsQTk9JmjjRxr108r1Egif7Kh6LvxzSH65B8anmwU22JJjjBIlEQko3fGSFoDWGmGOoVpOXndBMbMLMrPfZZ4oJraVO07AUPjWMdWbQZ86sYv4+5Hd+JD774Az372GTL9LYCnYHjGkh2GfaV3UMoGiRzjYSLhZJV+SYEbdRWGXZdqQT51pDFXwmzMfXZdaSxzVpGoNeiOcN3WW3Dfjh249KLX4ujZaSQhidxctm6lIrHXUQ5SpAvzmHQcDA4uot8J4FQstMMQScmGWa8JGCEEp6jLpqqdPUS2tpDDJSgSL7TVZLOsYVFcZyFXwnC5I+G7pHvotkdYaHXQnKqhXOGAkomduw7IguATTz4WU9MTUgvWpyZkWIcyFxnb4E2np0o6of5H7Uvg0BCbC1GeYdDpYTS3hM0zawG+HeZLP4R+4vEoHX+c9EJXHnhTdEoKTbaScOoarr/uVtz12G5c/Z4LcO4zT5cIsOKZYxRLny4eLXKkMcejfWKwwpjs0gqUcOow3SOMORYNMZ/wjMmBKNTiBBJRTjpvhOuuvhUP7NqJS971ahw9M4WM+cLIYVCqyHpfB5w4h9XpwQtHsNmxmGshY8iBhpA1W6Mi+1093ZDxBJ3srajeOeoHlEmTGYaMAFJXKidUJInsSESCaLUoRY/CsSxG1fNUwW0xa6fQcwd+nw3vAFnqA7aJ2mQTlWZdDgeNKbhG3IC6H8orKVuBjNlT+xrwd+QZ5rftQffgQWxauwmlyRI4epRU63DOOAUGyxKqE0LuK+Fks2J1lHFpHEaBDDdcfyvu3b4PV13xTpx99imyCVStliHCLogCAUJFmKVnrqjzlKBL2KLV7E7hmZZbh+EUxhwzQGOlWswqmvGevA7jNbsaJBDyQLYrX/exW3Hfrh249I9fi6NmppFzP49wkCrux3SiGDAGA5itDuqa6lrELEWYe/mqZpXtfKkNedJpJ1tXEhKCHi7zLZkUO3uKBWGHQLRCar6Cu2tNvs04UyJidkJ4wm1LhMosEeIR00SEhCMKVCKUSjJ+xwM3XsIq3T4iWGnEc0kHuzgEQAlGLDMyoLN7DmGri0ajhnLDg+5VYB17DJLZGbXAQ3SQlJvw5zByEpUqgEeAw9914ye/iF9v34mPXXkRzj7zFOWZxWYRzpvSS4UNMzg7I8ojQbNqYQg/wZBbrJMp2FluwuSH7TZX6Wb3b1PbSAqry4I+mdoylGdyeBUZwtzHYLmPG7Z+Cfft2o1L3vkqbGIdqdamrsjmBY3xQCQJnM4QBpdA0GjMmYMRhn4Aq1pB7jrCMjmyJ51/KK1U4EfKFOZOKtyZN2WOUu3VETVApokygQmJeVRU7Rw0YufeYlGgxMyk2DjQIxsgBT6TGSq+n+xMUYvKYg5Z1aKDT1hiN4cdkZJuIZhfgt/3Reeb1cvQN22At34j0syEISJtNU6gDDQGKkrtyIXLnL355NYv4rdzu7D1vRfhjDNPkdAs+a4gDCg449g+McdKiSgaL1PtIix2BanEqADguK95WNekv7MAQIVkU6EFtY+Im8NE5Z1FojQY9Ye47qov4v7de3HJ2/87Nk5MqHXdslaTVlXsBSUf1K243C3QGUio5U3kLD8FYBknlCuuaG5pRJuDQ6JUMwXBcqyPPUXPpIpvLN9XsF0a7LJ4X1S5Sgapmk7qEPM9FAW5wJJVD2MjhSYqcYIWKV4L6F/siKVXkjEKIi5BNGUmRGsNoXNPQtWFtWkd7PVrEGo2rEytl1H7BRSC5RuRhYqiEAQMz0SUZrjuT7+C+/ZuxzVXvAunn/k0RCF32KoEKDUxOzMkQoqas7CZHEIhc1Z2BZF4V9yt6IGOVBr0dz+ai1aGBuR0tCQkKsTyQmBFXlaF2UFrgGuv+iwe3rkPl1/6OsxWK1KXiZR+1V4F/oiidwptNITR9WFGgYQzCsBGXJk9Oy252SILlGdKaSf7YUm58YkG3DbC0Mt8ybyiugceiXZDk9mXhER2bgp/7PcGIhGtVSsyT8oujFcvy8wJj4GMAhQgShrChQuMV5pRThqyJSfLKrjH1UY88uF0Q5hlB4P1U6hsOlZACoGS1DdWJj9flkzwJ8oEmgJRYmRLR5Dn+OjWm7F93wF84sPvwcmnnihUJEOhiqDFUST4kd5lEX24sVKGuNQWkjGtt7KcYixLsSqHWmA//ptvy+tleDOWNjPqRJtkWoqVJn6WIswpvVjGbV/4Jg7OL+BNr3k56q4n9RWnfsmiiFhZ1qEYgpwj2Y6cIW73AA7jcr8eOdRGDcdu3ASX75A6oUI+Sc/hfXFkPxwHdtVjKXhq2fHnieRWSwb+kNqeNIW/NMLSvgXEg5F4XL1aFbWEZuny+AqKrCj8kgX1EkYU1lxZ+lhwsOzXBswqsqGMFKOLLBgi5XbqkoP42KOgVxqwYyXulvxMsMU8T3EaORaZZVGrYFiiMEBw7eo1n/wsOv0ernrvZTj6+E2yLYxTZ9IRKQakRSbCwXaZOVENaSl3isX6TAo84MylalBKHUe7VIdXVitdtZc/8/yVJzAwvpPg5cTxGCSYshdexzALZVFEa2kJiHxUTE5w0Vqc3VSKPlkInyojUCilwKLKTUYWSvgJDAOnnHY8Xnv+76DC9lkcEfGLYo/jewyxBF5qFoM5T12UGFRKlBRRyPUwIRYXlzH32DwWFjoYcLsmdNmQpeUxGuUSptY0cMzJx6IyxSWGuvDNecL9CFS+qYX1iuxiHZ0iYFeG83vyPBMDdhyh0/PxV//Pb/Bgh7QglQ28Vm7BJGWoxmRVucAwSfpOsVOy2x6m5O6H9x4QpPrUzRtRdo2VPifnZ0RZIIJmZVjWl6KDLvbvCR4YDzCycT1etiXWA17wypfiOS/9HWXMr111TU6WQ5Aosbk8+qKow6TtRFkIEFGqOIzw8zvuwoFWB2effpKoCaj4ZpE9rrXIsLAXyfDJ20SyW/1edjiA0NAETJx/1umY4NL6IADlwixFRHlI1YIgW1Ppm3hSBZcrpVuaabLp6+Ceg1hYXETcSbDMWpC9T4djAhNoLSzDzmNsWDeFo47ZiI3HrEWtpp6MwHFFsr2K3VXaWdkILcs4eL2MLpZsA7M0E3c+sg0/2bYHocleq2rci+bVMhAUgrGVunK85EM+oeZcmYd37V+SqHzUuklMVksyCi/Gl4VVKscLIVLMkSqyQO3PIzjTpWtE5K1SoNJMqZz50tf/IX7nlS9X93h4YFsuko3x2Fux/0eUZ4qHUUjITNBfDvGRK/4UO+bn8ZEr/hjrJl154gEbxZRIyMmSEMnoqYTG41lB8qNcC85uZBJ0YQ1DaDFVBhH0JBZEy/DK/M36j/JK4WOLkT4V/BTWp0pw8eAi8iBFxdE5fydL9CN6heOh1+ojHPThciefkaG5tinKhzLRKF+fJnLa1WJ8Am+iuGekkgAAIABJREFUWdXmCgi4TAMBQ21zAhE1vuUazFIJSALVX+U9LYAVn41JhooRSOSbsh7t0BbKKAdu+OSXsDC/iCs+cCFOPGGL4AwZf5Fit6gGihyu9kqomZNxJ0vGhaXwV3dBjW4oxFqdWQdvYkYZs7fjgeJQFIWi+p4VmC0nwuJEVYZR28fW930aj8zP4cPvfQtmmjb8ARXi6tEO49w7Dq/i8eMJJo4NME8kLMoDGKJiT5D6I6qU5bSaOv8o9TYbQDyRsvKz6CrwIjhoS2IhGXJJfghXFjhS2e3I2D0PR7VUQncwlD5lLwxhVrjau4lSxVOTygxdUtwXY+VS5WhizJCNcE5W1Wsyxu65ngI58jgnhn816yn5nNLQNJYxfZFuFU4h2IORxrbgaxk+/L7rMbfUxtY/vRzHHb8ZccRcq0ImV8DIhLfcchVix7uYCvsekldS+Ky6zytrvkkYrOzO6+184DBiQWniC4V70RzNZVeOhqg3xNXvvxk7FhZx1eVvRa3iIRzSKL6AD5kkkwW3HAscD/0UBWxBYXCBhTzDmpPZHAsYjpAPImisafVY+piyKoXaG9GyFvvOZW5EjYSTcpTfFydwRgmSIdtw6oEw4jmmgWESAY4Jt1qSKS3Fm6pu0Hhvq7wPSQWsMU2k5FJJXzamYVRcuCUXjuOKFETI/qIgHxMxMudZrANnjTxeusyfxylw5vhhEmLrh2/E3uURtl77Hhx33EYZxFIdG+U0QriP77kqJf/TH2SADnGzOx9YTRIVcqLi6TliTHZDcimQw24fV1/+aTy2tIytV74NdW7fGnEDdCCNY+YTiay8ShkJKNRkAqPVUwCYU5mXBSJwVMCPEPf6aj14xk1e1NyohcKkw4hmWfiTOODCJlVjKlkLQZcRcbMzNbKUbPJ5X5kgRdtzZLUblzBRjS6HQEqwQ4+5UsGQj9jg5wzEpTLSqQZy5lfTVZpfirnsAoSNn1IxZrvlzqlxw7EOeLw8Q3I9V9eEPj561Y1odUJcvfUybN6yQZr+ypjy1PRC/l7Ydsz6rDKn4mYLMmZlulh9zinVVjFAux46wpgrtLxKyGoluuwXGLW7uOZ9n8auTgdbr7xQjMkReOpyxrtlV+J6cWPHtZTCBsozxEs0boJMYIQpwv5QvN6MuYVD9RrpmSTWOWhLSQmL+JWOBMOcNHYIMCI1HS1Un9ITCf7msC75XVmSzxE/RWiooVrlkXKuirgUcIB3ai2M6SlpMJdknoUPLic9o8K90H8FaldOxapYdV3UM8LGZIQCSNQ19f0hPnrNpzEaZPjwNZdh/aZJ6cxIvSiLKVY97G5MIhzx1KfHu+mhAdzDJqe7ux6WnKmaoGO7HmqICpoxOVCTw28NsfX9N2BfZ4Cr/uQCWVaY57HsaR8FoeQPVc9xZI5eyEUPip0Zz1lKTmCuoEfweykF8WOM2h3kfJ4Iwy97ncV2EToB6zj2PaU459cKiM4yZrwShoYk6BKda9EvVYZS3ijvgjIUoQHVUwcFTFBNwWucmII3uw56pSK9VTWZPX42Bf+7qO1kSdMh3m68w2d878YhUqa7DR09f4CPXHMTkoGGD219N9ZtnkJGZmK8lF/VIythVu7NamOuak6rOK96r2PpyGHGbO96OBfx0BH+eeg0KPCjmTn8ZR/XXHk99ne7uPrKd4kxKZeIB0MZ9pHwJ0irKNALmowGGKv/GOpYdoisQlOhOPNDDJfa3AQlxAXrIQFBvCHsppB4Z1+TWhld7TZg+cLlT1wKIRdfjNzJo9JkllOTbWHsgFCzq8KU0jXx+SZE3zEfqRFnSKoVVNdthtWsQne4aIp8rjxjUqAYm+i8eVLAF/sP+BUp+tXCAVWayZoXVS8yRXBLGXW7NGYWGPjg1suwXhSNBc1YkA2HMMqTGuHxzllck1NuHAqzypjFZqjiOSar/FLQlmZmsscnbAX46JWfxIF2Bx//0MUy+h2MBoj9IeJAPayNij6ZeGanhRxt8bAZFWTVMC1zjDxUjZ7Lm+FHaO2f4y5StblKlgipteI83SQnaEzmQj6AlUQC17SUXAslmyvUinzIEKh2XsDn2lA+L4UIt9iWlYSBEOJEykqwqcuzKb31a2HUmtBLrmiElNSRJPqYqlNpTQaspCYXyCnUnpRPxec53jc2Nl9v6hb64QhX0TNHOj54zaVYs25K0X2yF68YO1gBnIcb81CuPJRWx177hCLozm5qgA59iBhu9QcvgoI3EwjbypgHez1c+6FLZcg0CkdIOX7n8/FLXP4UIOWqNam1eBvHIUR5Jz2B27PYDeDaBwlHcYb53XsBalvlyUXFjGgh4iJHS0kJdxpwbI97DWQNmmWLfogePG74qd3oqewnCvwUvsxgKqUeFXbyQLViXZtjebAmG7A3rZUHpJGiIzXJeyCmJlHApV9SrB+aYZX5EOY3R+2QV48SUU86lNH/IjWw5ubyRBpTiyx8eOtlmF7blJEO6fuNZ0iexJgrZihAD427EoLH4wlefZU6b5cy5jgNyAj2qg/Be1wuaQNRO8JH/+TPcKA3wrUffqesTCP4SaNQZI80JldWU2s7fqCqCm9SeRZLMJj8yeSoddySueIES3v3wx5y8aJ64A07KqIOL2YdXVlMYcqKbRIKLGE4Glgy+TRRVaiLgNhkq1u2E8AXMiFGxBqSgIxsFFMmmSYq6PnopclJlI/ZDE2zYDsyMaNWgBKcSXtLrXgpNIIFuaI2bcrehMIQat226oXSU7mZmpqgVr+Pj119I9LEwQc/dhnWbiQAUvrY8Zj7+Il+Ry4PPtKYqpc1JlrV75ZZk7FutluUJqv30R1pzZytHg8IliNsfe912D8Y4eqr3oHpsoeUK7e5H50TVzIExOkrX2pA5lDZsaNMKTdSPFX+n6eMFGKIZDRC/+A8vEht+6C8U8I18ynLDyoYdW7potaUUktTtnixBqRRD7FXJBUIINSTa9ke4wg7PZNqCZ5Y5uDQZrfDhKO70JuTaG45Gk6lrvqmRY6hdpjfKKJkFvUsrYiu2V8lT0z0TOQtgmVFDY5LR14z1YXs1Cz1etj60RuQ5SV8YOtlWLN+Ajlz5vg52KLge3xKfMLPrOhmC4pT+sSr9gD9Z4zJB9ToYswQWy+/fsWYs3weFm8SSwQakhJFPhuaoS2kbJF5kSGIhlNeIaS5PNtKTU7rMgrYQbjcgiuGLMbT6UnCbUYStnk/ufRJ9EZQzevxXjEuS1Q9RZY1BXtFab9I5GRbUrGhQ+3cMz0bdsmWJx7Fpg23XkNz4wZolaa8V1ljLnVyIaEpnlUpnf+CFOG/2SVRTI56ApHUnARLogxkB0TDYq+LrVfdCE2r4IMfvwQzayeQijGLB5o/oTHVuJ/6WDX6rh7quCIj4b+f0Jjjjtk4sfLNqZzHPTV8GGoGfznCte+7HgcGAT7+sXdhhg+hoQaUIwKyDImkO0sUtWqGhlU3RJ3i8W474Vg5Z0JSgZtMFhdhDAOhgLlqW8YiuB5lLFuUbSRq1lJ5h7qBsjOoaIgzJCohcS55T55zXQikWP7Q2BzELZdKsmYmkyWLLDkseXqDVi2htO5EWNU6LC5LZmCVCMKQWqxyKc6JdIfGfcux5EPyVKqWNaoEKjXvfK+Da6+6gVtm8YGP0zOnJPpIaVIAqZUHPq14qFqTI6YU+DDWEx6+4Onxxtx+v6ozi3NwSNg1Lv8NyZlwcvhLIa593w04OPTxiasvxgTpPD+S0T+GQ1n2EPhSDuQx96pzXLV4rqaMO2TCJCn5C7eMRMjIzfo+bL6BhPsHYnlykaxHk2W+PIlEIYx6MXx5KgP3ErAeZddBrS1lga44XAVU6NHynGZZDGxK07pSrcojE0kGEHip5gQNk0j7yyo1UZqagdOsILEpYTFgadQVqa6FrD4dLykU4kGVILIARHKgyP3Uz5ayxcRCex4f/+jNMK0GPnLtZWhMN0QJOA6zouAr7r4846S4XpnbFEPyNxd5sthCMraRGNNhziy2Wna33Se788aE+ONjtY6cQlYbGLWG+PgVN2B+FOLaj12MCY/PK+GgbCKKMxllkG4Jp7UCBH4g6jmpyWJCyly4VgqTY+7ja/eF8alwRQzZGa4QjyNEfD4Xfw61rFzzIl6gtKQMX7IWLY4xDEZIA+Zmsjpx8XhfNoXJ+vCpexU0GnWUmpY82FTtEFA5W40wFP1Myd2RrJ0BxwNnp+A0J2F6lJmqbZrM+ZS0KKBY9B6L3qVszizq0nGE4Aspg1nsLODqD34Klj2Jj/zZJbJOXLpJhdeL+qG46f8hJ/sfzZo8uTHHa70M5ASMTo7B/AjXvu+TmA9iXHv1JZjiU/XGxqQcs9hPwDBJYCNPXA/VyrWcvdKYOZLLoiKZhLJjhT5l4YaUXJp4L8GHhDHyB8XaUOFdi7w0LnekfBivxZaVbMXCRK5h43gD51WklaZyz8qUsuzpU1Tc+DGWop8lUCJjRPqw2oTdnIRRLcM0HAnFau2amtASRYDQg+MH+3CEgrogNTep+pQ6FloL+NiHPwXXncSH/vRSNJr1YpZzfCDU+PtKTJWzMmaYlJlXHomx4qVPRuc9qWcWXQbyjw7XTwPDhRGuvfJGLMYhrr36Ukx4LqKAIZbPcCZYYb5kN0M9jSdNuHqGNWeGLBqJQEqn7pVbLovl/hTzqgqAEyLcBctJLAUQZIsWhVvSXiOZwCfPq81WQtazbCAbJDwoH5WoyGvmzKLKl5sh3RLpcNBUReKjAlE6HUpyq9aQ8sCIdoAVsKj5nFodZq0GzbWRyNJFhvWCZFlBvvRwrplRDysQDRWvz9Qxt7yArR+6CaXyFD70iUtRbVSL+c0ix/MAr/imsunjp6TH8sfVYEi91imtklp2tquuidpNTuA3Hu0TykO4wNz634S9aZRlZ1Yltt94hzdGvJgjM3JWZkpKpVSqkkpQFM3gptyrF4bGLNPLdv8At+1ldy/7j+0FtvHycnezcNMsmxJSqUCCGrqYGuiGBmpCoqqoooGq0pCSUlIqh8jIzIiM+Y333Tddr73PdyMiy7QtUEnKjIx4937fd75z9tl7HwKiE3S3Ivyzn/4FbI3G+Gc/+49R9z3pUDA21EdJkJIhKscGOo0jhkF2NdpdYDJAMWPmwAIGxH+xlpnBX4f1otpUvKMS2+12h2hJ7eslgWOGa87Q3BEGdh9iIILf5GmU3twuVB/Uvlw4Jhc5jJOMGBVmZWOEQ25MQhtDdkXCAHnNsC6oxUY9p92TJohl75Vhma5i6SBUUkjub+/g5/7nX0RYruNnfv6/F+PBiIyWzcrt2XWXxNw3MNsy/yPEM8pGHvjrb4Lzdq9b18TdvZi4xSQPRww7pvUUkHhAZ7OLn/uZX8DmJMH/8bP/CI3Al/5yOInlyKWsll4EzDyH9AEaY9DpqLPC00uFl+R40ljaCCRK2FPv1TF/zsGNZMkGkxCRxHgi8nbfHjS8GVZFpzRyVDr5gaeE6YlEVXxxY+OpGuxunSDTZh6qrMYJuTljDb6RuEgJpMkhSOnkwrLsIK5stmdMztyJYWRlU51um4GPTLmE/FSIbCnE1mYH/+RnfhGl6Sp++uf/BynVNFUiNTx2n8dOs1Ev+Tn0OccGE4h18J2L6Vb2wZN5gwjQEReLg8U0RjtnLU5IH/cszP7T/+nn0Z4A//s//e9QCwoy4R/1O4iaxGgjDDuRiNOEOWicRHY5SwyWCuIhuw2mZIJlBCcokLHN8iVDJZWD/7hzJ5CVmsKq86OVtyR3nmOMmy+CaVHGfBlpD/XINs6QYqGlsVNo/8EFsv6n9Vrt5IvvNBrI3YQhm/+QAo1JDkbIZz3T8qozZI4BZAbwSiDUphKMz1byENTr2B8W8dILn8Mo9PGP/wkX05Mtj/F8bOuqBDrSx+R/C4bgYmoRea/+zSA8Ge2H2eyNB/uZ6cnU6GTlxsSMgEyQQeteBz/30/8nekjwv/5v/w2q2SwG6/vo7m7KzFClAIesCCGxe4Ulg1JvyebcQPIR70XHZU3Iaud/0GrFMM40BPFZ2ctMkxzNzmKKQk1DCtWopqO4iDvaeHFyTDn6lwtJyooZcdxEIn4LnU55BdICx7ofXBDW1wKtNHbYJIj8PS4CiWEaVUyggm6c3ETszWcsPzCZglFRohywsdnG7U4HH/nxH0ZQLwlZShvaqdT9b1pMvbaU5fjvWcwHPA12r78pEnQK51lbc2QSAMc+mxQS5Cp5tO718HP/4z9HppzHf/sPfgT55i7QGpk5UZZuk4w31haixsuKZ9vxNI1I61mWGUxk0uJf0BjvKmk03GhBmVPYpB2+SDaaFZpyNgoxRX+UCWrIi/kD6J49Au7rELr7R8RjbhqlHNZUtl6OHQMZHidW+HPcobjOD9zBbofosYxmzu9DKYcJriyEM+vmr1nJkkOcJOjksygvL8JfXsCE7TzNXctJaJUKRtPEJyX5pVv2ga2pa/oQcH8gzO5ev+IWM02HzTRCZoiq+4ZIvATZagHttX38q2d/R0TeczMhygoXHCvIVNnQGMseTMsvpEc0DSCjyQiHhTB5fxqhdETXqHeqviC7ItoOjurhyNVkG9B0ik4kLlrK60DggW0aaTHSUOrevZrk4u7aYvN/DIq3lU432SDVgLBFp2TIfk93JI0ubHUPjHt596d8Im1Yx6pTDkJbcPXEHeXSGSln5xdROLmICblF3AT64enV4j7Sd3aujl4Z/1+LuX+DCNBhB1P7VNmcCz1MBnyOw82iffMu1v/qbZRKLPInCERe9sxdismJ6D12mTET4wuj2QNfJjWTkJeP7PCdkP1QgX9AbUnvRpUujt+a1hM6dgYKpPfo4a51EjltdOd/4AjEKmx4Evh5uKA8T7xHZPxsHZ20O8+Nwob7WJ1pAhk2ZYFnkHVz+jm1Z9kAcPc5DZhsUruddl0JrlEgeye20SYTREzqFuZRPH0cSdFHVrI1W610FY5m5Jb/HK7Pd3ZWHjiZKdCeLj5fPBMfLqY8EZmIhJ4M9zdf+zbCvY7cnRmkaNFCVy0x4hyWmBKohas72xox5fVu3Gwqo/TqR6q4PlI083c4lEYvJTVKUiRNbckMzE6jnzXR3MvgN5ImMi0A05kSxj3i+pnwyBHCmOw6glkaThliCYTz3jRqhjMGOPBGN5tzfo3PEomf9UB0ZfKKgwVQnGSiRVCefkkTY80jj+DUKRQXliQ30CY/+hwP3vh/o6lT+iUPLqbDZi3iWOaUJip63xmOgehj45130L+7gXqWUw8sjNAvVdkoQ6LuRHNLtoKfu9qYcHwx8idwIctKTCsUyJV1T2+zPmTnbZ0OCxEKkDY1yJkaWf/PXoAKbjEN7LQzK+VoDt2H2k1MTLgxrTGqAXa67OznWjbr4Dj330KaXDhVqeBkkvp5pJrQAVr3Zur5bt+LWGzaJFcEcuaGajawZh0NkAwg4/5xEKJy/jwm9Zp1WfQNUx+gIyfx/6dx/YBBRfv9K6lYwl6+OxE6nTpAY2zcehfdu2vwaYpUCKztw34iM03pKm2wpwHAFpIENmgiEDFWZjCHv0PIju9WtaZWwV68/fnDEbxHr44UJNALdUPO7Ghb4Z6Cz2mlqhPvtq/EulpMkwKaRMfCoaYmkCmgxeff7M9OxDGyhCanLNc2jztB2rC2ddLwo4w4RZ7cM4jI5hIi6UnJeo94MieIJyPkl1bgn1yRI8nBdFsXttPTneLmBzX0d5zaBxfznTesNeHcYvRPTq7jm5wYvfLe21cQZEbKwApF34RBnLvseWLOsVRQPsJF5sM7raLFDmfakIZUtxh8b0b34LBtN36CjHENNHvwE8ss0XnSHpCH3Yu1bNZOiWo2PYptqhQIMQd722IPLmYqWWcAsoU06NBGZmgDuZlch6H8yGfT/CcC/DkhXgrLbsqD0TA1FNAybEeHidnvpfHFYIzYL2Pq4Yscl2uBSAbBhhmnLH4ps4+CBroWDkNFMWCd6ezW2lffcJ/TXJNFVJZayi69tavX0N+4h4qXl6F9luRgIjd+4IQ9OVmkWKuK9ZcNe7Hd4Ai+iquuuCcPyOGqmSxxTvfhHPXRLn/7SOooCeLjIhhTIL1gRek4QqJIX7HoVlRKO1RLpytdTMd7PTyZxktSqeOmM6QTfrUdtJgGmPO0HqYo9tMEMLFmVhvNJOR6zzpWqWOlaW/MjzCjMY3y/YsTxNkCwrPnkJszR5QDG2/lCO6qIABR4AlPo8IB2qc/4oVHrGPab39LE4esg8DYLmcW0+m39rH66qvweGUXChrCwmm18rrjrC6GVufT4z6/1as6JMY4t2PDhbEPk0Jh5uB4iKcKZDAt88HWNwMJC4+HtZf7fZdppIwYFwQO36T8EpzHucOBDdAmsnUQMN0AVPuRmkLkrgoV6xmDIYTdpnK9tARyS6t9olNtjXibi2IJm06V5nIaC5/YtXAomv3LCCNBfm4R3ukzyOaGggrHFBPr7rRkTm0/JpyO1c7DogDvzgr1mQfyhJ0rfymP9jQcZpVtWa9v9/2baK/dQIkCHo6cyOVR5pRZstg4dkKGtuZ+zF3MrJaqKCUGLExSDDM1L9KKGxHZEBvzMLAQ6CiM35nVsVgTKmGf3vWEnYqKm/3BZMGWxe5DgSEuG7WN5DJo6yHb5nGGHPYhrLGsu5CggUOKlIq5KQaaWOQ2nIoWARE20pHIDicxsITh/OtCkbJ78/ETKMHW3phNfC6oWdUkQRnBxYeRLxJoK8i0kSwI5hgKd2py0xPQ3Ejs53PP2DYuHGXnrX7jZT0W2eAaAqO6Kk/bSOy8fx3Y34UXZOH5gcjBZYbGPLmsXFQmQIZd8u4j69tmovDpB5K4SftBIpbr71ntxauIeCNJzlaPkSZicvLD1TRcwDof6a8fKLRTa7LDuuDgRD8YiOyFpIvFf1r4ttInLUlk/aKrwEnp0hpV7vupdx+z70PDwjS5oW0OFeRUoY3jGN1+LCUaJxEJEZKkwRLEvpvRwoYf16OPLEpnzmJSKUtCaU5kZqYs4IWyinwRmSwxaq6vbaaU5sNTeYDN/i8/8ZOq89UMZuPY0e8vnz+NU3S7mvSBgJ16ikSz8DNkfGcEgHPiq8jBrpKwId92hQv7p/ecc3HW6U37h7qQZIjnhLQW5tOms91PDG52wtSZd38dyu1tx1OtbJfS4dccrqot4uFuPjyZ2jeqQEzQdEDdcGJWeRMwG5fm0hlR8MUKprSfxSlFugs5XIdzy4Z09+oh6vUxNVU3r3Xn4cPvoblj2bFMozTTm/NUkjF2MzncG/DXRNLVZF8mmFKfsUdLc0fXeJekMccEyTL0hYfOY+HMWX2ezE/+0I9qc1IZzY/I/mSYBf7OU09gpUKKQSwCVFiqIJeM4TOj5fhD0fiLIkUpm6WGk9wb5yHEjc8pQs1WCyWqsahzdEYOVjryHmL9yGV3Rb2k6loixVMtBfuFUpjZC0w5rDQ0TLsLh6fZ9usBQSo9kYL40jV3U3u4612oVbRIHZg1CJUvdaCXbQihk/g7gdBRuijninF+meiyctHsotvuYXqqjAIpMl5Zf15phJ6f3FoOMjAPBJ6+N1fX8aXX38VeH2i1m5aHaHWcSYXLqPj+eLVpIBzBiGSCH/nP/j4+9p/8qC3mt//gd/VI9DS3iQNjJP0e/J0mCv1YPgNZPyuPWBkugYvJJIh3JLPXrBaWX8c1kVaEp24CxMMBdnd2UKlWpEvJe/zTjmrPvqDzh0tZMJxRqeRcfn0Me1wANo6NQ6s7jSvFhyUrXi0vd6XqWrKdLvr90egqIrMlddwUhh84nYhMC80WjRFFjHueVNJEVfekvniHmyTtXmnUsEARVigjWdJ1WuZkNjtTQ1guIkPfebcXdfWzjp2QVpOVQzWb4rvDEfaKFTTHbkC4y/BNgEZeMB/JuLrczMxNyIjn51i5cBHHHzpvz3v9K19KxK8ZDNRlj4dtJFEf0ep9+NTj8Bv5NCz04PGuTNgCopMWDZcsW6RqSliMIC+GRRpIJJrus7+3h2kqrGq+GOk6lHJr5r+b1VhaknMxldMyy1HPycZI8aWquFF7zN3RCjepAJZPwp/rmrjfWae6xTT/H9IueTWyC8MNYL5rYj8qZNrJHVKmT6W3E0PJB4GZqePhW0WY1bOmYxk5aL213xSVZmlxFuWqx4c1gJ4aG03VZaOe7bFE9qd0o46LRTQuXMLQD1QFeEVyjox0RvYBcV/KDPmZ5TjCCUwqzfg9Q+SKRMmBzFtf/sNkHJG03NeHks111MVocwclEn2pSNZicsxhBhwBwxnShPHEc6GjVtGEbarR+P+jBO1ujL3dPbT2W5hfXoJfMfWWuKrk1hRZCxLX5PIytnJhXQLGB+euZ6fCiZHYnWFvlGjOgZceRbnplXnIGv5/cWoYyuQFxPaaovWhQ4jeggbVjAW5aROxwTygOZMtlO7OlMlAOM8hPxlllMYW5J0/ikfY3NpWdntyZRGVMhvBvjENOUk3x6HmTApH6FN9RteTBOiMswhPnEK4PIfhYODGUaZdIFYLrPG5Mdz8MOYeLqv1whq8FDR49V//tmWz/YGysWQSY9TsYthsghApOcKawlP05XPHk0lfHcnVdTLdiEO74Kw+HcdyINm8u4let4/54wtq6BqemzUYkHcerU1JJSkYZmr1rs3XUpPYuTNzh9isac7OMr6QFFjKEB3Solf8IGU0BfTSkiRNjBy91dWD9quC9YTb2nRCUZtcl4QZPs0T2dhmB0RfTw7waKREhZ+amhsq7zfW76NcDXH65DI8n2bvBrIreeZGcH56DM/MUugIFg+BwlQDxYfOIpeksKidTHGHpR4vUKOBiSx23DVCZmgwhVy6mF/4xMeTqSl6qY/MrGgQob+3h1wcy2mSp05TCYqhYraf0HghY/OhFfPs5aeW1OLQJkMx3deuryOKBphbmkGRU4Zo2lDwtHhST2XMJ0//Tq85AuBAAAAgAElEQVQ7Xne8u9yMaBMXuXYZvdXZoSja3SFmHr18HAGK0dIyx8NuZprfpjqXdDHVqEpju7wOTCikEOus2JSJj2ILubQ1Fw3TlbtcCOYGNLTKFsw+h/ar/QS7m7tYWpnD4nxDMgcZzqbPIH1KDiPROMwPiBINYtc95BGeP4dwauaATWg9UrINyfQryBmULH0aY+gdcJGD2uFifuNzn9IYKvFZiDP2+4h29pAb9BFygoHHBKeoOSWkAgUMq56dCBtVYYgPXyIRDtkQJhN0+xHuXl9HvzdAZa6OEicb+MRymQE77QcX0g1bEaxJ8pjzgrUufd60JoOxZOUhlVXaRNwMtjQH/FXxgNLxePabR+EEw2Xsr6MMDDHayQXS3ci+o4sQJGDTBZt2opOJZkvnCkZhEc+HdFJ+LtW79KgdYRjRGzDCqbMnEAYkTnMcE4VO1LVYfSpLUm5WLiIb6zpAQ/R4ny0sonpiRTTPgzaB4GHrUDHpoYuneqeuU1QsHzmZf/Gbn0p4PzB4811Mum30d3bgjcYaK1H0uXgcb+hbJkuODxvRKhWdc/F4iFyOPcj0lU3Q6/ew+v499Dp91GfqCjlhiYkPPdTNTIlsuywHwKiD4pIZtwyp8X+n1dJDh0EAvxTqFIvsLJm6hSQlz0c0HqYRsVNui2ojiG2utAO+08VmSOedJgY0QztLDPJ/KWyiJJCoDifcR0r6OARHmhoaazgtpkq7eIBeOxJz/sSJRV0/yTASTsyFCHzODM0jKfi6jQYawczPwgM0QG+YQbvooXz6FHK1mvIKSw2t38tyMPGIDlm9boYbQKFURz50frM8mSQsy7Cfjs/7O0h29vWFvia8GslYTWiY2yQxT2sxcfkYYsbwiqwzaf6rtBC9wRCr1+9iZ7eF2dkZJVFMmriAB2IfLow0mMaVSQ3nxWznVKFOB71WB57vI6hWbWgbVdykqqSLKmk8SdCuY5MeOyez0+JRQOSES/zcUoY6GE7liss29TVsMNAQOKG/Ogf1jOTGydFZvNN9P9TCc0gsJYyiZg4zcvTqdNpYXphHY2ZKzH0eQtrZqCbn+5M9nbX7VDuzd8B7uN9Hm8Poxllk5pcQnjpmSR7vz4Qh1Yw6aIVDf1rNCONqMAcpVVEIXdfk65/7VELmOamFfInt9XXkmx0N/WYtyR1FpxE/LMGTEb4NmGEzWuGSkxVGZKg50q50Hyxxeli/18LdOxtozDRQDM1LRxium4NFfFenRg4jJDsbqmPNkQziVoRuu4ViKUSZwANrVQllLfkhyUumT3QH04IaJVI55lH9TMpAV0abgv1GkbQSiPgqQ6cNFmfUGCEvU0TO3Wao7bY6On1UkjH54eJRmqEpSMNEmTv/3JkzKyixjGP5VmAGX4Bf9g0tI4SpVotzJZFdAGmaA7SSAThVJK7UMPXIBStJHHWF6Q6NIDNeDmMp3NQvM6YgVWvpYn710y8lTFo055h33cYGgt4AJYIEeQIEGeTCgiYFcRlpqMusUVPctSgMiBQKGYmUaTnT68Gwh+3tPq5fvy2XTC9gu4sbwFTHAuv18g171b0gjb+FRdE3iJT0BwrzHoU/RSZPttAqVVxZZCfT6i7CZOkMlPSatJ6gLWQ6q9MqIte0ds1p3s/i+VCekMkLDNf0hOFQHrGDPhmFQBTHiKOestBhfyjvhDt31tFoVHH2zIoU3VzMMoezMlcIfOQ8TydVjQHZkxqYT2+jybiPiCVYnEU77yE4ewa16WkJKgmscP2Fe9PKxkkVyWrgu39gMb/y6U8mosHze9PQYWsb5cEERU6886xxnCsVUSj7ovnXc2SVMQJYt8Tsx6hQ6NtEV/kHjNGL22jtj/HOlffg0e0qoLlSQUNo+A2KHneu84GT6McIUfzL3D3Me9bCJMshz4SsKrUM1uJffEHc/QYqWP+RG0ah2lFDRK5ygHfa/hWjT555li+oliQCJhk+EDv3LU5K0DR44qg8iSPmA11EUR9xjyd0hN2dXY1iPHV6BcdPzKFeKctroVwuaRY2GxI5z6bDO5xE4VUwIgfnjXqIR0NkhgW0qLeZm8XCiVMYc+CNsnZeUfQ+t/aYo3YY+nb0ZH79xU/oZxDjTdoxBpv3RVTihwn9oiR4OZYVvq8dUs4y/JopoU6SBLF8WBvyzZ4glV8MQXt7Md548114XgHlWqhslLI6JgA6hGqmWDIlGQKtUcWbZSi2llo6zY4tJeowWWPqx7q+YqpVSWV8KnMILByhK5ibilE+Lfu1DJZh1dAmFvCMKHyxLEMMTZKEQdAbC306gdm/cyE5vjnuDDDsANfv3MF2s4lHz53EseMzGptcLXOwOSfKs7fF5KegiCHc2NnLKCpRo9Pva3qwoMEJEBV9lM+cRdKYFrtDWBk3qNN9CsrkHZrPoVA+Emb//KXnJU+hGd9ou4Xh5hb8Qh4lguse5XAJcoGnZjRLhxLdQXja5UDpkgl2SJxdDJOh0bCHQTTB9lYHb169hqmZGUxPl8yWRZN+CKWRjsi7zqRxqlXVfjJ0RoTnhH6zRFG4gHYHkdVgvgWus6K02iTyusdlk30ohFJf08nUHyhVuIXdFD/WebwfJeN3elBzjzMWAVEoyfz7tKKJ0e+PtKDDaIT9nQhXb9/TvLRLZ0/i+PEZ1N1ihr4n5IzwJaFB4akHzXtrIBCs4UFg3kh8nNGNIT67dAz+yopZ2GhgalakANX1NGBkA5S2OrWpI3fmrz+fcCYJj0e8sYNMswWfMykDT8Nj2ILhSCR6ABRZ2DJWE71njzINg7xjqMlkiKJDc9RHtxPj3t1drK7dw8LyMmp1ukPSNdnYfCkFxBIVq//StuXR2XSs0bQr+TAe71nFXXVW1NpS8uNME4W3Wg8wTYBUeDN882Sm0nNCb2TVy1reGIScWKQ51dSHOpW3WQEYJYQOnBF9GgZj9KOhnc4oxvr9JtZ228iPE5yYreDkySU0psuyoitzwpLnIc8X71gZ1kxPu+OGfLHlwtq1P7bNxCy3G5Yxdf4ishUKhHmVMdt3mTsXkyUdsfLaFIppAvTKpz6R8CgTl+ze3kCxH0E2LYUCSrJqyVuywtifzSkBEnHrOxZTGKZmVY4R93poNSO89+5tdHsDrJw+gXKKzcqGzO47XuY0cRIQ7e4/I48f+tqJmqJFIlUlL86QMddTwCL1y3Mh1HVyeG8aFSVdzJQaYwRlhlMy5iyhTXT3kSVBSoem0jLUStpvAiMmY2w6UyFOUhZ9j3rdHm5vt7DHHIP+8NkMVk7OYmmugXotkE8Sw2yW88F42thwTnVLjt+kn69EayQ0iDYA2RjosG+8vITwxLwmNNEP11RxDLdFJEUuZgZepY5i2dl6f+WlT4peku8P0b2zjuJooFqSvnQcpl0IWDJ4GtlLXILjECUjzNMO1JCWrMsKOX6RxkkcXb+/08Ebb9xCsZTDyulFK/o1D9qRoSWptEl5qvncHagG+QHDmegJf0Bem4vdGuo1BU04SjnlfAeMaD4s73M2QnSirRWnyz6bNfcTDU0tKpNNQzVVX8xUhQWrduHGZCi3Q0QkiELiDr0WIn6tuWJ32j2sNTto0T++30eV3ZLZOSytNNTPrBAk8UMEPrnGFpXGB9pJ28D6X7l+WbdpFHNi7wRxLsEwn0d4+gySuTmF2SKhQTIY/YLQKPoAF6tTIAqkRPGrL73AE4xcFCO+ex/58QihTiYtzgpaxFyeSJCdJo5D1AKyQV005bEYYBy3JKvQEXq9Ntbv7eLNK6uYXZ7G4lJD6bktpnFlmQ1rMdl9OWDD81SQ7WCtEDVjU36RZp4Y017sdkYTh4Lo6w/0HSRcE5gvmimTA7ZT7aOR/yyDZYbK19mX798h2YSDxxNzQ3XlDrscA3R6kbSmB4vZjbDW7KFJTvB4iKA7wtxUBSsLzBFChGUf5bKBHYxGTPDE/XKbV9/dcbXFbhQ/yDDyfoZ2cQAWFuCfPq3kR7pOliNE5IrW3PemplFIF/PPfvUTpKMg1xugv34fxdEIoUekhyN98yqSBY6rwDc/OBX/bMsoSXGJBGXvAyYIbHD3cP3aHbx3bR0rJ5fRWKjY9+Hdx6yVUjiWPKpVzZkj7YUaP5ani3gkdzMTHmdMbwCe7ULHbmc4NLasa+QKRGDPkjuUCIp1KlKyddpvVY3pbEoHg9g2pZPPMaNOW5vE9xgp4tEAvV6EfjdG1I0Q90bYjboaTt5kRZjLoDAcoFYs4MLcHKamA5QbFYRBCQGZ/0yESAF1r0xUFIIZh1JTI8kIC44xGHN4e4KoVFV7rFiva7ITtxxzGbHnOW90ahb5qjuZr7z4iYQ2Yej0MdjYREi/gWJeQ9Z8n64drJM8sfGYhJgjlYPh7K3KLk3T7GRSwTslwntXb+LOnRbOnFtGtVE2zaYr3o1EkahHl0J44uoKQOBMEoZz8+ixqQoGO2v3OoVXGorZtSdFUVmeGAgkohjHlZtA3DK9OBeNhUEzk2SkPTQjJgtSAh9Xd4qRL6DGPi0BhE7cQ7fVQ9SKlPzsdLu4u9lERzV3HsVkgko2i3PT02jMhPKED3yCHb7J5+V3kKqE3CQE9iZZSqVcF+YLfJfjviqE1iSPwuJxlFdW0OMBSDIInO9epphHcfroYv7a8wmHhk/2m0h2Wyhnc8JkOQqRCQdPTqHkyTsnP86ApTx/OLsXDFXKBunQNYrlo0rvvH63j3feXsNOs4cLZxbgV4vw6NihPqW7E/l9df8yVKdJjcFrxDLVYaE1thJfE+oK+VFZQgjNCRGozHbyBOpDuXjGl7UyIGW4WxPcuipK9Tl3RcQd8/BjaGOyY1OIDMSwPrVlnkzShvFEp3N/v4X2XhvNfoTV7SYi9t/I8M8AVWSwNF3FIk9l1Ve9TlCD46G4uZjdqu2rkozCo0PnTMsKzQ9pPDayNG2SMrVphBceQrfgaX4akTl+PtXWMzPI16YtWr3iFnNEv9d2G/W8j5DAMO9LXuz8MITimJWx3yg/cwK/xqzTIG+CBWpsJ4K9ur0Yb129hV53jHPn5jQ7k8gPX+eQbAJnP8q7WGC986Xlw5KWybvVD9zcTLlj2u3FrgPfMIlQKY+Wpsbq+NBImCiSkAirdcQ0d+ZIokhpFFJWOk1zlXa3oktyaLak8RVy9HL+ArKgNPyXX93vjdHeb2Fzdxe7+13c3t5He2STd9lRKk+AlbkaFusVhCW+Q7a/DLpkIkeoTyBGiqAVfONPuSjHzSQiusqUAfpRgqFfQuniRYwqJRSc7J7llyQijXnk2Y9OF5PU/MHWDgrdCFMFT60vwlDmo5O1XibT61GCrMsIbeQFC+qhUmvCXEJ/mMJzMd+5jWSYwfKZWYR+DsUMJ7SbpoSDRk3LaCMkTIhEUIAdhoK80Vls8wVa1NPsCVNVidtLj3PjE/F+FI3RtcBSmE+L6bJtk9q69+Xu3JQmlC6qmS4SbB+JiGZtOaNi2puyO9b69wPscH7nbhPX7+1ijzPPmOBkAT+bYKVcwnKjhjIxbd/TcHSeSHNVYZnFJIUVAcsti3rK5oXbEt8mQtVHTKAiStDJ+ggvnEN2uqHBBHnaBTDX4GTg2QX5FdlivvRcwtPW29xCEA01vbUUega9qa7LoiBTXRKjJ8j0qSAeGIHYhSfu3NShizTCqD/A21fXdBoXTjSUFTNzZUdeYw0VugwB4UNw5zIU8W8+XEHwl2W9DMGpA5aQKieOtdrTMRMcRMfIkHoFiCimQ8sHdxxbeg0clAZOTCSMlDes+RnwdLLeZK+SX5sC82mhT+oIH7/Xj3B/q4krN+7hfqur7r8m2yPBUhDi2FQV9bInq1KGf9FmnL+s+pHczJx35tPwgsA88WVj67H+pbXceETruQRtCoVPriBcPo6s84OQ5IN1//wiitMztpgvczGHY/Q37msx6+UAQclH6AeyQSHMph/o5ZAMxsiwVZCwy24QlBXWiUb8sn3E0NCLBrj27qrolTPz08beo9uIu3tYLtn9lDGmXzGnE6lRi0y7iRc6qoWJcpjdWkkiqaEJ7KXQIrTHkC85oth93CeplMFpR5xEID3B+tzO7+eAwkklmjBZK43oxsVepcnyU3EhAQSCGty8E3R7Hbx2/R6u39/GRJ8l0Xyz2YyHE4066rUiyppuYFFFnCBtQpYpxrzjpAi19di4dn5GAmj5Pkn86vfRYy4yM4f6hfPGKmQm4HKJcH4eXsMNqfnii88mOXqZb6zD6w7RqBogTvdHj4vJizZke6qggjYTkyQ8xiCKbUYzScAJ4TzDFXnayOi+fm1Ntt9T9bL1HAXDZczIV6gKOzN2Gm0RKXfgg1mfjt+XqbyMSGykp+4x8ohUrzmJH5MZSfmc0pkn2k6R3XMm83OGUC6BcsoEMyTk6eed56SGbAcSPtPz8P/kY2DsO+W7tKHRnUvUaIi1rR288c4qOjzeRLQmGVRGGSxXfCzN1BFWytaULwBB4IsxwPjNso6pF5+HzX/G6BSM52KKAzwZIOrF6MVD9CpTmH7sMWT9otFFZciRQzg7j2B23jb/n/zqs0kxSRDdW0ex08dMtYRKKTT77DDQSYFvnnS0hwFhL3bYVQ8ZYsJyQdgsk6HxBO12F3fXtjA9M41yKRAnWbK6TE74AhlpxEC5aZgxiyCWtwyaf6mollkTn9FoEwm77mQCZpgVOg2o9oejhohjypYdf3Hs7lC77jgsSvWim4AkHqoosjT2J1XSGRyr68NGe17jHG10CjepO+G8wyX6MXYeuy7tTg9v37qNtb0u+q5VlYuGmMvncHKugUq1qmSSz1gpl4RkWWZun419T3VWNLTOJIHMBviZDEJkGTRC36ug8uhF5OemwEiaQhrh/BKCObeYX37pOX5CDDZ3kN9vY47s85KH0AvFzAtKJcA3D9UhR/6y5xmZXWjqaSePJd41xCyHQ+xu72N7cw/zizPKTBmqNZeTH1IhzBbhoPwoWl1pmkvDRHnPqA3GtpFDPmzeCRXKpvew5MS1tsi1EQjhFomL68hm/Dr1Nt09z+6DlHgyYiJAwEW1Lkm6sPL+4afhqAw5fFlo07CkmLqqoRzIqLe8s72P12+uo6vQnxcFszwY4szUFCqNOqrlUJuW0Yd3I68BcZ7oaM25KySp8R5lmcbF1Dgr+94Rx4z0hoiyRQRk751ecfCpqb3D+YXDxfyzFz+RqLTYbQI7TTTKHkpB0TJKEpgCWsMUZP1Cpvs4nqBL5rjjqLJ9I1oLeTP9GFF/iHtr64i6XSwuzVhWihwGWieeyJE6GwwzDKtFtoeUaBl9ME1i6AsrsFzcUWftwQm4zHzdPBMRj1OFu9pkTmgjp0m+MGfkq9PuejFuCI5YCc6i1CLooXDKDk3BAHZeHVLGjeWjJzvUoZVkiAjOj7EXR/ir91axF0VuoGsG+WYfS+UK5udnUa8G4kj5ZDrmDAghHMeqwZykbSAOF9d8mFKdi7XaOr2R7k3v5ClMPXJe/CSCB4xUwewCSnPuznz5hedtfM9eC6OtPUwFRZSDohaUNRG7FlxIliYc9zThYrKz4Oowe0upcfAI3W6Em+/f0sLML0wj75F1lxcznm2elCLCU0cwP8/hMyI4px/Q6kUjPZs5r+A955HOK1F9TdcdoQsWmQCiOImtwBTflFtpG8yIZ1ZTWvPbeqeWhBkvVyb/KZQoZM+G0ImtzhNLaoxEQgQYyKwgKE7UK0ZnOMFbq3extrOHhIgVK4BoiOoog+OL86hWA5S8PMKwAC9fRED6SzGjRNOiDvWvbBKbSTEVZdSk8Lrp9WK0oxjRKIvc4iJmL1+Sflam5tkE/uw8ymmYffmTz6lrMtppItnaRc037koptJkheqkE1JVJJpy8iC79yzUXJpW05xR2SEvsdCNcf/cGKqUyphtsSBsxiZ102njzz/AEqQxR4zZ9iAQFjnwiKsSQo2SVXRA7relp1r2pms56ScLKKUByWK1jk6RlpZGFHWnMMN9DOompDMxAmMQ0a62lzVUbZCpKiYjSIy2mTBYpiupb7jAexugPEqxu7uO9u3cxYJbKCUlk2jU7WKpWMb8wg1qJtXsBAet43xc8yixfGTrBcVFdCJ7zyudCmkMoYcN2NEA8ymCyuIC5y5eRHMxKA8KZBYTpyXzl115IhHpsbCGzs4dyMYdKpYRalQCxEaiIoY7IDBjxEJNOn4CdBRnt82WMjHvKATB7zR5Wb66hMV1Hbcqz8RLjjOaMcJIBTwhREZY7HrUnHHHoXjKV2bKgcVCXsFZFAGue864TkJKOvWfiJUNfO8U6jSJ2WSlhhGpDdc25yNFNWE+mbC/X5jJrcrOqUSzgi1X5ZRxfnU0pxgx84sa1pgLJaxPstHp4++Yq2kyNiW1z+PJeG/WihxNLc6hVilKFcfwxF5EZLJNLTfJlDsAISC2KIFLau06kR2E7sRsN0OVZnJ3B0oeexJhIGWMR6T1z8wgb5omQ+Z1f/BeEdeDv7MNvthCEJVTKZdQrgcIBk6A8s0z+MMrdSC0cc/SFlRfCVUfGyGObaGe3i1urG5ifq6I2XVLZIUIxGW4cS0yKh8dRhuatrtkg/DVCXQXKvS1UCkN1i0mmAUMdSV6evt4a0wqVYvY54oKSHv5ZC6ma+6WndN5GqUdb6jjlPBS0/NRLEt5xnCTiumLTu8mCyiv0/Q7bZxTNslHNjdrp9vH2jRu42+xiXPAQ0qyj00M5k8P5kwsCEDj6MXSgCEtOgvCi0bC7I8a7JWZUrXNccky+UczSZIAOQ+vsDJYf/wD6eTb1jelRWlhCLQ2z/8Xf/tEkLCV46tgyZiZjlMosS0qolQOUAvJUs/BKBTHaiebnSUAiAWpIXz0+DHt/TBSGGgqzudXGjetrmJ6tY3amCq/ERjClbJx+a45YDK0Hi8n7RTOesyiq8LYsVmOZmMQo/Dg5QyYLTyfX0TJlnOhgO+Gu3Ag0c7DepLU5nQ7QaTIN5eZ8asuCNSrYLaakAgcQnsnhBcNnIS3JgbyPZQ2B+XRAwJCMvQHeurGKV771NiKbIIbyZILzszO4dG4Z09UignJJs8s4DquYz7hM1uadsc6c5JzN+IBztdlDHaI3GCAesnsyQdcLEYVlRDlyqez6ufj0B3Hxicdtz/5XH/t7CS/mJ5cXMT2aoFwuIAw9lD0fFc5HJn5YIm0kRIZD0YjDcjF1Gi20DiNOOphoMe9vtvD21VuYma5idrGOaoUmUJxNzcl4BtKT3FTw7QPxZFrWmTWhEgF5KYdNni6RKft+jrVHloAgO2fWwGnRXDNSPglM2PoJYtDOFR5Krq+Yb8ZCINtcX3lgocaTeahGsVDHJM8NpMtlVZbJnlwb2aR+TJhoOhGx9h5O8P7tLXzu33wJd3Zb2kOz1RDfdfoMHnvoOGamSiiVAlTKFdWWKlWUBFqjWb4QujYm0p4w8kWDWGgap963kzGu7Xbx1bfeR3ucgSd7nAl+7Cf/U/xHf//HbDH/+PlnE9lw31mH345RCfIIPGOVVckOCD3kQ7qLFKxrIqUwd6Xdk/1ohDiKBT1xd25t7OO1KzfQmKlheb6OcKoEvxggk0t3uY2tZ0bKDSlTKNftUM9TzD1TBYsOrTkl5u8qaV/K/eHvuXqRX2mkLyceUg5jiYyZROW1i48OMzcgwsnvXc2pXMgBA6pJ3WLKaYy/riFEA/U2aXwlmd/IhsgxIdppdvG1b72F1f2mokQ5n8NCPsRDC7OYn62iXA1QLdEavChOssehrbwzDxbTzUtj+NZi9jXlnsljF3n0a9PY4QgRnnwejmSMS888g0ef+pAt5ldefCFhg3frxiq8Vhe1gm80yyAw5RZ5LGzl+L4oG3nZXj94Mjlzuh1PEPV62NzYwzffuIXpqQBnlhvwp0MEDNeCr4zQzM4/T3xRkgRL5TVeUbvTxhHaSAl+RGa4djrpkHkw2l44rMg+WjebbcJEhxiwkaXlw6eBo3Z1GlnMhK8POs5wVIeRuIyPyz4L3X8tYVO9ycydDQXROpgsMZMeKh+ImQT1x2h3u7i5sYW7rT4mju7SW9vFmUodx1ZmEFYLqPssUzwJjHw24HnDyGfevN41RoTw6mCEXhxjv89TOkBSm8bCU0+jsjhr8kfHgSrPziNMgfZXPvl8wrps68YteM0IlWLRRhkGnv3QUgHFMr3HPU0/oERBXqxDhljzYB31Y+zHQ7TaLWzd28Vr79zDdKWAEwtT8Gs+wkoVAVtouuNpfGvhj8UzF5ULSjgvpYIIENdi2suVpsSRv9R4tlT1IHlKs1gKl/gXKSmHi+mMnbSa1higBamtZuov9OBiGkXfWnp2ek0Rll7BavcxIXINA6nC4hF67S7u7TRxa3sfsUZkJdi+uY7zU9M4e2oZ5TLfLf/2xHZn7ankR+0wZ2lKNQDHV3KmaH+I1pgzRSEHzGMffpo6BSVlZvmYQWl+HqU0AfozdzL3VteQ3+kgEFbooRzyhHIHFeBxMYnkTBJ4E/J3OPuLp9N1TAYxdnsx9vf3sbG2g/fv7KLqZXFsoY6w7gsS9HnXaXY02U82g4SjFLVYAgEIFqSkaJPtKUwy7GqKD6f0FdUeMl8gG/9kXnVOn0JlcZq92pJb+HHKK8GJAgr4850/rUOBKGs8OJnO545dIIsNGcc4dyWPrL+NMSE/iFFGPVAqxdZ327i+uYchSeXJBLffXcWj9VlcOHMcU3XW7+btwMWsELMtZMXtSTuuyj0oVGr30CdVhe045FC9cAGNhx82VqHrrTLj5kIeggYvvSBstnnnLib3tsWZJbpf4WIGHKLNEJtHMfSEOngJLVtYMJuWkX2/btTDXjvCfrONjfU9rG22Uc3nsDRbQlgL4AWBmHwECrgNGVYkc2PGympASRBDLU+iuX7ZYvJUGhOPAILHmlS8VtsMPOWszZz9uwAOBV9nTZbWmyJRpY7PLtRKIytzYAMNiOjw/jMHTHf4xTS37nb5CGkAACAASURBVE08ZF7gSh4xCPk3MOTdNc6Kld5pdbC+18H1+zuIWGEkE1y7cg2PTc/h4fMnMDtVVpXA5yiVQvhs/Bfpie3UaIoWLEcIvvTQH4zQIUHaL2HuiSfgH1tAZsjs2ixX+axsgR0s5pdffD5hQNi/v4nB6j2E2bxCQaXExQwQhkXRLfMh6RZAkPE1Xjg9mYzt7aiHZquH1l6E21u72NzpoOzlsDhdQrUUoFgOTVHGelWSbn5P7srDyTmS9KlFZeFPdaSuO2MjcOuK5umwVWtCWwjlyeOCiy2o+9hooSlLIMlQpmfqswOjxZQL5JIg8pdSCqTBjixNjGfLhIy0GOYW9JtlE3lCfJqsA4l4aTXTR9zpY7vVwXt3d9Akow/Atdfew2PzC3jkoRXMNAJM+aHeLyf0agOrvnTn0lFienEP0WCMbsy/R8jNLmHl6ScxCdj+MiBepEgSyBYWDxfzT198Tr/VazURXb+LYJyotiuHnjIvxvewEqAQ2jySAAGSnGkSyTs1IDhCs9PF9k4Pt7Z2sd/qoVooaDFrlAKWDDwoUOvpDBYIRLADYqbDRgsQHkDQQCHQSQz4IpWITES/YGabsglUvggwsOEuKeaaLmYaZtOpDHZtpv1O40brrAnOcy5hanYavmv92aHBbPK6I+SXOkMzkcpqMQlTUjDLHu9+L8bV1Q3skamYy+DmlZt4fG4eF84tY6YeoBYGAkeKgbEPuKGZuKlvSvoOT6PGKdtidrJZVM8+hIUL5zFUp8gcU1JjjvI8gXbXAvvTFz+RMHtjP7J5/Ra8TqQuCO/LKvUSQagsjPKEQkJahC/1suZ8C26KNY1vv93G/d0ObmztozMcojpIMFcvo1Ytwi/TrSqre5eiUdnHFC08plIFnUyeWp1OyzxNIU1bT56ORGYQPH12el1m62pOAwlMqkDitPqhzmPo0CnTwrPCqlbQGUwxA2Zo5eIdQIBsgVoDQQaPJHizzqYFq06nJUYxEyFuCPV5I+x3B3jn9ibuRz3J8e6+cxeXZmdx8ewipuuhhtgxzPI9sKFBBgexWWbGFDCx4d2JBxhGY3R4hZUCLD35AfjTjTQd14dOPQ8eWMwv/+pzikZc8d71NbXBmBzw7mRjuVwqoVILpHymJsUn2Y9X3QToc6IQEX1ms027L27uNdEdjVDqjTFfLWGq6qHAJjTl9DJzcrRDhpeCWbfxZPI00eJb7S2JEJ3Fp/X3xddNaSMECAT3iWZhHZe0v6lkiaebjiYiJhLgd/MnnTOK1sFVolaSUsCTwYAJz8Q8EkROZokw7IvZQCyW8j5RTtyR54sj3qw5KPpaRqgBrq3vYH2/JQx179o6zk1N46Gz81LC1WgoGfjwuLnJeiRAoc1kLbloOEJXYt4YncEE+eMrWHrycfn0cdnTT54mTA8s5pd+xcIsi/LB7S1E6/cUZiXrCzw1VnlZh7WSakyyEpQkZPOi6Xe7lO8N0Gx1cWenidVuDy2aW/QiLIZlTJd9FCq+Qiyb0WkvkqeHXuxszPLuY4lCRoKy2omVIxqbOTFrGq5vnhCPjIlZi9rJZHacquQOslclULbIcmSnMbrdokeMFw+H4eikih3iRjA6f1slOITxNAXCWmbcGBaoaShsjAOrZBgiI7S7A9za3MPd/TYmkxxaNzdwZrqOk2dmMTMVohaUhE1TLSCJnoMVWe7Qd5AlTmfQQ4fSwWwec5c/gPLycZuBTVIcM3HXOOATPbCYX3zxuSSj6eQZjHbbaK+uqjMSFAuoMBEKKE0LEVZC3TH0CmFgMVsXzjHtIY6GymRJCN6gyHYQI9PtYqFQxGytAr/i2x2h/qgx9WTM5Ock4kkXkxxY3osyNnJSe43TcBOMBLOqsjCqoexNncHu0QWV4aCEYqY6Tu08DYd1DD9X65pgiafQMknBBCYI0X+r9BB31gjc6oGOiT6xHLGFVG07Hutk9zsDrG7v4+Z+ExOGyttbuLAwj+UT05idCvU+C9RtElEjYEAoghMCR1SbT9AfxDK/aJO52JjD8pNPAPTfczNU+Az/3sX8/AvPJqQnj9n1jUfYv3UbSa+Lcj6Pmk/gwEepEqJUKYnI5TvfWGaHAprJLuj10Wx2cW+/jTvdPrY5Eb7bwWwmj6VaFaWKj3xoxTJDFgECIW88mZSIC2A3Aa70m/xvGUXZsBsuCH+e6k4urjlYmNRPBC6H1boSJB3onZoFqdd5tO4kTOdMiQ9cvMQJshJBYxed9y5neZrYiEQ0hlk2qE0nQpxIiBKzWkJ6TJC6Y9zZ7+C9nV3EuxF6G7u4tLKAEyfn0Kgzk6UPrTmQGFhubTUuZn8wQafX1YJ2kiJqlx5F/ewJ1zFImb6ume6C/QMn808+8XFFTTHsMxn07m5gsLuPcjYjWI90Sd6dcrXMTkR7YD/Oakwb7xB1mQD1sL7Txq39NrY59rfbw+wowWK5KqFtgQ/A70F2NwlMBLypKREK5ECDPJMc65qYHtccuA5MhUXm0HZ2aIABBzY7jJCf3X/qSKbWMeqH2mKmf0wB94j7l5UsWZHR7M8Zi0Azrt2sMN5s9DtIFWfceG7ujKIA5RJ9+q1FI6y3Onh3ew+7q9sY7XZw+cwyTp9awEyjLBIbm9PpoHNjMlDWYa3FVqcjBfegPovZDz8lJobl4M6NV6CYkzV+Z5j9/PO/ZPNiJTnPYbzXRm9tA+EogVcmF8hDNfBQZqiUPVpG9t5ky2m+5JgJ0Ajb7R52djpY3d7DPRBIiNDoAwuhh3qtbJshMDk4cV4N2qaQSd5ApgQTv0d1KP9p97gsUtwy8ISZfbix2fmCZaniNJoqM4+MxuBzEf6bsD129HQK0rNMJi1nzImESJOF4YSll0jRdjJFjHYzUNL7l0C7zbsxBTSTobjbx2a7hev393DznbsojYDLFxZxhj3NRg1h0bwiDlBJHgpWBXQtYTkzGIiWU3rkAsKLZ5HnRarQkAqOrCuUquEeOJlfeOHjgh9FNubOH47RXL2NQqcvlh7DQTUMUKuGmvXBEEi5H186ayPil/1+jL12Hzvbbdza3cfaZIh2p4PpOMG8VxDF0FdzNlQCVKDziFjdVDEzEcqL3MwMT26ZXEyJZtntIA3TEgWZgqb1p7vr2NTVEFH5q1ujVxCcs4Dj95hk0gTInWiXkqa9TN2ONFjiCzP7S7dIJopifR2NBmLMGffd6AaE1ZgAjSjMJRGcDPQoxmazhXfubeHa66tYKpXx2EOLOL0yh6lGTWWJCbLMq14bZThGj1UBVdmkivgh5p75EPLlqhRtivICPSy2cLOlRsyluSO0kS9+8lnlBymiQPELQ212r42QALiXRbXM1k2gxWShSxZ2OoCbJU1MQLg7wDbD7PYu7mCC/U4b1d4Ii5Q7VAjpFVAqV5AtUixKvSdPo2WUTHr4Ofm9ZUpMtEgyeyfiUz5i9WcqfVM3RLRLhlfTpUhnYlWN3a/OpJ68utQy3MhhrpfpeqZaI/eH0gMsfSbDrlpfdM+imwoTHmJ+DtclQ59tsaFh1MRnx/EIW+0W3rh1D9dev46zU3O4dP4YTh9voDpdRxAY7pwqxRndaOqh5CkeIaL13alTqD32CApKTNMJDrZJpfZ2FuH8zDyZ4YyjjXz5V55NuPsP7pBCDsPNXQzXN1FMIAER2WUV4qvER5mgCNw200Iea9p3t6MRWqwzN/ewhhG2ogjlqI85kPtisGAYMpMjYctswcUi4F0n0Q/hOiM5yTqNTVu5S5t/AT+fuKZpOKRlNkEE4bqmMEtJBRr6pglAZgE3Sgb6vKnXrBG3zbaGeKtaZS6MpeFX8zRlV5roRfPXGWqltk7RCDchVy5dZPKTVzycYK/dw19fu42br93EQ4uzeOLiSawcn0GlXkUpsOa73rdqywR9nsY4wjBK0M/kUH7iSRRWFpCPR8YDdlvNGZ2bD5MLMpWFJZRmHdXyyy8865RtNhowKeSQtPvorN6BRxW1X5SHTy0I4OVgVAf1Hi20pXOm250+2s0Yq1u7uDmOsTUcIOjFmBoA5UoZIembPhMpg7DoXKUOu0tYpMVQ7cmmLdN2YreOmecIz/L8EfAiQx/Vnh55QQUaJsle8XAaoBuPyI1C6gUb5GreiYdGRGmitpMqnSOkPLEPuBGcp4FOJY0RE4ICTqKvSGwhl6UMWXzxmMSuEVjmddp9/Pm7t3Dn9Vs4tzyNxx89g5Mrs/L/47AfJWC0hZMEIUE0ikR2jtn6Ktcx8/RTyNRCZDkambbm5HamvGLVXDb5kH9VF5bAnqb28p88/3FhEDZ0NGPm+fQMv3UH+W6EMiV2JQ81ak9yWYVexn3LQNlSIl2foEGELmuszV1ci3vYJc2/G2E6SlCpljWmMfACtdTYbCZrL6f03PqbXExfp5J3sp1egdBKUF02yrDJDFNlixkXcyA5AXjjydogcQNKTCTLJIp3Ovmqov0zLoo4ZP1QOnaYOOlw7ol294gvTJmPxhbzQEqQq/vUKKMCC7ihE2ayfTk+c85xuxPj6+/dwt3XV3FxcQaXL67gxIkFhNWKDoPZuDJ8mxY0GsUyH+6MgPypU5h99JJCsWgufMdDDpp10g2d0/Qm5WIuHi7mH73wS3LnVPsoHUmfTLC/dhfJdhPVQh5+uYi6jBAz8Is51YtijzPUij6ZQatjXZPVrT2sDiJs07Gr18F0BFR5b8pyjX8XzQJGyi8T1CphYWLFBEjSOH4W3p9GnRTjLsXfrGEpwhcRosIkNVY0c0b5BDBZSuG+TB7jQd+y1gmNG42TSvSBmbVojoxGBwx3g9cITtDzh6eOGlRK7aT/YD9RIdJcu/ixmNX2h5FsR9m0pwfSv7txF+uv38IjC7O4dOE4jh2bRVjykaVLiBIweyB+D1rSUNbRyedRvfwYKieOozCwbJ2k6tRXXmFWB5P1t8XZyvzC4WL+2xd+ScNQVSowfLD8SJgE3cdgfRMlSuKDPOpsMNPsiYvrE8mhSCcdFZU1g6ONLdzbauL2ZIQdWqBEEaZ6EwS5Isqlor6P+niBlSMMqeYobWZFbG9Sm8nslSdULanEBr0xU5WLl1be4iK7GVbOmGI6hfDMMIrD2ZQxOSEST5tNd2C5ocXV8Bw6mhgkaBQRBUFl0aY5PeT7qgxx1mspO1/9HBX95g9Et5VWJ8I372xg49VVPLY8i4sPLWN5aVr1NSMRT5xNb8hgqJ4lWXgTjGYamP/Qk9LDkqOsLFsmG6lpkNXRjDDpbDAyDQ7C7B9/8tkktfsU4EyclPT7nV00b9+Dl0lEq6+VyuapR78BSdQYIq3BzFyRTiM7+7tYX9/He3GMLb6EdheVOIGXZFCTgJcOJvQDIuvATHAZPqxjYimIdVe4cPLOPCAwM6wSOSIAYIZbNk2eeC3vcKtNU6txI0RbUkRiVmpFSiN9EwqL8cfwqhkwjBAGYpvLiC0mmYcDQniUCjBJpNDoyAA4XstydJZek/TIgWlPej18e20d22/cxuVjM3jo/DIWFqZ1TTESqLyRwJdJE40vRtjjO3r4Ycyef0h6UNcVdM9wiP5oLLIdO53M0vziYQvs8y/+spDQVDHFEUbam70IuzduIdfrKQmqlQL4uZwMFyiC4QQFLgY5oAxBdIRs93q4v7GPt6IOtphB08imG8OLJ6h4WVQqnqgfmsTgslpNX5B5A4VDZsUpV0vxrik6cmHW6S3lHu0GaPM0s94Skdj52JrpvjWo2f3h6SXnhwNkeF/yn2IDZrOigjAsczTWAchqVZ0mG+hk0s9OzWoa8JtPkco4TXYw6ihPLNEw2rQOkgm2um28/v5dDN/fxuXzx3Hm1AJmZ0IzquCGc3pSqsxJpWyz1RX4WHjmw/DLNZvioIa7hdK0s2Mzu1PSmf0ms9kDpsEXfvW5RN5yipgZ+eMxieC9sv/+bfQ3txAWc6iRRpIjDbOgk0mdCCcgSDzKHT4aiZ23vtnE21EX+4Sc9rqImm2EoyxCDyiXQwSheQvRxo13FhfX5HyU65n9KBeUdyIXSaUL4Tr+Ox9EC2TvXqWKszRNWXxWjBmviAtqk+PpSBnrMw6ikfqq/LvVaQtdKFG26CAZ089YXUvsmcbI4vsQfKdNKTeEk/+Js6sJfEysJiIux8kE95pNfPut91HfS3Dp/DKOn5jFzHRJ80pEXFPr1MTJnX6E1mCCuFrBzHc/jQInB/MDOK5wupiMTLZ8R3DmDO/Mo4v54icSKXbd1zE7TIo20m+4uYetGzfhZcZKYsJMRib8QUidSNFoku6Fc8cOB31s7XXwVqeNdiaH5s0N9No9VIq+ZqRUqj5KpQL8kIkA60sz4eeCatYVTxlNnHhvqityyH1NDSkIdHOBlKw5/FV7kdcDP4+zvJItjXOBzMov1ljizb2mIgp/JmXsfJZqtSyzKp5SnkRLhojMsLYcWNKjUscwXXm96wq2+9Ksc8xAuT8aY227ib/+1hWcDit45NwxLB+fQ6VacvRSq6nlXjkaoUtZx2CCfrmEmWeeRi7ni4PMxM9oLA64EwMileMfDLl+8GR+/leeTwpF87Tj2eQgGvmAc8fHE2xcew+j1j4q9J+dZFCm2ZOIXr71Ih2zXNSM4RD7nRjvt/fRzORx++oq9reaIjFRc0HQvkS6YblgJhSEtrQprNRhXUllMe1qxN4TgG5GhtaANp9YQQ0uYeN9qHAqD9u8IFgSpfk9U2gv0Vyvseq47a1dDAiis3bLJliYn1UNTA0LRUzUYIqpTg2mgHWWEcZ5MuTHXC6tLDEcl2A5mQgc7MbG/I07u7j6+rs4v1jHw1xMWqaFnmXYjrUinz6WJdTgEJ8PQ8w8/UFkPV8GHsYoNNxfiZy1bmyslib42TeqPnAyf/UTCeO4JHMkEnNGlybP2jcha2/v9k1U8kVUclmUKRalGJfTFIj+u8RF1XLCpGeM1XYXu7kirt+4gzvXVlErhQhIC8x7qNTJkqfXj1FIeEIk8SMYwf9m/SlEiNmtPbwYBjJmYIJmLB6B7XozTm+pTouFXXnu0UvendwxaNfNk0nZekeCYfFuc0CtRkoLgQqiTgVJ6nhqWG4wQ5VL14S6GmMhWI5p/0ttqNTWXOyYErwJ2sMBrr63hp3rm7iwMo+Hzi1ibmYGfmjh1WassDdKUhjFQSak7RZ9LDz1JPK1ujZRSvLiMytCKQLYFZBGHJZg1YXlw2z2iy9+Mkm7/1aecPebFxwzr3h/H/ffeUchtpbPiySdais5SUAAAENOZoQMw1lvgt3eEOsj4O5+B1e+9ZaMFb1JBkEuJ+1JqeypI6PFkykFs2KD+MSNla9PQROPUvzW/mmuVOkUHlUg6mHS5oWLaTUrs2yzcTOZ7VjUUHP1IseGOlCTo/ME0DjRShs+szolnFYo9xRTYPNUyCE6NZhy+BpfLK1w+H2k1+wPsR11ceW168i3Jnj4zALOnV7UhhHvmPCfC81CcMhOYF06GivHWHz8CQTHloXxGljiujrcBmnLLh0koPVNUFs8htJMCuf92kuJSFDOXZJ6Et4FMvbLFTDstXD36tsIJvRnz6HuhQLJCZbTlo1JCMF57VU3OoK10/3eCBv9Cb756hWMun0UnVafiVStXtFEAV90S+c1RFk4TYrJreVuZAgWNcS1tbQjrXd5NA2QTYxjvaeYLD8P/91IXa6lJYs2Q17kcEKrFoHmli44fpY7aZRg0EHFwXcaiWUeRupcuAyMg8CV5WrU1BhRt4e1VgdXv30NMzkPH7h4GidPzirhY3Zu5RCn87msWLYAVKIP0cYEUw9dQO2hC9YXdcpv1dNKyMzpUyWXDSrUr1UWllFK4bxXPvOpRHeNE7XyFYjSR+A7W8Bwfw93330LYZJBNZdFjaeRJkwUv8iw0LJOedC5nctkod0bYqM3wGtvX8PG+rYB4mOIkl+tVxFWA5RpTcOsNU/KJTNk3qGsJSksKphMXoN6nApMbIRDPNfCLudsGXihe5XdFXtqnWr9mmMg8JAJAyZlI1c4sNOmCEh3o/hCqbiWCJCZV0hbQxaePIjsyMgD0M3YJPjORWmTB9Xu4d1vvoMTtTKeeew8FhcbBoBkxjYRIpMTUmSAuHVbmDH3JmMEx1ZQv3QZQ+f4p9o3JZAdmXVtz2WQZVmLuWAn+ff/7/8rMRuww8EzvDfkekH1VLOJ7r01BFQ15bKoeoFs0XyCB9IZGpHZ8KND7wBaX3e7Md67dQev37iD7oA4ahZ+NotKNUSlHqJSIvOAi8lMlBlmDh4NEOU157onDodV0qPBOCkRyzBVMpJS7DadzpOy2Mx+xoaUpyCK5QXWbdGsMUn9TDhs62SZrIyd2Hyn4ssJbgWtC9Yz52YZHbOJzQWhy2Wrh7VejLVX38WZxhQ+cvk86o2q3EXsBrD6te9mgzJCMFRHHFXFcF1voPLhp5Aw03f3/wGL0Jl3WGCQWY/TmiwhnHFA+3/9w/9xwpaWJrtqUWwh+cGDXAGnG3U0fP57HuVCDtWijVuU7M/J8riQ7HVqPqQb6ys6RNTH/b0e/uq9W3jv9q5Kj4A0zqCARqOmCQOW8JiISLOseSfL15z23+ZpkIqGbDDs4Thj5QXsurtMN/WsZQM9vetMUm8vQF7u8qM1CDCVLHAhqbwy/Nf+ycREqnB3h5pnn0VkcyHh7xNUMNFxp9PH7c0dXFnbwHhrHx8+cQwffPQMqrWy2suaaTI2tKcb9VEmrOlzlFRWDWltnEKAjfkZdEYjeJpi6MowkSHdgAMy+t3dQG7U2cefwKlLl2wj/uTf/XGTDjuqP6kZopmOxwhywLm5BhYqtBjNo1LIolrw1d2gxpDJiixfRAM0wFsvVBoODliNEccZvHd3C1/55rviCnkeM9kCZho11Cu+eQER9aG/AcVB8tFzTpCczCcrTvrbOmIzEwetjktvnKRB/WbnFsLSxHBWsy/l/W8jNwxMUDfFZet8bAPQrQwyb/aJ0KEDe3Fn4EhwQMGRNXXMbHSEiCB7f4z9QYyrtzbw+S9/FSdKNfzIU0/g0qOn1DokO550fZYi97d2tXCNxpRJGPOU23PweIIoC3xtfQu3dnvqBkUcjCrvAjPrKBYDRL2ORUAmbpk8PvbjP4of+OGP2WL+7i89qydLpA2g3oO1jDVP8+M+enfWkI37gu1KmRymfB8l+dzZCdIAGfFKjd4g2rySL4agIZDzsLkf4ZVvvI7rtzf0MmnUQArmdK0k2T2NKpjZmokTW2zMdDl8lQ1rwsq2CAqxGRs1lTIDKE8QIiNtpXW/ZLTPu8/VZBx/pd+ToMg8D9LNp3aSpvMZUGJ3IcsNExXLxYv9QxkJu3ko7KSQr8PCf5igzUE29Tr+6u2r+J3f+kNcnGrgH3z0I3j4sVN6X7of8zllqXfubmkYe4085LzZxEVEjyIKhIrYqc9iJ1uUFWmf9uT0ZKemlRMUmZCSqO2I09yQH3jmKTz85GVbzK//xr9MlMaLdGxmfqQSagdGbdx8/QqyvUiJSTWbQ63IwSssJYixkjlmr5Vk4W6fOC5nXrFWZcgeamxSKxrhW1eu4euvvoPBJKdpfY1SATOVCupTVbluMPnhz5ZVqcofwnxGjpZHkDNoyrMGVt3paBSOfU6oT5uJP1eLaZxW1WQ5O8023pG/bqC8JUYO1VGP0inCyO9xkwS5uGlGPKTZP2eDpWGxT13mELHnoXHxPH7r9/4Af/BHX8SlqVn81Pd+L85fXEHdLxoknoVaXXfWNjBVq2n4G+/MmBMAY5oED5CZqmL5I9+PSSUQkauXp4TSTiVZD/L6U+3NyGPD8KqLiyilbiNf++ynEyIuAp95MoxjbPhhaw83X3sdxQlkM1rK51B3frRW5HOepCmUOehsfeM+SqUq6tWKSMoF1jn5LAZJBmt3t/DFv3gDd3djeMUspr0spsslTDfq8lCguDdTMH2mSE8Kta4dpq5IDvTFJTZlWK1bTNfqNNU803i795VuyNGZ7DzryqeT/dLFFFtAbHQrUXTCpb8lWcucN7WYLFPI93E2Oew9DmIbVtPtJ5h7/GHkyhX883/xLF59/Q08Pj2L//JvfS/OnlzUJh2zd5rNo9PpYW11EysrC0KeiFyRobBPvQ55QGUfJ77vB5FQQkk4kR2ig2rZSGTW+rMIyOdhCyyYdnXm1z73mUT1G39TdZATkuQSxBtbuHPlLQ0OZ1+TwEGpUETFo+c421iWXLDGiicDbGzvImqOcHxpHkGZPU/+YB4PoNnq46uvv483bmxhFMeo5LPi4zamKqhVfPGEEt9keXLjYHarqfOOdWBGPzabLJ2VmRKcHGONKKYsS13nVieTHXub9CozZKsRbRSiiCYy13dmTY4GIhjPnUzzBuJCMm8GsgPIBaQjf54Y/uwKzn/0g/jKn30Dz3/qN3F//S6eqTXwU9/zvQLYcx5NpMbIjXPY2O3g/nYbH3zkNKbn6/C4mJmxIFDK3bteHqf/1kcx8XzjK6WHyxXCRrg04DVlKZaOErr+/Dc+k6jxK1kcXV5oM0bOCcTS23jzqhgABNqDXBY+MvDzVIiV5K/H3pvGKnGH7Xdx69o2lhenMbtQV/ni7NIlvHnn7i6+vbmLuxtbyLX7OoEc5kIaJ5EhjqmiSQXZDJqtIvmelSlmWmGEZjthrpnualtz8TJcNn1gZa0inpGQRUtUz/nwmWGxnV7ajhJrNUdJAuuxUJ1Uumcu70NxfTj8jVNsh9jr9zDyfDzyPT+A3jDCxz/+a3jl6vsYt7fw0XId//mHnkJjuS5ZhrVW8rjZj7G9tonvf+wc5pYaKPsB4swQzd4Qe90Iw2KApWc+gEm54kZ9uFzPUSxTcjepM6J9s/GxcISd9/Xf+peJrbKFrZFy6IksRfv3NrF25Yq0J3Uy2wV+51CYZFCvVVCtV5SFsq/Xa7dxZ20br76xino9xKVzK6jWKjphDHO5EbDVGeKb3SbudWM0b20i6fTgezlUqyRKa5esywAAIABJREFUc3NwMc2yk3+OQ8p1Z7oOiZ1IM53QXahdavHR8OTDWtSirjNSzE7keCVvIQdea8qsE/woQRnTN93mcTGxIbs//b7yQaAUnr5HtD8bDNGeDHHykSdw9qkP4rO/83v4td/4Am6Nh/DjfXwkH+AnLj+MY2cW4ZdLGLQ6mOQ9DB4+h9vfegNPl0tYObmAUlDCIBOj2RvIFIqbo/bIeeQWlww2SCfxpgwLl6HwqQ3fyqK8+MBifjaxXW83jVT8/CbZCeI7XMy3MBkPUKXmhBwVdljGidpGjemaqJh8ab1WGzdWt/Cv/vQbCkcfe/xhLC/OolwODF9FFt1oiL/e2sLNTB7lUg2t926h3WwiLCY6oRpRqH5pQaea4zhEkWRilvqbix9rHXslMLpGLCuUA6YrFQUoHCBAVm4Y8O7aammLyU12VyJEZIcnkB0gDVZIs1oLx5yTGREMGU1QaDTwoe/7Qez2u/jZ517Av7u2iRaFVeMYlwtZ/MS5E/jI4w+j0pjC7t0t9IMAC9/zDK588Ws4Pezi9IkF2bey3bXXbKNNWmUhQJHDVC9cOOiZGmPCNaS1NvYEegdsXhw9mX/+259JxEdRRW5OzZzyStrG/rVVbF27YdAevVGRoJIngbmAahBi1g0wY0kzaEe4s7GL5/7NF3B9Ywt/+5EL+OC5FSzMTQnU5nScYZLB6v19fGl9A2c/8gyWslm89pevor+7hXIxK8MjWqqElP+xRNHkI6OUqNXGqOFCqRbN1Y4paMCn5AIoDB1JkvgsCqnutFqZaqmshoE7i3ERqLTIVlppBLFDg4iXRrTY7o2QCes4dfkyFs+dxO//8efxS1/+GjZY4PPdAVhCFv/h/DR+5NFzODE9g/vNDvIXz6C53cGVL3wNjx+bxqNnaMFWlm/BdnMfPYIWHGhz+gTqj160MCupgRvT6AbqMIqIGq52Wv7Bxfz6b39aaGaKN/Oil99PNsHtb7+F/p1NZNysZA5hod1apVTFdL2E6VoZM7USMnTM6I9xb2MPz//hn+Crb1/DqUYdP3j+Ij5w+oQawLlqGfXFGUStAX7zm69heHwRP/DhD6LV6eL261ewf31VuhCGWvYXBUoUbO51ygQ0gyY30E1aS8Jepj8xKb3LaNOxjeld43hnmk6k1P4oo9xcQ1J5hmavaGoDic0TsI3Jop58oG6vh342h6WzD+PcE4/j6q1r+Phv/x6+2YrRp4hYvu5jeAnwWFjBU40KlvkQxSJOPfUkvvxb/xbd92/ixz76IXzo0gnUa1WZYm3s7aNPYy61wS6jfHzFNqXL0LXv3G5M52XnxcDIoby4eMho/8ZvfiqRqsgRTtj60ZCKTIIbf/1tTDaaStMzfl59yUkco5DkMTtdwVQ1RJ0KMd/qynZ7gM986Sv47Fe/gfakh6dnT+HvXHwMp1ZmUF9o4PiFE4r0n/7iX+CLt+/h0Ucfwnd/1wewUC7j2utv4vab1zDodWVfQ4sV0lXE0XU+BtKSpImQmAl5CsgdRmuIEO9cQ/2O0CscWz1NklKmQjqqyliANkKYL4s1HV1ECJ6zw9EfDNHvDTDKe6gdW8aZS48iniR47nd/F1+4s4Z+JpB3O+3kOD+66gcIM0UURn0UkiEaRQ9npxu4+sarODnI4h9+33fjg4+uIFfyMWj1pRqLKHGoVXDm+78bOQ4pt+zMNukRaqWN7EjA7ijbgWWG2ZTR/uef+xT1qgYSsD83mpibJDJYfe0KMttt7TaWIVP1Gvx8Dp2dPbHTq4GN4m2Q7OUVBWv98V+9gV/+0st4s7mJ2XwJH104gQ+fPy0V1MyxabTjBL/9jSv4/dV7yJU9fPSx8/ih7/mwpvR07+3i2tWr2Fu/hyBLfWhBjLZ8MWeu0WTnSbpnzpcaMZUxcEDyd3ePpDoOZbI8wfLGtb9thJURoxheNZVIAIMzeFSyQ5UBic0jLWSvP8Ik52Hx3BksnFpBthjgT7/6l/jlv/wGdv3AmQ8bcMv3MFUpY29nT3YzEzYNBgPMxGMEkxhP5gr4R9/1NB69cEz6lXYrwn6/j36SR/XCGcxffpi86wOusDjDJHe5254/hfAj8TCWkg/IE7722V8nQVy3qgAQ1l1kxyUJdt67if69bQT5gvT6dB+hPG9vc0eDtktFH9VKGbMKt6Fcpb61uoVff/kr+LObN7ETx6gVinis3sCpYw2xE273J3hrp4P3WMyXfJTDMi7MVPAfXDyHh+eXhHbcu/U+dm+vIYiBUjFAwTf6peasZKwGzbHUIMTnRkTZvW/DUU1haek7/58AUJrt8v6VhN15CKQCqBE4TzrBwI32oNk9pxZEHMVIFdzSEkrTNRQCD2/fWscf/cW38cZkYNk/sV7OQSkWMDU1LS5Uc3vHMFT+XjxGdQjMJQl+sFHCP/yuD2Dp2DzaOx3sdVq6L3ONOSx81wcRNqoih6WTC1VjOI9Ay91TArXVmtXFpcPm9Nc+/ZIhfdqtbpKrTukYo50Ott9fRcBprnFPnZLpqYrqst2tXTVI65U6ZqYCLNRD3Xl7owQvv/Eufv3lr+G1zS10cxMUxmNUCiFQr6M/M40+C3I2ios+4JdBl7TjkwTn6jU8fPEcqpige+cOMrsdmUgFQdY8AEha5qwyli0aRs5yInUocX1OSR0MJWGLi50F5j+kgnDBNXlBfD3DbtNMmNGHDWjekzR07PdisRLGXoBwaQl7kzFWt7fRGYxxbb+DW52m2lljTYUwdGlquoFxdoTWzr5KIXEw+5ygmyDACKe7EX7iobP4ie+hm3MWO1tt7NLdpTGLxuOXMXP2lKoIum5qQI86RDYlNqWbaHOKcmlZfJXWMWlz+uVPfVLKaWW9CjEGSktFNUqwd/seWtfvYjwawMsAoWw2q2i1mhj2YoEHTIJ4MiucSFfysdHq4rnf/xL++MpbWMtwuGeMXK6EZGkJmdlFsxJl7TWgvXMGicYRclHYmQFOlEqYpVcIObcYIZwkmC7kETCz9ZyvHyUSMtE1pxJjSljnw3PMB4LvGhgueocZ/XNBqV81YN5qVC667kWy8EcJelGE9jBBEwla7GzUqnhr7R5u73bRp/MPW1esi2hQSKixVECtWpeKe293T768eoWcATOMZYYVTno40+rgpx7/EP7uhx/DRtTC3f0+ivPzWLz0KKZOnlCbcUQtqZxFjF9kJZaVWcq2hdkfDhKQqVNKG/nTl16QPEHiUYYeJ9ak/Jt0v1F7gHvXV9G6vykBLn0IGvzguSyiTk/GiFOVQPeEKCE1D16phL946xY+8/LL+PLdO9gZRkhIZVw8gSRsaLo8BUpkwSfdgQlcCQJoAIvhpEEmg4DalglQmUwwleQxVSigUUxQLhbFEiQiRbmEOERUlFHrSXkFT56UYiZTYHaeZqzct6YXYVniJACUoff7csOiM9beaIiNSQEbSYzbcRfdXAb9Toxcq4dJtGcKtLCMDItymnfMzshBpN3exygyuSDof8CShyEz6aPU3MFyNMKPXfwAfuhDl9GZD9Gvz2Dl/Bk0Fua0kSV3ZoHrRhIfsKDdPagoIqWb6VbFzjsq6Xvl1z+ZpE1d3pfCIElgigc2sJsMvXYP119/F976DjLJEEFY1nBs9jzHnY56b0yI6OveqAeo12sC2l954038wstfxZvbOwo/mDuFSams2VzZSllZ6rDfF8tcE9PcKGrLwtkDtDHD/Ngkjc3kfNQJJyZjoVHEd+v/D2NvAibXWV2LrppO1amxJ6m71ZplybJlybJsyzYzmEAYwg2EQC4Qcgn33iT33byX9yVkMlMgyYeJgeALmROSm2DAA5jYONiACTgBG1uWbXmUrXluqacazzl1qs771tr/acl55OX19wkLqVVddf7/3//ea6+9Vs7oK4IaqVZChEpiUDYMxe1pWjturN61yZji6bNmbF6SjIJDJK91QpzKxDg2zEupsx+xf+jEnzo9oLkobxeUaTZDPfYyKlOr0RXjPXSzl+rJWbiLI2R7LWBhDmPwcPnEWrzkmivw6p/9SYyvX4M6Z1adCIac+zQaYTW0gVsu1Lqo4kAgA3ZIgp6euUAI8W//QlZ4ysUuXMwoNJJyLidHgAP7D6L91CH47YF2PYWeKoUikrCLfnugu4tufByZX7FiFDNTIwLXb/jqN3DvgecRcGpncj2G1SoyUvH3rX6l/jpPJu8YqnX0+lKc1p2g5u15MpMsGpOieqcE/7n2I0kWFbLS6fERD1DkzCa9mrnBOHogFwar2RieZIwus5g8IubG9LMseDjSauHhw4dwLIix5Bcx4M8OqI0TIAl7LiGhDR89pEtCvPKtRSRRGwlBkQzv/6IJ/rsRQdGXuyGSYB7o9XV6G/WV2Ll9Mz7ygf+BdStGlH9Yp/Z8OWV92/TOdMC6G+9fRjBdLV1bdcFifudvKLdmlyYTAg7SaEPx4VLbjgV2sYC5oIlnvv8YeocX4dGXOu+hIS9I20lDzmHEA9V506tWYNOaESwsdnHjd76Lbx9/Hn2KM01vRMxRAFHVnAko47+XtwUljEZr+3CAJCDd0Lwr6SYg1WcJGLPzoUalQ+ZshzKpJHTOU+gPsygOB2jw3hUcNlBvlA0ColHU9WNUp/Vj3q+aYGF7Ac+fPqMAgTqjR9buPv4a8r6lk3sJ+UYF2aSIwXwLSb8DdJcwbM3L80UZIRv2+RKQ4+fMAK1FIOqCI27Zcl3aPpfMjOOj73sXrt26WUlXwdbrxYR1V10I5VoG2gX9XDAXw5N5wXjCfX/1JzYk5eYn+IakbOWSIem7lvgg89jzz3vwg/sfwopCDaP0UY5jlDJm9ClfzKivS3ys0UC1XsJTp47gjqefwNGYoSqH7NQGxOx1Dkyq1KzeKQvqoCuWFZws1qIaUVgrxRPiTir7rgJGHGol8Qlltc6Xku+dw0FBhAxFDNUMygGUq6GVFQvuqIeCjOmAbK2CGHlEdPkJAg3tJFUmONas57h4qVxWYkrxKgooJxFrV0azEBmG07ALLC0BSQhkaLBeAAolC5PdJX1PvugDY3WUR+q4dGwlfu0/vxUvu+IycHgoTUAdhJWyYtIRzmUfUH1ut7ACEgZD1FdxMR07796/+rwQINsZBkZb+8f5VlLwsJRHvlbEY/+8F//7727F5su24eptl2L24CG0Ti4hCXpY6nXQC7soFk3sj93zJ+dO4FC0KI0hQW6TMxg0JoAhQ6XYynYhMosnHYJmq+Rjcqd6Pm3tZJJNU23lBhzz44y/jM3YPTZxemXEzP94MriY5PszsQq6mjEeFgvI1EaQLZUwpJFZax5YaCNT8IHRmrJpkYyjvmnuFUrIU8mzWEImQztH+mUGGLa6xnQTRsy5x8Dao3xv1DNIrTfkRsBF5vsOkc0WUamXMLVmEldeug071qzDT+y+Wu4S7LVSZvfFX2nP0ratUV4MOEjXyDR0gcb0DGqpquU3tZguZjvxoHQHyE+LQ6ekidRKePz+R/Fnf/1FvOR1r8bb3/g6HHxiH5596lksnVzE/NICTrWaag0FyQDNpIsux+hS2gJLD3bEx6ZBmhIdWk07zcQkSEimzVRGYoN9ZAoVoFwyBS5SPvkU2Q6j3aLaWQXVkJzu4qca0g5Sn7AvZj16EZJeT/cvQ3q26ssXmpNg4KhhNBCSMyznkPhF99p0n8+rAd8vegqzQbuHQTvU6wteK+UFxuteo3CFG/w1z0sjjWX6XSRLLWTCnjZMya9i7dQKvPF1L8NrX34NpmoNjJeraQNH6V6KWi2PuLlFVLvrgjmbVBLddOgzaFwYZm3Y1r0J10pKZVZ4OjlmPqD6YrWIx77zKP7iC1/EK17/Grz7Da/D7Av7cfzoMZw9u4BON8DZZgeHzy7iwMIZLKCjy11SJ64thWIDGXI8/YpOwjL7LcVRs0XtZJptZXNFJHkz2zbnPbd3yRCQVFtBCZTBXByiNac9FuuZEl1ih0h6XYXbJM4iQ6c9hlAmKcWqLSzv5EEfBZ5OKqkkOWtUkyZKFz4uYtyl54erS7PIUrlZgSwrYcghSVncZNyXJLBR173VQTbsyaS16I9gxeQ4LpqZxC+946exa/sW84cR255R0FRb0t6sGl7pAXCYsoNntV+0icQJsjZY48L5zG/82c2JdAUc9T1FFiyZ52LmEJdyyFeLePw7e/AXf/clvOr11+Ptr3opmocOo91uokXPD46ldSPMLizhyYNHcKy3iJPNJbQohy29F+OuotRA0hjXQ3U/1JpTDKFDD0kcyNcaSV42TIpBJsJu2TiFnhzNcvneVQZpH1RnhuFUVo2yfAeiGJmoZ0O6Nc591JRaDYOO1bWUc+FdQCy120fCkMk7fhjZiacdkdMXUAxzSaImu9l8J2ARDpCNY+u7AlgxMYF6bQQ+xfXLZUyXPfziW9+Ai9asMs9Rdm9saexudQx3coXcJOPyZheM50Yi2CkxXRUDRBocHFoOs9TO4z3jTodQ95STymuN8/okGFVLeOzbP8LffOFWvOqN1+NN112BzrHTGPYj9JnLUDyw15eyx+ziAk4uNXFg7hwOn5jFydY8FkXvYGjNIlOrI8NFzRcxZGlAaTUytGOyHMy5wLahg8RYL2rM0I0dcJSO6I5Ej1iLFEQV1aNhZu1RVsZWn9lxLujI1DRLdUi/jEQ+J7R2D0AlzSFzqgFPFyesA9W8Mgbo8R7t6a4eUneI7AQ17u2elyYfO07MzLuQh8vM9DRqVV+Z83itiiIdfDMZ7Ny8Fte/7EqMVOsmUKVQ7dwHOajE+5pmqs5M3K2deWY7tqF4WstjCga0C5tNF/O+ZR0g2x1D57+VLqhYeqWMjLAfu/dh/NUtt+L6178Wr7tqG6LT88YrpeoW9Q2knMzJplDS1GebPZw4OYenDx3H3tkTmOt3EIupxnBVQVIbA/yaC1tcOBvlIwtPQAJD1iBMtdPcIN3AQloUIumFyOQTJDUfyFaRFMrIeB4S5vq0u6AQRSdANmybwgc3TrGIoaaT6Tw4UJXExcxELEEGQLOt5jwRK20YLmKuYERmiRqbdIu+lA4bH5ck8dGVk1i/fjWmK2VM5IFJyqJ7edW1Wy/divVb1gMUq5KpgLs23GAQGX/yd2EN7q4UQYKiVKaHzeZnbOzCqo7q1AWaBvf9+efl0qdsVoww6585poL+UZQHaqUy9n7nIfzJLbfjjT9xPa6/ciuGc23dfblSBmWviBI9oukrPeDsRIQuPbKWAhw6egqPHTmg+/Rou42luKVx8aQ8AoxMYMjWlpwT+EHMPFsEZg619lli8P+zk292hCS3JFzMPl23qKHOOrWCTLkBjFRkEMNqJMMsOIxVJ+r6EL2NhT3vS3I8JPessJqEHWRpu9jrqMOfyRQxLHgApVlJRaW9lEbtrK42ptwA9UIRM406arUaZmi8tnIM68dGNNbRkImbJxWVrO+jsWETCizN3GLYctqqSiXMYa4WJdNx/3RyKFWesgVNCWlk511wMj+fWD/P1aPi0dh4NxMj3qdBNpGo06Pffgifv+U2vP61r8Rrtm9BvhXq2hIpWlkgR9ptEoL9QLLcwnYPc4stnDi3gDPn2jg238TRuVkcOXcKp8geL1fRr9iJohe09OqkoBRRCh4DQmdMXPqcmCb4z/tM8xMY6vfGayVFNJMvIjc6igFLGoZS+T/p+lMmmu1z8Sw7HLIcFPIUI1lYRKa3YAdCciP0ICthUCwB5bI2APFdMJmS+tNAwr9jJQ+712/EzrWrMTE+ihUjZYzWyhinAQ0xY3KKeHiTAcJMHv6atSitnFQkkNkOEyi9N0s5U65UqsCpISVnXq5kycGcPNnpuMaL1Ebu/fPPCW1mCWGa5+YLrRd3FIs4n9EYwSP3Poi//Nvb8IqfuA6v3bYFXjQUYFCVwjPT+hxKmugyGiM5NNRRbTabmGsFaDY7QoVOt5j1zuL4ubOYjXo4RQdXJiGy6vUwZMjrtJEjWB2aYK8zVzKnPJfs2A6+cM4/g1y5jmF9VKRjikrQVG5I3E8wFZClgzkzUJ5cIjthhGG7pVBs0cnIxsYhziLDa0ATH/xLRoSsJrpXlH3s3LQWr9txCbaunpL8ubo6gt0MPsy5GpWiy4Tfh2PjqG3cgAE1GzSdlaCfN7lRQeep3I9TJONp1SBWwVjs/BIHl5pHMvahSc20HOF1xr/1lzyZJrUpSmPe2RtKR8ASDqpEVyslPPith/A3f3sHXvPq3XjNtotUtojnKpMyjhOQU8shINaA7FxQ1zxBs2NWGfPzS+g2QywFERYJNCy1xX95bmkBz7QXEfkMt8R7I6Db5LG0NP2Cr1Si+0V/eMH/yRC/ra5Q2TLk6XQbS1Lg2mE8yaLkIemz3oyQRIEaCCnPxr7XDbdy1AJk3JhTUT5TwUxtDFeuW4eX7tiEnetWo1o3oQ52bIwCSkEpE72ybiI7UkDfr6C++SIMKmVH1E4QETI1ax2NVri4qLuSCI+k6NyEHHcxkTYtvvPdftFiygrDmZelHQpl35LazsormkkRJdYeuP+H+PItX8dbrn81rt44pYtDbrSEvDhazraURtsd7kpGXkz0JEI37qG90ERrriVD7GbQEzOt2xvgXLuHA7On8cjCCSz0AvFsqRBiCXiaKfBdWbn0//1F54QaFRuReD4SvhcdTFvMDInM/QBZgg3EfxPz+DLBh/SL30t40OYVKO3NpI0N9o0rp3Dtpo24estGrFuxAg0/q4SLki9F0lk84g8cGLbTRs5xwMs+6iMm8rV2LbyZKTWYeThDDI3Po8Vk75VXnI0LKoUhgU1SeM6gzu6/ZXmA2uQM/LSf+b2//xtFKyloaCTOeJqGOvDP2TzmVHMR3//WD3Dnl/4R73zzq7FpdMR2KttPLI45SMRRP4VZU6GSSghH1sK+fKo77a6mi5tLbcwvNrXIBOCjKMFiu4d9c8fx+MkjmI+D8zbCy2HUPegLn7lC34uX1uYwC0iKPjKVuozQiNIIcZKoE2G+QFCcsmazOz2fobqXy8JXeNaJHcSoFSrYNDaDazZvwq6L1mDt5JhkWylBx4yXmLQm2XhXCj+2SXKFUifUP4yziFaMo37pZuRJ+OIcKJkKTrxZxYoIW4wePN1ucs3ce5YFOnjqTcchh/LkNEpjTm/2T/7vX1OYNfo270lbCNMDcEQoKjVXfOx98HEceeoA3v7Gl2KMu5Cdfp7aHMUNTX5FMyKSHrUYrx3Iu3OQGIm4G2KJOu4LC1hcbIs9HkTGFp+LenjhzHE8M3scZ2LuWZFWX7xariq44BD9vw+q1C0LyNZHDPAmSYQCiFxElhNJ73y/cfmk/5sXdrMtvHrG8z4umpjGzvUbsH3TOqyeaKDqnN1JcPNLbDaYgCOvHUnWyGicSRoNUwcayuVHiShpvm4NsvmqavhBwaa3NZPjpGg0HGQ2AupCscbma4pGInqpcXs5dV5fvRbVyWm7M39izaXLcSuJbdCH4K+AcSLzvLgLQwwKebTnO9g8NYM3vvoK1JmlFTjoY6HW80sgRYcfivo9GiXgxlAezyZwVoofZJbRgW6u2cZCc0mG490OLXnJhhui2+7i4PwZ7J07iXP9ttO9u4A6+f9nMfXJpN1m+u1DguXsvPCXc7X9N44K53eEHX3RNjMZTJVHccn4NC5dPY2L1k1henIF6qWCRihYHlCprET9Im5oEuGs8NRryMqYU9nS38tIWYTkhP2LS3hs/1Fpu4si4gT006qCEGE6/cXZGZG2JbzF8G/ENWK51JJ4zdt+Ci/9ydfae/75V/5kIkVkYpHpKXDyJBKroPknZ+wzRbTOnMKWiQm85OrLUA4JdjMUUKuWghWmEM2BH3FXSd/gh9NJt3LK/LQIYcbyDzvX7mBuvom5hRY6nQD9kLJtQywFPRxamseeuSOY77fPq23oMv83B/HfHNwX/e0yLmZhzwrV/+DKdRBbI1uS88NFk5PYOrIC66cmMTEzgnK1ohENSujkq25ReXJo40HQIy34hbny81qY1bg8NzMSPHX6HO577Bl0nKWGuc0TznR4AdFJ11jm8+W1kXWUUrPNOt8Ke8f73o23/Nxb7RHfcfOndWVwEliZklPu0DGXwNNA3M9ctYxHv/8j5BcWsHPDOuRiG30n1M1TKENTDRaZhKkUMZyWEBeUjWv5NdNvi2pZgyGavVAZ7ezcIs6SZ9oyEhMJyN2wh0OtRew7exRn+x3ZF6Z91xTS/I+W5d8NxQ4SXY6wbq6TZWk+yWHMK2NjYwJrxkexbmIca+sNjI3X5DZIIjgdDKW6UuW1Ql8WUzaT5p3CqYn+8s5kyRzRBpqaP2QIxhnMFosIJlZimC853zNnsWHAuFM9sztO4vru6pO0nfSRWWlYQrdh6yVYvWmzLeYDf/8FIUCyrpdiozXKNNPAezGV+q74+NF3f4jCXAcbJ+paHIkXyhnIRrWpyEzTUyZCqrecuha/L5ICs7HLqAnAGrQTxVhqdbDQbOHs2Xk0z/UREOulew+nsfoxTrWbeG7uJA6HS4hSTy8Hj/IDqOv1H63qv3PtMsql/5gPqp4vYVWhgnW1FVg10sA4TdDH6/K9rJRKmoOR4R0XtFZGwTfEi3cfo5GSHldOGL/V7K8oDUNNPglVRECzUkFj63YZ3pl65cCJMDvys+P7pJMGGhLikxbU6qy2uJjsKUxMwkttikmClmEZ34TSXkNJ2OWX4ATfAn+g7+GpHzwKv90X7VFyotwhxLrleJCVtjo10ymSSwhL17gzNlV577SCRNdKMpJM4Wh4q9PD/MIiFs40NRFFhhynkvkROOdxuruEZxZO4UjUQt9ZDJ9fwPMefP/umv64UOzCNcuBSiaPNZUGJisNjHsVTPgNjJNxOFpBfYyjixWNS9Rp28zFpBCkHAc5ImiquLrbCNo7JS3Ks9lIHu9KkzolpYNJNaXVRi/eZk1lDi4x1RNQY24Q7ncmrCE5eqOOMKmUlBxMRZG4AAAgAElEQVRrTCf65I2vhDc6ZifzX2/524Shjw/YRr7dbKgTeWfCQNpN4uVxcM/TKC9G8HOm6a7jTqEkZrUMtbwncxzH47SzqVRKS8Atqm1WpxuQ4V1C1cgh2r0AS602Fs81cfr0vGZW2r1QyBrLpc4gwrleG/NxFwtRgGbYwWLUc+JT/+G5/DHli7XjOKU9kS1iU3kCK+s11HIlVGm6Vq1gtEK2oY9azUedukW1EuoUUPZy8CXeeH4UX+fGsDgzvaN6iUo9Qx4pQEy5NvmgMNzCg7dxIxqbNyHL2R4K77sRd+kXOFaBHQbWra6TRW1elj98726mtjC2AoXlxfzy/07kNKfdYZxPup3L8kE9N+qEA1Exh9NPH4R3uoV8MtCDUKJjThWmFKLUPIeSE5dQ781hvqZCYlKfDE2UJJKCJEuTfqwsdnGJhqpNzM13sLBET6wIkdxkEwxYK9pYGObabTx76giOdxd12rVZUlJaeh++6Ji6DJUK0JxpzOYxUShiIl/BqEc8tY5CztcIYY3zMyMV1JxDIeVtGvW6mX7XrK6UCJXzKSP+SkyZMUqn0vlBc7MwqeTCMomkHKmxSugxncNgcgXGtl8GjygDUSiWG5or4WhIKvjoMFvlHhZiZfIjswFD6LzRFcini/nDW/8+4elIBeTFAHACgCY/SgQoUYN6/oXjyB6fQyaOdCkrzAqmMOhL6pRO8puTXBqTI+YruW2Xrmu+0NAPMstplySHuyjC4lKAdruHcwstWVEtNlvoBD31Ev1GA8UK6R3W8Ti1OIdnjh7C0cV5SMNOrO8LTqkrnbW2tOpEAROlEqbrY6ghj3KSRS3nSTfBlPvpSOihVvPQqJIXXESjxmSngpEaBZiKOpFMBeS8JEM5e3GbHzXLCqsZrbPBBWSGyoFatQZFieEi5BASkL9sF4rVGpqzsyhwcqxKRp+hOzIJNw0eRTkJKsu62QQfNdrISDg2cX4xH7z9iwl/qERwZTLGy9jp4Llur7R28lm0DpxAfOysCm7ZBXOHaLA1ER9VPl7uh0kgkRenSj6H+DsGOT8sCcgk8cdRJFUPtrh6HQ609jG/2MO5uUX9avY6Gs6pTo4gQ14OdyMd8+IBFjotnJibw9MnD4qFvjxUw4QEllmPlHyMlEpYMTaGyfEVqJUr4geFS12ND2ZJASV/zCsLLB8dLaJWLaHB39drUkJhQlekapj8XEjZtE3OB2qUGyOmGYLm1lgAgFlP9WnIKvAgxkBgRBYDz0N9y6WozMyg12xrsxc9EshIaHd9SzeWwPuRWrwc4TPFa2a8Fm69iQnkGu7OfOTOryS8rHk6tKB0F+BipmErO1SII5OAU2HJGQ57s1viZLc1nEM0wmRBTUSCaIi58EkX1gnuWpDRNY+Tp8/Ar9XUYdFmovsAFzPso9kOVX8SUFhsNhF5GfgToxjSJYcEaCmAJbozh8EAP3jmKTw9f0K7esSvoFGu6L8T5Yamk2kM4xdL7r6hexGvkhitVhvtE2dRTvLw61WMko1fq6BeL4ktQAkciTHmaG3Fjg6HlThKmIpn2PBvqmLNsYfU3HR5tEBjEKwUrN4MxbbgDVZEbtUa1C+72FzOeP0In3UsGtWuqeK1ExEm+0F3PRvmP2Yx93z91iQMemJpKEgR9lK4sGyU7PUBn+FggLlnDiC30FQ9wIUjdCdJFoUem/VITyahOOnUuQ+b6qVqNnIwwLmFJQndM0QxxFJ5KqbkWDdCN4pVrtCIfKHdQVzM6WEr6shyyqGPmQSlKIf7n96LvWePa0T/lVsvx9hoFcVCUR+aCRnbZ8tS4EK2zCg17vZx9uBxDcbSUKAxWkOtylBL01JmrlQPcwL++hz0QaMROhU3rV9pIpJW+ylf4YlUQum+VGvaw2X9HHB6W271eSSVCsYv34ZctWHN+JSHxaZA6tyrn+FqdvcsNX7BA8IKgmE2PZlczKDXW6Z8kuRLmTRltm54NSpkEYZt9J45jGGzY/QOTlvxXkwGmu2gopYyV8nBmcKIalUnOrjsMehw4JBDQww3bGBLEpuTyhm51XXpvtPuodUKsBSE6PtZ5Mr01F1uzFs4GgKlOINvP7kXj82dwERhBP/pqt2oNcqO7Ga7PS2LJKWqz2Tj8JSzWTgyizrDcbmMWt2XfhHbfZViUaUWh4y5afVvaYhTYAfpvDYRE0HZKyv0srluNbqZpqaO8xS9ICzMZ8JFoCtEBnGhgNrmTSgJWzXAIOVj6dkpZ3EZrXONkBEBTyXzDr630QkU0sXce9ftSa/X02uJNcbFTGLEHBEQVJdHVAC6i4voP3cM/bCHZGBKXhQlMrH7jKaaJavthAsp8WIzhZbpLsujcdeRWkJKo5tkCnqB3FzjQR7dMESbLbNOD91WhBbv1BrbWcSaHNnLbmI9gHLs4d59P9JirvRG8NZrXopyJaVgWmnE72TqL20ENxrHJgEHrpqn5+EFwKhbzAqn2ApZ1cslSsAxpAoE4RAVV22oOVUuqjdkYmJsDJZnrAOtZWdJEDdoSgCTaiXvUG50VQE59Nk7np7C+KYt1gd1YI3WVfdmWl+aRUiqfyRhyB+3mI/d9dUkCLoKq9w5uT4borFUG7mYROyZwrVPnEHv+AnRIOOYc5GW1XExNUYnAxlTYFbN5bRr0tkH+Ya5vqI51PGA55X4BGGoKSxKp/d4KnuRsFt6fnTptUVSFZvMzkjuwqrDj3O474k9tpjFBn7mupeh6Jt44vlsxPg/Zo1hbAIZsWY8hPMdDBY7aFDgkclOLa9aspineqeVIdSTL+SKpvXAReTiUqQRVibki+cHflMPWtO4pUMuCzAyYShxypkX8pXs3g5yWYQjI5i87HLNwPBLHSzpx9t9qYPpEqCsHB4IHZpcKXVpX3QyH//G15IoCszUk6l0nz80lkELoTL6ZPFr4chh9E7NoxAS5bCuCu8MFbAkELPOdEmQVSHMvkQ+cV0Ty/TMN8QoigxblAAnQsJ6sxvTFiJGu9dHGEYy0e6wfZYldJhXBST3n5Q0Tcedvod79u3B4+eOY7Jcx1uveYlMddIiRbubyBNDK+tBp+PK9yJLZHqRzDXBTVGSL7Y1DSocteOpIy2GbSs1h7PI+1aKcDquRIURbloe2LS+TXUVRPw2yyrGIEnUON0/nkwCJgGTo0oF0zt2iOjFEEzAwAhl7gUdv44n01TJjGLJXIB2It7ICuQboxarHr/ra4l8IXVncTDGFlNarex08EVzwOyBFxCdXkQhoo1SXx9Cah/Krnh/mk+J7hbSX91cvsoXNySaOkGKis8TwnEMCtVLCD9CH+xtxugGfZUrTUplM2lwDgnUxJP7jxq/xjuoDTzc9dQePHnmONZUR/Cm3deg7GRBtZAM8XIdIFRFFgLtMmypZWbOO7XZQ9LsG2hAyZpiDkUOGWVZLnD2lL83QIQzg1xgWoOwIc8NKysO7jSNrTuHJB0zo4Ior0w5Ehy4JuKTyaDHCsIrYeX27ahMjut59HlPLreG7H0KS1heTGOBSFPw3y4mwyyLXZYn5v/YF8VfNVImy6FvHe3ZF15AcGYeua7pBDCt4HG3BqrLuLhzSdWXCZvjEDls0UKedT4MuqJAIemvNEQzr2WWGlxMIkK8U1u0TOZ0GafCHNhg5k3uzkwG8PoFfOPJPXh69jg2VEe1mKWKb3eVIgd/8fM4GqnuG+t38qTKeb4/RHS2JYyVlh+UgGPGapAlCe8US6Y5gIdsyayUqVbGjcsSreDZAnKcMNXbVWdTp4wTckOEEj02m0hqtEdkGRDaKxR0MmvTk6b2stzJVBxzn9SkW0Ww0/3MA0TgPYfShdnsY3d9LRnQHLtPM09SK2wx0xeivweHd84ePIDuiTnkOpIkUSznrhaHU9LbNvsgGwqGW/5y9CR13jWeZ8Aznyxfl5w7eXtQnrPft5PJhY25qBGWaK/E+yZ12mOW6K5Cy1KHyPczuHvfXjx75jguqo3jTbt3w6+VTfzfQY28362hS7lSW2AR11KXo2EW0bkmskEf9bwnj9Bs0cIa5Sy0eFxcLib5ThzW1ZSz3Z9UPcnTH412ybryKIplpRqvGY7tUQBDfF1i0mzQs2JgIpj3ML3jcreYlEJNm+MXXvl2h3IxDbhwekhaTIZZBxo8+o2vJypF2HoirZGTTeY7aLb2vAy8AuYOHUbn4EkkHFNjZkgTGUmfMbHgrqH0t/XZ1BpL/Z8d5Y1TXtb+ogmoBVzChPxgBAr4d5Esj/sIowS9ZIAFWhFSv265zcWdb7IqaXbM6PaNPQ/jiVPHsLm2Ej/10pdIz8+Kdn4/H+DAMk4y9kSjpMh/YVlbVvVd0Edyro3KMIdCmcmcTVqTbVCge65HRCujgSWGY5LX+BmlI89wVzRTVm5hbliCKLpeeC86TXfufH7u3jBWLS2j92IZMzuvRHnluD2b1JrZ6RiIlcXI5CTOKeUtbFgoUA7F8ZXIN8btBO+5686ERTxhNRKOB3EojJH4rMbQ+SALHprHT+HcUweQhH2VIDyFRENY/+Y5cJujTFpB9xPhPcJNhvZbLRn3A2uAE0QmQ931IkNKmVGjnIvpGtfRIItebiAdoa5YxNb2YULGkFnI0Y/aelg8ZXc/8AAeOXEUW+sr8YaXvQw1usipq2ATU0xBRE0UWsCH71m27Rh0DIP5OEF46izy4VDNdUYjZukMk9LwI2HLLRpLLZYtTKComyBHBtJMOYCsrJ48qOIyPiurKPaMiUFLxpueYdQcGiJfG8Gaq6+FR9k61qEp+MDBJzcKn1owEkLl5uKmZDOcWVdxbBKFUUfoeuSuOxN6Sg54OiOKyIdKhrijSPGTklUxj87CIk498hQS6tZQQ1xtL6b31o7x8kVUOBavGtdqSSUYMldjByFEFAZGo5B9RGrRREqFze/z3qSTwNAroJfNYDEK9BCUxJAD4zTwZJjq/MuYUX/9/u/ioSMHsHVkCm++/jWoloxVn86dyujGOcMrI+QvFfnMDO0zUhOwN7uAaLEJnz1ZtZpI33CiFwVHESEVhrM1kkBnqZPIAYKsfuK3/HO+vmHVOQlw8LMJi6bje8I5YHaDJJ0Bb2wM667ZjXy1jKyuNzf6wOkyPUlT6FCOksvLuCcNuQQVrJ/plKAfueuriUzJQpYHHLbpW+tGjHbWQ4nmM2mneHLPPgxmmwK7uQvN3pktqBx8stmJmlidLp+vtCVGHDGKQr0+8wApYfX76PQiJTtcYCl/uO5HlC+gW2L6zvDi7g7hkja1zHpRiJPsFvP46j334ocHnsO2lWvwlte9RsQqi7IOtJD5G2E8M2+VM5FTyTRjm0TDSDRvbZ0+C69Pgx6SqHJuMQnamzsSw5uSHk5Y06KSPmLyRTP7ZhnE8c5NUWhmrkgQJEMENBmPE4EirKlz9BLlfMruq+GVSyjQzZZ3rmNoMBIpj7OqyMxn5drH6W7T0i2tmDp/MvfceVvC5Ic1JolWDKO0eFiWBOXb8vIIojaOPPwk4jOcqIrFfWEJquFUfnjPQ61MVwU2qRMV0qn7rXYbXWEVzo1rxKw16ifoUS0yDA0bVi1YQL+UQ1jOa+cykZBurLPqoJiFgAndz7wHC7jt6/fgh888gcum1uAtb3q9NpQGb2VE4sjPbiHNXMBp2AojdSdY09d9tE7MIlnqmk+LeotWGhD9YReGJYhlsGTx83PzRBLEL0hFjNgtD4HLt5XVs6YMuXmjPki5phw43xkFsKghtOqaq5DzK/CUS9gI37IQRVqzO0sPVg6SlXEeof7K6fO0kUduuyVheJXNIL0iuTg87jzO7BgwBPoFtJrzOLv3GXTnAyRxaHgsCV/MhCnYkKWCFu8WatwR5qK2HeuwvN27sem6mj2hlUIDQloDivX3RdhSosM6sFFGXC3qfiXemZLMxEliYqHOjAEWNOT+yu1fxw+efBzb16zHf3rz60V9VPGkjWahi0kKkx4Ls2a7YX5hVqZQf4f/pn12HouHT8CT/TE1+gwjLRDtcV6Wnm/j8qUis0uzi6QtiOdxAxi8qWuGkY367nTho/pXFKPHmleRy+g1pYlRzFx1BbzaqOZNmaxJ2URN+766PWaG7jzAlFcZpZOHxV+5Ct6YS4Ae/srfJ6z1WIATPGAmYlms0T5UJxXzWDh9HEtPH0anGQFxoFkJn+wyATx0deWYuUFkelD5vqXqSkD4Vw75EbxKJzQ+5JzYa9brA/q5IbKNCoorR4VbMsaaCbgbnNUGS+Ou3Xe8q79061fxvcf3Yte6DXjnz70VPNOqM8kIdDZBVp8Rm7XXMPXrVM3dLipeH8N2D7MHjyFaWEKpUDI5Gg7qMDfQbG+CYsUX+M4kRI1o9lg92jYnKBQNZVKuAOq5sywZost6mu1Ffi/v03JJdaw3UsfqXTtRnpjSsx/kSN3JIuoFaHU6GGmMaNxDPqFiPKaiyXZHF0XoShfzjlsS6sbFpIqQut93bqo8ztY8Uv1BZZGFQycw7LIbwMHUocBoZXmUlolojiYQUqaggyRalp5W8JBWj4lN8EOYorERgyNSK/jsvTzq66eR1EqyniD3jw+CIVWL4gZMBWm5jJon4x++dDseeGwPrt68Fe95z89SmNuUSJwbntE5yKCzAR/Wa8wUbfw/9aa072HC0yX184UjGmAqZgnl8b0YW12Lya6JJuRSOSZrVBNepZQc35NCIbVqmcUzJ9DeZQlTkMuhBBwZmgXnXYaRtestn9DxzAoBo90GCWQawJVIskVftRVl+JqDv2IKxdTX5OE7vpT0mADRfCWKNKBq/Ezz4NIHpI/y/hfQPnUWCMwrmWGAi8G7hBqrhL24mKpTye1xtapqLyYdqdqyI/BSmJc8I6JOYrITAJgex/jMNAa8d6T3YGolAqcdY0GJCyVKRTk0ru7fffGr+O6DD+C6Hbvxvl/4WdDJdujwXjpBGBTsKP/Ov0WAQ55MdzvF52n9VJGLsXRqFnNHTiHfIw7NPCAvgUXKLBi5O6NxelMJsRtSIwbSvTVhf405ubApDxiCDen4goaM8kp8xrdejJEtW5AbkPXAMGwJnEomy3xs07lSzJoZPBx5lKcumDV56Ku3JLR2sMUMFbcVyFzaznl+Chae3H8Q0fwCMl1ORTsjbW634RAlpswlH55r5BIRZ+dcwDTVsBimXM7Nzgw5MQHvTp5gstv5ey+Pcfb2xuoqnHOUrOmT6ERo0LDcNOQSpFDY5OkoFPDXf/Ml/PMD38PLdr8c/+3970Qcc6p6gDi1I9a9R1e+gYMZTVNIJ9499LShbLKlRgo/d/QkFg+d5KiWYD+f/CY906FMe3RBujEOhlojxhmfWFwgrkPeypysiOHWlFB7y2W9XrGE+oZ1WHH5dmXU0i2SqJZtBl0ERGdcF4hb0piPzAPyKK+8YDHFASIWKi5OhJxVJUZtYB2V5xAzF/MAwnNcTOle6uRRbEnqlyAgTU11Xupmq2teZjamoNeSbDaBgb5ohyEpFNJkzZj+bKmINZdvR6ZCzQETLxazTyrIDuJyfVOpOWtSjQ8phz//3BfwfS7my16L//bf/zMy/cBqZnp2sQnukhiCF5p3VNnhtNrdfSxHWxHB7Yzyjuq3Qxx7+gV0j51DMSFAQKPzocb0KDeuKXGnSC0Q391rVp/bQ1SjgZtPjoa2GdQDLhQkgVPyiqismsHkrp3qh8q/QbYQbh0Erlizw4ohbmDe98Zu4OS0P+7qzAdv/wfxZvu6N6kf4FJ6lhfqsSWIej2cPnAYg4UWsj2SvzjeTc0Bl7mxtZPwBHFUgZuAfFriieYgZBQUMlLMVJSBmAvJBaWXZcDw0ahgw5U7tZg81GSJS23LOf/oYziuq9Agya9I9RB/8pm/xr88cD9e9Zo34Jf/x88DvZ4WUb1x9U7Z4befPaQ2n4McU/cFLZ4biFV7jd0iMrEGWX3uU3v3o9Bn/zBvYZLPRlHHNpnVncyyedqpGOI5Nwq+rsFu/HuGWV4YwoklUMV7uIDixDgmr9olSTYh1q7Tki6ndDHc2EJ6MhVZkENletX5+cwffO3LCRuoRIEEFpCJ7aaVufLU8InCNs4x3Mx3kA1MLZkfQ/QQgQbmjKf2qpgF7v5wXly8uSm6RNE/k3UwpgELaYpJyEO6VsbG665AfrQuQ5vCMK8HygSIoZwgtXr4SgTcuCC7NXkP/+vmv8APvvttvOK1b8T/9avvkwYew3nKO2LLjhHE+MDs/psOfRo11DmU0/z5BkM6Xnfu2Bkc/OETyEVsV+XgC7JjZimsUBktyzEyF+RR5kb7VKPqVNqCq7zJe8p4pfLMe49lGKuG6ihWX30VsjX2NC+QX3OEdGOO2OvwirEr0F6zOj2DUjps+/AdX1Fzmp3+QS/Q7k2lv0TvoAN1EuH0c8eAuQ5ynFNNovPcHhfNpb/E5CRxvE/nF6KpY9n/DpXVMWmQQkE8QIcbQXrwGWSqHjZccxXKkxPIRmQyUBWZ9odm2mvNX55UlhZG/1DnpljCZz79p3jg29/Eq9/8Fvz6r/5X9Ltt84tOVVQGFJagihdPK9VCGF0MvE6Le4GQOsWp9Bm5vVksnDyL5//lUeSCAQYFSrYSRKfeFBOxonFoBYJnlKXm854ZtLI+5oaRxKp1mAkwaGEdkqVpbf5VvYG1V12LTKOm+5i1bZpA6b+OcWBv1qKd+axlZFPsp5oGD3ztlqTfY/YXIeQkM2f+5cRqFEK7Y7I4/tR+9M8uwued6qya9HdCYzhvwTuI6X/RPXgyFwgosAi2I6vykvMj7OOR5U18lyZu5MEWc1ixYwdWbN6k72NZQsFhaerJdI6Xt4UgJhWmYT7UMM8ffvzT+Nf7v4k3vO0d+MCv/7J4qNapcJNnnH4mY879mRoJw1jZcEpaIDqlpjd1BXRKYy3W3PFZPPf9h6XAxcWlW4PnFoYlCrlP8v8kzMdkj3Jwruwi/kt7DNXrqfKW8UCE36qu5fdWaliz+zoURkeUmFnqc/5L+9gpyCiiKIse6JnUVk6dn5z+jXe/N9G4nYw9CevZUA/vAUmsiEYJTNWqqFGSlPcc58Nd8a/pL6Ir6sQbBdDCrhGyWS+Zubg5GjATJj5JLmnGt1ZUCTmEdGvwq1gkT5edW5ZF/GDupIhTw89HnhKzSs5kSIktwT/dfS8OPv8sLrvyarz59ddjEFiHwjY4ZzvsROpUhtQWMMNw3r0S4XCTaRqccpwbKoTw5A7DGDkK/wf8PPw3nPqy8X8akZO7o5YY60uCAezn6oHzMBjOKmsRGapaU171OP+M2n/Evos+wpExdLTgLjwbL8xaeS6b19XpYEYB7/k8Ltq1CxsuvdQO7U9dfm3CsT0WqLo7bWh8manNDJQdgWsvvgRTlSI8N5ep5rA7Kez1EaWQwaiUNiz70p0qIhMfrmkLaUGdK4BsKbRrTfrnufkuHjx4WJJtqiylE3e+3tL8BpuhjkDGKnsQhjh84gRanSZWTk5j1eSkUnx+Bj0Pk9+wiWkiW66cEojvFLC06CSvaQ7GTgT1Dpj2rhyp4ZKVMxhhCcIIxIzTQae8K32iUGwqEJf1OD1ekI69SbG5jFxIEetw89HkJlQNSiA/S9vFHL775PN4/uy8wnPK8U3PZtrkTid5U7iQz+9n3vsu/FQ6bPuFP/h4Is+rMJQ7rRG7bDDIen5Mq4soxX30Tp1BhYvpJr6IwXG3qM/HOorXtKNVUnGLcJuNfxABMf1amY3qnjX0X6MJJCQPh5gn72ZqFYYkWTPWSg/B/n1ad2l2xZU7/HtixLf9w614Yf8hvO0978D2HZdgGAbGZpDJtzkOMgnSNRIFSnSID6dfvA4YgpRcOJEI20Ym65KcXYAX9fU5UyURbhLelWUtZkZKmrznmeSQRmLUS5f8CAM2TQNiybZByXw0Xd9u3sPpTAFdhkH9G5MO0Od2lUBa+6f3pvRJ8hlc/cqXYed119ofP3jHlxLVYsRHowBBt+tQF4aMrE1e5fJoN5s48vA+lLsxPN11RtGXlaHKGPbaqJvibOkdSpAC2tJ/lz6rseTJG2XqH0vwiI3aGPnplVh/7XUSAi44CM4OSEabQXgrVTYEZzGTNYD7Dz72R9j72FP40Md+G1dfezkGpI5qMc2fmZp4NBBIM3ZeK8qsnQufBmRVjDtlakONrZ8YDrD/wb0YLDT1eS2UWrLERJV0ZobYnBSsHVJU5t3JeVXe9QWnIGJ17NBxa4lskfnIKDKsNTC2exdKpapr29lGU8RgXuJG+3QliJrj2PO5nNwTyqkQ4g+/9pWE7kG8G1iaRN2e7hTCdEQu+I9jz9L2ow/v0+Q0F5mtLrZ7WJey3jLDNXZM7L8aFGW44g41LE67kH1MhUAZdTDBsiGiYNCHt34t1l55BRIdXzOV4d9bXe8WUwiNS7rypKoAH/vEZ7H36f34vQ/9Jnbv2opQEqPn50zJcSKAIPzYsRAJlBDgt24jc2TTGDIg0URAVaQnWRx49Em0OJNS8IQr6xbRLCpJXANDuYoMj8ZW9MQXYm1p01p8RUYewqIUneJGCJmjyIMlh+zYGEZ3X6UoQ06N+LIihLlrQgc8ZRQ6XNY1DATnpdnsg1+7JYkjQl8Rwl7XwANitAwfORsqHbJTm8vi2ONPIzl6FlmiIRSi4C82qiV/zcwhVlLAFF2tK3suCl3pfFQcmu+WEA2NxzMhIho0QPXiizG9/WJ13OlfI0NS96W7T/6HznNaY/ekdg7xsU98Ho/u248/+Mhv4LorL1VLzbwymS+RtknsmXKjDLOxWBURpWkULYwHbKrUrm+q3+U0ScYdeeT5Qzj19PNi7tF1gSgeN3LKYBCNxKPQsWsaO+McWiETLODG5YymXp/2lNrQWbH0uH0q61djbMc2G12IQ+TZCOfCLn9Z/cvQzLGHsl/WZuHG84kApSfzB1/9YkJ8lEyDsNs1ng6b07KOYIgl15Cno4BnHnwUyZkFlIeWjgOoiyIAACAASURBVDONVg9T5CZ+L8MtH7L1DAmC2+VNmTBuOpsuM6Vj47CQEMhGNTX2JnbuwPjWDRK1pwwZ+4fpl06mgw5t6soAdzaiP/bJz+HhJ/bjEx/5TVx39Ta1nWwswbR42HznMBSvE55OGYCry8PyhUwHnhGnDe+Kc25Y/nwmRvOnzuDQ3qdQGpL7Q19Pfl4+SvWU9MXmfInWki7PEE2TEaRoXCDd09R1kH81Iw4FN00SdmzrxahftEkNfKp08lnb6UzBgnQxrR9cKVfk0isz1MlVFywmTybZBez893rWl1weGM1CRgfkimbL+Jf7vi8LiClyS6n3I2zR2AW8v1RnUkKGbAAnPsRdK4iMIdUpcViGaem5xBL7PJ0xVlyxE9UNq5EjvEhFzQuQDwuzQ5MlI2hAYQzyWfNZfPgPPou9T72AT378t3HdFVsREjN2xjT8OcOhcZyYrSs/YHsptmaxTidlu8W0tw6KhCBA6M3KoWCpif0PPqrRDb9cMPVO+mm771eXUGMK5iTBsKsSw81wpiAM37/I0ARjOA5CaNH3sOqqXRozEGGa2K8GYq2wNMjR4cWknNKhT/wkWmYRAVp9HjR46GtfSkix5IeMgp7olsI9HYIxoEpzkQVxBfd8/T50Tixi2/io7opy0dNIeY6y304+huAzpdl05ywbeDvR+CFhZDfIy3KFdWiSVfYcRAOMX3E56pvWIEc0Snxh9zHSmsuNGqkEcvKppUIWH/z9P8ZjT3MxfwcvvfoyTZUZJmvsgf6A+gikrPBXuEwe4wLzxBABExGcCZO4T0SlzrP5BkGI5x7aA7RC1KqcouY8CidNiGoZYmadHGMzygvGEayVKzg9eg0TcaZU7ymjiJSbGBHyRSUxKa/lrHeqW1JDVrYpXCvLNRgMOeKCjqxddx7Oe+T2WxKGHcJf/FARXQfSy98V/hyWyVeKuP2Ob+LMo4dx5cWbZNlUzhZQzhv5N1emK23JhnC986N9PH02H2EYrNJyTUr3bXScAzTRAKRcjl5+OUa2bJCIr3Ylw5HFmuVowbBNcCJ96FzMGz7+x9j7zAv4o098EC/ddQn6AdUwz4dzXh0C0rVwNqktESsmQQHJ3yzJbEZUP46oFk+lG+MnDfO5x/chObOE0WoFhUoRJdId6WfGTcNJbWaucnlgA4BcIDebwiuGP9vNbPazifID+gqQ4D16yWasu+wShXslFg6m5OfUgJNaaeeN3IylT11Fmzaf2nIxyqmvySO3fTHhh+O8JBeTJGTdaU77VFNgHm1GSrjzjm/i0e88glfs2I4J7lDuDrK9afrtc66xolqMdykpgTYWb/cL715+KD5kEcdo3JLPW/ekP0QQ9DGy7TKMXbYJGf49N6M13R0bwDBTtuWYfBkvNoNiPoMbfv8z2Pv0QXz6xg9j9+WbEQc9bR49aDearvYXRx24iOTn8iSSWMX2n6gdke5WpWs8aaktI3OHwRBHnnoOwfGzUiHxqAFEzTzST5T4kQZJeVU3cJxmfkTJpI9rLHqF7GEfPSVhQK/gYd01V2JkcoW+73y6Z0iP2XrZyINyABfprH61gzG2buP5MPvI7V9MiMcyISBoEPH+FDhuXQWG734pkaz3Xbffi/vueQBvet0rsMorI7vUhidfy4Jm/8tlUg6N013irSOEw0KwvEBcdso0XQ59RH54WiRjGqK8/iJMXbFNRTNRImq+WzcojbM2AaWRdAk0EHYEfuejN2Hf/qP41Cc/hF2Xrkcc0MeMuKudTj0Yt4lYhgmoiGlex/DL8cVQp5N/l/48J9CmB+YNsjj+/AtYOnAcY5UyivUKGBE4js8QyM93fi7Vse3dA08l7NSV4WL2QzESmcVjYhybrtutHECRxi2nxJ+UfKUtaUuyDKM2vi9H8lkWV6fXXBBm77glIdFIjLko1MnUyJ6mmShzMkRcGqBWruGuW+/DPfd8B+99/7uwquBh/qlDoumTQ0uT8GKF7SFmexkZvagOZSHNE1qkSojbUdw8HB/MGq+Lc5icjMqsmMLq3VeotqWYAx/oBZQr7UV+SHJyWTjbGESC3/3wp/HskeO46cbfxeUXb0AchtYy03iADUDxi6GVoZTMQP1ekuEDhWWWKqZ8YiUEX59QJr/od3Lq+YOYf+Eo6lUflVpFiR8jk1Ai4bB8L7wrLdyy+cCF5JqJdaBO0RCduIcuvTrjHMYu3oipy7YuT48tH02DyJzUqROBdLW6sfIY9RgJgOrk6vPZLAUq6B3JMCvqSCfQDCXvAak55zIYejEqfhW33/ot3P+tB/D+X3kvLp4cwdEfPo1+uy/3QS4muwYFPyPrYb9kvT9pkRNmddrtxtOweonJENtiUnscAN1SGauv2Y0C7SpkDL5cK1tJry6NDc8QraGuADPKD9xwEw6eOI7P3HgDrrh0i4xNzWPSlJNTAhgXkGUIw7wWNKAJDU8mycmMSjaaweemsOhq1eIAOPHcAbSOz5pTPR0RGIUI1BM80DxKHhlRLW2KWnMjDLPsSZCtNsgom16Me2o2hLk8ZnbtRGP1KvmKuTrkfOLjCGv2B65l4k6mZEvdNVabumAx99x5a8IppbBntBEuJgttLQAvYaL8xT7KfhV33PYd3P/t7+MXfuU9uO6STTj+2AGc238MBQyEzZZ9zpvkUS5XUCxRYoVcU+OqClBXP5fmMWkTmPIxdmcyo20ii/HLd6AxsRJ9GsNIaNEoi+mAren0GSudVENiuB/43Ztw4NRJ/PGNv4OdF1+kMCbBCGGgMpxWqBXk7u5LjRBSQF93Zogw6gk5SheTODmxUyExwyFOPLkfwdkF1Cs+hnEk9nqdyRATPo4ZsNHA2pOyQmwwiH7CjD2hhaYx9KIYrThAQMC/UsVF112DfK1q4gwXblznZaKy7oLFFAAvoMYm2vhz6qtm4KcJ0J6v35YwGeGdRWyW1sNMCLizeBeIUVvkyaxoMb/7vX/FL7zvXXj5zotx5swijj/6LOKlpuj5tIVguVLlrq3wrvQ0fMNEh03ovOPR8qHylMgrBFlpzTLUkuRV3roFKzZsRCTHO3YvzrPOBU2qg2/8JLICdTJ/9yYcOX0Kn/3kDbhsy0Xip6bCFFrMtDkolJDFu4XZqBcqQdJiBh30KCnuTEw1micoNCvG4uF9zyKeb6LhkrxGtaIpawEGBEgEYVriIklvZ/zDTcg7utcfymKLzf5WPERtZhqbdu1CLPDBzZRc2MR0eZ/yDPfniupiMqS6tlnUZ1ZLdF936qN33ZEwvHJXMgmiljgFK5gqc3dz2HbgDbSYd97+bXzv+z/E++n9uHMr2lEfs/uP4vSzB1AcJhoX5xBqueahyAUtUFDXhHXZuyOgQF6qkBnqpyrQZuW6HtC0m/f25ApsuHyHteLcsIV5SFp/UIw8x7YndMjJqQ988NM4evoUbr7pg9i2aZNYhjy5End04sXp1k8BeIVaAiTESXs9LWaXxqdS9nQeKJpNzUkE6ui+Z4BWgHq9glq5rHlN9jFFgk617ASsGzp14UnjMFSbn5GbhuP92Qymt+/Ayg3rBecLuF/W7nH5Xpr32bWtLwHumrUxBJkPpDGzRgw9fTsnp8N+IExWJUNEJ3SGWu5oqvvHSEpZ1Ms1fPUr/4QHHngI73r323Htzm1qLQXNLl54eB8Gi13UiMiUiihXGW7LKPnspDAhouEpuwgmnOhcl3Qfk6vDGpMzmsRtW4UsVu/cieLImLHdHfVRUtZst3lGGONDLPsl9SB/44OfwuGTJ3HTJ34LG6dXqvNQq9aMQSgEiGOGDhrkZ+I9qdMZW2mixewi7HHmxUY1dAj08OhwG+HoI88gHxM0qKHiU6qUUuYMeaZDr0xTJ5I1ts2BpoNLHByWUicXNAoR+jWsufpqGcoRRpF2qJSmzi+cSjMn85r+qbFNLMrx3/Dva6vWvXgx+zHDDItn+nbw/uTdYdCWuvTFLOqVBr5661144HuP4J3v+Rlcs+NiDDKxiFfHnjmIc0dOwAckqutXPJR8HxXfgGkuJoEH6eo4cxaVUZzvZ2bLdhWhtm6EheEQ/vo14tCyXSQ5FQHgdneKBOceIO2CGcY+cMOncfjUCdz8qQ9j8+opgQGc40hHE9QUdnUaHwxLMYZiMvg5k6pRwzBQZBIfyqE6arVnsxh0Axx79Gl4g6G09MoUsuCcCGFOqnaJgmlzk2xep0ayvDcp5EReModreSr5+8zUJGZ2XSVOcJ5DyDnq1PJzWtRhBm4tW9vAF2hV/JjFXIvyylV2Mqk2wmLZ+D8E3AMEnZ713jgkS3y/mEGt0sAdX7oLP/j+o3jH+35GicYw10c5W5K9xaGnnkOu09ViMgkqcDFLHnyNjdO6l+E2awOp7AgQ+OYECkfphkBIykoQoTMcou15GL9kC/zRseXER4uRDgzxjiKbnVp6yRC/ecNncOzsKXzupo/gkg1rFWbTTaD/OqJPipGqGS9FlT6CTlcdozgK9LBVb7JskrsUNXuAaLGDk0/uR3GQaDGpecCBHr+UkRKYR5MeCT8VdGr4ngiaM4QGwwF63R76HOVjLhIPULloM+pbt+iDe6wcPGvSEzPm3OmP+xK7QOiURYLzJ/OCxXzinjs1nymBCtIQoxBBm1RFw2hF0/CzqPp13P3lu/HPP3gY73zvz2HXto26X5hvMkU5+uxhtI4cQ6NQ0lRx0feUvpNywgXk+vHi1gxn3jPVaXYtzODHTsswFjrSJWN+pCZyV1IuiaNL1p/mQ1gGsFdIGdRCUVzf3/rQp3B6fgk3f+qj2Lp+Cvw86tMLajufVVy4mJqt4eL1eMXYIDAzeipk8lmwXFDY9PIawp177hDKWc5gllDyC+bfQk0g1tPy/LLerxnT2PXBzJnIUq/X1/QXNY6iJIfxK7ajMrMKGZry8hmkJC6yFJ3KmQEdblk1omj9YEno8M4k4TqfQ21qLTjWp5O5756vJ+y1cUaEF3QSWVeeCZEJxseISwkqfh3f/NI9+Na/PoR3/8LP4crtG4F+RswBGafPNXH08WfhBUPZYtQaRVSrZUnK+GTTURMgRy0AG0FnN47NWs38i+3FE5RFd0C7jAhLSQx/zQxGNqxFzExRvB7AI5mKugLMlL0CgkGID9zwScw1+/jcZz6GzWvGtJj8YrhSyHLIkyFCRnjWHIuaCxT6t0xeYZYYLfu5HHzlZ8tn0TlxFq2jJzFSMGCEn4+4LCfB2Ldl94ZFPJnb1rymuKO1vOij0uv3lRcwyYvKNUxdczmKlZrKPpLFTe4qbXedB/V0z7vZVLayjX9kaiMCVAo5VKcuSICeue9uA9rV10u7J7xDHexF8d5CgrJfwd1fvgff/f4evPv979TJ5OgWHYmkBRQDx55+Ds0TZ1BliVIvywSUtSYLbbLoWKKwiSuM0YkVqZPAE+SwSU1SBzGW+n20S0VMXLpFFERKiYraSRyU9Mx8UQ+xG4X4nY/8EeaaIT736Y9jy9pxnSx+pdhsOp4gTTsRywaqa4kUsdbk3RkyMVG9GdjJ5CmRGdwQsweOoNQNMVL21fpiZ4jSMhIkFCfZWH6EQbizORPaC2LT0mPCRbSJCmT9AXKrVmLi8m2gApFwb2ECtGh2IDs3uYMwlQC5L3PxsxlTCQlrMbOoX3gyn/vONxL29XRfSl2SsB4REuKVHIglbyVGuVjGHV+5G//y3T141y++E1ds36DdS2ED3WdJgtbsAo7texr53kCQl04mHYmY+Yl8xfBYdOk7Wz2mm5DuSmbH4ub0BmgP+ljiwM7a1WhsXit3eB4rHQCm51StLOR01/7mh2/EuXaEP/3UH+DidSvVn+QXCd1pqLVdbu0ofVYH5xEFYs7Az8s7s9OjvbLJ5WSJ356bx8LRUxj3SmiUXXinTEy+iCzbYMqs7VSRtM2N0Gy21atkE5kpeZctPsKWyQArL70I1XVr4PXpsUaXXvYoDXVS8ixSHEcPLeQan9fpz4qjfEE2S3Gp6Quy2WfvvyehuzoL5n4cWVeDu5YaBKzBVNxHKOV93P6Vf8S//PNe/PwvvgM73WKSoZ4W2iw7jj25HwtHTuleGfGrKBGxyXMkxJMuAGc5xRWS1rlpE2jMnC2jPMcWEmXTnUGMVrePqFHH1I5LNd/I8ChxCk1WsRGc12L+1g2fwHwzwP/67Mdx6cYZLYrBaRfk+npY6WISi2Zo7WMQMPmx9hfDbI/a772+cZgGQyy8cBTxQhOj5SomqiX41NGTtgHlUs2d0OBJs+AiitZqc3qGXzkMOzHaiNGhUFa1jA1Xc0q6Kk9QUUn1nhyBywHrKj+EYDFBNJYeT79N8Jsylw5tNov6qrWopNns/vv/SWGWYVW6duLkEHAm9GWpeugW884v/iO+98Be/Px/+Vns2LoG2SG7KppQ1bZi6GjPLuDZx56U43qdWC3Za8poSyhXCqo/i34B5RI10a0zz/kbU8Py0O2HaAahXBWISvWKJay+chcGHOhVD7Tg7iwyHPLSQ/jIb/8hFsMYn/nsx7F17QTCwAhZduTdSLwbVTBEhiBJoASIdBnCmZYEkr7SQ8QQSUw6jMX9yXcDjNYbmKhXUCUG7Sa/+hSpcPoFTHYgAck+QkY30TkHBhKEPJkZNDauw7qd2+yd8USmYsoOiBeMMhxag4K9UdFNWCMbhGkDxlxMO6n8n8aqC7JZnkwmPJL6cjxThimB30zTeyGCfIRioYRvfvFufOuBR/Ge970Dl22ZlshfoukvfhAbHk2CGE/88BF059rizNS9PKqNCuqVIhqNOqoVX/dMkeGWfCGFXwudTICYUTMstWiR0eqgmcth/dVX23QYGQNDYrJm3UT6RC8I8dEPfhKLvQh//NmPYdMMF5MDw5ZIGJfGeonm35xxYxMOWGeGyV88qbrXWHPG2mS9Tg8nnngGlTiDkZGGepls9fHqkDAyM1iK5+uBi3HrTnwi/SJGGJ7+pW6ITr6AjVddgZE1q6xP6YaPRXaTxaOZuqnt5U5oCtcShBArXjRLCiA60eJsBrVpJkCuznz6vrsSAQRCW6gDZDQK9jW5g3kHhIjk9/WPt9yD7z/wGN79X96OSy+eRLZPkWAy20mM5ocrCVifPXoKZ144gkIvADHMUrmAetHXQvJhsHnN+UQlMtIGMJFdUhXZx6S0SisI0Gl3ZDw+c9VVKI5UMBjwLjRtAiZTJJz1gg4+csMfYSkc4Oabfw+bZsYQhgxLdjAN+bH/ky4mhTgYWqMg1OnkA+diBr0QYRyJFcCw3213cPTRp9DI5FGtV+Vnom4JmQSFLAq+JXOsETXLytcdxAh4EvkcBUj00Q76iFaMYv2unfB938ql9A06vlXarlP2Sr4UVbmctr2cEhwubR0jp9WXzaAytRqVyRnbuPvuu1sBn8dbHYUhQw3Z7VSDZrnCUfSeTs2dt/4THv7Xx/D297wNl2+dQXaQF+SWpZyZXBN4/1E7Z4DZ/S+gOTuPas6TunI9T+SkqLaVNGyEsZosGf/M/jyrDkorDNEjgNDtYSkaYGrHDhSnJsRKF/rDN05BI68gXdqPfPiTksv+1Kc+ig0z44giC02G+hjOqka7mPFkOoSWvXMkQ015ZrMBKGJM/pCmp3MJku4QRx7bh0qSRaNRRZWdISZzEkYkruiaAFLIpBIZnxlPI12GLMQyuWTd7M2swsodW8Xv4Xta7tMqR4kEoFN5zK4FpeKCEo3+Y+Rnk/dmzmCme/yM1Rcv5j2JwAHxcggS2G5i6OEPocx2PAyVeX7ttnux56En8LZ3vgXbLl6DYsbG8zhzKIE+7k7VkAnmjhzF3KEz8HNFlMo5LSrnMKi1wEUgvaSQyal1ppAphZKMNHPIJyWe2en2sdDsYMXObSivWSP0hLoBuvtZDnl5dNsBPvR7N4p+ctONH8bamQmx5K1h7DoONIKR4yAjnCmAiHpJLk7AcsRaYDyptK8a9IfIFYZAa4jDjz2FUibBWKOGqk/Ux0OZ7S7JoeVUUnFG1MK4lTXszYYSRSY8GqM9BMa3bEF943ob80uZMPzvMMHC/DlVmuMTk44OQ+6P0VE1Q7o8+q5P7qg5tpgvCrP77v2G/DNVRBP1IeucYYd3ZRyqgO8nHRX5/3j7t7DnR0/gZ37up3HplhkUkcdQo90GZGvUzBmkNmfncHTfCyhEA5R8LqYpLbMHWa4U1Q+Uw4KbKlamSVA/kxMxuUPhil6E+VYHK3ZsQ2n1jEohCi2a1ZKd6jga4sMfu1Gh+cY//CBWTY8omanWqiax5kSZUqCd9VoQUCyZpRgBErs7IzYb+F+y36MhMsUE8UIPRx59DjUvj0bN12LyZJJlwFF/4l9Ep5htmv66oVoSBu4TniONdIhuBpjetRO1yUkhWJpuE7GNHZMEC3PnxBuemlntvNhMLY3oks2QGq1UsgKcw9EEgRnXvKjOfPybd6uNTXaeIDyyyekqJ6nQUF4jUdLVafj6bVzMx/DT7/wp7Ni81uiYTJmL5w2uU99qarw/99CTGJxbxHjdjF7I3iuSVlKm1hxlkkzSTW9YJ8cyPGoCUU6G0qULnR5WbL8U/toZJCEbzca047VQ9n2FsY/+/k1yKLrpkx/B2tUTet9SpPSKxhdixIljZ/+YgMwKNqd50nttEr9JJ7HQK28ugt65GN3TSzj+5AFL4spFVOmoIPSHczaMeexEp6N38qfXa5G32yHaw4qALvblCqZffg1KZdrjUBSRZGiLGnyfiwtnsdBsY9Wateq4dJYWRa1s1BtOtYVTA2RyGAJkNFN7Zo0Luybf+fu/TajPSjC422wLZ5SAH1kHKfubXf9kiLtuuw9P/uhJvOFtr8XWzesQdSO1s0R8JuaqDNMTsZl/fojjDM0Oxus1VMk+Z6+T+nIaUjUGnN6cjqjNk3DUjr8UDodAsxOgtm4N6hvXqZHLna1mb7crzbruwjy+8IUvY36+g9/+nf+JmZlxNOcW0GwuYWx8HOysLMzPoRcEqHDGtFYTmMAstEtHo2ZLqiRkBBBdETNPTIYMlo6dwclnDmKszA6QD79SNGEKemUSuCh6Nr5o+jq65sQB7vfRCwPZMEfhEJmVo5i59kpwXIHaQlQO5Rd/HuHNxdlzmG+3sYp+1L6PpaU5lPIeatW64Ebe7aTllBltCHLLqssIcvWZC+rMv/zoh5Jyo4Z2q60x+HqjDq9UsnE4yq+whQMje+176EksnFzC5m1rUa9UdMdSP4DZFpvBLOa9UtE8Q3jnzi+hDIgEVWWrKJNDlTAYRxrIf2WyRASINR25QMJprWWtExpDBm9x0UNULyGiS0+5Jgy53aaGH43G+zhHd7+FFi66aA38koVgNbCzGfS6gVzfCTIw8y6Vy2qRVSoVhfFOt2MQXgyUqxQdNreHermK3rkFBKcXlPgUi2WUiMuyLMkkujvNk8uEFPnz2GuhrpGm2liasE7uRWhVisivGNVz1QZ292GpVFLU6DS7cocYnZpAsVJBnuORzleGd2oSBjpkJZ/lnJNn1cbOojGzXqPwymb/8L//16QyUker3dL4WmOkrp0vljtDGqGNAlCu+GgvdE1vIE8dC+u0WPfD2UCwRHEa5QzV1WGCCb+CGksSiiIV2XXg5BabuqadSqCeP4JuPJz44p0lumM2I50g8mYo+LTEmQ82ArjIEk4kVkloCygVK6otqbXQqJf1MxQy3eCPKBwcXaeEKuVP5xdRoN5RIYdWGCgz7gexNiJHGvl+SA8JOcbXB0pqtxVQVvTJuV/GrBUh20GFbEKaxYdtSF4VrJeXCpA0qe+V1PPUbOYgVhSzhCywSWoqO5crqDUaNrKYJOoBa2aHxGex7mMtbIWCkYMY63buxsz2y20xP/YL700oO9XqtJiCod5oIIhIn+ClHst6tz5GU7W8Xihq95GIGhmjpx1fxIDyYERtFpoCDUZGG0ogVhbLGC/7KHu+eoAVyovxHiO26ZJzLg5fi9kcKSTMYkMyy5ktyjHQvKjZRTnb6+gBEVigdl+pRC32AcqVqvqQfDCjow1BbkSP6KTEhWQvkael4Hvm2jwYyP2A1wnDNSPKIBqqzuwGXbEP2BAoDoFKxlwKmB0TX6awMOtNvm6ZPUzOlYhxbtxcQ4X5KI0F2B6EWPQg7y8y/zkBwZ/B95bLMWyz8wJ0ul3QLKharaBC10DN7pAsBnl1su4U5jsc6P4ko57J3JaXvBKXvOSV7mT+8vsTxm5mrxzpS+csZRdMojLtJugeh1jYKkfUyeBj4sP+HH9Qc6kj22H+XWd+CZumV6MxmsNkbQQ1r4RSISdFK943JEHxRAqhsc6XBm0lFDVknUk/MCMj8+T0JGaYoNeP5HI7LPgYUNqbMtoSJY4lUkFOKk/riokx0+hjuB4MMD83r/KGD5wBmHnA+MSIjesblIDMMIc4GKDd48CAdpeGlmrFEmp8qOJRMVMfqClNm2Le/9ygmvLS3W81oDTZNUbIgV72MTNYHEY4x2yZXRQiXJ2eSixeN9yIIaXMg8D5dJstV9X3zYSdHSZwLoUixCyZWA4xrHPQ2MO2l78Gl77ULeaNv/pLiU/VRIaEZktZLN9go1bTi/fCrgjMrDurvge/4KO92Eanwx3cR7Fc1nwKkxVyRAedACt0IgsoF2jDlJeAPdNsNqo5/kcslg+TQ7ZazL5ptbM+UyZNJIrbh0z3OJJ0G+/H470W2iTtlfMoV31tEp6q8fFRHDh4SB9w5cox3UmUf+t0OpifX8Q87+5KRe+B5QBPrpuvVyOBoWzpbBPhsI9KyUcuSiRPTkHkiudpDIEhnTRMiu3XiC9ztE9SMfzFSU5rmrM8Y5yhEhk3WJRkcaa1hKePH0e/wJHAitOLT2SxSNfAxbnF5a4J8xRuenKpeJCUhTvXPv5/llW8ZqiJz2vhmje8Gdtfeb2dzD+94dcTeUXni5Le5mk0SZgMCkUfw6SPrG+jd0RKfB18y6QIAktVmW2eIJI2Rt/bhgAAEpJJREFUTtLrIx/FqHLkLANU2M9kM7nsu1BlvsrU95H2ENW+2JnnB9d4n8nXcFoq6BIKC1RY8w7p5rM4PHsW/cwQ41MTSkBGRkjjKOHUydOo1HxljMwQGQabzabKoaV2IGyVYZmfTYZ0mSGWFpvLxK7F2abIYxyJ8LiTwr44sVR6JnXULxRU+5U5h8l7n1eGb9k7wRA5ATlyNq8MjmBwQeP+EM0wwLleV/dzL5tF0S8hinqYmZlS12ip1RI0Ka2iJEY+KSh5SoloNMzh+2VyxfuVf6c1yOax+w1vwo5XucW8+Td/LVH7iUobnO/gODcyWFpcgk9bXg4CsaOfGSBoNlHPlc0UTVmKde41GtcLUcnznuF9aNJrHpVKSOQicalUVpxX/NcEswlIceKSAY/JTzjoo0PeLrsacR+dJXqEmQsSQ0rXy+LZw4dRGq9h1eppjNSq6EcdAefMFAUJkjSWL6qAl86Ps3hkhrrMuiuZBKjEK9iHbbY1lcUPEze7CM7O03TEOLrU/SkXMVKtiR/rib1uCaFG+0q+yh8zwTMRf6Ih0mqgUXo3khlNNwHml5ZwotNGO+zpTly7ZpU9g4QjGh3xjEWtKRQNhBgkNutqRo7nzVYFyptu7WWvvh6XpGH25l//nwnrQ6IgGjFns5mHrR/BL1eUqbKDTjeDuBVgJOshzrCPGEoiJceufkTt2SxGvQr8QVa2EcyteS/ISYOhiHo5+aIUloN+T/gs9UnkKiB8coguzbWbbSVES90OTp9rgyUZqcbUSmhnYywOAkyvXi0nPm4OhmSx5IUvkxBFvpHVi3y4GjVwYDtbe8RfOYdSK5uRDbPUbqer1yEZI2h1MHdiFuF8pOEnqkx61TxGR+qoeUXVuayROafpl3z9e7HaSSMlEEJJLtWczjIqjBDEkTDsbj/CyWYHZ7ttiSuVPN6/FXOsICvRL6vGlieKEzimoCN7wOxnWhcmtD5oPNCpvuxV1+OyV7zGwuzN/+cvJYLFHMdUGV67B48jeuUyms0W8hUfcXaIfieQxSHrAXJ65GkS9FFKMhit1FBiutyLlLWWKx6CbkfNV7a7Ch6VNXKYPzOPYs3DyFhddaa50A8VOlr9AN1WgF6UwZHZWRw7tSTij1pm9RI8htSGGZWSvkGWGudKmKoLSGfS5sYFeZeyrtRV4IBx/l7tKt5vzMJ5H2fzqjNl+8G6OYIAlMUzTXTnlpAJA9QrZUxMjGGEP5foTyGPmu+L6M3XJrGLd6iX8y0zZibL1xL+S7aGW1iaocdDzAc9zAY93es8oXR5ynCqrFLWna5mP0uZClkZ5uGdp+wA70zel1zYbk+HYPO1r8LF177cFvPzv/YriUbEHBuMO5o7mC9GEHkp6KE+OgKv7GNAWTZKy0RAKZvFylpNY225KMZYtY4eW2dxjEajRkIf5ucXZJDGO4IEqLgX4/DzRzEy2YBfKaGQ9bQIMj2L+2hHXbSaARZafTx57AQWm6GyRjYTGjMrMDI5piSKzLRB0te93unYxBcLcAL4stNo91Br1AwY4FAUlcWK7Idy7J2c5kDZqbnEsjYMpcdAYgLZhq2FtsmHU1t9YRHBQguTjTomx0f0fojL1uoVizY+Sy1eH6QeaBR8eZ6Uz1DPlSAKF1ZseZuYXhzQUamvXIOdm26vpzH62mhDJ73TaWN8YgLVShk5al/kM4qU2iCp7kQmh/U7r8Oa7bttMb/wG7+WkCrBeo7HlqReGb3RIa/TldWhPz6CIRkH3dDQlQgYyRawqlxG2A1UVNdqVTQXmjL5rpYr8HJDLCwsinXOu5dhcmF2EbPHz6C+sgGfPh4J1apMGo3/XQz6aHY7ONNuY4EnSGk/n/MQftVH1i9gKBaA2UMwuWl1ujKU42JZv4vJVKS7bKTe0Dxk1O45wtpAkGOr3UaxUkK1WlVt2mo3tZilgq/3yA0xPT2pWpEEgnNHTsLrxli3YlwzNaVsHtVaGeW8p/dAqI3NanZjzpw9h2q9LjCe9Bg2FuRpwlHBrIEiFm0KmA27OLPUwmKrYzoFnglccPFYqpQrDMMjSArGmyCwzvzGK5UxzNiBu+S612LmkitsMf/s1/8PfWc/DFDyKxgdratBSx4LO++dMECOQvKZPOq1qrDM/kIbq7wq1o6swLmleZSLJWWLs7On4eWKaIxUWdFh6VwLpUYNjbKPAvo4deyc0vWRiRpqFP3L5xB02RQOEPSHON0Jcaq9hCb7ERUfoytG5DD0/7R3PT9ym2X48fzyjO2xxzM7G7pNuw3qLwUUqYVSCgRBValFleiVS1sOEC4VEhJ/BEJcEAfEhf8ACYkDSCBuHFCPIEhRW2iySZrdmZ1ftmc847HR83yezSTZbU8cguIo0kbrzNj+/H3f+z7v8zwvsRburaPRCKuEKE+gZZt3wxyVUB3XIMkQGejIz53SdGKnJplPklgMQ740jKY5azloBOo5w9kMjpjs0fBQ9Jd2EJb2MhmGhyPc/tdH2HdD9Do+AsdWs7c6Sd51o37jBFzma9w8uIVOuIOg09YKUtRq4uby5bLY7CdKjKO028JoMtU2ERG2LFIk7M4qY39mB8xFq/D9QO9ospqjabfU54wrAmcy6S6XLr+Ci18u88xfvPP9Qt185JdXkfpZr4FISy3QoGKZzZEy5bAsLOIIRZyh27DRdwLMuEQVa83OeDRBq9rA3t6uottoGCHo9xG4VaxmCd7/4GMUxQrd0IHntcVBJVErSlKMZxE+HCQ4ziJ4j4RwOy10u93S/MG4TxK8nsaJltQojhW4sOF5J2gL4Obez/O4nzCV4jhyyeKezLfY7wSm6VqJ/iQJ9y1byxntErm3qU0itwSWbtjhNwNuHBzig799AD+1sX++h75H/q+FFmwFQG6TVgCmLSM/c54C4W4gWQclCKs4gdN0UPWaWBEwSDM02i5miwjZdKFuDB/FM1yPZijUKzuTO6bjOqi1bAPosM6a5+id68rJi2yQyXSCp1+4jOdfftXMTDOYNeNgReu00ju8E4bwOz5WVoaIhsHzCNFkpmWWbxlJ9HTvoFCLaiymLfTfWM9TvbVOVkE2SeG1fXRaNUFVf//HNRSNKj4TtuHZNmqNCtZWFZP5AuMkxqhhY1XP0XskRDdoCaOEZTQj4skQ9opjUUAn47G2Btf1VO87uH5d6QIRGrPUsrse9ZI1qcEZ4NF3QR46lYqUbo7DtMIxaUXdEsWUZDNWY2T6xOrMLMXVf/4HNw+GaC2BRzoeQqeKvuPCbzIH9YTj+sxxmT7MCxwMjmEHDhpuHTX2bknmxoCK2k7+iRaoei0k+Rr2YgXX83B9ucB7h4dYVqrohFxGqXltnXg3MNNg6tZ0WnrZNm5iT37pMp5+8WtmMH/6ve8W7GpHRprW9cK0fOju7YguKe4sbU74tlMqp6CBgHBTOCrf+h2/I+k898fB0ZFM8IlSRDfGCjT6LRvpMsbBZI69/UfRJM54YwC/HWDOYIaloUYd63oukhShLCbuTJMW6kxvnEIYaZPKwmiUewqXTLvFugwwHk2MfU0JQKu1UhnlEhY7HgyNH0Kzacw3YMFxHPWPniUzY/lCBy67NJqAwW3jNJKNDEtZw+GhGPtNtWa04ZLqGDTRafuqz5Kdzn7cH98+VAwR7oaoNZvCrAkgdHa6gjyLRQq328FgNML0eASn08WwWCJiMaBli7JJIMH1feWSDEQpyskpzS/tyUU3rVbxuW+8gmdeumwoMj95+zuF03BMXlM2Y6PyiZs6w27uRXrLLYbtNDVqqV0SKZakfrClIQeag9okg4681+VCpCQxy/NC8gS+S8yzHPqQF2tMx1P4YSikZJxE+kzarTAgIceWYSfLUzKz2GhGytnJoGIjjWJ6pC5JJWplvBLZxpFsuxxLvvm+h8lkqhnpei2BCS5ruPFckBqXayqy1eeZS7OahdcxHA8lLGpzsNquGO+8l3SWImfDtsFUn0OCWtAJ1OpxFS9x49+30A897O70NLuodkuiBN1OiDSOMBpP0PBc3Bwc4eDwCJ39PX6p9kPucCyfkYqapIsSyqsimfGFszSLCfGRDc+05bmXX70DtP/yRz82TAN5l1PH0VBhmkvNmtxN1t5qrJizip7CbTli0Snq0h5l2mIwAuDvyNAmh4geBixzqcsc8zzUpIHckKwIefFliWexRDucRbWipooC0R4GO3WC9JTm5RmiSaQKezvwDYNwlcGp1RRMyH40ZRWiCpfLUG5hcHysHFI9rVllKQMjmVqwMN4weTCXaVaK+PZviNC8RsJ1kiukKdq+Dy9oSzxMxiLzYzL3BkfH+j6JjD0bbdfDbBwhOp4atMtaoEJPwDBAvFigJh9lYwRJgRSva1kj/rwQ8MFgh3EBr5UxgJgIjTpWpYSD6ZtxwTarIyfQc9/6Ni5sAqAfXvkVVRUKe4mVijtb5MrZ1pU6RhNTdtk0TJH5bimM4Hlc2uQ6W0rGeQEyIyr7U3IGr+TzRgjKOH9I81H6qW66ntM2TQRlcXcNsC4FGcGGkjapzrmyhCGGCXhpgf4khbvM0O/WsbvTxjJZ4fijgSJkLq9cqjdkNd4T66NxMtNqw3xRpoMWNSMGReIhT57SUZL3E3QDuH5b1yTUiIBESQir5hnOzwhhWkJ0mAdypWABL0//ikplqGfDj5YvZKkZUYBGUKMLLCumYqIGB2vDQDR0TKC+fx41xxb9hIPP6yHQYOgqOazPfx1PvPG2mSTv/ODXMtUgcCVDwNKslvlKXuFSExkGtkzla9Kj8GFLg6hdl6z20g2j5IDy90bTz6i4itQ2FycLFVYACJKVBk9GQEs8kp3hVyd2LzyXfBsZ26u8ZEQ0htRsfg4yIDyawVtm2O03sbfbxny6xOTg2LiAifhlrl3XxJIZwYloapZl+fiQ/FhaaZfGiSy5SZxTyvNI4m4qJzVet7p3WYozH0nx2CiX3I9Vm41tEQnbxeJdWNZt7XOS/m8k+WKql8+sX8ByTRTN2cm0akOjVAO6/fOou02DbpU9WhiHiLNP04uLL+Hx198yz+XNK78pCLBv8jRxwYjNUvQaLzGYJKbqV5J2N53UN9pB4u20QpFho9H53vF74UXbFaxazPLv6CRN0dCcxpskD5XlI7VcLHWIvCTfrsFvkYtrOg7dOcy/wyjFuVsz9JYFLjzu4Vy/hWQY4+jqbaMrLb33ypKAKg3kzE6nI80eLacW7X9LD4Ktay/Zq7qj3k4Ir+ubOml53aJWEndO13hqkMEhzKmjVHGxhdX89yjyayUNZuv+t36sna+h4m/f29YjJA588UlYniMjyZMvL3+iTOLW+RcQvv6WYUe+eeW34s3ee3Dkp3GKo5EZzLMOPnS1SyyXqO3zVLGoW1g6RiBz2sHnQ4iMCNG9BzHejsNy1in/1wL8WYq9G1P0sgKf3W9jr+8iOprh9nu3tGVsdJmbzxW2uUwxmYxMKyn1MjN25J909M71FOBotTlRwJoXnOW+Zw9XSsXu+hh2bEh+h2LNwbxHwLT1ZdXHa6iwA8apDwewLz4LeK6ZKPfMB5YAoy++gfnFrxo12sPBfLAHc3TpNUyeelGxxMPBfMBn5u1nvomjJ54Xrv5wMB/wwbx+4Su4+eilh4P5/7Bnvr/3BVw7d1F49cOZ+YDPzKu7l/Bh7xkzmD/7+V8KkwCzdkeBrTGgp2YiXmQYTynnuxNGbf/MAIzZpiTqp0SzkhwQNGCkekbAyBhWDpX3uFHxsw1F07Skui+xIb9onqE/TNBeF0pLun4DCxa3D0bSWG7Si+1AkSo3lqHIt+VFyfPuU6LZdqet+ivz0e3rUBeoPMNjowKNjV//5suoJ1m8C+BQfkBnHdVzrFScFc1W0dh/FGCJ7yQkvxP116sFDtoXcLO9J5zZ+sMfrxaE05iQ0teAQLCBsWjWkKqL+YkH3RnfqX7K9z9una3mZZv87LT/L0ezjTn93SewVEVu0VYThbtOaGQ53OkKTRQIfGonyUxfIT6eqyf2aYfp5UyfoFLGcCLFPTs5sR1Xpa5TU5giRy+xULvv62js9CFLAAY8OeOwAiL8Z/ySkCnrvmwLeM/nqwdn1cJxM0Tk9Mxg/unP7xVSLqWpKBYaUP48T+Vnx+K0ka0Rkjr9AZVGkPdfkelDo061n3QIbSl1i9vnEW5Tb8pTZjWvxM5ytOIMTXnl1eVxS3OJxYRd2E5/gqY5jaGTGh+GTx9N0UQprzvlJrhmdJIClHPefZBIfA15Pj3jNTdnVwOKps4YbSJfnYBdgO766E3+zLx35oSIWl0psq3xeFwkSQL+pRhnNpupZsh6nzxZVQIzVYnN308cmYe//J8+ge2B5GBSqMy0hIP5X3eM2/Sv7lvyAAAAAElFTkSuQmCC"/>
          <p:cNvSpPr>
            <a:spLocks noChangeAspect="1" noChangeArrowheads="1"/>
          </p:cNvSpPr>
          <p:nvPr/>
        </p:nvSpPr>
        <p:spPr bwMode="auto">
          <a:xfrm>
            <a:off x="1275160" y="-136922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1E3B8A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Geneva" pitchFamily="-8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1E3B8A"/>
                </a:solidFill>
                <a:latin typeface="Trebuchet MS" panose="020B0603020202020204" pitchFamily="34" charset="0"/>
                <a:ea typeface="Geneva" pitchFamily="-84" charset="0"/>
                <a:cs typeface="Geneva" pitchFamily="-8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1E3B8A"/>
                </a:solidFill>
                <a:latin typeface="Trebuchet MS" panose="020B0603020202020204" pitchFamily="34" charset="0"/>
                <a:ea typeface="Geneva" pitchFamily="-84" charset="0"/>
                <a:cs typeface="Geneva" pitchFamily="-8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1E3B8A"/>
                </a:solidFill>
                <a:latin typeface="Trebuchet MS" panose="020B0603020202020204" pitchFamily="34" charset="0"/>
                <a:ea typeface="Geneva" pitchFamily="-84" charset="0"/>
                <a:cs typeface="Geneva" pitchFamily="-84" charset="0"/>
              </a:defRPr>
            </a:lvl4pPr>
            <a:lvl5pPr marL="20574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400">
                <a:solidFill>
                  <a:srgbClr val="1E3B8A"/>
                </a:solidFill>
                <a:latin typeface="Trebuchet MS" panose="020B0603020202020204" pitchFamily="34" charset="0"/>
                <a:ea typeface="Geneva" pitchFamily="-84" charset="0"/>
                <a:cs typeface="Geneva" pitchFamily="-8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>
                <a:solidFill>
                  <a:srgbClr val="1E3B8A"/>
                </a:solidFill>
                <a:latin typeface="Trebuchet MS" panose="020B0603020202020204" pitchFamily="34" charset="0"/>
                <a:ea typeface="Geneva" pitchFamily="-84" charset="0"/>
                <a:cs typeface="Geneva" pitchFamily="-8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>
                <a:solidFill>
                  <a:srgbClr val="1E3B8A"/>
                </a:solidFill>
                <a:latin typeface="Trebuchet MS" panose="020B0603020202020204" pitchFamily="34" charset="0"/>
                <a:ea typeface="Geneva" pitchFamily="-84" charset="0"/>
                <a:cs typeface="Geneva" pitchFamily="-8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>
                <a:solidFill>
                  <a:srgbClr val="1E3B8A"/>
                </a:solidFill>
                <a:latin typeface="Trebuchet MS" panose="020B0603020202020204" pitchFamily="34" charset="0"/>
                <a:ea typeface="Geneva" pitchFamily="-84" charset="0"/>
                <a:cs typeface="Geneva" pitchFamily="-8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>
                <a:solidFill>
                  <a:srgbClr val="1E3B8A"/>
                </a:solidFill>
                <a:latin typeface="Trebuchet MS" panose="020B0603020202020204" pitchFamily="34" charset="0"/>
                <a:ea typeface="Geneva" pitchFamily="-84" charset="0"/>
                <a:cs typeface="Geneva" pitchFamily="-8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90448" y="980625"/>
            <a:ext cx="8825545" cy="3420581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>
              <a:spcBef>
                <a:spcPct val="0"/>
              </a:spcBef>
              <a:spcAft>
                <a:spcPct val="0"/>
              </a:spcAft>
            </a:pPr>
            <a:endParaRPr lang="en-US" sz="600">
              <a:solidFill>
                <a:schemeClr val="tx1"/>
              </a:solidFill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583F6B98-D887-7878-82F3-DEFCC262ED8B}"/>
              </a:ext>
            </a:extLst>
          </p:cNvPr>
          <p:cNvSpPr txBox="1"/>
          <p:nvPr/>
        </p:nvSpPr>
        <p:spPr>
          <a:xfrm>
            <a:off x="6764482" y="4522679"/>
            <a:ext cx="23695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i="1" dirty="0">
                <a:latin typeface="Calibri" panose="020F0502020204030204" pitchFamily="34" charset="0"/>
                <a:cs typeface="Calibri" panose="020F0502020204030204" pitchFamily="34" charset="0"/>
              </a:rPr>
              <a:t>Imagens: arquivo pessoal, autorizada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B75BD894-33B4-893A-E5AA-CB0125537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617" y="1664681"/>
            <a:ext cx="1809197" cy="2659123"/>
          </a:xfrm>
          <a:prstGeom prst="rect">
            <a:avLst/>
          </a:prstGeom>
        </p:spPr>
      </p:pic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489BB7A9-6FCB-32BA-A158-B3E1E8A15C3E}"/>
              </a:ext>
            </a:extLst>
          </p:cNvPr>
          <p:cNvCxnSpPr>
            <a:cxnSpLocks/>
          </p:cNvCxnSpPr>
          <p:nvPr/>
        </p:nvCxnSpPr>
        <p:spPr>
          <a:xfrm>
            <a:off x="6285052" y="2416938"/>
            <a:ext cx="22964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B221D771-4DC1-9DC7-1C5D-C4C39D4D3050}"/>
              </a:ext>
            </a:extLst>
          </p:cNvPr>
          <p:cNvCxnSpPr>
            <a:cxnSpLocks/>
          </p:cNvCxnSpPr>
          <p:nvPr/>
        </p:nvCxnSpPr>
        <p:spPr>
          <a:xfrm>
            <a:off x="6328919" y="2994242"/>
            <a:ext cx="1612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xmlns="" id="{22D9EFD8-EE39-DC55-2420-28A343FBDD45}"/>
              </a:ext>
            </a:extLst>
          </p:cNvPr>
          <p:cNvCxnSpPr>
            <a:cxnSpLocks/>
          </p:cNvCxnSpPr>
          <p:nvPr/>
        </p:nvCxnSpPr>
        <p:spPr>
          <a:xfrm>
            <a:off x="6332035" y="3326007"/>
            <a:ext cx="10825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01B83863-E421-B149-48A3-25C0BE94C56D}"/>
              </a:ext>
            </a:extLst>
          </p:cNvPr>
          <p:cNvSpPr/>
          <p:nvPr/>
        </p:nvSpPr>
        <p:spPr>
          <a:xfrm rot="16200000">
            <a:off x="7886895" y="2436956"/>
            <a:ext cx="1121665" cy="453628"/>
          </a:xfrm>
          <a:prstGeom prst="ellipse">
            <a:avLst/>
          </a:prstGeom>
          <a:solidFill>
            <a:srgbClr val="FFFFFF">
              <a:alpha val="3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xmlns="" id="{B00452A7-3CAC-21FC-F95B-1A53AB26FCD8}"/>
              </a:ext>
            </a:extLst>
          </p:cNvPr>
          <p:cNvCxnSpPr>
            <a:cxnSpLocks/>
          </p:cNvCxnSpPr>
          <p:nvPr/>
        </p:nvCxnSpPr>
        <p:spPr>
          <a:xfrm>
            <a:off x="6328919" y="3652288"/>
            <a:ext cx="95781" cy="1347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Conector Reto 59">
            <a:extLst>
              <a:ext uri="{FF2B5EF4-FFF2-40B4-BE49-F238E27FC236}">
                <a16:creationId xmlns:a16="http://schemas.microsoft.com/office/drawing/2014/main" xmlns="" id="{285DF6AF-219F-242F-A621-402BAA514893}"/>
              </a:ext>
            </a:extLst>
          </p:cNvPr>
          <p:cNvCxnSpPr>
            <a:cxnSpLocks/>
          </p:cNvCxnSpPr>
          <p:nvPr/>
        </p:nvCxnSpPr>
        <p:spPr>
          <a:xfrm>
            <a:off x="6303980" y="2730743"/>
            <a:ext cx="18618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BAEC56B2-D6CF-BE57-7902-D9A2ED4813A2}"/>
              </a:ext>
            </a:extLst>
          </p:cNvPr>
          <p:cNvSpPr/>
          <p:nvPr/>
        </p:nvSpPr>
        <p:spPr>
          <a:xfrm>
            <a:off x="6161792" y="2139969"/>
            <a:ext cx="496535" cy="1823604"/>
          </a:xfrm>
          <a:prstGeom prst="ellipse">
            <a:avLst/>
          </a:prstGeom>
          <a:solidFill>
            <a:srgbClr val="FFFFFF">
              <a:alpha val="3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E526C8E4-AFD0-4854-C95D-E5A8808AC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969" y="2416938"/>
            <a:ext cx="2124123" cy="191505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2665994F-E0B5-FCE1-926E-E093CB18C417}"/>
              </a:ext>
            </a:extLst>
          </p:cNvPr>
          <p:cNvSpPr/>
          <p:nvPr/>
        </p:nvSpPr>
        <p:spPr>
          <a:xfrm>
            <a:off x="4496957" y="3179891"/>
            <a:ext cx="510627" cy="519348"/>
          </a:xfrm>
          <a:prstGeom prst="ellipse">
            <a:avLst/>
          </a:prstGeom>
          <a:solidFill>
            <a:srgbClr val="EDEDED">
              <a:alpha val="25098"/>
            </a:srgbClr>
          </a:solidFill>
          <a:ln w="25400" cap="flat">
            <a:solidFill>
              <a:srgbClr val="C0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xmlns="" id="{3CFFB8D1-7213-861E-8D0C-1A4DB84035DA}"/>
              </a:ext>
            </a:extLst>
          </p:cNvPr>
          <p:cNvSpPr txBox="1">
            <a:spLocks/>
          </p:cNvSpPr>
          <p:nvPr/>
        </p:nvSpPr>
        <p:spPr>
          <a:xfrm>
            <a:off x="146870" y="461899"/>
            <a:ext cx="6158783" cy="38627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800" b="1" dirty="0"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Acondroplasia</a:t>
            </a:r>
            <a:r>
              <a:rPr lang="es-MX" sz="1650" b="1" dirty="0"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s-MX" sz="1600" i="1" dirty="0"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Principais características radiológicas</a:t>
            </a:r>
            <a:r>
              <a:rPr lang="es-MX" sz="1600" i="1" baseline="30000" dirty="0"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1,2</a:t>
            </a:r>
            <a:endParaRPr lang="es-MX" sz="1650" i="1" baseline="30000" dirty="0">
              <a:highlight>
                <a:srgbClr val="000000">
                  <a:alpha val="0"/>
                </a:srgbClr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E9F1A82E-D9CE-AEB6-AEA4-CEB1972D9A6E}"/>
              </a:ext>
            </a:extLst>
          </p:cNvPr>
          <p:cNvSpPr txBox="1"/>
          <p:nvPr/>
        </p:nvSpPr>
        <p:spPr>
          <a:xfrm>
            <a:off x="5780154" y="1842965"/>
            <a:ext cx="1239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Coluna Vertebral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960C754C-46B5-E83C-10D3-92C1138F8DCF}"/>
              </a:ext>
            </a:extLst>
          </p:cNvPr>
          <p:cNvSpPr txBox="1"/>
          <p:nvPr/>
        </p:nvSpPr>
        <p:spPr>
          <a:xfrm>
            <a:off x="7459428" y="1381522"/>
            <a:ext cx="1133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Quadril e MMII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FA58D9E2-EE81-1CE4-E175-5A7805C897FE}"/>
              </a:ext>
            </a:extLst>
          </p:cNvPr>
          <p:cNvSpPr txBox="1"/>
          <p:nvPr/>
        </p:nvSpPr>
        <p:spPr>
          <a:xfrm>
            <a:off x="3974841" y="2143763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Base de crânio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43F4E99B-0F9C-65D9-C4BB-4605E0EB2DBF}"/>
              </a:ext>
            </a:extLst>
          </p:cNvPr>
          <p:cNvSpPr/>
          <p:nvPr/>
        </p:nvSpPr>
        <p:spPr>
          <a:xfrm>
            <a:off x="0" y="1"/>
            <a:ext cx="9144000" cy="3770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23005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78" grpId="0" animBg="1"/>
      <p:bldP spid="3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7691A187-6E07-524D-8FC5-4F9A543E6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30" y="2146243"/>
            <a:ext cx="4307611" cy="240711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4C1CEEA8-A17A-DB45-958B-C96F711E88A8}"/>
              </a:ext>
            </a:extLst>
          </p:cNvPr>
          <p:cNvSpPr txBox="1"/>
          <p:nvPr/>
        </p:nvSpPr>
        <p:spPr>
          <a:xfrm>
            <a:off x="43243" y="4793176"/>
            <a:ext cx="4570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Hoover-Fong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et al.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Orphanet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Rare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2021;16(1):522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CFBB716D-DCF2-A16D-DB0B-782CF689383A}"/>
              </a:ext>
            </a:extLst>
          </p:cNvPr>
          <p:cNvSpPr txBox="1"/>
          <p:nvPr/>
        </p:nvSpPr>
        <p:spPr>
          <a:xfrm>
            <a:off x="3085213" y="3528311"/>
            <a:ext cx="14991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̅ final  = 122,4 cm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EC0825EF-7FF0-1764-47AD-079EF251E8EE}"/>
              </a:ext>
            </a:extLst>
          </p:cNvPr>
          <p:cNvSpPr txBox="1"/>
          <p:nvPr/>
        </p:nvSpPr>
        <p:spPr>
          <a:xfrm>
            <a:off x="2551265" y="881522"/>
            <a:ext cx="43016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500" b="1" dirty="0">
                <a:latin typeface="Calibri" panose="020F0502020204030204" pitchFamily="34" charset="0"/>
                <a:cs typeface="Calibri" panose="020F0502020204030204" pitchFamily="34" charset="0"/>
              </a:rPr>
              <a:t>CLARITY (</a:t>
            </a:r>
            <a:r>
              <a:rPr lang="pt-BR" sz="15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Achondroplasia</a:t>
            </a:r>
            <a:r>
              <a:rPr lang="pt-BR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 Natural </a:t>
            </a:r>
            <a:r>
              <a:rPr lang="pt-BR" sz="15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History</a:t>
            </a:r>
            <a:r>
              <a:rPr lang="pt-BR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5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pt-BR" sz="15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33A1E8BE-5A13-62FE-35C8-6D996498B1A1}"/>
              </a:ext>
            </a:extLst>
          </p:cNvPr>
          <p:cNvSpPr txBox="1"/>
          <p:nvPr/>
        </p:nvSpPr>
        <p:spPr>
          <a:xfrm>
            <a:off x="3672724" y="1131999"/>
            <a:ext cx="1903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População: Estados Unidos</a:t>
            </a:r>
          </a:p>
          <a:p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N: 1.374 indivíduos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D814CF22-27E6-13EB-6203-E65592A96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044" y="2254669"/>
            <a:ext cx="4262503" cy="2298689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15522BAD-8509-E29A-B0AA-2A16A274FBC4}"/>
              </a:ext>
            </a:extLst>
          </p:cNvPr>
          <p:cNvSpPr txBox="1"/>
          <p:nvPr/>
        </p:nvSpPr>
        <p:spPr>
          <a:xfrm>
            <a:off x="7361957" y="3528311"/>
            <a:ext cx="14991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̅ final  = 129,9 cm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9DEF016D-E5A4-DB4B-B112-A05EDDBA7514}"/>
              </a:ext>
            </a:extLst>
          </p:cNvPr>
          <p:cNvSpPr txBox="1"/>
          <p:nvPr/>
        </p:nvSpPr>
        <p:spPr>
          <a:xfrm>
            <a:off x="294665" y="1467873"/>
            <a:ext cx="2711000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Acondroplasia – sexo feminino</a:t>
            </a:r>
          </a:p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Curva de comprimento para idade</a:t>
            </a:r>
          </a:p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2 a 18 anos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25605A4F-3116-6345-BA4A-2FE86EDCDA46}"/>
              </a:ext>
            </a:extLst>
          </p:cNvPr>
          <p:cNvSpPr txBox="1"/>
          <p:nvPr/>
        </p:nvSpPr>
        <p:spPr>
          <a:xfrm>
            <a:off x="6186348" y="1535654"/>
            <a:ext cx="2710999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Acondroplasia – sexo masculino</a:t>
            </a:r>
          </a:p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Curva de comprimento para idade</a:t>
            </a:r>
          </a:p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2 a 18 anos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465F5503-3BD1-32C1-FAB3-7D44DD8CC955}"/>
              </a:ext>
            </a:extLst>
          </p:cNvPr>
          <p:cNvSpPr txBox="1"/>
          <p:nvPr/>
        </p:nvSpPr>
        <p:spPr>
          <a:xfrm>
            <a:off x="5072755" y="2324341"/>
            <a:ext cx="33855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600" b="1" dirty="0">
                <a:latin typeface="Calibri" panose="020F0502020204030204" pitchFamily="34" charset="0"/>
                <a:cs typeface="Calibri" panose="020F0502020204030204" pitchFamily="34" charset="0"/>
              </a:rPr>
              <a:t>♂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47D89C6B-151D-65AB-38E6-7E011E11EB95}"/>
              </a:ext>
            </a:extLst>
          </p:cNvPr>
          <p:cNvSpPr txBox="1"/>
          <p:nvPr/>
        </p:nvSpPr>
        <p:spPr>
          <a:xfrm>
            <a:off x="708582" y="2277078"/>
            <a:ext cx="33855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600" b="1" dirty="0">
                <a:latin typeface="Calibri" panose="020F0502020204030204" pitchFamily="34" charset="0"/>
                <a:cs typeface="Calibri" panose="020F0502020204030204" pitchFamily="34" charset="0"/>
              </a:rPr>
              <a:t>♀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7289FCBC-AA0B-5B60-C2AA-4A4EE6B8F1E1}"/>
              </a:ext>
            </a:extLst>
          </p:cNvPr>
          <p:cNvSpPr/>
          <p:nvPr/>
        </p:nvSpPr>
        <p:spPr>
          <a:xfrm>
            <a:off x="0" y="1"/>
            <a:ext cx="9144000" cy="3770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B66B0E9A-8DBE-2C14-0A93-0EA14544480D}"/>
              </a:ext>
            </a:extLst>
          </p:cNvPr>
          <p:cNvSpPr txBox="1"/>
          <p:nvPr/>
        </p:nvSpPr>
        <p:spPr>
          <a:xfrm>
            <a:off x="43243" y="365457"/>
            <a:ext cx="86076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Curvas de referências populacionais de crescimento para indivíduos com Acondroplasia</a:t>
            </a:r>
          </a:p>
        </p:txBody>
      </p:sp>
    </p:spTree>
    <p:extLst>
      <p:ext uri="{BB962C8B-B14F-4D97-AF65-F5344CB8AC3E}">
        <p14:creationId xmlns:p14="http://schemas.microsoft.com/office/powerpoint/2010/main" val="79765045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512BF8C1-CC8D-3D4C-856A-AFBEBE3F7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514" y="662163"/>
            <a:ext cx="4467703" cy="388855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23A8CB0E-DEDF-E748-A43E-9DC843865ECF}"/>
              </a:ext>
            </a:extLst>
          </p:cNvPr>
          <p:cNvSpPr txBox="1"/>
          <p:nvPr/>
        </p:nvSpPr>
        <p:spPr>
          <a:xfrm>
            <a:off x="200636" y="889692"/>
            <a:ext cx="4570214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PT" sz="16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PT" sz="1600" b="1" dirty="0">
                <a:latin typeface="Calibri" panose="020F0502020204030204" pitchFamily="34" charset="0"/>
                <a:cs typeface="Calibri" panose="020F0502020204030204" pitchFamily="34" charset="0"/>
              </a:rPr>
              <a:t>Perda de estatura </a:t>
            </a:r>
          </a:p>
          <a:p>
            <a:r>
              <a:rPr lang="pt-P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     no paciente com acondroplasia</a:t>
            </a:r>
          </a:p>
          <a:p>
            <a:endParaRPr lang="pt-P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PT" sz="1600" dirty="0">
                <a:latin typeface="Calibri" panose="020F0502020204030204" pitchFamily="34" charset="0"/>
                <a:cs typeface="Calibri" panose="020F0502020204030204" pitchFamily="34" charset="0"/>
              </a:rPr>
              <a:t>       ..processo contínuo e cumulativo</a:t>
            </a:r>
          </a:p>
          <a:p>
            <a:endParaRPr lang="pt-P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PT" i="1" dirty="0">
                <a:latin typeface="Calibri" panose="020F0502020204030204" pitchFamily="34" charset="0"/>
                <a:cs typeface="Calibri" panose="020F0502020204030204" pitchFamily="34" charset="0"/>
              </a:rPr>
              <a:t>            Coorte de pacientes </a:t>
            </a:r>
            <a:r>
              <a:rPr lang="pt-PT" i="1" dirty="0" err="1">
                <a:latin typeface="Calibri" panose="020F0502020204030204" pitchFamily="34" charset="0"/>
                <a:cs typeface="Calibri" panose="020F0502020204030204" pitchFamily="34" charset="0"/>
              </a:rPr>
              <a:t>Ach</a:t>
            </a:r>
            <a:r>
              <a:rPr lang="pt-PT" i="1" dirty="0">
                <a:latin typeface="Calibri" panose="020F0502020204030204" pitchFamily="34" charset="0"/>
                <a:cs typeface="Calibri" panose="020F0502020204030204" pitchFamily="34" charset="0"/>
              </a:rPr>
              <a:t>:  Suécia, Alemanha</a:t>
            </a:r>
          </a:p>
          <a:p>
            <a:r>
              <a:rPr lang="pt-PT" i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n = 466</a:t>
            </a:r>
          </a:p>
          <a:p>
            <a:endParaRPr lang="pt-P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7ADB2F33-A6DE-5B46-AC56-54EB047AE246}"/>
              </a:ext>
            </a:extLst>
          </p:cNvPr>
          <p:cNvSpPr txBox="1"/>
          <p:nvPr/>
        </p:nvSpPr>
        <p:spPr>
          <a:xfrm>
            <a:off x="1447" y="4778194"/>
            <a:ext cx="4570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Merker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A. 2018;176(8):1723-1734.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CF2B954C-4607-5141-9A94-4B9A09DA3A38}"/>
              </a:ext>
            </a:extLst>
          </p:cNvPr>
          <p:cNvSpPr txBox="1"/>
          <p:nvPr/>
        </p:nvSpPr>
        <p:spPr>
          <a:xfrm>
            <a:off x="5655789" y="1763094"/>
            <a:ext cx="2938730" cy="30777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Importância da intervenção precoce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2CF5187-9B10-EE4C-9F3F-1B27D91CFE5C}"/>
              </a:ext>
            </a:extLst>
          </p:cNvPr>
          <p:cNvSpPr txBox="1"/>
          <p:nvPr/>
        </p:nvSpPr>
        <p:spPr>
          <a:xfrm>
            <a:off x="6321933" y="4518866"/>
            <a:ext cx="1075936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350" b="1" dirty="0">
                <a:latin typeface="Calibri" panose="020F0502020204030204" pitchFamily="34" charset="0"/>
                <a:cs typeface="Calibri" panose="020F0502020204030204" pitchFamily="34" charset="0"/>
              </a:rPr>
              <a:t>Idade (anos)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624489A3-DA6C-6B4C-B7D1-A33C189402CC}"/>
              </a:ext>
            </a:extLst>
          </p:cNvPr>
          <p:cNvSpPr txBox="1"/>
          <p:nvPr/>
        </p:nvSpPr>
        <p:spPr>
          <a:xfrm rot="16200000">
            <a:off x="2456078" y="2519145"/>
            <a:ext cx="3558988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350" b="1" dirty="0">
                <a:latin typeface="Calibri" panose="020F0502020204030204" pitchFamily="34" charset="0"/>
                <a:cs typeface="Calibri" panose="020F0502020204030204" pitchFamily="34" charset="0"/>
              </a:rPr>
              <a:t>Diferença de altura (cm) com a população geral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129CEAAA-66B7-8C4B-7241-53AB01107698}"/>
              </a:ext>
            </a:extLst>
          </p:cNvPr>
          <p:cNvSpPr txBox="1"/>
          <p:nvPr/>
        </p:nvSpPr>
        <p:spPr>
          <a:xfrm>
            <a:off x="8194669" y="3229487"/>
            <a:ext cx="338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♀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88162ADE-5F03-50C4-B71E-5BCEE6B0EB8B}"/>
              </a:ext>
            </a:extLst>
          </p:cNvPr>
          <p:cNvSpPr txBox="1"/>
          <p:nvPr/>
        </p:nvSpPr>
        <p:spPr>
          <a:xfrm>
            <a:off x="8199141" y="3667276"/>
            <a:ext cx="338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♂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94D4766B-DFAB-A3BF-70EE-9501E14088E4}"/>
              </a:ext>
            </a:extLst>
          </p:cNvPr>
          <p:cNvSpPr/>
          <p:nvPr/>
        </p:nvSpPr>
        <p:spPr>
          <a:xfrm>
            <a:off x="8066192" y="4181241"/>
            <a:ext cx="592417" cy="150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2D5A11B7-7682-564C-A889-29A1407E52F5}"/>
              </a:ext>
            </a:extLst>
          </p:cNvPr>
          <p:cNvSpPr/>
          <p:nvPr/>
        </p:nvSpPr>
        <p:spPr>
          <a:xfrm>
            <a:off x="8480156" y="3186891"/>
            <a:ext cx="592417" cy="871292"/>
          </a:xfrm>
          <a:prstGeom prst="ellipse">
            <a:avLst/>
          </a:prstGeom>
          <a:solidFill>
            <a:srgbClr val="4472C4">
              <a:alpha val="1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xmlns="" id="{8E5FC789-0002-7C15-45B5-C84061886FFE}"/>
              </a:ext>
            </a:extLst>
          </p:cNvPr>
          <p:cNvCxnSpPr/>
          <p:nvPr/>
        </p:nvCxnSpPr>
        <p:spPr>
          <a:xfrm>
            <a:off x="5440504" y="2305322"/>
            <a:ext cx="0" cy="1943679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xmlns="" id="{9A4C2201-AA5E-5C5B-F874-47B31A4C247E}"/>
              </a:ext>
            </a:extLst>
          </p:cNvPr>
          <p:cNvCxnSpPr>
            <a:cxnSpLocks/>
          </p:cNvCxnSpPr>
          <p:nvPr/>
        </p:nvCxnSpPr>
        <p:spPr>
          <a:xfrm>
            <a:off x="4740351" y="2253563"/>
            <a:ext cx="720969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FDDBB4CC-67CB-BF89-823C-1B58B507A9E7}"/>
              </a:ext>
            </a:extLst>
          </p:cNvPr>
          <p:cNvSpPr/>
          <p:nvPr/>
        </p:nvSpPr>
        <p:spPr>
          <a:xfrm>
            <a:off x="4359893" y="2138724"/>
            <a:ext cx="396669" cy="211016"/>
          </a:xfrm>
          <a:prstGeom prst="ellipse">
            <a:avLst/>
          </a:prstGeom>
          <a:solidFill>
            <a:srgbClr val="C00000">
              <a:alpha val="18824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56FDD2B6-53AD-E210-9E10-9F4427541360}"/>
              </a:ext>
            </a:extLst>
          </p:cNvPr>
          <p:cNvSpPr/>
          <p:nvPr/>
        </p:nvSpPr>
        <p:spPr>
          <a:xfrm rot="5400000">
            <a:off x="5270429" y="4285676"/>
            <a:ext cx="302830" cy="192201"/>
          </a:xfrm>
          <a:prstGeom prst="ellipse">
            <a:avLst/>
          </a:prstGeom>
          <a:solidFill>
            <a:srgbClr val="C00000">
              <a:alpha val="18824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53376C1D-0432-E8F6-6E65-C217B24778A7}"/>
              </a:ext>
            </a:extLst>
          </p:cNvPr>
          <p:cNvSpPr/>
          <p:nvPr/>
        </p:nvSpPr>
        <p:spPr>
          <a:xfrm>
            <a:off x="5017625" y="783973"/>
            <a:ext cx="3798953" cy="3382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45E3EA6A-31D2-FA46-BDBD-42F0CFC05D38}"/>
              </a:ext>
            </a:extLst>
          </p:cNvPr>
          <p:cNvSpPr txBox="1"/>
          <p:nvPr/>
        </p:nvSpPr>
        <p:spPr>
          <a:xfrm>
            <a:off x="4852100" y="769698"/>
            <a:ext cx="3964298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350" b="1" dirty="0">
                <a:latin typeface="Calibri" panose="020F0502020204030204" pitchFamily="34" charset="0"/>
                <a:cs typeface="Calibri" panose="020F0502020204030204" pitchFamily="34" charset="0"/>
              </a:rPr>
              <a:t>Média da diferença de altura (cm) entre</a:t>
            </a:r>
          </a:p>
          <a:p>
            <a:r>
              <a:rPr lang="pt-BR" sz="1350" b="1" dirty="0">
                <a:latin typeface="Calibri" panose="020F0502020204030204" pitchFamily="34" charset="0"/>
                <a:cs typeface="Calibri" panose="020F0502020204030204" pitchFamily="34" charset="0"/>
              </a:rPr>
              <a:t>      indivíduos com </a:t>
            </a:r>
            <a:r>
              <a:rPr lang="pt-BR" sz="135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Ach</a:t>
            </a:r>
            <a:r>
              <a:rPr lang="pt-BR" sz="1350" b="1" i="1" dirty="0">
                <a:latin typeface="Calibri" panose="020F0502020204030204" pitchFamily="34" charset="0"/>
                <a:cs typeface="Calibri" panose="020F0502020204030204" pitchFamily="34" charset="0"/>
              </a:rPr>
              <a:t> asia</a:t>
            </a:r>
            <a:r>
              <a:rPr lang="pt-BR" sz="1350" b="1" dirty="0">
                <a:latin typeface="Calibri" panose="020F0502020204030204" pitchFamily="34" charset="0"/>
                <a:cs typeface="Calibri" panose="020F0502020204030204" pitchFamily="34" charset="0"/>
              </a:rPr>
              <a:t> e a curva da OMS (2007)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9D179752-0923-291A-44D0-A1F468018D5A}"/>
              </a:ext>
            </a:extLst>
          </p:cNvPr>
          <p:cNvSpPr txBox="1"/>
          <p:nvPr/>
        </p:nvSpPr>
        <p:spPr>
          <a:xfrm>
            <a:off x="8553873" y="3327386"/>
            <a:ext cx="4738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39 cm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44 cm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D812CAAE-99B9-9B2A-79CC-DD54E501547F}"/>
              </a:ext>
            </a:extLst>
          </p:cNvPr>
          <p:cNvSpPr/>
          <p:nvPr/>
        </p:nvSpPr>
        <p:spPr>
          <a:xfrm>
            <a:off x="0" y="1"/>
            <a:ext cx="9144000" cy="3770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xmlns="" id="{D29C0A02-0E16-4491-02B4-53FED8F13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4858"/>
            <a:ext cx="60796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Acondroplasia </a:t>
            </a:r>
            <a:r>
              <a:rPr lang="pt-BR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pt-BR" alt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Grave comprometimento da estatura final</a:t>
            </a:r>
            <a:endParaRPr lang="en-US" altLang="en-US" sz="18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3882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24" grpId="0" animBg="1"/>
      <p:bldP spid="25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E73CE5-CD05-452E-88D8-FE51C40B5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045524" y="1087810"/>
            <a:ext cx="797098" cy="331046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430417" y="4317149"/>
            <a:ext cx="3646822" cy="302419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Llerena J Jr et al. BMC Pediatr. 2022;22(1):492. 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Pauli RM.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Orphanet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J.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Rare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2019; 14:1.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3. Ireland PJ, et al.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Appl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 Clin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Genet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. 2014;7:117-125.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286F373-7818-4230-A173-9595926B38E5}"/>
              </a:ext>
            </a:extLst>
          </p:cNvPr>
          <p:cNvGrpSpPr/>
          <p:nvPr/>
        </p:nvGrpSpPr>
        <p:grpSpPr bwMode="gray">
          <a:xfrm>
            <a:off x="956216" y="1087811"/>
            <a:ext cx="3195193" cy="925034"/>
            <a:chOff x="618800" y="1834376"/>
            <a:chExt cx="2006261" cy="123337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796845C-2DA2-44E7-B005-AD72C9C1449C}"/>
                </a:ext>
              </a:extLst>
            </p:cNvPr>
            <p:cNvSpPr txBox="1"/>
            <p:nvPr/>
          </p:nvSpPr>
          <p:spPr bwMode="gray">
            <a:xfrm>
              <a:off x="618800" y="1834376"/>
              <a:ext cx="1700330" cy="1218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500" b="1" dirty="0">
                  <a:solidFill>
                    <a:srgbClr val="00509C"/>
                  </a:solidFill>
                  <a:latin typeface="Calibri" panose="020F0502020204030204" pitchFamily="34" charset="0"/>
                  <a:ea typeface="Geneva" charset="-128"/>
                  <a:cs typeface="Calibri" panose="020F0502020204030204" pitchFamily="34" charset="0"/>
                </a:rPr>
                <a:t>Craniofaciais</a:t>
              </a:r>
            </a:p>
            <a:p>
              <a:pPr marL="127397" indent="-127397" defTabSz="342900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sz="1500" dirty="0">
                  <a:solidFill>
                    <a:srgbClr val="00509C"/>
                  </a:solidFill>
                  <a:latin typeface="Calibri" panose="020F0502020204030204" pitchFamily="34" charset="0"/>
                  <a:ea typeface="Geneva" charset="-128"/>
                  <a:cs typeface="Calibri" panose="020F0502020204030204" pitchFamily="34" charset="0"/>
                </a:rPr>
                <a:t>Otite média recorrente</a:t>
              </a:r>
            </a:p>
            <a:p>
              <a:pPr marL="127397" indent="-127397" defTabSz="342900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sz="1500" dirty="0">
                  <a:solidFill>
                    <a:srgbClr val="00509C"/>
                  </a:solidFill>
                  <a:latin typeface="Calibri" panose="020F0502020204030204" pitchFamily="34" charset="0"/>
                  <a:ea typeface="Geneva" charset="-128"/>
                  <a:cs typeface="Calibri" panose="020F0502020204030204" pitchFamily="34" charset="0"/>
                </a:rPr>
                <a:t>Perda acuidade auditiva</a:t>
              </a:r>
            </a:p>
            <a:p>
              <a:pPr marL="127397" indent="-127397" defTabSz="342900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sz="1500" dirty="0">
                  <a:solidFill>
                    <a:srgbClr val="00509C"/>
                  </a:solidFill>
                  <a:latin typeface="Calibri" panose="020F0502020204030204" pitchFamily="34" charset="0"/>
                  <a:ea typeface="Geneva" charset="-128"/>
                  <a:cs typeface="Calibri" panose="020F0502020204030204" pitchFamily="34" charset="0"/>
                </a:rPr>
                <a:t>Mal oclusão dentária</a:t>
              </a: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xmlns="" id="{1B47273B-06BC-42E7-A180-CD66A9B62B2A}"/>
                </a:ext>
              </a:extLst>
            </p:cNvPr>
            <p:cNvSpPr/>
            <p:nvPr/>
          </p:nvSpPr>
          <p:spPr bwMode="gray">
            <a:xfrm>
              <a:off x="2341682" y="2514599"/>
              <a:ext cx="283379" cy="553156"/>
            </a:xfrm>
            <a:custGeom>
              <a:avLst/>
              <a:gdLst>
                <a:gd name="connsiteX0" fmla="*/ 158045 w 372533"/>
                <a:gd name="connsiteY0" fmla="*/ 0 h 553155"/>
                <a:gd name="connsiteX1" fmla="*/ 0 w 372533"/>
                <a:gd name="connsiteY1" fmla="*/ 0 h 553155"/>
                <a:gd name="connsiteX2" fmla="*/ 0 w 372533"/>
                <a:gd name="connsiteY2" fmla="*/ 553155 h 553155"/>
                <a:gd name="connsiteX3" fmla="*/ 372533 w 372533"/>
                <a:gd name="connsiteY3" fmla="*/ 553155 h 55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533" h="553155">
                  <a:moveTo>
                    <a:pt x="158045" y="0"/>
                  </a:moveTo>
                  <a:lnTo>
                    <a:pt x="0" y="0"/>
                  </a:lnTo>
                  <a:lnTo>
                    <a:pt x="0" y="553155"/>
                  </a:lnTo>
                  <a:lnTo>
                    <a:pt x="372533" y="553155"/>
                  </a:lnTo>
                </a:path>
              </a:pathLst>
            </a:cu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1200">
                <a:solidFill>
                  <a:srgbClr val="A63493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C199EEB-C0D7-4D24-925D-3C16BCCBFEBC}"/>
              </a:ext>
            </a:extLst>
          </p:cNvPr>
          <p:cNvGrpSpPr/>
          <p:nvPr/>
        </p:nvGrpSpPr>
        <p:grpSpPr bwMode="gray">
          <a:xfrm>
            <a:off x="4639533" y="937346"/>
            <a:ext cx="4245034" cy="1338828"/>
            <a:chOff x="3016955" y="2021361"/>
            <a:chExt cx="3982604" cy="178510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DB8D780-C69A-43C1-A2D4-3EDF5788812E}"/>
                </a:ext>
              </a:extLst>
            </p:cNvPr>
            <p:cNvSpPr txBox="1"/>
            <p:nvPr/>
          </p:nvSpPr>
          <p:spPr bwMode="gray">
            <a:xfrm>
              <a:off x="3511576" y="2021361"/>
              <a:ext cx="3487983" cy="1785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500" b="1" dirty="0">
                  <a:solidFill>
                    <a:srgbClr val="002E56"/>
                  </a:solidFill>
                  <a:latin typeface="Calibri" panose="020F0502020204030204" pitchFamily="34" charset="0"/>
                  <a:ea typeface="Geneva" charset="-128"/>
                  <a:cs typeface="Calibri" panose="020F0502020204030204" pitchFamily="34" charset="0"/>
                </a:rPr>
                <a:t>Sistema nervoso</a:t>
              </a:r>
            </a:p>
            <a:p>
              <a:pPr marL="127397" indent="-127397" defTabSz="342900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sz="1500" dirty="0">
                  <a:solidFill>
                    <a:srgbClr val="002E56"/>
                  </a:solidFill>
                  <a:latin typeface="Calibri" panose="020F0502020204030204" pitchFamily="34" charset="0"/>
                  <a:ea typeface="Geneva" charset="-128"/>
                  <a:cs typeface="Calibri" panose="020F0502020204030204" pitchFamily="34" charset="0"/>
                </a:rPr>
                <a:t>Compressão </a:t>
              </a:r>
              <a:r>
                <a:rPr lang="pt-BR" sz="1500" dirty="0" err="1">
                  <a:solidFill>
                    <a:srgbClr val="002E56"/>
                  </a:solidFill>
                  <a:latin typeface="Calibri" panose="020F0502020204030204" pitchFamily="34" charset="0"/>
                  <a:ea typeface="Geneva" charset="-128"/>
                  <a:cs typeface="Calibri" panose="020F0502020204030204" pitchFamily="34" charset="0"/>
                </a:rPr>
                <a:t>cervicomedular</a:t>
              </a:r>
              <a:r>
                <a:rPr lang="pt-BR" sz="1500" dirty="0">
                  <a:solidFill>
                    <a:srgbClr val="002E56"/>
                  </a:solidFill>
                  <a:latin typeface="Calibri" panose="020F0502020204030204" pitchFamily="34" charset="0"/>
                  <a:ea typeface="Geneva" charset="-128"/>
                  <a:cs typeface="Calibri" panose="020F0502020204030204" pitchFamily="34" charset="0"/>
                </a:rPr>
                <a:t> </a:t>
              </a:r>
              <a:r>
                <a:rPr lang="pt-BR" sz="1500" dirty="0" err="1">
                  <a:solidFill>
                    <a:srgbClr val="002E56"/>
                  </a:solidFill>
                  <a:latin typeface="Calibri" panose="020F0502020204030204" pitchFamily="34" charset="0"/>
                  <a:ea typeface="Geneva" charset="-128"/>
                  <a:cs typeface="Calibri" panose="020F0502020204030204" pitchFamily="34" charset="0"/>
                </a:rPr>
                <a:t>Ventriculomegalia</a:t>
              </a:r>
              <a:endParaRPr lang="pt-BR" sz="1500" dirty="0">
                <a:solidFill>
                  <a:srgbClr val="002E56"/>
                </a:solidFill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endParaRPr>
            </a:p>
            <a:p>
              <a:pPr marL="127397" indent="-127397" defTabSz="342900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sz="1500" dirty="0">
                  <a:solidFill>
                    <a:srgbClr val="002E56"/>
                  </a:solidFill>
                  <a:latin typeface="Calibri" panose="020F0502020204030204" pitchFamily="34" charset="0"/>
                  <a:ea typeface="Geneva" charset="-128"/>
                  <a:cs typeface="Calibri" panose="020F0502020204030204" pitchFamily="34" charset="0"/>
                </a:rPr>
                <a:t>Apneia obstrutiva</a:t>
              </a:r>
            </a:p>
            <a:p>
              <a:pPr marL="127397" indent="-127397" defTabSz="342900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sz="1500" dirty="0">
                  <a:solidFill>
                    <a:srgbClr val="002E56"/>
                  </a:solidFill>
                  <a:latin typeface="Calibri" panose="020F0502020204030204" pitchFamily="34" charset="0"/>
                  <a:ea typeface="Geneva" charset="-128"/>
                  <a:cs typeface="Calibri" panose="020F0502020204030204" pitchFamily="34" charset="0"/>
                </a:rPr>
                <a:t>Hidrocefalia</a:t>
              </a:r>
              <a:r>
                <a:rPr lang="pt-BR" sz="1200" dirty="0">
                  <a:solidFill>
                    <a:srgbClr val="002E56"/>
                  </a:solidFill>
                  <a:latin typeface="Calibri" panose="020F0502020204030204" pitchFamily="34" charset="0"/>
                  <a:ea typeface="Geneva" charset="-128"/>
                  <a:cs typeface="Calibri" panose="020F0502020204030204" pitchFamily="34" charset="0"/>
                </a:rPr>
                <a:t> </a:t>
              </a:r>
            </a:p>
            <a:p>
              <a:pPr marL="127397" indent="-127397" defTabSz="342900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sz="1500" dirty="0">
                  <a:solidFill>
                    <a:srgbClr val="002E56"/>
                  </a:solidFill>
                  <a:latin typeface="Calibri" panose="020F0502020204030204" pitchFamily="34" charset="0"/>
                  <a:ea typeface="Geneva" charset="-128"/>
                  <a:cs typeface="Calibri" panose="020F0502020204030204" pitchFamily="34" charset="0"/>
                </a:rPr>
                <a:t>Cefaleia crônica</a:t>
              </a: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xmlns="" id="{9513C87D-A880-4C02-9E4C-AA1DA4C3E22C}"/>
                </a:ext>
              </a:extLst>
            </p:cNvPr>
            <p:cNvSpPr/>
            <p:nvPr/>
          </p:nvSpPr>
          <p:spPr bwMode="gray">
            <a:xfrm>
              <a:off x="3016955" y="2179444"/>
              <a:ext cx="322655" cy="1338828"/>
            </a:xfrm>
            <a:custGeom>
              <a:avLst/>
              <a:gdLst>
                <a:gd name="connsiteX0" fmla="*/ 0 w 361245"/>
                <a:gd name="connsiteY0" fmla="*/ 0 h 2393244"/>
                <a:gd name="connsiteX1" fmla="*/ 361245 w 361245"/>
                <a:gd name="connsiteY1" fmla="*/ 0 h 2393244"/>
                <a:gd name="connsiteX2" fmla="*/ 361245 w 361245"/>
                <a:gd name="connsiteY2" fmla="*/ 2393244 h 2393244"/>
                <a:gd name="connsiteX3" fmla="*/ 214489 w 361245"/>
                <a:gd name="connsiteY3" fmla="*/ 2393244 h 239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245" h="2393244">
                  <a:moveTo>
                    <a:pt x="0" y="0"/>
                  </a:moveTo>
                  <a:lnTo>
                    <a:pt x="361245" y="0"/>
                  </a:lnTo>
                  <a:lnTo>
                    <a:pt x="361245" y="2393244"/>
                  </a:lnTo>
                  <a:lnTo>
                    <a:pt x="214489" y="2393244"/>
                  </a:lnTo>
                </a:path>
              </a:pathLst>
            </a:cu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kern="1200">
                <a:solidFill>
                  <a:srgbClr val="A63493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217D3E61-EBDE-4E40-BB28-0A54325E72FB}"/>
              </a:ext>
            </a:extLst>
          </p:cNvPr>
          <p:cNvGrpSpPr/>
          <p:nvPr/>
        </p:nvGrpSpPr>
        <p:grpSpPr bwMode="gray">
          <a:xfrm>
            <a:off x="843783" y="2082927"/>
            <a:ext cx="3165824" cy="786157"/>
            <a:chOff x="268198" y="3175483"/>
            <a:chExt cx="2328845" cy="1048209"/>
          </a:xfrm>
        </p:grpSpPr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2971D73B-3693-430C-951B-DC0AAB6EF2E2}"/>
                </a:ext>
              </a:extLst>
            </p:cNvPr>
            <p:cNvSpPr/>
            <p:nvPr/>
          </p:nvSpPr>
          <p:spPr bwMode="gray">
            <a:xfrm>
              <a:off x="2382554" y="3175483"/>
              <a:ext cx="214489" cy="553156"/>
            </a:xfrm>
            <a:custGeom>
              <a:avLst/>
              <a:gdLst>
                <a:gd name="connsiteX0" fmla="*/ 214489 w 214489"/>
                <a:gd name="connsiteY0" fmla="*/ 0 h 553156"/>
                <a:gd name="connsiteX1" fmla="*/ 0 w 214489"/>
                <a:gd name="connsiteY1" fmla="*/ 0 h 553156"/>
                <a:gd name="connsiteX2" fmla="*/ 0 w 214489"/>
                <a:gd name="connsiteY2" fmla="*/ 553156 h 553156"/>
                <a:gd name="connsiteX3" fmla="*/ 101600 w 214489"/>
                <a:gd name="connsiteY3" fmla="*/ 553156 h 553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489" h="553156">
                  <a:moveTo>
                    <a:pt x="214489" y="0"/>
                  </a:moveTo>
                  <a:lnTo>
                    <a:pt x="0" y="0"/>
                  </a:lnTo>
                  <a:lnTo>
                    <a:pt x="0" y="553156"/>
                  </a:lnTo>
                  <a:lnTo>
                    <a:pt x="101600" y="553156"/>
                  </a:lnTo>
                </a:path>
              </a:pathLst>
            </a:custGeom>
            <a:noFill/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kern="1200">
                <a:solidFill>
                  <a:srgbClr val="A63493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158F835E-9666-430D-8DA7-FD8A5EC853C7}"/>
                </a:ext>
              </a:extLst>
            </p:cNvPr>
            <p:cNvSpPr txBox="1"/>
            <p:nvPr/>
          </p:nvSpPr>
          <p:spPr bwMode="gray">
            <a:xfrm>
              <a:off x="268198" y="3298054"/>
              <a:ext cx="2156229" cy="925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500" b="1" dirty="0">
                  <a:solidFill>
                    <a:srgbClr val="7F196A"/>
                  </a:solidFill>
                  <a:latin typeface="Calibri" panose="020F0502020204030204" pitchFamily="34" charset="0"/>
                  <a:ea typeface="Geneva" charset="-128"/>
                  <a:cs typeface="Calibri" panose="020F0502020204030204" pitchFamily="34" charset="0"/>
                </a:rPr>
                <a:t>Complicações cardiopulmonares</a:t>
              </a:r>
            </a:p>
            <a:p>
              <a:pPr marL="127397" indent="-127397" defTabSz="342900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sz="1500" dirty="0">
                  <a:solidFill>
                    <a:srgbClr val="7F196A"/>
                  </a:solidFill>
                  <a:latin typeface="Calibri" panose="020F0502020204030204" pitchFamily="34" charset="0"/>
                  <a:ea typeface="Geneva" charset="-128"/>
                  <a:cs typeface="Calibri" panose="020F0502020204030204" pitchFamily="34" charset="0"/>
                </a:rPr>
                <a:t>Doença cardiovascular</a:t>
              </a:r>
            </a:p>
            <a:p>
              <a:pPr marL="127397" indent="-127397" defTabSz="342900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pt-BR" sz="1500" dirty="0">
                  <a:solidFill>
                    <a:srgbClr val="7F196A"/>
                  </a:solidFill>
                  <a:latin typeface="Calibri" panose="020F0502020204030204" pitchFamily="34" charset="0"/>
                  <a:ea typeface="Geneva" charset="-128"/>
                  <a:cs typeface="Calibri" panose="020F0502020204030204" pitchFamily="34" charset="0"/>
                </a:rPr>
                <a:t>Restrição do volume pulmonar</a:t>
              </a:r>
            </a:p>
          </p:txBody>
        </p:sp>
      </p:grpSp>
      <p:sp>
        <p:nvSpPr>
          <p:cNvPr id="19" name="Freeform 16">
            <a:extLst>
              <a:ext uri="{FF2B5EF4-FFF2-40B4-BE49-F238E27FC236}">
                <a16:creationId xmlns:a16="http://schemas.microsoft.com/office/drawing/2014/main" xmlns="" id="{8EA9BB31-D0C3-4CDA-9232-A2A420598759}"/>
              </a:ext>
            </a:extLst>
          </p:cNvPr>
          <p:cNvSpPr/>
          <p:nvPr/>
        </p:nvSpPr>
        <p:spPr bwMode="gray">
          <a:xfrm>
            <a:off x="4057896" y="2343557"/>
            <a:ext cx="88889" cy="2147087"/>
          </a:xfrm>
          <a:custGeom>
            <a:avLst/>
            <a:gdLst>
              <a:gd name="connsiteX0" fmla="*/ 124178 w 361244"/>
              <a:gd name="connsiteY0" fmla="*/ 0 h 1704622"/>
              <a:gd name="connsiteX1" fmla="*/ 0 w 361244"/>
              <a:gd name="connsiteY1" fmla="*/ 0 h 1704622"/>
              <a:gd name="connsiteX2" fmla="*/ 0 w 361244"/>
              <a:gd name="connsiteY2" fmla="*/ 1704622 h 1704622"/>
              <a:gd name="connsiteX3" fmla="*/ 361244 w 361244"/>
              <a:gd name="connsiteY3" fmla="*/ 1704622 h 1704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244" h="1704622">
                <a:moveTo>
                  <a:pt x="124178" y="0"/>
                </a:moveTo>
                <a:lnTo>
                  <a:pt x="0" y="0"/>
                </a:lnTo>
                <a:lnTo>
                  <a:pt x="0" y="1704622"/>
                </a:lnTo>
                <a:lnTo>
                  <a:pt x="361244" y="1704622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srgbClr val="A63493"/>
              </a:solidFill>
              <a:latin typeface="Calibri" panose="020F0502020204030204" pitchFamily="34" charset="0"/>
              <a:ea typeface="MS PGothic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9634259-C9CB-4E60-BBEF-A7B95BB8469D}"/>
              </a:ext>
            </a:extLst>
          </p:cNvPr>
          <p:cNvSpPr txBox="1"/>
          <p:nvPr/>
        </p:nvSpPr>
        <p:spPr bwMode="gray">
          <a:xfrm>
            <a:off x="337351" y="3099280"/>
            <a:ext cx="36951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500" b="1" dirty="0">
                <a:solidFill>
                  <a:srgbClr val="00B050"/>
                </a:solidFill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Extremidades </a:t>
            </a:r>
          </a:p>
          <a:p>
            <a:pPr marL="127397" indent="-127397" defTabSz="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500" dirty="0">
                <a:solidFill>
                  <a:srgbClr val="00B050"/>
                </a:solidFill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Contraturas do cotovelo </a:t>
            </a:r>
            <a:r>
              <a:rPr lang="pt-BR" sz="1200" dirty="0">
                <a:solidFill>
                  <a:srgbClr val="00B050"/>
                </a:solidFill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(68,8%)</a:t>
            </a:r>
            <a:endParaRPr lang="pt-BR" sz="1500" dirty="0">
              <a:solidFill>
                <a:srgbClr val="00B050"/>
              </a:solidFill>
              <a:latin typeface="Calibri" panose="020F0502020204030204" pitchFamily="34" charset="0"/>
              <a:ea typeface="Geneva" charset="-128"/>
              <a:cs typeface="Calibri" panose="020F0502020204030204" pitchFamily="34" charset="0"/>
            </a:endParaRPr>
          </a:p>
          <a:p>
            <a:pPr marL="127397" indent="-127397" defTabSz="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500" dirty="0" err="1">
                <a:solidFill>
                  <a:srgbClr val="00B050"/>
                </a:solidFill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Subluxação</a:t>
            </a:r>
            <a:r>
              <a:rPr lang="pt-BR" sz="1500" dirty="0">
                <a:solidFill>
                  <a:srgbClr val="00B050"/>
                </a:solidFill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 da cabeça do rádio</a:t>
            </a:r>
            <a:r>
              <a:rPr lang="pt-BR" sz="1200" dirty="0">
                <a:solidFill>
                  <a:srgbClr val="00B050"/>
                </a:solidFill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 (33%)</a:t>
            </a:r>
            <a:endParaRPr lang="pt-BR" sz="1500" dirty="0">
              <a:solidFill>
                <a:srgbClr val="00B050"/>
              </a:solidFill>
              <a:latin typeface="Calibri" panose="020F0502020204030204" pitchFamily="34" charset="0"/>
              <a:ea typeface="Geneva" charset="-128"/>
              <a:cs typeface="Calibri" panose="020F0502020204030204" pitchFamily="34" charset="0"/>
            </a:endParaRPr>
          </a:p>
          <a:p>
            <a:pPr marL="127397" indent="-127397" defTabSz="342900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500" dirty="0">
                <a:solidFill>
                  <a:srgbClr val="00B050"/>
                </a:solidFill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Geno varo </a:t>
            </a:r>
            <a:r>
              <a:rPr lang="pt-BR" sz="1200" dirty="0">
                <a:solidFill>
                  <a:srgbClr val="00B050"/>
                </a:solidFill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(83,8%)</a:t>
            </a:r>
            <a:endParaRPr lang="pt-BR" sz="1500" dirty="0">
              <a:solidFill>
                <a:srgbClr val="00B050"/>
              </a:solidFill>
              <a:latin typeface="Calibri" panose="020F0502020204030204" pitchFamily="34" charset="0"/>
              <a:ea typeface="Geneva" charset="-128"/>
              <a:cs typeface="Calibri" panose="020F0502020204030204" pitchFamily="34" charset="0"/>
            </a:endParaRPr>
          </a:p>
          <a:p>
            <a:pPr marL="127397" indent="-127397" defTabSz="342900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500" dirty="0">
                <a:solidFill>
                  <a:srgbClr val="00B050"/>
                </a:solidFill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Deformidades limitantes / incapacitantes</a:t>
            </a:r>
          </a:p>
          <a:p>
            <a:pPr marL="127397" indent="-127397" defTabSz="342900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500" dirty="0">
                <a:solidFill>
                  <a:srgbClr val="00B050"/>
                </a:solidFill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Dores crônicas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24B729D-D881-4693-9D51-E785C09912BE}"/>
              </a:ext>
            </a:extLst>
          </p:cNvPr>
          <p:cNvSpPr txBox="1"/>
          <p:nvPr/>
        </p:nvSpPr>
        <p:spPr bwMode="gray">
          <a:xfrm>
            <a:off x="5223966" y="2319923"/>
            <a:ext cx="2823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2160" indent="-132160" defTabSz="342900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500" b="1" dirty="0">
                <a:solidFill>
                  <a:srgbClr val="6DB9FF"/>
                </a:solidFill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Dorso</a:t>
            </a:r>
          </a:p>
          <a:p>
            <a:pPr marL="132160" indent="-132160" defTabSz="342900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500" dirty="0">
                <a:solidFill>
                  <a:srgbClr val="61BBFF"/>
                </a:solidFill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Cifose toracolombar</a:t>
            </a:r>
          </a:p>
          <a:p>
            <a:pPr marL="132160" indent="-132160" defTabSz="342900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500" dirty="0">
                <a:solidFill>
                  <a:srgbClr val="6DB9FF"/>
                </a:solidFill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Hiperlordose lombar </a:t>
            </a:r>
          </a:p>
          <a:p>
            <a:pPr marL="132160" indent="-132160" defTabSz="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500" dirty="0">
                <a:solidFill>
                  <a:srgbClr val="6DB9FF"/>
                </a:solidFill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Estenose </a:t>
            </a:r>
            <a:r>
              <a:rPr lang="pt-BR" sz="1500" dirty="0" err="1">
                <a:solidFill>
                  <a:srgbClr val="6DB9FF"/>
                </a:solidFill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lombossacra</a:t>
            </a:r>
            <a:endParaRPr lang="pt-BR" sz="1500" dirty="0">
              <a:solidFill>
                <a:srgbClr val="6DB9FF"/>
              </a:solidFill>
              <a:latin typeface="Calibri" panose="020F0502020204030204" pitchFamily="34" charset="0"/>
              <a:ea typeface="Geneva" charset="-128"/>
              <a:cs typeface="Calibri" panose="020F0502020204030204" pitchFamily="34" charset="0"/>
            </a:endParaRPr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xmlns="" id="{2DCCF8A2-8BD8-4AC0-B404-B3E629808966}"/>
              </a:ext>
            </a:extLst>
          </p:cNvPr>
          <p:cNvSpPr/>
          <p:nvPr/>
        </p:nvSpPr>
        <p:spPr bwMode="gray">
          <a:xfrm>
            <a:off x="5000049" y="2378733"/>
            <a:ext cx="140759" cy="678635"/>
          </a:xfrm>
          <a:custGeom>
            <a:avLst/>
            <a:gdLst>
              <a:gd name="connsiteX0" fmla="*/ 33867 w 372533"/>
              <a:gd name="connsiteY0" fmla="*/ 0 h 824088"/>
              <a:gd name="connsiteX1" fmla="*/ 372533 w 372533"/>
              <a:gd name="connsiteY1" fmla="*/ 0 h 824088"/>
              <a:gd name="connsiteX2" fmla="*/ 372533 w 372533"/>
              <a:gd name="connsiteY2" fmla="*/ 824088 h 824088"/>
              <a:gd name="connsiteX3" fmla="*/ 0 w 372533"/>
              <a:gd name="connsiteY3" fmla="*/ 824088 h 82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33" h="824088">
                <a:moveTo>
                  <a:pt x="33867" y="0"/>
                </a:moveTo>
                <a:lnTo>
                  <a:pt x="372533" y="0"/>
                </a:lnTo>
                <a:lnTo>
                  <a:pt x="372533" y="824088"/>
                </a:lnTo>
                <a:lnTo>
                  <a:pt x="0" y="824088"/>
                </a:lnTo>
              </a:path>
            </a:pathLst>
          </a:custGeom>
          <a:noFill/>
          <a:ln w="38100">
            <a:solidFill>
              <a:srgbClr val="6DB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srgbClr val="A63493"/>
              </a:solidFill>
              <a:latin typeface="Calibri" panose="020F0502020204030204" pitchFamily="34" charset="0"/>
              <a:ea typeface="MS PGothic"/>
              <a:cs typeface="Calibri" panose="020F0502020204030204" pitchFamily="34" charset="0"/>
            </a:endParaRPr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xmlns="" id="{5E68F1A3-41D9-4344-7089-ED97766CE6AD}"/>
              </a:ext>
            </a:extLst>
          </p:cNvPr>
          <p:cNvSpPr txBox="1">
            <a:spLocks/>
          </p:cNvSpPr>
          <p:nvPr/>
        </p:nvSpPr>
        <p:spPr>
          <a:xfrm>
            <a:off x="246606" y="385294"/>
            <a:ext cx="5580387" cy="38627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800" b="1" dirty="0"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Acondroplasia – </a:t>
            </a:r>
            <a:r>
              <a:rPr lang="es-MX" sz="1600" i="1" dirty="0"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Comorbidades</a:t>
            </a:r>
            <a:r>
              <a:rPr lang="es-MX" sz="1600" i="1" baseline="30000" dirty="0"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1-3</a:t>
            </a:r>
            <a:endParaRPr lang="es-MX" sz="1800" i="1" baseline="30000" dirty="0">
              <a:highlight>
                <a:srgbClr val="000000">
                  <a:alpha val="0"/>
                </a:srgbClr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ECC41E2F-F0CD-C315-ADFC-0A616034A155}"/>
              </a:ext>
            </a:extLst>
          </p:cNvPr>
          <p:cNvSpPr txBox="1"/>
          <p:nvPr/>
        </p:nvSpPr>
        <p:spPr>
          <a:xfrm>
            <a:off x="41838" y="4628473"/>
            <a:ext cx="46873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*Percentuais obtidos do estudo de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Okenfuss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et al.. Am J Med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A. 2020;182(11):2540-2551.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A70E8F72-EF65-B27E-3007-E789EBAB1BF8}"/>
              </a:ext>
            </a:extLst>
          </p:cNvPr>
          <p:cNvSpPr/>
          <p:nvPr/>
        </p:nvSpPr>
        <p:spPr>
          <a:xfrm>
            <a:off x="0" y="1"/>
            <a:ext cx="9144000" cy="3770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6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0" grpId="0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971D8CF6-4717-ED2D-9B9B-47B4E51EDBF9}"/>
              </a:ext>
            </a:extLst>
          </p:cNvPr>
          <p:cNvSpPr txBox="1"/>
          <p:nvPr/>
        </p:nvSpPr>
        <p:spPr>
          <a:xfrm>
            <a:off x="277637" y="379070"/>
            <a:ext cx="6879445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Acondroplasia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      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                                        </a:t>
            </a:r>
            <a:r>
              <a:rPr kumimoji="0" lang="pt-BR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Comprometimento das atividades diárias  ........... </a:t>
            </a:r>
            <a:r>
              <a:rPr lang="pt-BR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n</a:t>
            </a:r>
            <a:r>
              <a:rPr kumimoji="0" lang="pt-BR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a escola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4FC7CC88-1584-5930-AF83-512F36DD3313}"/>
              </a:ext>
            </a:extLst>
          </p:cNvPr>
          <p:cNvSpPr/>
          <p:nvPr/>
        </p:nvSpPr>
        <p:spPr>
          <a:xfrm>
            <a:off x="3388003" y="1612557"/>
            <a:ext cx="2495546" cy="2293165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BF75FF73-E8ED-460E-D7F4-018C46D9AD39}"/>
              </a:ext>
            </a:extLst>
          </p:cNvPr>
          <p:cNvSpPr txBox="1"/>
          <p:nvPr/>
        </p:nvSpPr>
        <p:spPr>
          <a:xfrm>
            <a:off x="3388003" y="3904094"/>
            <a:ext cx="257217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Adaptação de carteira escolar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DF39BEF7-D82C-B421-F6FF-F3629703590A}"/>
              </a:ext>
            </a:extLst>
          </p:cNvPr>
          <p:cNvSpPr/>
          <p:nvPr/>
        </p:nvSpPr>
        <p:spPr>
          <a:xfrm>
            <a:off x="0" y="1"/>
            <a:ext cx="9144000" cy="3770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object 18">
            <a:extLst>
              <a:ext uri="{FF2B5EF4-FFF2-40B4-BE49-F238E27FC236}">
                <a16:creationId xmlns:a16="http://schemas.microsoft.com/office/drawing/2014/main" xmlns="" id="{7F43EE4B-8653-075F-160D-F85812AE1998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0978" y="1735819"/>
            <a:ext cx="2066225" cy="2042781"/>
          </a:xfrm>
          <a:prstGeom prst="ellipse">
            <a:avLst/>
          </a:prstGeom>
        </p:spPr>
      </p:pic>
      <p:sp>
        <p:nvSpPr>
          <p:cNvPr id="7" name="object 12">
            <a:extLst>
              <a:ext uri="{FF2B5EF4-FFF2-40B4-BE49-F238E27FC236}">
                <a16:creationId xmlns:a16="http://schemas.microsoft.com/office/drawing/2014/main" xmlns="" id="{BE34ABEE-9744-F7FE-6B56-6E960CC231B7}"/>
              </a:ext>
            </a:extLst>
          </p:cNvPr>
          <p:cNvSpPr txBox="1"/>
          <p:nvPr/>
        </p:nvSpPr>
        <p:spPr>
          <a:xfrm>
            <a:off x="72282" y="4668505"/>
            <a:ext cx="7290154" cy="361637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pPr marL="38100">
              <a:spcBef>
                <a:spcPts val="95"/>
              </a:spcBef>
            </a:pPr>
            <a:r>
              <a:rPr sz="1100" i="1" dirty="0">
                <a:solidFill>
                  <a:schemeClr val="tx1"/>
                </a:solidFill>
                <a:uFill>
                  <a:solidFill>
                    <a:srgbClr val="404858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https://www.beyondachondroplasia.org/en/resources/daily-life/adaptations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sz="1100" i="1" dirty="0">
                <a:solidFill>
                  <a:schemeClr val="tx1"/>
                </a:solidFill>
                <a:uFill>
                  <a:solidFill>
                    <a:srgbClr val="404858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https://institutonacionaldenanismo.com.br/acessibilidade-das-criancas-com-nanismo-adaptacoes-que-geram-autonomia</a:t>
            </a:r>
            <a:endParaRPr sz="11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69652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ED55D89E-3781-F037-CCFB-52E49F6F4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751" y="1598986"/>
            <a:ext cx="1879133" cy="213383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DAA85882-FF2B-FFCC-B1BD-30CC800DC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8232" y="2214414"/>
            <a:ext cx="2427151" cy="151840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A1EA73FF-AFA7-ACB0-8723-2993786DB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776" y="1706990"/>
            <a:ext cx="2284448" cy="202583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FD28A06A-FAF4-D9DF-84DB-48A4D9E70B39}"/>
              </a:ext>
            </a:extLst>
          </p:cNvPr>
          <p:cNvSpPr txBox="1"/>
          <p:nvPr/>
        </p:nvSpPr>
        <p:spPr>
          <a:xfrm>
            <a:off x="130630" y="4505058"/>
            <a:ext cx="7593874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1100" i="1" dirty="0">
                <a:latin typeface="Calibri" panose="020F0502020204030204" pitchFamily="34" charset="0"/>
                <a:cs typeface="Calibri" panose="020F0502020204030204" pitchFamily="34" charset="0"/>
              </a:rPr>
              <a:t>Fonte: https://</a:t>
            </a:r>
            <a:r>
              <a:rPr lang="pt-BR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www.instructables.com</a:t>
            </a:r>
            <a:r>
              <a:rPr lang="pt-BR" sz="1100" i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t-BR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Adaptive</a:t>
            </a:r>
            <a:r>
              <a:rPr lang="pt-BR" sz="1100" i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pt-BR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Bicycle</a:t>
            </a:r>
            <a:r>
              <a:rPr lang="pt-BR" sz="1100" i="1" dirty="0">
                <a:latin typeface="Calibri" panose="020F0502020204030204" pitchFamily="34" charset="0"/>
                <a:cs typeface="Calibri" panose="020F0502020204030204" pitchFamily="34" charset="0"/>
              </a:rPr>
              <a:t>-for-</a:t>
            </a:r>
            <a:r>
              <a:rPr lang="pt-BR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Child</a:t>
            </a:r>
            <a:r>
              <a:rPr lang="pt-BR" sz="1100" i="1" dirty="0">
                <a:latin typeface="Calibri" panose="020F0502020204030204" pitchFamily="34" charset="0"/>
                <a:cs typeface="Calibri" panose="020F0502020204030204" pitchFamily="34" charset="0"/>
              </a:rPr>
              <a:t>-With-</a:t>
            </a:r>
            <a:r>
              <a:rPr lang="pt-BR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Achondroplasia</a:t>
            </a:r>
            <a:r>
              <a:rPr lang="pt-BR" sz="1100" i="1" dirty="0">
                <a:latin typeface="Calibri" panose="020F0502020204030204" pitchFamily="34" charset="0"/>
                <a:cs typeface="Calibri" panose="020F0502020204030204" pitchFamily="34" charset="0"/>
              </a:rPr>
              <a:t>/. Último acesso: 3/5/203.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971D8CF6-4717-ED2D-9B9B-47B4E51EDBF9}"/>
              </a:ext>
            </a:extLst>
          </p:cNvPr>
          <p:cNvSpPr txBox="1"/>
          <p:nvPr/>
        </p:nvSpPr>
        <p:spPr>
          <a:xfrm>
            <a:off x="277637" y="379070"/>
            <a:ext cx="6480298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Acondroplasia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      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                                        </a:t>
            </a:r>
            <a:r>
              <a:rPr kumimoji="0" lang="pt-BR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Comprometimento das atividades diárias  ........... lazer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4FC7CC88-1584-5930-AF83-512F36DD3313}"/>
              </a:ext>
            </a:extLst>
          </p:cNvPr>
          <p:cNvSpPr/>
          <p:nvPr/>
        </p:nvSpPr>
        <p:spPr>
          <a:xfrm>
            <a:off x="1062446" y="1454331"/>
            <a:ext cx="7010400" cy="2377440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BF75FF73-E8ED-460E-D7F4-018C46D9AD39}"/>
              </a:ext>
            </a:extLst>
          </p:cNvPr>
          <p:cNvSpPr txBox="1"/>
          <p:nvPr/>
        </p:nvSpPr>
        <p:spPr>
          <a:xfrm>
            <a:off x="3175759" y="3826994"/>
            <a:ext cx="2227531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Adaptação de </a:t>
            </a: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brinquedos</a:t>
            </a:r>
            <a:endParaRPr kumimoji="0" lang="pt-BR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DF39BEF7-D82C-B421-F6FF-F3629703590A}"/>
              </a:ext>
            </a:extLst>
          </p:cNvPr>
          <p:cNvSpPr/>
          <p:nvPr/>
        </p:nvSpPr>
        <p:spPr>
          <a:xfrm>
            <a:off x="0" y="1"/>
            <a:ext cx="9144000" cy="3770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801350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E2FE6099-6972-B99B-83A2-993D6084D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93" y="1599218"/>
            <a:ext cx="1338962" cy="237486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D4958D17-5B50-0FF6-2AB5-B111CBF24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049" y="2056234"/>
            <a:ext cx="1469229" cy="146083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CE2E0B56-18AC-40EE-FE03-830944A0C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278" y="1716600"/>
            <a:ext cx="1456459" cy="2140102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2E99236C-FDDC-D478-7CFA-C22AB92E8A68}"/>
              </a:ext>
            </a:extLst>
          </p:cNvPr>
          <p:cNvSpPr/>
          <p:nvPr/>
        </p:nvSpPr>
        <p:spPr>
          <a:xfrm rot="759268">
            <a:off x="1212621" y="1917756"/>
            <a:ext cx="220930" cy="47825"/>
          </a:xfrm>
          <a:prstGeom prst="rect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F18D84FA-D959-36F8-5424-E38EADFC64FE}"/>
              </a:ext>
            </a:extLst>
          </p:cNvPr>
          <p:cNvSpPr/>
          <p:nvPr/>
        </p:nvSpPr>
        <p:spPr>
          <a:xfrm>
            <a:off x="646545" y="1531796"/>
            <a:ext cx="7684655" cy="2509711"/>
          </a:xfrm>
          <a:prstGeom prst="rect">
            <a:avLst/>
          </a:prstGeom>
          <a:noFill/>
          <a:ln w="1905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B750B6CD-B3D9-EA1F-5806-19544E2B1CA9}"/>
              </a:ext>
            </a:extLst>
          </p:cNvPr>
          <p:cNvSpPr txBox="1"/>
          <p:nvPr/>
        </p:nvSpPr>
        <p:spPr>
          <a:xfrm>
            <a:off x="45313" y="4772339"/>
            <a:ext cx="8155424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1100" i="1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pt-BR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www.beyondachondroplasia.org</a:t>
            </a:r>
            <a:r>
              <a:rPr lang="pt-BR" sz="1100" i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t-BR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pt-BR" sz="1100" i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t-BR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pages</a:t>
            </a:r>
            <a:r>
              <a:rPr lang="pt-BR" sz="1100" i="1" dirty="0">
                <a:latin typeface="Calibri" panose="020F0502020204030204" pitchFamily="34" charset="0"/>
                <a:cs typeface="Calibri" panose="020F0502020204030204" pitchFamily="34" charset="0"/>
              </a:rPr>
              <a:t>/44-resources/</a:t>
            </a:r>
            <a:r>
              <a:rPr lang="pt-BR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daily-life</a:t>
            </a:r>
            <a:r>
              <a:rPr lang="pt-BR" sz="1100" i="1" dirty="0">
                <a:latin typeface="Calibri" panose="020F0502020204030204" pitchFamily="34" charset="0"/>
                <a:cs typeface="Calibri" panose="020F0502020204030204" pitchFamily="34" charset="0"/>
              </a:rPr>
              <a:t>/77-toileting. Último acesso: 3/5/2023.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92D30DC8-979E-212E-74A5-2B6E64C8F687}"/>
              </a:ext>
            </a:extLst>
          </p:cNvPr>
          <p:cNvSpPr txBox="1"/>
          <p:nvPr/>
        </p:nvSpPr>
        <p:spPr>
          <a:xfrm>
            <a:off x="2802606" y="4081732"/>
            <a:ext cx="353878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Adaptações necessárias à higiene pessoal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36952C0E-CC39-CC17-BAC0-F62F485F47D9}"/>
              </a:ext>
            </a:extLst>
          </p:cNvPr>
          <p:cNvSpPr txBox="1"/>
          <p:nvPr/>
        </p:nvSpPr>
        <p:spPr>
          <a:xfrm>
            <a:off x="277637" y="369643"/>
            <a:ext cx="7645681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Acondroplasia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      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                        </a:t>
            </a:r>
            <a:r>
              <a:rPr kumimoji="0" lang="pt-BR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Comprometimento das atividades diárias  ........... </a:t>
            </a:r>
            <a:r>
              <a:rPr lang="pt-BR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c</a:t>
            </a:r>
            <a:r>
              <a:rPr kumimoji="0" lang="pt-BR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uidados e h</a:t>
            </a:r>
            <a:r>
              <a:rPr lang="pt-BR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igiene pessoal</a:t>
            </a:r>
            <a:endParaRPr kumimoji="0" lang="pt-BR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EE593938-9566-7160-FD92-3CEA7ADFAE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7140" y="1853168"/>
            <a:ext cx="1565197" cy="187340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CA05B3AB-FEC8-A8FD-ADBD-575291062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4521" y="1975865"/>
            <a:ext cx="1595369" cy="1618095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E485C102-419B-B5F6-722B-D0DA8135F7DC}"/>
              </a:ext>
            </a:extLst>
          </p:cNvPr>
          <p:cNvSpPr/>
          <p:nvPr/>
        </p:nvSpPr>
        <p:spPr>
          <a:xfrm>
            <a:off x="0" y="1"/>
            <a:ext cx="9144000" cy="3770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813046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049FDAC1-697C-7394-4105-C42E4F7DC268}"/>
              </a:ext>
            </a:extLst>
          </p:cNvPr>
          <p:cNvSpPr/>
          <p:nvPr/>
        </p:nvSpPr>
        <p:spPr>
          <a:xfrm>
            <a:off x="0" y="1"/>
            <a:ext cx="9144000" cy="37707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CB05697B-C242-900E-6FA7-7DCAE9B91A7E}"/>
              </a:ext>
            </a:extLst>
          </p:cNvPr>
          <p:cNvSpPr txBox="1"/>
          <p:nvPr/>
        </p:nvSpPr>
        <p:spPr>
          <a:xfrm>
            <a:off x="-48015" y="2068010"/>
            <a:ext cx="9240030" cy="1785104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BR" sz="18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Acondroplasia</a:t>
            </a:r>
            <a:r>
              <a:rPr lang="pt-BR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/>
            <a:r>
              <a:rPr lang="pt-BR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Não é apenas uma questão de baixa estatura grave.</a:t>
            </a:r>
          </a:p>
          <a:p>
            <a:pPr algn="ctr">
              <a:spcAft>
                <a:spcPts val="600"/>
              </a:spcAft>
            </a:pPr>
            <a:r>
              <a:rPr lang="pt-BR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É uma condição com impacto em todo o organismo, ao longo de toda a vida.</a:t>
            </a:r>
          </a:p>
          <a:p>
            <a:pPr algn="ctr">
              <a:spcAft>
                <a:spcPts val="600"/>
              </a:spcAft>
            </a:pPr>
            <a:r>
              <a:rPr lang="pt-BR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Impactos não apenas sobre os pacientes, mas sobre todos aqueles que participam de suas vidas.</a:t>
            </a:r>
          </a:p>
          <a:p>
            <a:pPr algn="ctr"/>
            <a:endParaRPr lang="pt-BR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1EF1997B-05BC-AAF9-536C-12702C7D0037}"/>
              </a:ext>
            </a:extLst>
          </p:cNvPr>
          <p:cNvSpPr txBox="1"/>
          <p:nvPr/>
        </p:nvSpPr>
        <p:spPr>
          <a:xfrm>
            <a:off x="1695764" y="845157"/>
            <a:ext cx="62311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dirty="0">
                <a:latin typeface="Calibri" panose="020F0502020204030204" pitchFamily="34" charset="0"/>
                <a:cs typeface="Calibri" panose="020F0502020204030204" pitchFamily="34" charset="0"/>
              </a:rPr>
              <a:t>Saúde:</a:t>
            </a:r>
          </a:p>
          <a:p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      Não é apenas a mera ausência de doença,</a:t>
            </a:r>
          </a:p>
          <a:p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      É uma situação de bem-estar físico, psíquico e social.</a:t>
            </a:r>
          </a:p>
          <a:p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			   </a:t>
            </a:r>
            <a:r>
              <a:rPr lang="pt-BR" sz="1600" i="1" dirty="0">
                <a:latin typeface="Calibri" panose="020F0502020204030204" pitchFamily="34" charset="0"/>
                <a:cs typeface="Calibri" panose="020F0502020204030204" pitchFamily="34" charset="0"/>
              </a:rPr>
              <a:t>Organização Mundial da Saúde, 1947</a:t>
            </a:r>
            <a:endParaRPr lang="pt-BR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3C8E6227-F0AD-6C1F-FECE-D15867E05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23" y="443734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Mensagem</a:t>
            </a:r>
            <a:endParaRPr lang="en-US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46523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2C10FF6F-317C-4D49-A611-2F5FFFE8D80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708" y="1642851"/>
            <a:ext cx="8128001" cy="1504026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19538943-7D77-C84F-9703-5869D8807410}"/>
              </a:ext>
            </a:extLst>
          </p:cNvPr>
          <p:cNvCxnSpPr>
            <a:cxnSpLocks/>
          </p:cNvCxnSpPr>
          <p:nvPr/>
        </p:nvCxnSpPr>
        <p:spPr>
          <a:xfrm>
            <a:off x="1315388" y="1565165"/>
            <a:ext cx="64613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8">
            <a:extLst>
              <a:ext uri="{FF2B5EF4-FFF2-40B4-BE49-F238E27FC236}">
                <a16:creationId xmlns:a16="http://schemas.microsoft.com/office/drawing/2014/main" xmlns="" id="{2555F5AB-DC36-1345-9116-588A72D12F11}"/>
              </a:ext>
            </a:extLst>
          </p:cNvPr>
          <p:cNvCxnSpPr>
            <a:cxnSpLocks/>
          </p:cNvCxnSpPr>
          <p:nvPr/>
        </p:nvCxnSpPr>
        <p:spPr>
          <a:xfrm>
            <a:off x="1315387" y="3175799"/>
            <a:ext cx="654855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2">
            <a:extLst>
              <a:ext uri="{FF2B5EF4-FFF2-40B4-BE49-F238E27FC236}">
                <a16:creationId xmlns:a16="http://schemas.microsoft.com/office/drawing/2014/main" xmlns="" id="{2EF8058A-69D1-F84B-9A43-779544D7F090}"/>
              </a:ext>
            </a:extLst>
          </p:cNvPr>
          <p:cNvSpPr txBox="1"/>
          <p:nvPr/>
        </p:nvSpPr>
        <p:spPr>
          <a:xfrm>
            <a:off x="3457575" y="1119552"/>
            <a:ext cx="222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Obrigado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40F13CE9-4370-5844-A342-1218E47A42A8}"/>
              </a:ext>
            </a:extLst>
          </p:cNvPr>
          <p:cNvSpPr txBox="1"/>
          <p:nvPr/>
        </p:nvSpPr>
        <p:spPr>
          <a:xfrm>
            <a:off x="6709918" y="820508"/>
            <a:ext cx="2237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Departamento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Pediatria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Faculdade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Medicina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UnB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7323CFCD-6D36-67D8-5418-6D565BB87F51}"/>
              </a:ext>
            </a:extLst>
          </p:cNvPr>
          <p:cNvSpPr txBox="1"/>
          <p:nvPr/>
        </p:nvSpPr>
        <p:spPr>
          <a:xfrm>
            <a:off x="251613" y="3663643"/>
            <a:ext cx="2015296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350" b="1" dirty="0">
                <a:latin typeface="Calibri" panose="020F0502020204030204" pitchFamily="34" charset="0"/>
                <a:cs typeface="Calibri" panose="020F0502020204030204" pitchFamily="34" charset="0"/>
              </a:rPr>
              <a:t>Endocrinologia Pediátrica</a:t>
            </a:r>
          </a:p>
          <a:p>
            <a:pPr algn="ctr"/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Fernanda Lopes</a:t>
            </a:r>
          </a:p>
          <a:p>
            <a:pPr algn="ctr"/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Renata </a:t>
            </a:r>
            <a:r>
              <a:rPr lang="pt-B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Santarem</a:t>
            </a:r>
            <a:endParaRPr lang="pt-B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Luiz Claudio Castro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AD7A2ED9-BEE9-12BE-0A67-18928C5A9B55}"/>
              </a:ext>
            </a:extLst>
          </p:cNvPr>
          <p:cNvSpPr txBox="1"/>
          <p:nvPr/>
        </p:nvSpPr>
        <p:spPr>
          <a:xfrm>
            <a:off x="2518521" y="3692566"/>
            <a:ext cx="1697901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350" b="1" dirty="0">
                <a:latin typeface="Calibri" panose="020F0502020204030204" pitchFamily="34" charset="0"/>
                <a:cs typeface="Calibri" panose="020F0502020204030204" pitchFamily="34" charset="0"/>
              </a:rPr>
              <a:t>Nefrologia Pediátrica</a:t>
            </a:r>
          </a:p>
          <a:p>
            <a:pPr algn="ctr"/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Lívia Cláudio</a:t>
            </a:r>
          </a:p>
          <a:p>
            <a:pPr algn="ctr"/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Luísa Pimentel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03E9E786-2530-674C-F2ED-00F99372859B}"/>
              </a:ext>
            </a:extLst>
          </p:cNvPr>
          <p:cNvSpPr txBox="1"/>
          <p:nvPr/>
        </p:nvSpPr>
        <p:spPr>
          <a:xfrm>
            <a:off x="5889984" y="3692566"/>
            <a:ext cx="1162498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350" b="1" dirty="0">
                <a:latin typeface="Calibri" panose="020F0502020204030204" pitchFamily="34" charset="0"/>
                <a:cs typeface="Calibri" panose="020F0502020204030204" pitchFamily="34" charset="0"/>
              </a:rPr>
              <a:t>Genética UnB</a:t>
            </a:r>
          </a:p>
          <a:p>
            <a:pPr algn="ctr"/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Beatriz </a:t>
            </a:r>
            <a:r>
              <a:rPr lang="pt-B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Versiani</a:t>
            </a:r>
            <a:endParaRPr lang="pt-B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Juliana </a:t>
            </a:r>
            <a:r>
              <a:rPr lang="pt-B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Mazzeu</a:t>
            </a:r>
            <a:endParaRPr lang="pt-B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Mara Córdoba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FD9A25C4-F22C-0A5E-8C66-F2E73ECF053B}"/>
              </a:ext>
            </a:extLst>
          </p:cNvPr>
          <p:cNvSpPr txBox="1"/>
          <p:nvPr/>
        </p:nvSpPr>
        <p:spPr>
          <a:xfrm>
            <a:off x="1824292" y="3220048"/>
            <a:ext cx="5859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latin typeface="Calibri" panose="020F0502020204030204" pitchFamily="34" charset="0"/>
                <a:cs typeface="Calibri" panose="020F0502020204030204" pitchFamily="34" charset="0"/>
              </a:rPr>
              <a:t>Equipe de Osteometabolismo Pediátrico – Universidade de Brasília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5DD43108-5561-57F7-8DEC-7874E328E7E4}"/>
              </a:ext>
            </a:extLst>
          </p:cNvPr>
          <p:cNvSpPr txBox="1"/>
          <p:nvPr/>
        </p:nvSpPr>
        <p:spPr>
          <a:xfrm>
            <a:off x="7251142" y="3692566"/>
            <a:ext cx="1412567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350" b="1" dirty="0">
                <a:latin typeface="Calibri" panose="020F0502020204030204" pitchFamily="34" charset="0"/>
                <a:cs typeface="Calibri" panose="020F0502020204030204" pitchFamily="34" charset="0"/>
              </a:rPr>
              <a:t>Odontologia</a:t>
            </a:r>
          </a:p>
          <a:p>
            <a:pPr algn="ctr"/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Ana Carolina Poppe</a:t>
            </a:r>
          </a:p>
          <a:p>
            <a:pPr algn="ctr"/>
            <a:r>
              <a:rPr lang="pt-BR" sz="1200">
                <a:latin typeface="Calibri" panose="020F0502020204030204" pitchFamily="34" charset="0"/>
                <a:cs typeface="Calibri" panose="020F0502020204030204" pitchFamily="34" charset="0"/>
              </a:rPr>
              <a:t>Paulo </a:t>
            </a:r>
            <a:r>
              <a:rPr lang="pt-B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Yamaguchi</a:t>
            </a:r>
            <a:endParaRPr lang="pt-B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67F9C40A-B74B-5E4D-96EB-63114D920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504" y="301826"/>
            <a:ext cx="626498" cy="540507"/>
          </a:xfrm>
          <a:prstGeom prst="rect">
            <a:avLst/>
          </a:prstGeom>
        </p:spPr>
      </p:pic>
      <p:pic>
        <p:nvPicPr>
          <p:cNvPr id="16" name="Picture 4" descr="Em breve mais informações sobre o vestibular.">
            <a:extLst>
              <a:ext uri="{FF2B5EF4-FFF2-40B4-BE49-F238E27FC236}">
                <a16:creationId xmlns:a16="http://schemas.microsoft.com/office/drawing/2014/main" xmlns="" id="{0F346D00-23EF-2A43-8A9F-A001DD7D1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559" y="303061"/>
            <a:ext cx="1225943" cy="594692"/>
          </a:xfrm>
          <a:prstGeom prst="rect">
            <a:avLst/>
          </a:prstGeom>
          <a:noFill/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E9AFB41D-6E27-C779-4E93-A801C551035A}"/>
              </a:ext>
            </a:extLst>
          </p:cNvPr>
          <p:cNvSpPr txBox="1"/>
          <p:nvPr/>
        </p:nvSpPr>
        <p:spPr>
          <a:xfrm>
            <a:off x="4380250" y="3690210"/>
            <a:ext cx="1208984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350" b="1" dirty="0">
                <a:latin typeface="Calibri" panose="020F0502020204030204" pitchFamily="34" charset="0"/>
                <a:cs typeface="Calibri" panose="020F0502020204030204" pitchFamily="34" charset="0"/>
              </a:rPr>
              <a:t>Radiologia</a:t>
            </a:r>
          </a:p>
          <a:p>
            <a:pPr algn="ctr"/>
            <a:r>
              <a:rPr lang="pt-B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Neysa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Regattieri</a:t>
            </a:r>
            <a:endParaRPr lang="pt-B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783572DF-4317-7A58-C381-B4ABE9477937}"/>
              </a:ext>
            </a:extLst>
          </p:cNvPr>
          <p:cNvSpPr/>
          <p:nvPr/>
        </p:nvSpPr>
        <p:spPr>
          <a:xfrm>
            <a:off x="0" y="1"/>
            <a:ext cx="9144000" cy="22414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CBDEAD1C-E47B-5D8E-9F84-7BEE1EA5E7A2}"/>
              </a:ext>
            </a:extLst>
          </p:cNvPr>
          <p:cNvSpPr/>
          <p:nvPr/>
        </p:nvSpPr>
        <p:spPr>
          <a:xfrm>
            <a:off x="2642" y="4922419"/>
            <a:ext cx="9144000" cy="22414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0930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DAA209E5-8057-D09C-2C56-7B6927FBCD82}"/>
              </a:ext>
            </a:extLst>
          </p:cNvPr>
          <p:cNvSpPr/>
          <p:nvPr/>
        </p:nvSpPr>
        <p:spPr>
          <a:xfrm>
            <a:off x="0" y="1"/>
            <a:ext cx="9144000" cy="3770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xmlns="" id="{4B5C7EB1-334D-BB4E-E642-96A5FED8F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71" y="512229"/>
            <a:ext cx="8643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Displasias esqueléticas</a:t>
            </a:r>
            <a:endParaRPr lang="en-US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ACEB443A-8AA6-02E6-8C1D-BC87AAC2E24E}"/>
              </a:ext>
            </a:extLst>
          </p:cNvPr>
          <p:cNvSpPr txBox="1"/>
          <p:nvPr/>
        </p:nvSpPr>
        <p:spPr>
          <a:xfrm>
            <a:off x="77873" y="4786093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Unger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pt-BR" sz="1100" i="1" dirty="0">
                <a:latin typeface="Calibri" panose="020F0502020204030204" pitchFamily="34" charset="0"/>
                <a:cs typeface="Calibri" panose="020F0502020204030204" pitchFamily="34" charset="0"/>
              </a:rPr>
              <a:t>Am J Med </a:t>
            </a:r>
            <a:r>
              <a:rPr lang="pt-BR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Genet</a:t>
            </a:r>
            <a:r>
              <a:rPr lang="pt-BR" sz="1100" i="1" dirty="0">
                <a:latin typeface="Calibri" panose="020F0502020204030204" pitchFamily="34" charset="0"/>
                <a:cs typeface="Calibri" panose="020F0502020204030204" pitchFamily="34" charset="0"/>
              </a:rPr>
              <a:t> A. 2023;191(5):1164-1209.</a:t>
            </a:r>
            <a:endParaRPr lang="pt-BR" sz="11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A47A6F66-A38C-B87B-C3B6-CD427511A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37" y="2125660"/>
            <a:ext cx="5161870" cy="223463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424BFBA4-5209-FABE-56A1-C5E70A0ECD5D}"/>
              </a:ext>
            </a:extLst>
          </p:cNvPr>
          <p:cNvSpPr txBox="1"/>
          <p:nvPr/>
        </p:nvSpPr>
        <p:spPr>
          <a:xfrm>
            <a:off x="5506084" y="3216315"/>
            <a:ext cx="2791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latin typeface="Calibri" panose="020F0502020204030204" pitchFamily="34" charset="0"/>
                <a:cs typeface="Calibri" panose="020F0502020204030204" pitchFamily="34" charset="0"/>
              </a:rPr>
              <a:t>Atualmente descritas:</a:t>
            </a:r>
          </a:p>
          <a:p>
            <a:r>
              <a:rPr lang="pt-B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     .771 displasias esqueléticas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369FA9E-F379-E010-08DB-25614BA8988B}"/>
              </a:ext>
            </a:extLst>
          </p:cNvPr>
          <p:cNvSpPr txBox="1"/>
          <p:nvPr/>
        </p:nvSpPr>
        <p:spPr>
          <a:xfrm>
            <a:off x="732137" y="963482"/>
            <a:ext cx="7921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.Conjunto heterogêneo de doenças genéticas raras que afetam primariamente o esqueleto</a:t>
            </a:r>
          </a:p>
          <a:p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          ..comprometimento da integridade anatômica/funcional:  .dos ossos (e cartilagens)</a:t>
            </a:r>
          </a:p>
          <a:p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.de outros tecidos e sistemas</a:t>
            </a:r>
          </a:p>
        </p:txBody>
      </p:sp>
    </p:spTree>
    <p:extLst>
      <p:ext uri="{BB962C8B-B14F-4D97-AF65-F5344CB8AC3E}">
        <p14:creationId xmlns:p14="http://schemas.microsoft.com/office/powerpoint/2010/main" val="14734453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1119D3AF-492B-DBDD-9BDA-C2C4D91883C1}"/>
              </a:ext>
            </a:extLst>
          </p:cNvPr>
          <p:cNvSpPr txBox="1"/>
          <p:nvPr/>
        </p:nvSpPr>
        <p:spPr>
          <a:xfrm>
            <a:off x="561450" y="1133099"/>
            <a:ext cx="80210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.Condição genética rara e grave</a:t>
            </a:r>
          </a:p>
          <a:p>
            <a:pPr>
              <a:spcAft>
                <a:spcPts val="600"/>
              </a:spcAft>
            </a:pP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       ..Prevalência média mundial estimada: 1 : 22.000 nascimentos</a:t>
            </a:r>
            <a:r>
              <a:rPr lang="pt-BR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.Forma mais frequente de displasia esquelética com baixa estatura desproporcionada</a:t>
            </a:r>
            <a:r>
              <a:rPr lang="pt-BR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1-4</a:t>
            </a:r>
            <a:endParaRPr lang="pt-B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8F578381-52A2-6237-9703-D4E2D6F20068}"/>
              </a:ext>
            </a:extLst>
          </p:cNvPr>
          <p:cNvSpPr txBox="1"/>
          <p:nvPr/>
        </p:nvSpPr>
        <p:spPr>
          <a:xfrm>
            <a:off x="83976" y="4281229"/>
            <a:ext cx="40308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Foreman PK et al. Am. J. Med.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A. 2020;182:2297–2316 </a:t>
            </a:r>
          </a:p>
          <a:p>
            <a:pPr marL="228600" indent="-228600">
              <a:buAutoNum type="arabicPeriod"/>
            </a:pP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Llerena J Jr et al. BMC Pediatr. 2022;22(1):492. </a:t>
            </a:r>
          </a:p>
          <a:p>
            <a:pPr marL="228600" indent="-228600">
              <a:buAutoNum type="arabicPeriod"/>
            </a:pP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Savarirayan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Nat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Endocrinol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2022;18(3):173-189.</a:t>
            </a:r>
          </a:p>
          <a:p>
            <a:pPr marL="228600" indent="-228600">
              <a:buAutoNum type="arabicPeriod"/>
            </a:pP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Pauli RM.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Orphanet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J.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Rare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2019; 14:1.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10968797-678B-4072-8E82-E4A15114E9C2}"/>
              </a:ext>
            </a:extLst>
          </p:cNvPr>
          <p:cNvSpPr/>
          <p:nvPr/>
        </p:nvSpPr>
        <p:spPr>
          <a:xfrm>
            <a:off x="0" y="1"/>
            <a:ext cx="9144000" cy="3770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C614B956-F0FE-3C1B-143D-55AD97F38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72" y="512229"/>
            <a:ext cx="609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Acondroplasia</a:t>
            </a:r>
            <a:endParaRPr lang="en-US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821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2E54BC-5880-E98D-5F72-D062F025F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xmlns="" id="{107BA5D8-00B7-35E8-CCD2-78EE62A7006D}"/>
              </a:ext>
            </a:extLst>
          </p:cNvPr>
          <p:cNvGrpSpPr/>
          <p:nvPr/>
        </p:nvGrpSpPr>
        <p:grpSpPr>
          <a:xfrm>
            <a:off x="7590128" y="1206077"/>
            <a:ext cx="1262869" cy="1395008"/>
            <a:chOff x="9319901" y="1895894"/>
            <a:chExt cx="1683825" cy="1860011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xmlns="" id="{B7945093-5177-36EF-D068-FAA75842C494}"/>
                </a:ext>
              </a:extLst>
            </p:cNvPr>
            <p:cNvSpPr/>
            <p:nvPr/>
          </p:nvSpPr>
          <p:spPr>
            <a:xfrm>
              <a:off x="9319901" y="1901031"/>
              <a:ext cx="1588940" cy="1823650"/>
            </a:xfrm>
            <a:prstGeom prst="rect">
              <a:avLst/>
            </a:prstGeom>
            <a:solidFill>
              <a:srgbClr val="C00000">
                <a:alpha val="69804"/>
              </a:srgbClr>
            </a:solidFill>
            <a:ln w="12700">
              <a:noFill/>
              <a:prstDash val="soli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xmlns="" id="{1A6F3DBC-E309-DFDB-79C9-CC336A5047CB}"/>
                </a:ext>
              </a:extLst>
            </p:cNvPr>
            <p:cNvSpPr txBox="1"/>
            <p:nvPr/>
          </p:nvSpPr>
          <p:spPr>
            <a:xfrm rot="16200000">
              <a:off x="9796722" y="2548901"/>
              <a:ext cx="1860011" cy="55399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defTabSz="342900" hangingPunct="1">
                <a:spcBef>
                  <a:spcPct val="20000"/>
                </a:spcBef>
              </a:pPr>
              <a:r>
                <a:rPr lang="pt-BR" sz="1050" b="1" kern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SEGMENTO SUPERIOR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xmlns="" id="{35DC2432-D26E-1E40-9CB5-4CB6D1E032E2}"/>
              </a:ext>
            </a:extLst>
          </p:cNvPr>
          <p:cNvGrpSpPr/>
          <p:nvPr/>
        </p:nvGrpSpPr>
        <p:grpSpPr>
          <a:xfrm>
            <a:off x="7590914" y="2387376"/>
            <a:ext cx="1215443" cy="1213261"/>
            <a:chOff x="9319901" y="3488406"/>
            <a:chExt cx="1620590" cy="1617681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xmlns="" id="{99B9B467-B405-6FFB-BE67-2B94A227243F}"/>
                </a:ext>
              </a:extLst>
            </p:cNvPr>
            <p:cNvSpPr/>
            <p:nvPr/>
          </p:nvSpPr>
          <p:spPr>
            <a:xfrm>
              <a:off x="9319901" y="3724680"/>
              <a:ext cx="1588940" cy="1156882"/>
            </a:xfrm>
            <a:prstGeom prst="rect">
              <a:avLst/>
            </a:prstGeom>
            <a:solidFill>
              <a:srgbClr val="F26531">
                <a:alpha val="70588"/>
              </a:srgbClr>
            </a:solidFill>
            <a:ln w="12700">
              <a:noFill/>
              <a:prstDash val="soli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xmlns="" id="{E3C0937C-B75D-76B6-3844-87D795377459}"/>
                </a:ext>
              </a:extLst>
            </p:cNvPr>
            <p:cNvSpPr txBox="1"/>
            <p:nvPr/>
          </p:nvSpPr>
          <p:spPr>
            <a:xfrm rot="16200000">
              <a:off x="9854652" y="4020248"/>
              <a:ext cx="1617681" cy="55399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defTabSz="342900" hangingPunct="1">
                <a:spcBef>
                  <a:spcPct val="20000"/>
                </a:spcBef>
              </a:pPr>
              <a:r>
                <a:rPr lang="pt-BR" sz="105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SEGMENTO INFERIOR</a:t>
              </a:r>
              <a:endParaRPr lang="pt-BR" sz="1050" b="1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xmlns="" id="{6C88BF9F-7B1E-6CF3-2A2A-D53C3FB6B859}"/>
              </a:ext>
            </a:extLst>
          </p:cNvPr>
          <p:cNvGrpSpPr/>
          <p:nvPr/>
        </p:nvGrpSpPr>
        <p:grpSpPr>
          <a:xfrm>
            <a:off x="5263670" y="2604187"/>
            <a:ext cx="1535692" cy="1614530"/>
            <a:chOff x="486645" y="3234725"/>
            <a:chExt cx="2049734" cy="2308276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xmlns="" id="{5AABB9A2-F949-707A-CB9C-42A84CA7984C}"/>
                </a:ext>
              </a:extLst>
            </p:cNvPr>
            <p:cNvSpPr/>
            <p:nvPr/>
          </p:nvSpPr>
          <p:spPr>
            <a:xfrm>
              <a:off x="486645" y="3234725"/>
              <a:ext cx="2045015" cy="2241831"/>
            </a:xfrm>
            <a:prstGeom prst="rect">
              <a:avLst/>
            </a:prstGeom>
            <a:solidFill>
              <a:srgbClr val="F26531">
                <a:alpha val="70588"/>
              </a:srgbClr>
            </a:solidFill>
            <a:ln w="12700">
              <a:noFill/>
              <a:prstDash val="soli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xmlns="" id="{B7DB9650-A7BC-0DDA-06CD-0B5ABD9DDE12}"/>
                </a:ext>
              </a:extLst>
            </p:cNvPr>
            <p:cNvSpPr txBox="1"/>
            <p:nvPr/>
          </p:nvSpPr>
          <p:spPr>
            <a:xfrm rot="16200000">
              <a:off x="1233525" y="4240147"/>
              <a:ext cx="2266799" cy="338909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defTabSz="342900" hangingPunct="1">
                <a:spcBef>
                  <a:spcPct val="20000"/>
                </a:spcBef>
              </a:pPr>
              <a:r>
                <a:rPr lang="pt-BR" sz="105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SEGMENTO INFERIOR</a:t>
              </a:r>
              <a:endParaRPr lang="pt-BR" sz="1050" b="1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xmlns="" id="{24D13F14-F38B-D58C-0F58-D8B1E28F190E}"/>
              </a:ext>
            </a:extLst>
          </p:cNvPr>
          <p:cNvGrpSpPr/>
          <p:nvPr/>
        </p:nvGrpSpPr>
        <p:grpSpPr>
          <a:xfrm>
            <a:off x="5263067" y="1113441"/>
            <a:ext cx="1531606" cy="1597637"/>
            <a:chOff x="486645" y="1242657"/>
            <a:chExt cx="2059064" cy="2130183"/>
          </a:xfrm>
        </p:grpSpPr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xmlns="" id="{34E097EA-7AA8-8A97-8CA3-406E491AFA11}"/>
                </a:ext>
              </a:extLst>
            </p:cNvPr>
            <p:cNvSpPr/>
            <p:nvPr/>
          </p:nvSpPr>
          <p:spPr>
            <a:xfrm>
              <a:off x="486645" y="1383661"/>
              <a:ext cx="2045015" cy="1848278"/>
            </a:xfrm>
            <a:prstGeom prst="rect">
              <a:avLst/>
            </a:prstGeom>
            <a:solidFill>
              <a:srgbClr val="C00000">
                <a:alpha val="69804"/>
              </a:srgbClr>
            </a:solidFill>
            <a:ln w="12700">
              <a:noFill/>
              <a:prstDash val="soli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xmlns="" id="{BA790650-BD0B-4771-110F-A8BE57BB9A41}"/>
                </a:ext>
              </a:extLst>
            </p:cNvPr>
            <p:cNvSpPr txBox="1"/>
            <p:nvPr/>
          </p:nvSpPr>
          <p:spPr>
            <a:xfrm rot="16200000">
              <a:off x="1309937" y="2137069"/>
              <a:ext cx="2130183" cy="34136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defTabSz="342900" hangingPunct="1">
                <a:spcBef>
                  <a:spcPct val="20000"/>
                </a:spcBef>
              </a:pPr>
              <a:r>
                <a:rPr lang="pt-BR" sz="1050" b="1" kern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SEGMENTO SUPERIOR</a:t>
              </a:r>
            </a:p>
          </p:txBody>
        </p:sp>
      </p:grpSp>
      <p:pic>
        <p:nvPicPr>
          <p:cNvPr id="250" name="Picture 7">
            <a:extLst>
              <a:ext uri="{FF2B5EF4-FFF2-40B4-BE49-F238E27FC236}">
                <a16:creationId xmlns:a16="http://schemas.microsoft.com/office/drawing/2014/main" xmlns="" id="{37307584-BB23-F9C4-A790-F96920EE3F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83" b="98099" l="13834" r="90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994"/>
          <a:stretch/>
        </p:blipFill>
        <p:spPr>
          <a:xfrm>
            <a:off x="7613689" y="1113442"/>
            <a:ext cx="970598" cy="2380406"/>
          </a:xfrm>
          <a:prstGeom prst="rect">
            <a:avLst/>
          </a:prstGeom>
        </p:spPr>
      </p:pic>
      <p:sp>
        <p:nvSpPr>
          <p:cNvPr id="266" name="Google Shape;5552;p67">
            <a:extLst>
              <a:ext uri="{FF2B5EF4-FFF2-40B4-BE49-F238E27FC236}">
                <a16:creationId xmlns:a16="http://schemas.microsoft.com/office/drawing/2014/main" xmlns="" id="{67E7CA99-C6E5-CBC9-3410-F69493404091}"/>
              </a:ext>
            </a:extLst>
          </p:cNvPr>
          <p:cNvSpPr/>
          <p:nvPr/>
        </p:nvSpPr>
        <p:spPr>
          <a:xfrm>
            <a:off x="5457599" y="1219194"/>
            <a:ext cx="1107963" cy="2938058"/>
          </a:xfrm>
          <a:custGeom>
            <a:avLst/>
            <a:gdLst/>
            <a:ahLst/>
            <a:cxnLst/>
            <a:rect l="l" t="t" r="r" b="b"/>
            <a:pathLst>
              <a:path w="15918" h="44955" extrusionOk="0">
                <a:moveTo>
                  <a:pt x="7902" y="0"/>
                </a:moveTo>
                <a:lnTo>
                  <a:pt x="7902" y="17"/>
                </a:lnTo>
                <a:cubicBezTo>
                  <a:pt x="7586" y="60"/>
                  <a:pt x="6670" y="235"/>
                  <a:pt x="6262" y="763"/>
                </a:cubicBezTo>
                <a:cubicBezTo>
                  <a:pt x="5760" y="1412"/>
                  <a:pt x="5967" y="2817"/>
                  <a:pt x="5967" y="2817"/>
                </a:cubicBezTo>
                <a:cubicBezTo>
                  <a:pt x="5499" y="2970"/>
                  <a:pt x="5641" y="3597"/>
                  <a:pt x="5853" y="3847"/>
                </a:cubicBezTo>
                <a:cubicBezTo>
                  <a:pt x="6066" y="4098"/>
                  <a:pt x="6060" y="4419"/>
                  <a:pt x="6164" y="4523"/>
                </a:cubicBezTo>
                <a:cubicBezTo>
                  <a:pt x="6199" y="4570"/>
                  <a:pt x="6254" y="4594"/>
                  <a:pt x="6310" y="4594"/>
                </a:cubicBezTo>
                <a:cubicBezTo>
                  <a:pt x="6332" y="4594"/>
                  <a:pt x="6355" y="4591"/>
                  <a:pt x="6376" y="4583"/>
                </a:cubicBezTo>
                <a:cubicBezTo>
                  <a:pt x="6469" y="4812"/>
                  <a:pt x="6529" y="5057"/>
                  <a:pt x="6551" y="5308"/>
                </a:cubicBezTo>
                <a:cubicBezTo>
                  <a:pt x="6551" y="6539"/>
                  <a:pt x="5602" y="7177"/>
                  <a:pt x="3695" y="7623"/>
                </a:cubicBezTo>
                <a:cubicBezTo>
                  <a:pt x="1783" y="8065"/>
                  <a:pt x="1843" y="10609"/>
                  <a:pt x="1957" y="11612"/>
                </a:cubicBezTo>
                <a:cubicBezTo>
                  <a:pt x="2071" y="12620"/>
                  <a:pt x="1685" y="14418"/>
                  <a:pt x="1238" y="15742"/>
                </a:cubicBezTo>
                <a:cubicBezTo>
                  <a:pt x="791" y="17066"/>
                  <a:pt x="595" y="18826"/>
                  <a:pt x="502" y="20053"/>
                </a:cubicBezTo>
                <a:cubicBezTo>
                  <a:pt x="415" y="21273"/>
                  <a:pt x="388" y="22695"/>
                  <a:pt x="339" y="23109"/>
                </a:cubicBezTo>
                <a:cubicBezTo>
                  <a:pt x="290" y="23524"/>
                  <a:pt x="153" y="24150"/>
                  <a:pt x="77" y="24624"/>
                </a:cubicBezTo>
                <a:cubicBezTo>
                  <a:pt x="1" y="25098"/>
                  <a:pt x="213" y="25213"/>
                  <a:pt x="606" y="25654"/>
                </a:cubicBezTo>
                <a:cubicBezTo>
                  <a:pt x="879" y="25962"/>
                  <a:pt x="1148" y="26163"/>
                  <a:pt x="1411" y="26163"/>
                </a:cubicBezTo>
                <a:cubicBezTo>
                  <a:pt x="1531" y="26163"/>
                  <a:pt x="1649" y="26122"/>
                  <a:pt x="1766" y="26030"/>
                </a:cubicBezTo>
                <a:cubicBezTo>
                  <a:pt x="2142" y="25741"/>
                  <a:pt x="2257" y="25289"/>
                  <a:pt x="2131" y="25104"/>
                </a:cubicBezTo>
                <a:cubicBezTo>
                  <a:pt x="2073" y="25020"/>
                  <a:pt x="2015" y="24998"/>
                  <a:pt x="1969" y="24998"/>
                </a:cubicBezTo>
                <a:cubicBezTo>
                  <a:pt x="1917" y="24998"/>
                  <a:pt x="1881" y="25027"/>
                  <a:pt x="1881" y="25027"/>
                </a:cubicBezTo>
                <a:cubicBezTo>
                  <a:pt x="1870" y="24842"/>
                  <a:pt x="1892" y="24651"/>
                  <a:pt x="1952" y="24472"/>
                </a:cubicBezTo>
                <a:cubicBezTo>
                  <a:pt x="2044" y="24128"/>
                  <a:pt x="1935" y="23654"/>
                  <a:pt x="1777" y="23289"/>
                </a:cubicBezTo>
                <a:cubicBezTo>
                  <a:pt x="1625" y="22930"/>
                  <a:pt x="1418" y="22058"/>
                  <a:pt x="1935" y="20973"/>
                </a:cubicBezTo>
                <a:cubicBezTo>
                  <a:pt x="2447" y="19894"/>
                  <a:pt x="3243" y="16603"/>
                  <a:pt x="3221" y="15884"/>
                </a:cubicBezTo>
                <a:cubicBezTo>
                  <a:pt x="3194" y="15165"/>
                  <a:pt x="3733" y="13672"/>
                  <a:pt x="3733" y="13672"/>
                </a:cubicBezTo>
                <a:cubicBezTo>
                  <a:pt x="3733" y="13672"/>
                  <a:pt x="4142" y="14958"/>
                  <a:pt x="4556" y="16189"/>
                </a:cubicBezTo>
                <a:cubicBezTo>
                  <a:pt x="4970" y="17426"/>
                  <a:pt x="4044" y="19818"/>
                  <a:pt x="3630" y="22515"/>
                </a:cubicBezTo>
                <a:cubicBezTo>
                  <a:pt x="3221" y="25218"/>
                  <a:pt x="3554" y="27714"/>
                  <a:pt x="3603" y="29022"/>
                </a:cubicBezTo>
                <a:cubicBezTo>
                  <a:pt x="3657" y="30335"/>
                  <a:pt x="3886" y="30694"/>
                  <a:pt x="3526" y="31572"/>
                </a:cubicBezTo>
                <a:cubicBezTo>
                  <a:pt x="3167" y="32443"/>
                  <a:pt x="3270" y="33604"/>
                  <a:pt x="3270" y="33604"/>
                </a:cubicBezTo>
                <a:cubicBezTo>
                  <a:pt x="2475" y="34579"/>
                  <a:pt x="2164" y="36585"/>
                  <a:pt x="2398" y="39233"/>
                </a:cubicBezTo>
                <a:cubicBezTo>
                  <a:pt x="2627" y="41881"/>
                  <a:pt x="2655" y="42268"/>
                  <a:pt x="2600" y="43194"/>
                </a:cubicBezTo>
                <a:cubicBezTo>
                  <a:pt x="2546" y="44121"/>
                  <a:pt x="1728" y="44072"/>
                  <a:pt x="1570" y="44453"/>
                </a:cubicBezTo>
                <a:cubicBezTo>
                  <a:pt x="1418" y="44840"/>
                  <a:pt x="2420" y="44791"/>
                  <a:pt x="3243" y="44916"/>
                </a:cubicBezTo>
                <a:cubicBezTo>
                  <a:pt x="3404" y="44942"/>
                  <a:pt x="3536" y="44954"/>
                  <a:pt x="3645" y="44954"/>
                </a:cubicBezTo>
                <a:cubicBezTo>
                  <a:pt x="4094" y="44954"/>
                  <a:pt x="4147" y="44740"/>
                  <a:pt x="4169" y="44328"/>
                </a:cubicBezTo>
                <a:cubicBezTo>
                  <a:pt x="4197" y="43810"/>
                  <a:pt x="4039" y="42731"/>
                  <a:pt x="4066" y="41293"/>
                </a:cubicBezTo>
                <a:cubicBezTo>
                  <a:pt x="4093" y="39849"/>
                  <a:pt x="5041" y="37206"/>
                  <a:pt x="5096" y="36149"/>
                </a:cubicBezTo>
                <a:cubicBezTo>
                  <a:pt x="5150" y="35092"/>
                  <a:pt x="5041" y="34400"/>
                  <a:pt x="5635" y="33626"/>
                </a:cubicBezTo>
                <a:cubicBezTo>
                  <a:pt x="6229" y="32858"/>
                  <a:pt x="6561" y="29768"/>
                  <a:pt x="7177" y="28280"/>
                </a:cubicBezTo>
                <a:cubicBezTo>
                  <a:pt x="7624" y="27202"/>
                  <a:pt x="7858" y="25692"/>
                  <a:pt x="7956" y="24924"/>
                </a:cubicBezTo>
                <a:cubicBezTo>
                  <a:pt x="8054" y="25692"/>
                  <a:pt x="8294" y="27202"/>
                  <a:pt x="8736" y="28280"/>
                </a:cubicBezTo>
                <a:cubicBezTo>
                  <a:pt x="9357" y="29768"/>
                  <a:pt x="9689" y="32858"/>
                  <a:pt x="10278" y="33626"/>
                </a:cubicBezTo>
                <a:cubicBezTo>
                  <a:pt x="10872" y="34400"/>
                  <a:pt x="10768" y="35092"/>
                  <a:pt x="10823" y="36149"/>
                </a:cubicBezTo>
                <a:cubicBezTo>
                  <a:pt x="10872" y="37200"/>
                  <a:pt x="11825" y="39849"/>
                  <a:pt x="11847" y="41293"/>
                </a:cubicBezTo>
                <a:cubicBezTo>
                  <a:pt x="11874" y="42731"/>
                  <a:pt x="11722" y="43810"/>
                  <a:pt x="11743" y="44328"/>
                </a:cubicBezTo>
                <a:cubicBezTo>
                  <a:pt x="11765" y="44740"/>
                  <a:pt x="11819" y="44954"/>
                  <a:pt x="12268" y="44954"/>
                </a:cubicBezTo>
                <a:cubicBezTo>
                  <a:pt x="12377" y="44954"/>
                  <a:pt x="12509" y="44942"/>
                  <a:pt x="12670" y="44916"/>
                </a:cubicBezTo>
                <a:cubicBezTo>
                  <a:pt x="13493" y="44791"/>
                  <a:pt x="14501" y="44840"/>
                  <a:pt x="14343" y="44453"/>
                </a:cubicBezTo>
                <a:cubicBezTo>
                  <a:pt x="14190" y="44066"/>
                  <a:pt x="13367" y="44121"/>
                  <a:pt x="13313" y="43194"/>
                </a:cubicBezTo>
                <a:cubicBezTo>
                  <a:pt x="13264" y="42268"/>
                  <a:pt x="13291" y="41881"/>
                  <a:pt x="13520" y="39233"/>
                </a:cubicBezTo>
                <a:cubicBezTo>
                  <a:pt x="13749" y="36585"/>
                  <a:pt x="13443" y="34579"/>
                  <a:pt x="12648" y="33599"/>
                </a:cubicBezTo>
                <a:cubicBezTo>
                  <a:pt x="12648" y="33599"/>
                  <a:pt x="12746" y="32443"/>
                  <a:pt x="12386" y="31572"/>
                </a:cubicBezTo>
                <a:cubicBezTo>
                  <a:pt x="12027" y="30694"/>
                  <a:pt x="12261" y="30335"/>
                  <a:pt x="12310" y="29022"/>
                </a:cubicBezTo>
                <a:cubicBezTo>
                  <a:pt x="12365" y="27714"/>
                  <a:pt x="12697" y="25218"/>
                  <a:pt x="12283" y="22515"/>
                </a:cubicBezTo>
                <a:cubicBezTo>
                  <a:pt x="11874" y="19818"/>
                  <a:pt x="10953" y="17426"/>
                  <a:pt x="11362" y="16189"/>
                </a:cubicBezTo>
                <a:cubicBezTo>
                  <a:pt x="11771" y="14958"/>
                  <a:pt x="12185" y="13672"/>
                  <a:pt x="12185" y="13672"/>
                </a:cubicBezTo>
                <a:cubicBezTo>
                  <a:pt x="12185" y="13672"/>
                  <a:pt x="12724" y="15159"/>
                  <a:pt x="12697" y="15879"/>
                </a:cubicBezTo>
                <a:cubicBezTo>
                  <a:pt x="12670" y="16603"/>
                  <a:pt x="13471" y="19894"/>
                  <a:pt x="13983" y="20973"/>
                </a:cubicBezTo>
                <a:cubicBezTo>
                  <a:pt x="14495" y="22052"/>
                  <a:pt x="14294" y="22930"/>
                  <a:pt x="14136" y="23289"/>
                </a:cubicBezTo>
                <a:cubicBezTo>
                  <a:pt x="13983" y="23649"/>
                  <a:pt x="13869" y="24134"/>
                  <a:pt x="13967" y="24466"/>
                </a:cubicBezTo>
                <a:cubicBezTo>
                  <a:pt x="14021" y="24651"/>
                  <a:pt x="14048" y="24837"/>
                  <a:pt x="14037" y="25027"/>
                </a:cubicBezTo>
                <a:cubicBezTo>
                  <a:pt x="14037" y="25027"/>
                  <a:pt x="14002" y="24998"/>
                  <a:pt x="13948" y="24998"/>
                </a:cubicBezTo>
                <a:cubicBezTo>
                  <a:pt x="13902" y="24998"/>
                  <a:pt x="13842" y="25020"/>
                  <a:pt x="13781" y="25104"/>
                </a:cubicBezTo>
                <a:cubicBezTo>
                  <a:pt x="13656" y="25289"/>
                  <a:pt x="13776" y="25741"/>
                  <a:pt x="14152" y="26030"/>
                </a:cubicBezTo>
                <a:cubicBezTo>
                  <a:pt x="14269" y="26120"/>
                  <a:pt x="14387" y="26161"/>
                  <a:pt x="14506" y="26161"/>
                </a:cubicBezTo>
                <a:cubicBezTo>
                  <a:pt x="14769" y="26161"/>
                  <a:pt x="15037" y="25962"/>
                  <a:pt x="15307" y="25654"/>
                </a:cubicBezTo>
                <a:cubicBezTo>
                  <a:pt x="15705" y="25213"/>
                  <a:pt x="15917" y="25093"/>
                  <a:pt x="15841" y="24624"/>
                </a:cubicBezTo>
                <a:cubicBezTo>
                  <a:pt x="15759" y="24150"/>
                  <a:pt x="15629" y="23524"/>
                  <a:pt x="15579" y="23109"/>
                </a:cubicBezTo>
                <a:cubicBezTo>
                  <a:pt x="15530" y="22695"/>
                  <a:pt x="15503" y="21268"/>
                  <a:pt x="15411" y="20047"/>
                </a:cubicBezTo>
                <a:cubicBezTo>
                  <a:pt x="15323" y="18826"/>
                  <a:pt x="15127" y="17066"/>
                  <a:pt x="14680" y="15742"/>
                </a:cubicBezTo>
                <a:cubicBezTo>
                  <a:pt x="14228" y="14413"/>
                  <a:pt x="13841" y="12615"/>
                  <a:pt x="13956" y="11612"/>
                </a:cubicBezTo>
                <a:cubicBezTo>
                  <a:pt x="14076" y="10609"/>
                  <a:pt x="14130" y="8065"/>
                  <a:pt x="12223" y="7618"/>
                </a:cubicBezTo>
                <a:cubicBezTo>
                  <a:pt x="10316" y="7177"/>
                  <a:pt x="9368" y="6539"/>
                  <a:pt x="9368" y="5302"/>
                </a:cubicBezTo>
                <a:cubicBezTo>
                  <a:pt x="9389" y="5057"/>
                  <a:pt x="9444" y="4812"/>
                  <a:pt x="9542" y="4577"/>
                </a:cubicBezTo>
                <a:cubicBezTo>
                  <a:pt x="9564" y="4585"/>
                  <a:pt x="9586" y="4589"/>
                  <a:pt x="9608" y="4589"/>
                </a:cubicBezTo>
                <a:cubicBezTo>
                  <a:pt x="9663" y="4589"/>
                  <a:pt x="9716" y="4566"/>
                  <a:pt x="9755" y="4523"/>
                </a:cubicBezTo>
                <a:cubicBezTo>
                  <a:pt x="9858" y="4414"/>
                  <a:pt x="9853" y="4098"/>
                  <a:pt x="10060" y="3847"/>
                </a:cubicBezTo>
                <a:cubicBezTo>
                  <a:pt x="10272" y="3597"/>
                  <a:pt x="10419" y="2970"/>
                  <a:pt x="9945" y="2817"/>
                </a:cubicBezTo>
                <a:cubicBezTo>
                  <a:pt x="9945" y="2817"/>
                  <a:pt x="10158" y="1406"/>
                  <a:pt x="9656" y="763"/>
                </a:cubicBezTo>
                <a:cubicBezTo>
                  <a:pt x="9248" y="229"/>
                  <a:pt x="8332" y="60"/>
                  <a:pt x="8016" y="11"/>
                </a:cubicBezTo>
                <a:lnTo>
                  <a:pt x="8016" y="0"/>
                </a:lnTo>
                <a:cubicBezTo>
                  <a:pt x="8016" y="0"/>
                  <a:pt x="7995" y="0"/>
                  <a:pt x="7956" y="6"/>
                </a:cubicBezTo>
                <a:cubicBezTo>
                  <a:pt x="7950" y="7"/>
                  <a:pt x="7944" y="7"/>
                  <a:pt x="7938" y="7"/>
                </a:cubicBezTo>
                <a:cubicBezTo>
                  <a:pt x="7916" y="7"/>
                  <a:pt x="7902" y="0"/>
                  <a:pt x="7902" y="0"/>
                </a:cubicBezTo>
                <a:close/>
              </a:path>
            </a:pathLst>
          </a:custGeom>
          <a:solidFill>
            <a:srgbClr val="2F62B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0" name="Retângulo 269">
            <a:extLst>
              <a:ext uri="{FF2B5EF4-FFF2-40B4-BE49-F238E27FC236}">
                <a16:creationId xmlns:a16="http://schemas.microsoft.com/office/drawing/2014/main" xmlns="" id="{770666A7-EE13-E52A-2519-365E896882B8}"/>
              </a:ext>
            </a:extLst>
          </p:cNvPr>
          <p:cNvSpPr/>
          <p:nvPr/>
        </p:nvSpPr>
        <p:spPr>
          <a:xfrm>
            <a:off x="5071602" y="4157383"/>
            <a:ext cx="185851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b="1" dirty="0" err="1"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Após</a:t>
            </a:r>
            <a:r>
              <a:rPr lang="en-GB" sz="1050" b="1" dirty="0"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 </a:t>
            </a:r>
            <a:r>
              <a:rPr lang="en-GB" sz="1050" b="1" dirty="0" err="1"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os</a:t>
            </a:r>
            <a:r>
              <a:rPr lang="en-GB" sz="1050" b="1" dirty="0"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 10 </a:t>
            </a:r>
            <a:r>
              <a:rPr lang="en-GB" sz="1050" b="1" dirty="0" err="1"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anos</a:t>
            </a:r>
            <a:r>
              <a:rPr lang="en-GB" sz="1050" b="1" dirty="0"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 de idade </a:t>
            </a:r>
          </a:p>
          <a:p>
            <a:pPr algn="ctr"/>
            <a:r>
              <a:rPr lang="en-GB" sz="1050" b="1" dirty="0"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 0,95 – 1,0</a:t>
            </a:r>
            <a:endParaRPr lang="pt-BR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1" name="Retângulo 270">
            <a:extLst>
              <a:ext uri="{FF2B5EF4-FFF2-40B4-BE49-F238E27FC236}">
                <a16:creationId xmlns:a16="http://schemas.microsoft.com/office/drawing/2014/main" xmlns="" id="{B53E8CB3-6E6B-8D99-1855-96722B4D019E}"/>
              </a:ext>
            </a:extLst>
          </p:cNvPr>
          <p:cNvSpPr/>
          <p:nvPr/>
        </p:nvSpPr>
        <p:spPr>
          <a:xfrm>
            <a:off x="7415552" y="3380151"/>
            <a:ext cx="16241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 err="1"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Segmento</a:t>
            </a:r>
            <a:r>
              <a:rPr lang="en-GB" sz="1100" b="1" dirty="0"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 inferior </a:t>
            </a:r>
          </a:p>
          <a:p>
            <a:pPr algn="ctr"/>
            <a:r>
              <a:rPr lang="en-GB" sz="1100" b="1" dirty="0"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sempre </a:t>
            </a:r>
            <a:r>
              <a:rPr lang="en-GB" sz="1100" b="1" dirty="0" err="1"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menor</a:t>
            </a:r>
            <a:r>
              <a:rPr lang="en-GB" sz="1100" b="1" dirty="0"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 que o </a:t>
            </a:r>
          </a:p>
          <a:p>
            <a:pPr algn="ctr"/>
            <a:r>
              <a:rPr lang="en-GB" sz="1100" b="1" dirty="0" err="1"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segmento</a:t>
            </a:r>
            <a:r>
              <a:rPr lang="en-GB" sz="1100" b="1" dirty="0"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 superior</a:t>
            </a:r>
            <a:endParaRPr lang="pt-BR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2" name="CaixaDeTexto 271">
            <a:extLst>
              <a:ext uri="{FF2B5EF4-FFF2-40B4-BE49-F238E27FC236}">
                <a16:creationId xmlns:a16="http://schemas.microsoft.com/office/drawing/2014/main" xmlns="" id="{FCE9DC81-AB81-EE7A-F8E4-84D135C5D1D8}"/>
              </a:ext>
            </a:extLst>
          </p:cNvPr>
          <p:cNvSpPr txBox="1"/>
          <p:nvPr/>
        </p:nvSpPr>
        <p:spPr>
          <a:xfrm>
            <a:off x="5221541" y="980268"/>
            <a:ext cx="1498682" cy="3000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342900" hangingPunct="1">
              <a:spcBef>
                <a:spcPct val="20000"/>
              </a:spcBef>
            </a:pPr>
            <a:r>
              <a:rPr lang="pt-BR" sz="135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Pessoa </a:t>
            </a:r>
            <a:r>
              <a:rPr lang="pt-BR" sz="1350" b="1" kern="1200" dirty="0" err="1">
                <a:latin typeface="Calibri" panose="020F0502020204030204" pitchFamily="34" charset="0"/>
                <a:cs typeface="Calibri" panose="020F0502020204030204" pitchFamily="34" charset="0"/>
              </a:rPr>
              <a:t>eutrófica</a:t>
            </a:r>
            <a:endParaRPr lang="pt-BR" sz="1350" b="1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CaixaDeTexto 272">
            <a:extLst>
              <a:ext uri="{FF2B5EF4-FFF2-40B4-BE49-F238E27FC236}">
                <a16:creationId xmlns:a16="http://schemas.microsoft.com/office/drawing/2014/main" xmlns="" id="{43F27135-8C48-295B-062F-AE09145152E6}"/>
              </a:ext>
            </a:extLst>
          </p:cNvPr>
          <p:cNvSpPr txBox="1"/>
          <p:nvPr/>
        </p:nvSpPr>
        <p:spPr>
          <a:xfrm>
            <a:off x="7178895" y="741940"/>
            <a:ext cx="2014169" cy="5078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342900" hangingPunct="1">
              <a:spcBef>
                <a:spcPct val="20000"/>
              </a:spcBef>
            </a:pPr>
            <a:r>
              <a:rPr lang="pt-BR" sz="135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Pessoa com acondroplasia</a:t>
            </a:r>
          </a:p>
        </p:txBody>
      </p:sp>
      <p:sp>
        <p:nvSpPr>
          <p:cNvPr id="274" name="Text Placeholder 4">
            <a:extLst>
              <a:ext uri="{FF2B5EF4-FFF2-40B4-BE49-F238E27FC236}">
                <a16:creationId xmlns:a16="http://schemas.microsoft.com/office/drawing/2014/main" xmlns="" id="{54A08EC1-C8EF-80F6-8685-3C1BF34A5970}"/>
              </a:ext>
            </a:extLst>
          </p:cNvPr>
          <p:cNvSpPr txBox="1">
            <a:spLocks/>
          </p:cNvSpPr>
          <p:nvPr/>
        </p:nvSpPr>
        <p:spPr>
          <a:xfrm>
            <a:off x="168039" y="4573573"/>
            <a:ext cx="8939075" cy="30241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30188" marR="0" indent="-230188" algn="l" defTabSz="4572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5938" indent="-250825" algn="l" defTabSz="457200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46125" indent="-174625" algn="l" defTabSz="457200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76313" indent="-174625" algn="l" defTabSz="457200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0150" indent="-168275" algn="l" defTabSz="457200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Wynn J et al. Am J Med Genet A. 2007;143A:2502-2511.</a:t>
            </a:r>
            <a:r>
              <a:rPr lang="en-US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i="1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i="1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Ireland PJ, et al. Appl Clin Genet. 2014;7:117-125.</a:t>
            </a:r>
            <a:r>
              <a:rPr lang="en-US" sz="1100" i="1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Pereira E. Achondroplasia. Pediatr Rev. 2019;40(6):316-318.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xmlns="" id="{9C04168D-C4F2-DCCE-E1C7-A35E2B7C297A}"/>
              </a:ext>
            </a:extLst>
          </p:cNvPr>
          <p:cNvCxnSpPr/>
          <p:nvPr/>
        </p:nvCxnSpPr>
        <p:spPr>
          <a:xfrm>
            <a:off x="6811545" y="1219193"/>
            <a:ext cx="947636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5" name="Conector Reto 274">
            <a:extLst>
              <a:ext uri="{FF2B5EF4-FFF2-40B4-BE49-F238E27FC236}">
                <a16:creationId xmlns:a16="http://schemas.microsoft.com/office/drawing/2014/main" xmlns="" id="{C2B30D64-7573-DB87-883F-A51986D3A50B}"/>
              </a:ext>
            </a:extLst>
          </p:cNvPr>
          <p:cNvCxnSpPr/>
          <p:nvPr/>
        </p:nvCxnSpPr>
        <p:spPr>
          <a:xfrm>
            <a:off x="6779271" y="2586397"/>
            <a:ext cx="947636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B49E6077-0526-E8DC-19F8-6758B3F45C95}"/>
              </a:ext>
            </a:extLst>
          </p:cNvPr>
          <p:cNvSpPr/>
          <p:nvPr/>
        </p:nvSpPr>
        <p:spPr>
          <a:xfrm>
            <a:off x="0" y="1"/>
            <a:ext cx="9144000" cy="3770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xmlns="" id="{26F2F764-43EB-C9D7-A6AB-8D8C4DEE2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16" y="380314"/>
            <a:ext cx="5580387" cy="386273"/>
          </a:xfrm>
        </p:spPr>
        <p:txBody>
          <a:bodyPr>
            <a:noAutofit/>
          </a:bodyPr>
          <a:lstStyle/>
          <a:p>
            <a:pPr algn="l" rtl="0"/>
            <a:r>
              <a:rPr lang="es-MX" sz="1800" b="1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Acondroplasia</a:t>
            </a:r>
            <a:r>
              <a:rPr lang="es-MX" sz="180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s-MX" sz="1600" b="0" i="1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Baixa estatura desproporcionada</a:t>
            </a:r>
            <a:endParaRPr lang="es-MX" sz="1800" b="0" i="1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EC0977B6-93A1-6C59-F204-C0035C66D33C}"/>
              </a:ext>
            </a:extLst>
          </p:cNvPr>
          <p:cNvSpPr txBox="1"/>
          <p:nvPr/>
        </p:nvSpPr>
        <p:spPr>
          <a:xfrm>
            <a:off x="4239708" y="2450547"/>
            <a:ext cx="1066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Sínfise púbica</a:t>
            </a:r>
          </a:p>
        </p:txBody>
      </p:sp>
    </p:spTree>
    <p:extLst>
      <p:ext uri="{BB962C8B-B14F-4D97-AF65-F5344CB8AC3E}">
        <p14:creationId xmlns:p14="http://schemas.microsoft.com/office/powerpoint/2010/main" val="15083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7">
          <a:extLst>
            <a:ext uri="{FF2B5EF4-FFF2-40B4-BE49-F238E27FC236}">
              <a16:creationId xmlns:a16="http://schemas.microsoft.com/office/drawing/2014/main" xmlns="" id="{42AD9D97-8F39-6F70-1F37-0A690C763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DB9D6666-6628-7E68-919B-63C36C7D6DE2}"/>
              </a:ext>
            </a:extLst>
          </p:cNvPr>
          <p:cNvSpPr txBox="1"/>
          <p:nvPr/>
        </p:nvSpPr>
        <p:spPr>
          <a:xfrm>
            <a:off x="83976" y="4281229"/>
            <a:ext cx="40308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Foreman PK et al. Am. J. Med.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A. 2020;182:2297–2316 </a:t>
            </a:r>
          </a:p>
          <a:p>
            <a:pPr marL="228600" indent="-228600">
              <a:buAutoNum type="arabicPeriod"/>
            </a:pP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Llerena J Jr et al. BMC Pediatr. 2022;22(1):492. </a:t>
            </a:r>
          </a:p>
          <a:p>
            <a:pPr marL="228600" indent="-228600">
              <a:buAutoNum type="arabicPeriod"/>
            </a:pP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Savarirayan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Nat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Endocrinol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2022;18(3):173-189.</a:t>
            </a:r>
          </a:p>
          <a:p>
            <a:pPr marL="228600" indent="-228600">
              <a:buAutoNum type="arabicPeriod"/>
            </a:pP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Pauli RM.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Orphanet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J.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Rare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2019; 14:1.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444EBA9F-C045-6F36-9059-E05499DAE4D6}"/>
              </a:ext>
            </a:extLst>
          </p:cNvPr>
          <p:cNvSpPr/>
          <p:nvPr/>
        </p:nvSpPr>
        <p:spPr>
          <a:xfrm>
            <a:off x="0" y="1"/>
            <a:ext cx="9144000" cy="3770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CF9FB059-E54A-2DB1-5CCF-FEF753A7D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72" y="512229"/>
            <a:ext cx="609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Acondroplasia</a:t>
            </a:r>
            <a:endParaRPr lang="en-US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41503B63-015E-4B15-4B69-3D2DB31E81E9}"/>
              </a:ext>
            </a:extLst>
          </p:cNvPr>
          <p:cNvSpPr txBox="1"/>
          <p:nvPr/>
        </p:nvSpPr>
        <p:spPr>
          <a:xfrm>
            <a:off x="4256801" y="3046541"/>
            <a:ext cx="44466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Impacto na qualidade de vida (paciente e família)</a:t>
            </a:r>
          </a:p>
        </p:txBody>
      </p:sp>
      <p:sp>
        <p:nvSpPr>
          <p:cNvPr id="8" name="Chave Direita 7">
            <a:extLst>
              <a:ext uri="{FF2B5EF4-FFF2-40B4-BE49-F238E27FC236}">
                <a16:creationId xmlns:a16="http://schemas.microsoft.com/office/drawing/2014/main" xmlns="" id="{396F83D2-3EEA-E3DD-D5FF-8D417C46D7E7}"/>
              </a:ext>
            </a:extLst>
          </p:cNvPr>
          <p:cNvSpPr/>
          <p:nvPr/>
        </p:nvSpPr>
        <p:spPr>
          <a:xfrm>
            <a:off x="3981796" y="2833433"/>
            <a:ext cx="166255" cy="764771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402F29AF-7F2B-8B9F-E8D8-292F15A4173D}"/>
              </a:ext>
            </a:extLst>
          </p:cNvPr>
          <p:cNvSpPr txBox="1"/>
          <p:nvPr/>
        </p:nvSpPr>
        <p:spPr>
          <a:xfrm>
            <a:off x="561450" y="1133099"/>
            <a:ext cx="8021099" cy="254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.Condição genética rara e grave</a:t>
            </a:r>
          </a:p>
          <a:p>
            <a:pPr>
              <a:spcAft>
                <a:spcPts val="600"/>
              </a:spcAft>
            </a:pP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       ..Prevalência média mundial estimada: 1 : 22.000 nascimentos</a:t>
            </a:r>
            <a:r>
              <a:rPr lang="pt-BR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.Forma mais frequente de displasia esquelética com baixa estatura desproporcionada</a:t>
            </a:r>
            <a:r>
              <a:rPr lang="pt-BR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1-4</a:t>
            </a:r>
            <a:endParaRPr lang="pt-B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.Pacientes enfrentam, diariamente e ao longo de toda a vida</a:t>
            </a:r>
            <a:r>
              <a:rPr lang="pt-BR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2-4</a:t>
            </a: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Bef>
                <a:spcPts val="300"/>
              </a:spcBef>
            </a:pP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       ..Limitações e desafios:    físicos</a:t>
            </a:r>
          </a:p>
          <a:p>
            <a:pPr>
              <a:spcBef>
                <a:spcPts val="300"/>
              </a:spcBef>
            </a:pP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		             psíquicos</a:t>
            </a:r>
          </a:p>
          <a:p>
            <a:pPr>
              <a:spcBef>
                <a:spcPts val="300"/>
              </a:spcBef>
            </a:pP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		             sociais</a:t>
            </a:r>
          </a:p>
        </p:txBody>
      </p:sp>
    </p:spTree>
    <p:extLst>
      <p:ext uri="{BB962C8B-B14F-4D97-AF65-F5344CB8AC3E}">
        <p14:creationId xmlns:p14="http://schemas.microsoft.com/office/powerpoint/2010/main" val="289871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3014" y="4626611"/>
            <a:ext cx="8028385" cy="30241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MX" sz="1100" i="1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1. Xie Y, et al. J Mol Endocrinol. 2014;53:11-34.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Pauli RM.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Orphanet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Rare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2019;14(1):1.</a:t>
            </a:r>
            <a:endParaRPr lang="en-US" sz="11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1C2758D0-6DCF-F449-BFA0-3E50D10134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7807" y="2282463"/>
            <a:ext cx="3481718" cy="1357975"/>
          </a:xfrm>
          <a:noFill/>
        </p:spPr>
        <p:txBody>
          <a:bodyPr>
            <a:noAutofit/>
          </a:bodyPr>
          <a:lstStyle/>
          <a:p>
            <a:pPr marL="0" lvl="1" indent="0" defTabSz="301229">
              <a:lnSpc>
                <a:spcPct val="100000"/>
              </a:lnSpc>
              <a:spcBef>
                <a:spcPts val="0"/>
              </a:spcBef>
              <a:buClr>
                <a:srgbClr val="1E3B8A"/>
              </a:buClr>
              <a:buNone/>
              <a:defRPr sz="1400">
                <a:solidFill>
                  <a:schemeClr val="accent1"/>
                </a:solidFill>
              </a:defRPr>
            </a:pPr>
            <a:r>
              <a:rPr lang="pt-BR" b="1" i="1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  Tecido cartilaginoso precede</a:t>
            </a:r>
          </a:p>
          <a:p>
            <a:pPr marL="0" lvl="1" indent="0" defTabSz="301229">
              <a:lnSpc>
                <a:spcPct val="100000"/>
              </a:lnSpc>
              <a:spcBef>
                <a:spcPts val="0"/>
              </a:spcBef>
              <a:buClr>
                <a:srgbClr val="1E3B8A"/>
              </a:buClr>
              <a:buNone/>
              <a:defRPr sz="1400">
                <a:solidFill>
                  <a:schemeClr val="accent1"/>
                </a:solidFill>
              </a:defRPr>
            </a:pPr>
            <a:r>
              <a:rPr lang="pt-BR" b="1" i="1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a formação do tecido ósseo</a:t>
            </a:r>
          </a:p>
          <a:p>
            <a:pPr marL="0" lvl="1" indent="0" defTabSz="301229">
              <a:lnSpc>
                <a:spcPct val="100000"/>
              </a:lnSpc>
              <a:spcBef>
                <a:spcPts val="0"/>
              </a:spcBef>
              <a:buClr>
                <a:srgbClr val="1E3B8A"/>
              </a:buClr>
              <a:buNone/>
              <a:defRPr sz="1400">
                <a:solidFill>
                  <a:schemeClr val="accent1"/>
                </a:solidFill>
              </a:defRPr>
            </a:pPr>
            <a:r>
              <a:rPr lang="pt-BR" b="1" i="1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(placa de crescimento cartilaginosa)</a:t>
            </a:r>
          </a:p>
          <a:p>
            <a:pPr marL="171450" lvl="1" indent="0" defTabSz="301229">
              <a:spcBef>
                <a:spcPts val="0"/>
              </a:spcBef>
              <a:buClr>
                <a:srgbClr val="1E3B8A"/>
              </a:buClr>
              <a:buNone/>
              <a:defRPr sz="1400">
                <a:solidFill>
                  <a:schemeClr val="accent1"/>
                </a:solidFill>
              </a:defRPr>
            </a:pPr>
            <a:r>
              <a:rPr lang="pt-BR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    .alguns ossos da face/crânio</a:t>
            </a:r>
          </a:p>
          <a:p>
            <a:pPr marL="171450" lvl="1" indent="0" defTabSz="301229">
              <a:spcBef>
                <a:spcPts val="0"/>
              </a:spcBef>
              <a:buClr>
                <a:srgbClr val="1E3B8A"/>
              </a:buClr>
              <a:buNone/>
              <a:defRPr sz="1400">
                <a:solidFill>
                  <a:schemeClr val="accent1"/>
                </a:solidFill>
              </a:defRPr>
            </a:pPr>
            <a:r>
              <a:rPr lang="pt-BR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    .ossos das extremidades</a:t>
            </a:r>
          </a:p>
          <a:p>
            <a:pPr marL="171450" lvl="1" indent="0" defTabSz="301229">
              <a:spcBef>
                <a:spcPts val="0"/>
              </a:spcBef>
              <a:buClr>
                <a:srgbClr val="1E3B8A"/>
              </a:buClr>
              <a:buNone/>
              <a:defRPr sz="1400">
                <a:solidFill>
                  <a:schemeClr val="accent1"/>
                </a:solidFill>
              </a:defRPr>
            </a:pPr>
            <a:r>
              <a:rPr lang="pt-BR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    .ossos do esqueleto axial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CB8E1EB1-A6B1-2746-9F4B-2DF3B25911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5644"/>
          <a:stretch/>
        </p:blipFill>
        <p:spPr>
          <a:xfrm>
            <a:off x="3581100" y="1286202"/>
            <a:ext cx="1600217" cy="2661460"/>
          </a:xfrm>
          <a:prstGeom prst="rect">
            <a:avLst/>
          </a:prstGeom>
        </p:spPr>
      </p:pic>
      <p:sp>
        <p:nvSpPr>
          <p:cNvPr id="20" name="TextBox 8">
            <a:extLst>
              <a:ext uri="{FF2B5EF4-FFF2-40B4-BE49-F238E27FC236}">
                <a16:creationId xmlns:a16="http://schemas.microsoft.com/office/drawing/2014/main" xmlns="" id="{FA2D7D27-2B89-374A-9892-7A8E8E880FF6}"/>
              </a:ext>
            </a:extLst>
          </p:cNvPr>
          <p:cNvSpPr txBox="1"/>
          <p:nvPr/>
        </p:nvSpPr>
        <p:spPr>
          <a:xfrm>
            <a:off x="268242" y="1550974"/>
            <a:ext cx="2444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1200" dirty="0"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OSSIFICAÇÃO ENDOCONDRAL</a:t>
            </a:r>
          </a:p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(90% do esqueleto)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34290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 dirty="0">
              <a:latin typeface="Calibri" panose="020F0502020204030204" pitchFamily="34" charset="0"/>
              <a:ea typeface="Geneva" charset="-128"/>
              <a:cs typeface="Calibri" panose="020F0502020204030204" pitchFamily="34" charset="0"/>
            </a:endParaRPr>
          </a:p>
        </p:txBody>
      </p:sp>
      <p:cxnSp>
        <p:nvCxnSpPr>
          <p:cNvPr id="21" name="Straight Connector 10">
            <a:extLst>
              <a:ext uri="{FF2B5EF4-FFF2-40B4-BE49-F238E27FC236}">
                <a16:creationId xmlns:a16="http://schemas.microsoft.com/office/drawing/2014/main" xmlns="" id="{0B33468B-8FF0-8042-8E77-67CA7D9767A3}"/>
              </a:ext>
            </a:extLst>
          </p:cNvPr>
          <p:cNvCxnSpPr>
            <a:cxnSpLocks/>
          </p:cNvCxnSpPr>
          <p:nvPr/>
        </p:nvCxnSpPr>
        <p:spPr bwMode="auto">
          <a:xfrm>
            <a:off x="2712504" y="1696609"/>
            <a:ext cx="1354703" cy="956443"/>
          </a:xfrm>
          <a:prstGeom prst="line">
            <a:avLst/>
          </a:prstGeom>
          <a:solidFill>
            <a:schemeClr val="bg2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14">
            <a:extLst>
              <a:ext uri="{FF2B5EF4-FFF2-40B4-BE49-F238E27FC236}">
                <a16:creationId xmlns:a16="http://schemas.microsoft.com/office/drawing/2014/main" xmlns="" id="{C9DD759F-5EF9-FA4D-AE87-00E9869810CA}"/>
              </a:ext>
            </a:extLst>
          </p:cNvPr>
          <p:cNvSpPr txBox="1"/>
          <p:nvPr/>
        </p:nvSpPr>
        <p:spPr>
          <a:xfrm>
            <a:off x="6022483" y="1427004"/>
            <a:ext cx="2983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C00000"/>
                </a:solidFill>
                <a:latin typeface="Calibri" panose="020F0502020204030204" pitchFamily="34" charset="0"/>
                <a:ea typeface="Geneva" charset="-128"/>
                <a:cs typeface="Calibri" panose="020F0502020204030204" pitchFamily="34" charset="0"/>
              </a:rPr>
              <a:t>OSSIFICAÇÃO INTRAMEMBRANOSA</a:t>
            </a:r>
          </a:p>
        </p:txBody>
      </p:sp>
      <p:cxnSp>
        <p:nvCxnSpPr>
          <p:cNvPr id="23" name="Straight Connector 17">
            <a:extLst>
              <a:ext uri="{FF2B5EF4-FFF2-40B4-BE49-F238E27FC236}">
                <a16:creationId xmlns:a16="http://schemas.microsoft.com/office/drawing/2014/main" xmlns="" id="{8E8685BE-D989-DC4A-A8E5-436BD9C08794}"/>
              </a:ext>
            </a:extLst>
          </p:cNvPr>
          <p:cNvCxnSpPr>
            <a:cxnSpLocks/>
          </p:cNvCxnSpPr>
          <p:nvPr/>
        </p:nvCxnSpPr>
        <p:spPr bwMode="auto">
          <a:xfrm flipV="1">
            <a:off x="4743341" y="1595308"/>
            <a:ext cx="1279142" cy="209543"/>
          </a:xfrm>
          <a:prstGeom prst="line">
            <a:avLst/>
          </a:prstGeom>
          <a:solidFill>
            <a:schemeClr val="bg2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xmlns="" id="{1CA0DC5D-9448-0246-A6C6-B30D974D7E59}"/>
              </a:ext>
            </a:extLst>
          </p:cNvPr>
          <p:cNvCxnSpPr>
            <a:cxnSpLocks/>
          </p:cNvCxnSpPr>
          <p:nvPr/>
        </p:nvCxnSpPr>
        <p:spPr bwMode="auto">
          <a:xfrm>
            <a:off x="2739934" y="1696609"/>
            <a:ext cx="1142300" cy="1277037"/>
          </a:xfrm>
          <a:prstGeom prst="line">
            <a:avLst/>
          </a:prstGeom>
          <a:solidFill>
            <a:schemeClr val="bg2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xmlns="" id="{E73B4E88-C1FD-7240-A214-F08536982357}"/>
              </a:ext>
            </a:extLst>
          </p:cNvPr>
          <p:cNvCxnSpPr>
            <a:cxnSpLocks/>
          </p:cNvCxnSpPr>
          <p:nvPr/>
        </p:nvCxnSpPr>
        <p:spPr bwMode="auto">
          <a:xfrm flipV="1">
            <a:off x="2712504" y="1658438"/>
            <a:ext cx="1283570" cy="76343"/>
          </a:xfrm>
          <a:prstGeom prst="line">
            <a:avLst/>
          </a:prstGeom>
          <a:solidFill>
            <a:schemeClr val="bg2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xmlns="" id="{031A2BC0-B241-444A-B10F-24D08DF8CD27}"/>
              </a:ext>
            </a:extLst>
          </p:cNvPr>
          <p:cNvSpPr txBox="1">
            <a:spLocks/>
          </p:cNvSpPr>
          <p:nvPr/>
        </p:nvSpPr>
        <p:spPr>
          <a:xfrm>
            <a:off x="5510992" y="1913908"/>
            <a:ext cx="3569347" cy="2119477"/>
          </a:xfrm>
          <a:prstGeom prst="rect">
            <a:avLst/>
          </a:prstGeom>
          <a:noFill/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301229">
              <a:lnSpc>
                <a:spcPct val="100000"/>
              </a:lnSpc>
              <a:spcBef>
                <a:spcPts val="0"/>
              </a:spcBef>
              <a:buClr>
                <a:srgbClr val="1E3B8A"/>
              </a:buClr>
              <a:buNone/>
              <a:defRPr sz="1400">
                <a:solidFill>
                  <a:schemeClr val="accent1"/>
                </a:solidFill>
              </a:defRPr>
            </a:pPr>
            <a:r>
              <a:rPr lang="pt-BR" sz="1400" b="1" i="1" dirty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  Tecido ósseo se forma sem o precursor cartilaginoso</a:t>
            </a:r>
          </a:p>
          <a:p>
            <a:pPr marL="171450" lvl="1" indent="0" defTabSz="301229">
              <a:lnSpc>
                <a:spcPct val="100000"/>
              </a:lnSpc>
              <a:spcBef>
                <a:spcPts val="0"/>
              </a:spcBef>
              <a:buClr>
                <a:srgbClr val="1E3B8A"/>
              </a:buClr>
              <a:buNone/>
              <a:defRPr sz="1400">
                <a:solidFill>
                  <a:schemeClr val="accent1"/>
                </a:solidFill>
              </a:defRPr>
            </a:pPr>
            <a:r>
              <a:rPr lang="pt-BR" sz="1400" dirty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   .ossos chatos da face, crânio, mandíbula   </a:t>
            </a:r>
          </a:p>
          <a:p>
            <a:pPr marL="171450" lvl="1" indent="0" defTabSz="301229">
              <a:lnSpc>
                <a:spcPct val="100000"/>
              </a:lnSpc>
              <a:spcBef>
                <a:spcPts val="0"/>
              </a:spcBef>
              <a:buClr>
                <a:srgbClr val="1E3B8A"/>
              </a:buClr>
              <a:buNone/>
              <a:defRPr sz="1400">
                <a:solidFill>
                  <a:schemeClr val="accent1"/>
                </a:solidFill>
              </a:defRPr>
            </a:pPr>
            <a:r>
              <a:rPr lang="pt-BR" sz="1400" dirty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   .clavículas</a:t>
            </a:r>
          </a:p>
          <a:p>
            <a:pPr marL="171450" lvl="1" indent="0" defTabSz="301229">
              <a:lnSpc>
                <a:spcPct val="100000"/>
              </a:lnSpc>
              <a:spcBef>
                <a:spcPts val="0"/>
              </a:spcBef>
              <a:buClr>
                <a:srgbClr val="1E3B8A"/>
              </a:buClr>
              <a:buNone/>
              <a:defRPr sz="1400">
                <a:solidFill>
                  <a:schemeClr val="accent1"/>
                </a:solidFill>
              </a:defRPr>
            </a:pPr>
            <a:endParaRPr lang="pt-BR" sz="1400" dirty="0">
              <a:solidFill>
                <a:srgbClr val="C00000"/>
              </a:solidFill>
              <a:highlight>
                <a:srgbClr val="000000">
                  <a:alpha val="0"/>
                </a:srgbClr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0">
            <a:extLst>
              <a:ext uri="{FF2B5EF4-FFF2-40B4-BE49-F238E27FC236}">
                <a16:creationId xmlns:a16="http://schemas.microsoft.com/office/drawing/2014/main" xmlns="" id="{A109AC98-0B88-4EEB-3F88-A278831A59A0}"/>
              </a:ext>
            </a:extLst>
          </p:cNvPr>
          <p:cNvCxnSpPr>
            <a:cxnSpLocks/>
          </p:cNvCxnSpPr>
          <p:nvPr/>
        </p:nvCxnSpPr>
        <p:spPr bwMode="auto">
          <a:xfrm>
            <a:off x="2739934" y="1734781"/>
            <a:ext cx="1757041" cy="1613726"/>
          </a:xfrm>
          <a:prstGeom prst="line">
            <a:avLst/>
          </a:prstGeom>
          <a:solidFill>
            <a:schemeClr val="bg2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7">
            <a:extLst>
              <a:ext uri="{FF2B5EF4-FFF2-40B4-BE49-F238E27FC236}">
                <a16:creationId xmlns:a16="http://schemas.microsoft.com/office/drawing/2014/main" xmlns="" id="{014C236E-1719-C61A-DC34-738BD3B4D227}"/>
              </a:ext>
            </a:extLst>
          </p:cNvPr>
          <p:cNvCxnSpPr>
            <a:cxnSpLocks/>
          </p:cNvCxnSpPr>
          <p:nvPr/>
        </p:nvCxnSpPr>
        <p:spPr bwMode="auto">
          <a:xfrm flipV="1">
            <a:off x="4325749" y="1604054"/>
            <a:ext cx="1696734" cy="685596"/>
          </a:xfrm>
          <a:prstGeom prst="line">
            <a:avLst/>
          </a:prstGeom>
          <a:solidFill>
            <a:schemeClr val="bg2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4E25356-4F19-5852-06EE-A1EEA2382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885" y="517898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Fisiologia da ossificação – </a:t>
            </a:r>
            <a:r>
              <a:rPr lang="pt-BR" alt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Tipos</a:t>
            </a:r>
            <a:r>
              <a:rPr lang="pt-BR" altLang="en-US" sz="160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1,2</a:t>
            </a:r>
            <a:endParaRPr lang="en-US" altLang="en-US" sz="1800" i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xmlns="" id="{72AF0955-E9B6-73D8-D0F6-8C0239A0B037}"/>
              </a:ext>
            </a:extLst>
          </p:cNvPr>
          <p:cNvCxnSpPr>
            <a:cxnSpLocks/>
          </p:cNvCxnSpPr>
          <p:nvPr/>
        </p:nvCxnSpPr>
        <p:spPr bwMode="auto">
          <a:xfrm>
            <a:off x="2712504" y="1734781"/>
            <a:ext cx="1283570" cy="285568"/>
          </a:xfrm>
          <a:prstGeom prst="line">
            <a:avLst/>
          </a:prstGeom>
          <a:solidFill>
            <a:schemeClr val="bg2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10">
            <a:extLst>
              <a:ext uri="{FF2B5EF4-FFF2-40B4-BE49-F238E27FC236}">
                <a16:creationId xmlns:a16="http://schemas.microsoft.com/office/drawing/2014/main" xmlns="" id="{A712B5CD-B072-541E-41AD-E5A0CD7477F6}"/>
              </a:ext>
            </a:extLst>
          </p:cNvPr>
          <p:cNvCxnSpPr>
            <a:cxnSpLocks/>
          </p:cNvCxnSpPr>
          <p:nvPr/>
        </p:nvCxnSpPr>
        <p:spPr bwMode="auto">
          <a:xfrm>
            <a:off x="2712504" y="1713490"/>
            <a:ext cx="1713338" cy="323470"/>
          </a:xfrm>
          <a:prstGeom prst="line">
            <a:avLst/>
          </a:prstGeom>
          <a:solidFill>
            <a:schemeClr val="bg2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44">
            <a:extLst>
              <a:ext uri="{FF2B5EF4-FFF2-40B4-BE49-F238E27FC236}">
                <a16:creationId xmlns:a16="http://schemas.microsoft.com/office/drawing/2014/main" xmlns="" id="{416E504D-A25E-7A2C-B997-2368CAFCAA7D}"/>
              </a:ext>
            </a:extLst>
          </p:cNvPr>
          <p:cNvSpPr txBox="1"/>
          <p:nvPr/>
        </p:nvSpPr>
        <p:spPr>
          <a:xfrm>
            <a:off x="3394231" y="3833306"/>
            <a:ext cx="2283536" cy="2616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Imagem</a:t>
            </a:r>
            <a:r>
              <a:rPr lang="en-US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elaborada</a:t>
            </a:r>
            <a:r>
              <a:rPr lang="en-US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pela BioMarin</a:t>
            </a:r>
            <a:r>
              <a:rPr lang="en-US" sz="1100" i="1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32" name="Straight Connector 17">
            <a:extLst>
              <a:ext uri="{FF2B5EF4-FFF2-40B4-BE49-F238E27FC236}">
                <a16:creationId xmlns:a16="http://schemas.microsoft.com/office/drawing/2014/main" xmlns="" id="{EF76309B-1C38-2FCE-5527-67D2197596AE}"/>
              </a:ext>
            </a:extLst>
          </p:cNvPr>
          <p:cNvCxnSpPr>
            <a:cxnSpLocks/>
          </p:cNvCxnSpPr>
          <p:nvPr/>
        </p:nvCxnSpPr>
        <p:spPr bwMode="auto">
          <a:xfrm>
            <a:off x="4478605" y="1604054"/>
            <a:ext cx="1543878" cy="0"/>
          </a:xfrm>
          <a:prstGeom prst="line">
            <a:avLst/>
          </a:prstGeom>
          <a:solidFill>
            <a:schemeClr val="bg2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32F8D719-2F78-6BFD-169B-B46D96C2AF8A}"/>
              </a:ext>
            </a:extLst>
          </p:cNvPr>
          <p:cNvSpPr/>
          <p:nvPr/>
        </p:nvSpPr>
        <p:spPr>
          <a:xfrm>
            <a:off x="0" y="1"/>
            <a:ext cx="9144000" cy="3770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F17D798F-1225-D14D-E6A9-AAE810196CB1}"/>
              </a:ext>
            </a:extLst>
          </p:cNvPr>
          <p:cNvSpPr/>
          <p:nvPr/>
        </p:nvSpPr>
        <p:spPr>
          <a:xfrm>
            <a:off x="38146" y="1134254"/>
            <a:ext cx="2934630" cy="3037595"/>
          </a:xfrm>
          <a:prstGeom prst="ellipse">
            <a:avLst/>
          </a:prstGeom>
          <a:solidFill>
            <a:srgbClr val="4285F4">
              <a:alpha val="20000"/>
            </a:srgb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496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E94D76D-F66B-6947-9AB7-241E8F534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17" y="1212595"/>
            <a:ext cx="1762850" cy="319163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D1BC26F-B801-D04C-A3D5-33C2B12357F2}"/>
              </a:ext>
            </a:extLst>
          </p:cNvPr>
          <p:cNvSpPr/>
          <p:nvPr/>
        </p:nvSpPr>
        <p:spPr>
          <a:xfrm>
            <a:off x="1230770" y="3904588"/>
            <a:ext cx="695927" cy="3889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1349C371-B4AD-0E4A-BD9F-A98403B12986}"/>
              </a:ext>
            </a:extLst>
          </p:cNvPr>
          <p:cNvCxnSpPr>
            <a:cxnSpLocks/>
          </p:cNvCxnSpPr>
          <p:nvPr/>
        </p:nvCxnSpPr>
        <p:spPr>
          <a:xfrm flipV="1">
            <a:off x="1934625" y="1441900"/>
            <a:ext cx="1313907" cy="24626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A097412-42B7-5F4C-95F9-EA2E8BA1C24A}"/>
              </a:ext>
            </a:extLst>
          </p:cNvPr>
          <p:cNvCxnSpPr>
            <a:cxnSpLocks/>
          </p:cNvCxnSpPr>
          <p:nvPr/>
        </p:nvCxnSpPr>
        <p:spPr>
          <a:xfrm flipV="1">
            <a:off x="1934625" y="4173999"/>
            <a:ext cx="1313907" cy="1195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CC254A6-0B91-2E4E-A45F-C0B476D10EA6}"/>
              </a:ext>
            </a:extLst>
          </p:cNvPr>
          <p:cNvSpPr txBox="1"/>
          <p:nvPr/>
        </p:nvSpPr>
        <p:spPr>
          <a:xfrm>
            <a:off x="4658106" y="1545597"/>
            <a:ext cx="3012303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Zona de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repouso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(em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espera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recrutamento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Zona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proliferativa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hiperplasia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diferenciação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Zona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hipertrófica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 (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maturação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hipertrofia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Zona de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calcificação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       e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ossificação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71B9C369-87A6-BA41-BE83-A879360833BC}"/>
              </a:ext>
            </a:extLst>
          </p:cNvPr>
          <p:cNvSpPr txBox="1"/>
          <p:nvPr/>
        </p:nvSpPr>
        <p:spPr>
          <a:xfrm>
            <a:off x="5034510" y="713985"/>
            <a:ext cx="18469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Placa de Crescimento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xmlns="" id="{3F49BC49-EB2F-6743-9839-1329A395F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98" y="482794"/>
            <a:ext cx="75401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Fisiologia </a:t>
            </a:r>
            <a:r>
              <a:rPr lang="pt-BR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pt-BR" alt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Placa de crescimento cartilaginosa (ossificação endocondral)</a:t>
            </a:r>
            <a:endParaRPr lang="en-US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B4872A5B-3C93-7B4C-AFE3-F56C8901207D}"/>
              </a:ext>
            </a:extLst>
          </p:cNvPr>
          <p:cNvSpPr txBox="1"/>
          <p:nvPr/>
        </p:nvSpPr>
        <p:spPr>
          <a:xfrm>
            <a:off x="553869" y="4425697"/>
            <a:ext cx="1947969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i="1" dirty="0">
                <a:latin typeface="Calibri" panose="020F0502020204030204" pitchFamily="34" charset="0"/>
                <a:cs typeface="Calibri" panose="020F0502020204030204" pitchFamily="34" charset="0"/>
              </a:rPr>
              <a:t>Radiografia de punho e mão</a:t>
            </a:r>
          </a:p>
          <a:p>
            <a:r>
              <a:rPr lang="pt-BR" sz="1050" i="1" dirty="0">
                <a:latin typeface="Calibri" panose="020F0502020204030204" pitchFamily="34" charset="0"/>
                <a:cs typeface="Calibri" panose="020F0502020204030204" pitchFamily="34" charset="0"/>
              </a:rPr>
              <a:t>Arquivo pessoal</a:t>
            </a: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A305C265-6E08-E74D-9992-441E74822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532" y="1441900"/>
            <a:ext cx="1340831" cy="2732099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BD0B71FA-E9ED-8F42-B878-EDF9602DDB1C}"/>
              </a:ext>
            </a:extLst>
          </p:cNvPr>
          <p:cNvSpPr txBox="1"/>
          <p:nvPr/>
        </p:nvSpPr>
        <p:spPr>
          <a:xfrm>
            <a:off x="2819753" y="1089483"/>
            <a:ext cx="2372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Placa de Crescimento Normal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xmlns="" id="{675DB3EB-A3BF-1947-B8DA-B10A997D8A15}"/>
              </a:ext>
            </a:extLst>
          </p:cNvPr>
          <p:cNvSpPr/>
          <p:nvPr/>
        </p:nvSpPr>
        <p:spPr>
          <a:xfrm>
            <a:off x="3264584" y="1441900"/>
            <a:ext cx="1348980" cy="27320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xmlns="" id="{82436484-7847-CB45-96A6-7476AC3D32F2}"/>
              </a:ext>
            </a:extLst>
          </p:cNvPr>
          <p:cNvSpPr txBox="1"/>
          <p:nvPr/>
        </p:nvSpPr>
        <p:spPr>
          <a:xfrm>
            <a:off x="4374072" y="4642122"/>
            <a:ext cx="46540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Baron J.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Nature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Reviews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Endocrinology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2015;11(12):735–746.</a:t>
            </a:r>
          </a:p>
          <a:p>
            <a:pPr algn="r"/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Yue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Ann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Pediagr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Endocrinol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Metab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2019;24(1):2-14.</a:t>
            </a:r>
            <a:endParaRPr lang="en-US" sz="11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have Direita 2">
            <a:extLst>
              <a:ext uri="{FF2B5EF4-FFF2-40B4-BE49-F238E27FC236}">
                <a16:creationId xmlns:a16="http://schemas.microsoft.com/office/drawing/2014/main" xmlns="" id="{5D373B60-2D72-9046-220D-63BEC3629FA4}"/>
              </a:ext>
            </a:extLst>
          </p:cNvPr>
          <p:cNvSpPr/>
          <p:nvPr/>
        </p:nvSpPr>
        <p:spPr>
          <a:xfrm>
            <a:off x="6583680" y="1505273"/>
            <a:ext cx="173736" cy="1974257"/>
          </a:xfrm>
          <a:prstGeom prst="righ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9FC1459-4FCC-BE80-B669-21F2C5A8AEFB}"/>
              </a:ext>
            </a:extLst>
          </p:cNvPr>
          <p:cNvSpPr txBox="1"/>
          <p:nvPr/>
        </p:nvSpPr>
        <p:spPr>
          <a:xfrm>
            <a:off x="6856745" y="2329084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Condrócitos</a:t>
            </a:r>
          </a:p>
        </p:txBody>
      </p:sp>
      <p:sp>
        <p:nvSpPr>
          <p:cNvPr id="6" name="Chave Direita 5">
            <a:extLst>
              <a:ext uri="{FF2B5EF4-FFF2-40B4-BE49-F238E27FC236}">
                <a16:creationId xmlns:a16="http://schemas.microsoft.com/office/drawing/2014/main" xmlns="" id="{3AA10CE0-4901-A977-45A9-FACCD4945650}"/>
              </a:ext>
            </a:extLst>
          </p:cNvPr>
          <p:cNvSpPr/>
          <p:nvPr/>
        </p:nvSpPr>
        <p:spPr>
          <a:xfrm>
            <a:off x="6559169" y="3649696"/>
            <a:ext cx="141919" cy="59971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A4357C92-10CE-6B51-E358-CACD3B802B33}"/>
              </a:ext>
            </a:extLst>
          </p:cNvPr>
          <p:cNvSpPr txBox="1"/>
          <p:nvPr/>
        </p:nvSpPr>
        <p:spPr>
          <a:xfrm>
            <a:off x="6787688" y="3704810"/>
            <a:ext cx="1198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Osteoblastos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Osteoclastos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B670D799-32F9-1007-246B-1BD4FA493DD0}"/>
              </a:ext>
            </a:extLst>
          </p:cNvPr>
          <p:cNvSpPr/>
          <p:nvPr/>
        </p:nvSpPr>
        <p:spPr>
          <a:xfrm>
            <a:off x="0" y="1"/>
            <a:ext cx="9144000" cy="3770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77872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72"/>
          <p:cNvSpPr txBox="1">
            <a:spLocks noChangeArrowheads="1"/>
          </p:cNvSpPr>
          <p:nvPr/>
        </p:nvSpPr>
        <p:spPr bwMode="auto">
          <a:xfrm>
            <a:off x="0" y="4810008"/>
            <a:ext cx="678683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1E3B8A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Geneva" pitchFamily="-8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1E3B8A"/>
                </a:solidFill>
                <a:latin typeface="Trebuchet MS" panose="020B0603020202020204" pitchFamily="34" charset="0"/>
                <a:ea typeface="Geneva" pitchFamily="-84" charset="0"/>
                <a:cs typeface="Geneva" pitchFamily="-8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1E3B8A"/>
                </a:solidFill>
                <a:latin typeface="Trebuchet MS" panose="020B0603020202020204" pitchFamily="34" charset="0"/>
                <a:ea typeface="Geneva" pitchFamily="-84" charset="0"/>
                <a:cs typeface="Geneva" pitchFamily="-8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1E3B8A"/>
                </a:solidFill>
                <a:latin typeface="Trebuchet MS" panose="020B0603020202020204" pitchFamily="34" charset="0"/>
                <a:ea typeface="Geneva" pitchFamily="-84" charset="0"/>
                <a:cs typeface="Geneva" pitchFamily="-84" charset="0"/>
              </a:defRPr>
            </a:lvl4pPr>
            <a:lvl5pPr marL="20574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400">
                <a:solidFill>
                  <a:srgbClr val="1E3B8A"/>
                </a:solidFill>
                <a:latin typeface="Trebuchet MS" panose="020B0603020202020204" pitchFamily="34" charset="0"/>
                <a:ea typeface="Geneva" pitchFamily="-84" charset="0"/>
                <a:cs typeface="Geneva" pitchFamily="-8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>
                <a:solidFill>
                  <a:srgbClr val="1E3B8A"/>
                </a:solidFill>
                <a:latin typeface="Trebuchet MS" panose="020B0603020202020204" pitchFamily="34" charset="0"/>
                <a:ea typeface="Geneva" pitchFamily="-84" charset="0"/>
                <a:cs typeface="Geneva" pitchFamily="-8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>
                <a:solidFill>
                  <a:srgbClr val="1E3B8A"/>
                </a:solidFill>
                <a:latin typeface="Trebuchet MS" panose="020B0603020202020204" pitchFamily="34" charset="0"/>
                <a:ea typeface="Geneva" pitchFamily="-84" charset="0"/>
                <a:cs typeface="Geneva" pitchFamily="-8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>
                <a:solidFill>
                  <a:srgbClr val="1E3B8A"/>
                </a:solidFill>
                <a:latin typeface="Trebuchet MS" panose="020B0603020202020204" pitchFamily="34" charset="0"/>
                <a:ea typeface="Geneva" pitchFamily="-84" charset="0"/>
                <a:cs typeface="Geneva" pitchFamily="-8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>
                <a:solidFill>
                  <a:srgbClr val="1E3B8A"/>
                </a:solidFill>
                <a:latin typeface="Trebuchet MS" panose="020B0603020202020204" pitchFamily="34" charset="0"/>
                <a:ea typeface="Geneva" pitchFamily="-84" charset="0"/>
                <a:cs typeface="Geneva" pitchFamily="-84" charset="0"/>
              </a:defRPr>
            </a:lvl9pPr>
          </a:lstStyle>
          <a:p>
            <a:pPr>
              <a:buNone/>
            </a:pP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Hoover-Fong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et al. Apresentado na ASHG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Annual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Meeting. 18-22 de outubro de 2016; Vancouver, Canadá.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xmlns="" id="{967D7807-EA57-FA49-AA6B-FE9B72D060B5}"/>
              </a:ext>
            </a:extLst>
          </p:cNvPr>
          <p:cNvGrpSpPr/>
          <p:nvPr/>
        </p:nvGrpSpPr>
        <p:grpSpPr>
          <a:xfrm>
            <a:off x="2942246" y="767816"/>
            <a:ext cx="3094313" cy="3409029"/>
            <a:chOff x="6268360" y="1058291"/>
            <a:chExt cx="4457676" cy="4988856"/>
          </a:xfrm>
        </p:grpSpPr>
        <p:pic>
          <p:nvPicPr>
            <p:cNvPr id="21" name="Imagem 20" descr="Uma imagem contendo Ícone&#10;&#10;Descrição gerada automaticamente">
              <a:extLst>
                <a:ext uri="{FF2B5EF4-FFF2-40B4-BE49-F238E27FC236}">
                  <a16:creationId xmlns:a16="http://schemas.microsoft.com/office/drawing/2014/main" xmlns="" id="{717CD5A2-2172-7C41-A95B-4B8AF387D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8360" y="1058291"/>
              <a:ext cx="4443716" cy="4988856"/>
            </a:xfrm>
            <a:prstGeom prst="rect">
              <a:avLst/>
            </a:prstGeom>
          </p:spPr>
        </p:pic>
        <p:sp>
          <p:nvSpPr>
            <p:cNvPr id="22" name="Rosca 21">
              <a:extLst>
                <a:ext uri="{FF2B5EF4-FFF2-40B4-BE49-F238E27FC236}">
                  <a16:creationId xmlns:a16="http://schemas.microsoft.com/office/drawing/2014/main" xmlns="" id="{46470E9F-1E2E-7A47-97F0-58AADDC730BD}"/>
                </a:ext>
              </a:extLst>
            </p:cNvPr>
            <p:cNvSpPr/>
            <p:nvPr/>
          </p:nvSpPr>
          <p:spPr>
            <a:xfrm>
              <a:off x="6414931" y="1542791"/>
              <a:ext cx="4311105" cy="4311105"/>
            </a:xfrm>
            <a:prstGeom prst="donut">
              <a:avLst>
                <a:gd name="adj" fmla="val 1995"/>
              </a:avLst>
            </a:prstGeom>
            <a:solidFill>
              <a:srgbClr val="C3D9DD"/>
            </a:solidFill>
            <a:ln w="12700">
              <a:solidFill>
                <a:srgbClr val="8FCFD8"/>
              </a:solidFill>
              <a:prstDash val="soli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osca 22">
              <a:extLst>
                <a:ext uri="{FF2B5EF4-FFF2-40B4-BE49-F238E27FC236}">
                  <a16:creationId xmlns:a16="http://schemas.microsoft.com/office/drawing/2014/main" xmlns="" id="{97E66DFA-1A50-A649-AE0B-0EFC03A68CD3}"/>
                </a:ext>
              </a:extLst>
            </p:cNvPr>
            <p:cNvSpPr/>
            <p:nvPr/>
          </p:nvSpPr>
          <p:spPr>
            <a:xfrm>
              <a:off x="6511517" y="1645419"/>
              <a:ext cx="4105847" cy="4105847"/>
            </a:xfrm>
            <a:prstGeom prst="donut">
              <a:avLst>
                <a:gd name="adj" fmla="val 2304"/>
              </a:avLst>
            </a:prstGeom>
            <a:solidFill>
              <a:srgbClr val="8FCFD8"/>
            </a:solidFill>
            <a:ln w="12700">
              <a:noFill/>
              <a:prstDash val="soli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4" name="Imagem 23" descr="Diagrama&#10;&#10;Descrição gerada automaticamente">
            <a:extLst>
              <a:ext uri="{FF2B5EF4-FFF2-40B4-BE49-F238E27FC236}">
                <a16:creationId xmlns:a16="http://schemas.microsoft.com/office/drawing/2014/main" xmlns="" id="{8E860532-0E6D-C941-88E3-7D28910F3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37256">
            <a:off x="2538521" y="1235273"/>
            <a:ext cx="1713188" cy="1898636"/>
          </a:xfrm>
          <a:prstGeom prst="rect">
            <a:avLst/>
          </a:prstGeom>
        </p:spPr>
      </p:pic>
      <p:pic>
        <p:nvPicPr>
          <p:cNvPr id="25" name="Imagem 24" descr="Fundo preto com letras vermelhas&#10;&#10;Descrição gerada automaticamente com confiança média">
            <a:extLst>
              <a:ext uri="{FF2B5EF4-FFF2-40B4-BE49-F238E27FC236}">
                <a16:creationId xmlns:a16="http://schemas.microsoft.com/office/drawing/2014/main" xmlns="" id="{106930F1-22E7-6149-B689-1ED6101E5C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238" y="1080353"/>
            <a:ext cx="2598405" cy="1424529"/>
          </a:xfrm>
          <a:prstGeom prst="rect">
            <a:avLst/>
          </a:prstGeom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xmlns="" id="{0A194C6A-E23C-994F-A8D7-E159E652F3A8}"/>
              </a:ext>
            </a:extLst>
          </p:cNvPr>
          <p:cNvSpPr txBox="1">
            <a:spLocks/>
          </p:cNvSpPr>
          <p:nvPr/>
        </p:nvSpPr>
        <p:spPr>
          <a:xfrm>
            <a:off x="6080452" y="1250497"/>
            <a:ext cx="2907449" cy="19482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30188" marR="0" indent="-230188" algn="l" defTabSz="4572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5938" indent="-250825" algn="l" defTabSz="457200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–"/>
              <a:tabLst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46125" indent="-174625" algn="l" defTabSz="457200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76313" indent="-174625" algn="l" defTabSz="457200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0150" indent="-168275" algn="l" defTabSz="457200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500" b="1" dirty="0">
                <a:solidFill>
                  <a:srgbClr val="00A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Regulação 2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1500" b="1" dirty="0">
                <a:solidFill>
                  <a:srgbClr val="00A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Via CNP - receptor NPR-B </a:t>
            </a:r>
          </a:p>
          <a:p>
            <a:pPr marL="0" indent="0">
              <a:lnSpc>
                <a:spcPct val="100000"/>
              </a:lnSpc>
              <a:spcBef>
                <a:spcPts val="1050"/>
              </a:spcBef>
              <a:buNone/>
            </a:pPr>
            <a:r>
              <a:rPr lang="pt-BR" sz="1500" dirty="0">
                <a:solidFill>
                  <a:srgbClr val="00A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.inibe a via do FGFR3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500" dirty="0">
                <a:solidFill>
                  <a:srgbClr val="00A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-estimula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500" dirty="0">
                <a:solidFill>
                  <a:srgbClr val="00A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..diferenciação / maturação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500" dirty="0">
                <a:solidFill>
                  <a:srgbClr val="00A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..hiperplasia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500" dirty="0">
                <a:solidFill>
                  <a:srgbClr val="00A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..hipertrofia dos condrócitos</a:t>
            </a:r>
            <a:endParaRPr lang="pt-BR" sz="1500" b="1" dirty="0">
              <a:solidFill>
                <a:srgbClr val="00A7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xmlns="" id="{6EE8C61B-0430-2E45-8822-20EA9F8A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79" y="393747"/>
            <a:ext cx="7956774" cy="386273"/>
          </a:xfrm>
        </p:spPr>
        <p:txBody>
          <a:bodyPr>
            <a:noAutofit/>
          </a:bodyPr>
          <a:lstStyle/>
          <a:p>
            <a:pPr algn="l" rtl="0"/>
            <a:r>
              <a:rPr lang="es-MX" sz="180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Fisiologia – </a:t>
            </a:r>
            <a:r>
              <a:rPr lang="es-MX" sz="1600" b="0" i="1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Vias de regulação da diferneciação, hiperplasia e hipertrofia dos condrócitos</a:t>
            </a:r>
            <a:endParaRPr lang="es-MX" sz="1800" b="0" i="1" dirty="0">
              <a:solidFill>
                <a:schemeClr val="tx1"/>
              </a:solidFill>
              <a:highlight>
                <a:srgbClr val="000000">
                  <a:alpha val="0"/>
                </a:srgbClr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A8285662-4BC3-0F43-98F2-33B4A1566BBA}"/>
              </a:ext>
            </a:extLst>
          </p:cNvPr>
          <p:cNvSpPr txBox="1"/>
          <p:nvPr/>
        </p:nvSpPr>
        <p:spPr>
          <a:xfrm>
            <a:off x="3733790" y="4092617"/>
            <a:ext cx="1531188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35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Condrócito</a:t>
            </a:r>
            <a:r>
              <a:rPr lang="pt-BR" sz="1350" b="1" dirty="0">
                <a:latin typeface="Calibri" panose="020F0502020204030204" pitchFamily="34" charset="0"/>
                <a:cs typeface="Calibri" panose="020F0502020204030204" pitchFamily="34" charset="0"/>
              </a:rPr>
              <a:t> normal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EED7A813-C1B4-314F-88C3-6A94F1BACC0B}"/>
              </a:ext>
            </a:extLst>
          </p:cNvPr>
          <p:cNvSpPr/>
          <p:nvPr/>
        </p:nvSpPr>
        <p:spPr>
          <a:xfrm>
            <a:off x="2892890" y="3862014"/>
            <a:ext cx="873653" cy="211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7CECA11B-C553-274C-B7D4-D457BFC4543F}"/>
              </a:ext>
            </a:extLst>
          </p:cNvPr>
          <p:cNvSpPr txBox="1"/>
          <p:nvPr/>
        </p:nvSpPr>
        <p:spPr>
          <a:xfrm>
            <a:off x="65168" y="4043654"/>
            <a:ext cx="3310522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latin typeface="Calibri" panose="020F0502020204030204" pitchFamily="34" charset="0"/>
                <a:cs typeface="Calibri" panose="020F0502020204030204" pitchFamily="34" charset="0"/>
              </a:rPr>
              <a:t>FGFR3: receptor 3 do fator de crescimento do fibroblasto</a:t>
            </a:r>
          </a:p>
          <a:p>
            <a:r>
              <a:rPr lang="pt-BR" sz="1050" dirty="0">
                <a:latin typeface="Calibri" panose="020F0502020204030204" pitchFamily="34" charset="0"/>
                <a:cs typeface="Calibri" panose="020F0502020204030204" pitchFamily="34" charset="0"/>
              </a:rPr>
              <a:t>CNP – </a:t>
            </a:r>
            <a:r>
              <a:rPr lang="pt-BR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peptíteo</a:t>
            </a:r>
            <a:r>
              <a:rPr lang="pt-BR" sz="1050" dirty="0">
                <a:latin typeface="Calibri" panose="020F0502020204030204" pitchFamily="34" charset="0"/>
                <a:cs typeface="Calibri" panose="020F0502020204030204" pitchFamily="34" charset="0"/>
              </a:rPr>
              <a:t> natriurético tipo C</a:t>
            </a:r>
          </a:p>
          <a:p>
            <a:r>
              <a:rPr lang="pt-BR" sz="1050" dirty="0">
                <a:latin typeface="Calibri" panose="020F0502020204030204" pitchFamily="34" charset="0"/>
                <a:cs typeface="Calibri" panose="020F0502020204030204" pitchFamily="34" charset="0"/>
              </a:rPr>
              <a:t>NPR: receptor </a:t>
            </a:r>
            <a:r>
              <a:rPr lang="pt-BR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pt-BR" sz="1050" dirty="0">
                <a:latin typeface="Calibri" panose="020F0502020204030204" pitchFamily="34" charset="0"/>
                <a:cs typeface="Calibri" panose="020F0502020204030204" pitchFamily="34" charset="0"/>
              </a:rPr>
              <a:t> do peptídeo natriurético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8409F8B7-348D-B143-8B72-94EE662BD15B}"/>
              </a:ext>
            </a:extLst>
          </p:cNvPr>
          <p:cNvSpPr txBox="1">
            <a:spLocks/>
          </p:cNvSpPr>
          <p:nvPr/>
        </p:nvSpPr>
        <p:spPr>
          <a:xfrm>
            <a:off x="9354" y="1975447"/>
            <a:ext cx="3277530" cy="777502"/>
          </a:xfrm>
          <a:prstGeom prst="rect">
            <a:avLst/>
          </a:prstGeom>
        </p:spPr>
        <p:txBody>
          <a:bodyPr/>
          <a:lstStyle>
            <a:lvl1pPr marL="230188" marR="0" indent="-230188" algn="l" defTabSz="4572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5938" indent="-250825" algn="l" defTabSz="457200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–"/>
              <a:tabLst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46125" indent="-174625" algn="l" defTabSz="457200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76313" indent="-174625" algn="l" defTabSz="457200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0150" indent="-168275" algn="l" defTabSz="457200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Regulação 1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1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Via FGFR3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RAS-MAPK </a:t>
            </a:r>
          </a:p>
          <a:p>
            <a:pPr marL="0" indent="0">
              <a:lnSpc>
                <a:spcPct val="100000"/>
              </a:lnSpc>
              <a:spcBef>
                <a:spcPts val="450"/>
              </a:spcBef>
              <a:buNone/>
            </a:pPr>
            <a:r>
              <a:rPr lang="pt-BR" sz="15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.inibe: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5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..diferenciação / maturação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5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..hiperplasia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5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..hipertrofia dos condrócitos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E7AB355A-0D5C-6D66-E4C8-2CC3C1415E22}"/>
              </a:ext>
            </a:extLst>
          </p:cNvPr>
          <p:cNvSpPr txBox="1"/>
          <p:nvPr/>
        </p:nvSpPr>
        <p:spPr>
          <a:xfrm>
            <a:off x="825673" y="1462572"/>
            <a:ext cx="162961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FGF2 – </a:t>
            </a:r>
            <a:r>
              <a:rPr kumimoji="0" lang="pt-BR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FGF9 – </a:t>
            </a:r>
            <a:r>
              <a:rPr lang="pt-BR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FGF23</a:t>
            </a:r>
            <a:endParaRPr kumimoji="0" lang="pt-BR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1851A87-C94F-3D2E-D522-3188BB26A7D1}"/>
              </a:ext>
            </a:extLst>
          </p:cNvPr>
          <p:cNvSpPr/>
          <p:nvPr/>
        </p:nvSpPr>
        <p:spPr>
          <a:xfrm>
            <a:off x="785586" y="1357228"/>
            <a:ext cx="1676720" cy="519348"/>
          </a:xfrm>
          <a:prstGeom prst="ellipse">
            <a:avLst/>
          </a:prstGeom>
          <a:noFill/>
          <a:ln w="1905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C417C2C4-6E2D-7A6D-7259-744C75BC6189}"/>
              </a:ext>
            </a:extLst>
          </p:cNvPr>
          <p:cNvSpPr/>
          <p:nvPr/>
        </p:nvSpPr>
        <p:spPr>
          <a:xfrm>
            <a:off x="6627223" y="3857240"/>
            <a:ext cx="2404572" cy="1253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xmlns="" id="{D8C57E38-B521-ED45-9CF2-93BA9B542D22}"/>
              </a:ext>
            </a:extLst>
          </p:cNvPr>
          <p:cNvSpPr txBox="1">
            <a:spLocks/>
          </p:cNvSpPr>
          <p:nvPr/>
        </p:nvSpPr>
        <p:spPr>
          <a:xfrm>
            <a:off x="5560631" y="3559496"/>
            <a:ext cx="3471163" cy="889781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>
            <a:noAutofit/>
          </a:bodyPr>
          <a:lstStyle>
            <a:lvl1pPr marL="230188" marR="0" indent="-230188" algn="l" defTabSz="4572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5938" indent="-250825" algn="l" defTabSz="457200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–"/>
              <a:tabLst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46125" indent="-174625" algn="l" defTabSz="457200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76313" indent="-174625" algn="l" defTabSz="457200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0150" indent="-168275" algn="l" defTabSz="457200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Estruturação da placa de crescimento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Interação harmoniosa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entre as duas vias moduladoras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71F77009-14E3-4AF3-2414-0493191872AF}"/>
              </a:ext>
            </a:extLst>
          </p:cNvPr>
          <p:cNvSpPr/>
          <p:nvPr/>
        </p:nvSpPr>
        <p:spPr>
          <a:xfrm>
            <a:off x="0" y="1"/>
            <a:ext cx="9144000" cy="3770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Arredondado 7">
            <a:extLst>
              <a:ext uri="{FF2B5EF4-FFF2-40B4-BE49-F238E27FC236}">
                <a16:creationId xmlns:a16="http://schemas.microsoft.com/office/drawing/2014/main" xmlns="" id="{22F67D92-5042-A4F0-2F52-25A97E4A1186}"/>
              </a:ext>
            </a:extLst>
          </p:cNvPr>
          <p:cNvSpPr/>
          <p:nvPr/>
        </p:nvSpPr>
        <p:spPr>
          <a:xfrm>
            <a:off x="5018701" y="3518930"/>
            <a:ext cx="394104" cy="811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30556B42-AF17-7089-11DD-7249A3062779}"/>
              </a:ext>
            </a:extLst>
          </p:cNvPr>
          <p:cNvSpPr txBox="1"/>
          <p:nvPr/>
        </p:nvSpPr>
        <p:spPr>
          <a:xfrm>
            <a:off x="4941496" y="3429087"/>
            <a:ext cx="6003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latin typeface="Calibri" panose="020F0502020204030204" pitchFamily="34" charset="0"/>
                <a:cs typeface="Calibri" panose="020F0502020204030204" pitchFamily="34" charset="0"/>
              </a:rPr>
              <a:t>Núcleo</a:t>
            </a:r>
          </a:p>
        </p:txBody>
      </p:sp>
    </p:spTree>
    <p:extLst>
      <p:ext uri="{BB962C8B-B14F-4D97-AF65-F5344CB8AC3E}">
        <p14:creationId xmlns:p14="http://schemas.microsoft.com/office/powerpoint/2010/main" val="316856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9" grpId="0" uiExpand="1" build="p"/>
      <p:bldP spid="6" grpId="0"/>
      <p:bldP spid="7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5425097" y="4680938"/>
            <a:ext cx="3657593" cy="3012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Horton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WA.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Growth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Genetics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t-BR" sz="11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Hormones</a:t>
            </a:r>
            <a:r>
              <a:rPr 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2006;22:49-54.</a:t>
            </a: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xmlns="" id="{B52FDA3A-3795-BF4D-AB88-B10443B82583}"/>
              </a:ext>
            </a:extLst>
          </p:cNvPr>
          <p:cNvSpPr txBox="1"/>
          <p:nvPr/>
        </p:nvSpPr>
        <p:spPr>
          <a:xfrm>
            <a:off x="1794759" y="2234827"/>
            <a:ext cx="209551" cy="8914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1" kern="120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/>
            <a:r>
              <a:rPr lang="es-MX" sz="450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PNC</a:t>
            </a:r>
          </a:p>
        </p:txBody>
      </p:sp>
      <p:sp>
        <p:nvSpPr>
          <p:cNvPr id="49" name="Title 4">
            <a:extLst>
              <a:ext uri="{FF2B5EF4-FFF2-40B4-BE49-F238E27FC236}">
                <a16:creationId xmlns:a16="http://schemas.microsoft.com/office/drawing/2014/main" xmlns="" id="{47C3FBC6-8A6C-6F4B-9F3F-5994F4BC7AE5}"/>
              </a:ext>
            </a:extLst>
          </p:cNvPr>
          <p:cNvSpPr txBox="1"/>
          <p:nvPr/>
        </p:nvSpPr>
        <p:spPr>
          <a:xfrm>
            <a:off x="3249787" y="2151290"/>
            <a:ext cx="1007218" cy="167074"/>
          </a:xfrm>
          <a:prstGeom prst="rect">
            <a:avLst/>
          </a:prstGeom>
        </p:spPr>
        <p:txBody>
          <a:bodyPr vert="horz" anchor="b"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1" kern="120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/>
            <a:r>
              <a:rPr lang="es-MX" sz="450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ZONA DE</a:t>
            </a:r>
          </a:p>
          <a:p>
            <a:pPr rtl="0"/>
            <a:r>
              <a:rPr lang="es-MX" sz="450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RESERVA (REPOUSO)</a:t>
            </a:r>
          </a:p>
        </p:txBody>
      </p:sp>
      <p:sp>
        <p:nvSpPr>
          <p:cNvPr id="50" name="Title 4">
            <a:extLst>
              <a:ext uri="{FF2B5EF4-FFF2-40B4-BE49-F238E27FC236}">
                <a16:creationId xmlns:a16="http://schemas.microsoft.com/office/drawing/2014/main" xmlns="" id="{4523B10F-7D10-8C40-80E9-7EA085954A29}"/>
              </a:ext>
            </a:extLst>
          </p:cNvPr>
          <p:cNvSpPr txBox="1"/>
          <p:nvPr/>
        </p:nvSpPr>
        <p:spPr>
          <a:xfrm>
            <a:off x="3249787" y="2529542"/>
            <a:ext cx="1007218" cy="167074"/>
          </a:xfrm>
          <a:prstGeom prst="rect">
            <a:avLst/>
          </a:prstGeom>
        </p:spPr>
        <p:txBody>
          <a:bodyPr vert="horz" anchor="b"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1" kern="120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/>
            <a:r>
              <a:rPr lang="es-MX" sz="450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ZONA</a:t>
            </a:r>
          </a:p>
          <a:p>
            <a:pPr rtl="0"/>
            <a:r>
              <a:rPr lang="es-MX" sz="450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PROLIFERATIVA</a:t>
            </a:r>
          </a:p>
        </p:txBody>
      </p:sp>
      <p:sp>
        <p:nvSpPr>
          <p:cNvPr id="51" name="Title 4">
            <a:extLst>
              <a:ext uri="{FF2B5EF4-FFF2-40B4-BE49-F238E27FC236}">
                <a16:creationId xmlns:a16="http://schemas.microsoft.com/office/drawing/2014/main" xmlns="" id="{7C4869EF-6C63-9149-88FA-71FBF8CC8E2F}"/>
              </a:ext>
            </a:extLst>
          </p:cNvPr>
          <p:cNvSpPr txBox="1"/>
          <p:nvPr/>
        </p:nvSpPr>
        <p:spPr>
          <a:xfrm>
            <a:off x="3249788" y="2911590"/>
            <a:ext cx="1007218" cy="167074"/>
          </a:xfrm>
          <a:prstGeom prst="rect">
            <a:avLst/>
          </a:prstGeom>
        </p:spPr>
        <p:txBody>
          <a:bodyPr vert="horz" anchor="b"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1" kern="120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/>
            <a:r>
              <a:rPr lang="es-MX" sz="450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ZONA</a:t>
            </a:r>
          </a:p>
          <a:p>
            <a:pPr rtl="0"/>
            <a:r>
              <a:rPr lang="es-MX" sz="450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HIPERTRÓFICA</a:t>
            </a:r>
          </a:p>
        </p:txBody>
      </p:sp>
      <p:sp>
        <p:nvSpPr>
          <p:cNvPr id="52" name="Title 4">
            <a:extLst>
              <a:ext uri="{FF2B5EF4-FFF2-40B4-BE49-F238E27FC236}">
                <a16:creationId xmlns:a16="http://schemas.microsoft.com/office/drawing/2014/main" xmlns="" id="{0B865848-6771-9B46-8A31-78800B844690}"/>
              </a:ext>
            </a:extLst>
          </p:cNvPr>
          <p:cNvSpPr txBox="1"/>
          <p:nvPr/>
        </p:nvSpPr>
        <p:spPr>
          <a:xfrm>
            <a:off x="3249789" y="3213471"/>
            <a:ext cx="1007218" cy="167074"/>
          </a:xfrm>
          <a:prstGeom prst="rect">
            <a:avLst/>
          </a:prstGeom>
        </p:spPr>
        <p:txBody>
          <a:bodyPr vert="horz" anchor="b"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1" kern="120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/>
            <a:r>
              <a:rPr lang="es-MX" sz="450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ZONA DE</a:t>
            </a:r>
          </a:p>
          <a:p>
            <a:pPr rtl="0"/>
            <a:r>
              <a:rPr lang="es-MX" sz="450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CALCIFICAÇÃO</a:t>
            </a:r>
          </a:p>
        </p:txBody>
      </p:sp>
      <p:sp>
        <p:nvSpPr>
          <p:cNvPr id="53" name="Title 4">
            <a:extLst>
              <a:ext uri="{FF2B5EF4-FFF2-40B4-BE49-F238E27FC236}">
                <a16:creationId xmlns:a16="http://schemas.microsoft.com/office/drawing/2014/main" xmlns="" id="{47D151F4-634B-584A-96AB-B49AF497FD6A}"/>
              </a:ext>
            </a:extLst>
          </p:cNvPr>
          <p:cNvSpPr txBox="1"/>
          <p:nvPr/>
        </p:nvSpPr>
        <p:spPr>
          <a:xfrm>
            <a:off x="3249789" y="3532787"/>
            <a:ext cx="1007218" cy="167074"/>
          </a:xfrm>
          <a:prstGeom prst="rect">
            <a:avLst/>
          </a:prstGeom>
        </p:spPr>
        <p:txBody>
          <a:bodyPr vert="horz" anchor="b"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1" kern="120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/>
            <a:r>
              <a:rPr lang="es-MX" sz="450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ZONA DE</a:t>
            </a:r>
          </a:p>
          <a:p>
            <a:pPr rtl="0"/>
            <a:r>
              <a:rPr lang="es-MX" sz="450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OSSIFICAÇÃO</a:t>
            </a:r>
          </a:p>
        </p:txBody>
      </p:sp>
      <p:sp>
        <p:nvSpPr>
          <p:cNvPr id="75" name="Forma Livre 74">
            <a:extLst>
              <a:ext uri="{FF2B5EF4-FFF2-40B4-BE49-F238E27FC236}">
                <a16:creationId xmlns:a16="http://schemas.microsoft.com/office/drawing/2014/main" xmlns="" id="{8B277C2C-9FCA-E349-91DB-1447097840B8}"/>
              </a:ext>
            </a:extLst>
          </p:cNvPr>
          <p:cNvSpPr/>
          <p:nvPr/>
        </p:nvSpPr>
        <p:spPr>
          <a:xfrm>
            <a:off x="3235457" y="2830680"/>
            <a:ext cx="2636949" cy="284945"/>
          </a:xfrm>
          <a:custGeom>
            <a:avLst/>
            <a:gdLst>
              <a:gd name="connsiteX0" fmla="*/ 6439 w 3515932"/>
              <a:gd name="connsiteY0" fmla="*/ 0 h 379927"/>
              <a:gd name="connsiteX1" fmla="*/ 3515932 w 3515932"/>
              <a:gd name="connsiteY1" fmla="*/ 160986 h 379927"/>
              <a:gd name="connsiteX2" fmla="*/ 3515932 w 3515932"/>
              <a:gd name="connsiteY2" fmla="*/ 379927 h 379927"/>
              <a:gd name="connsiteX3" fmla="*/ 0 w 3515932"/>
              <a:gd name="connsiteY3" fmla="*/ 341291 h 379927"/>
              <a:gd name="connsiteX4" fmla="*/ 6439 w 3515932"/>
              <a:gd name="connsiteY4" fmla="*/ 0 h 37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5932" h="379927">
                <a:moveTo>
                  <a:pt x="6439" y="0"/>
                </a:moveTo>
                <a:lnTo>
                  <a:pt x="3515932" y="160986"/>
                </a:lnTo>
                <a:lnTo>
                  <a:pt x="3515932" y="379927"/>
                </a:lnTo>
                <a:lnTo>
                  <a:pt x="0" y="341291"/>
                </a:lnTo>
                <a:lnTo>
                  <a:pt x="6439" y="0"/>
                </a:lnTo>
                <a:close/>
              </a:path>
            </a:pathLst>
          </a:custGeom>
          <a:solidFill>
            <a:schemeClr val="bg1">
              <a:alpha val="20392"/>
            </a:schemeClr>
          </a:solidFill>
          <a:ln w="12700">
            <a:solidFill>
              <a:schemeClr val="bg1"/>
            </a:solidFill>
            <a:prstDash val="soli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Forma Livre 75">
            <a:extLst>
              <a:ext uri="{FF2B5EF4-FFF2-40B4-BE49-F238E27FC236}">
                <a16:creationId xmlns:a16="http://schemas.microsoft.com/office/drawing/2014/main" xmlns="" id="{EC849D9B-97AA-1A48-A180-1E4325EA60FF}"/>
              </a:ext>
            </a:extLst>
          </p:cNvPr>
          <p:cNvSpPr/>
          <p:nvPr/>
        </p:nvSpPr>
        <p:spPr>
          <a:xfrm>
            <a:off x="3245116" y="3147740"/>
            <a:ext cx="2632120" cy="318752"/>
          </a:xfrm>
          <a:custGeom>
            <a:avLst/>
            <a:gdLst>
              <a:gd name="connsiteX0" fmla="*/ 0 w 3509493"/>
              <a:gd name="connsiteY0" fmla="*/ 0 h 425003"/>
              <a:gd name="connsiteX1" fmla="*/ 3509493 w 3509493"/>
              <a:gd name="connsiteY1" fmla="*/ 38636 h 425003"/>
              <a:gd name="connsiteX2" fmla="*/ 3509493 w 3509493"/>
              <a:gd name="connsiteY2" fmla="*/ 412124 h 425003"/>
              <a:gd name="connsiteX3" fmla="*/ 0 w 3509493"/>
              <a:gd name="connsiteY3" fmla="*/ 425003 h 425003"/>
              <a:gd name="connsiteX4" fmla="*/ 0 w 3509493"/>
              <a:gd name="connsiteY4" fmla="*/ 0 h 42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493" h="425003">
                <a:moveTo>
                  <a:pt x="0" y="0"/>
                </a:moveTo>
                <a:lnTo>
                  <a:pt x="3509493" y="38636"/>
                </a:lnTo>
                <a:lnTo>
                  <a:pt x="3509493" y="412124"/>
                </a:lnTo>
                <a:lnTo>
                  <a:pt x="0" y="42500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392"/>
            </a:schemeClr>
          </a:solidFill>
          <a:ln w="12700">
            <a:solidFill>
              <a:schemeClr val="bg1"/>
            </a:solidFill>
            <a:prstDash val="soli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Forma Livre 76">
            <a:extLst>
              <a:ext uri="{FF2B5EF4-FFF2-40B4-BE49-F238E27FC236}">
                <a16:creationId xmlns:a16="http://schemas.microsoft.com/office/drawing/2014/main" xmlns="" id="{2359B450-E1D0-984C-8735-1383758898D4}"/>
              </a:ext>
            </a:extLst>
          </p:cNvPr>
          <p:cNvSpPr/>
          <p:nvPr/>
        </p:nvSpPr>
        <p:spPr>
          <a:xfrm>
            <a:off x="3240287" y="3476151"/>
            <a:ext cx="2636949" cy="255968"/>
          </a:xfrm>
          <a:custGeom>
            <a:avLst/>
            <a:gdLst>
              <a:gd name="connsiteX0" fmla="*/ 12879 w 3515932"/>
              <a:gd name="connsiteY0" fmla="*/ 0 h 341291"/>
              <a:gd name="connsiteX1" fmla="*/ 3515932 w 3515932"/>
              <a:gd name="connsiteY1" fmla="*/ 0 h 341291"/>
              <a:gd name="connsiteX2" fmla="*/ 3515932 w 3515932"/>
              <a:gd name="connsiteY2" fmla="*/ 231820 h 341291"/>
              <a:gd name="connsiteX3" fmla="*/ 0 w 3515932"/>
              <a:gd name="connsiteY3" fmla="*/ 341291 h 341291"/>
              <a:gd name="connsiteX4" fmla="*/ 12879 w 3515932"/>
              <a:gd name="connsiteY4" fmla="*/ 0 h 341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5932" h="341291">
                <a:moveTo>
                  <a:pt x="12879" y="0"/>
                </a:moveTo>
                <a:lnTo>
                  <a:pt x="3515932" y="0"/>
                </a:lnTo>
                <a:lnTo>
                  <a:pt x="3515932" y="231820"/>
                </a:lnTo>
                <a:lnTo>
                  <a:pt x="0" y="341291"/>
                </a:lnTo>
                <a:lnTo>
                  <a:pt x="12879" y="0"/>
                </a:lnTo>
                <a:close/>
              </a:path>
            </a:pathLst>
          </a:custGeom>
          <a:solidFill>
            <a:schemeClr val="bg1">
              <a:alpha val="20392"/>
            </a:schemeClr>
          </a:solidFill>
          <a:ln w="12700">
            <a:solidFill>
              <a:schemeClr val="bg1"/>
            </a:solidFill>
            <a:prstDash val="soli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Title 2">
            <a:extLst>
              <a:ext uri="{FF2B5EF4-FFF2-40B4-BE49-F238E27FC236}">
                <a16:creationId xmlns:a16="http://schemas.microsoft.com/office/drawing/2014/main" xmlns="" id="{3E4D5E53-93CD-4847-9DF8-012B149D604E}"/>
              </a:ext>
            </a:extLst>
          </p:cNvPr>
          <p:cNvSpPr txBox="1">
            <a:spLocks/>
          </p:cNvSpPr>
          <p:nvPr/>
        </p:nvSpPr>
        <p:spPr>
          <a:xfrm>
            <a:off x="90308" y="424191"/>
            <a:ext cx="6158783" cy="38627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800" b="1" dirty="0"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Acondroplasia</a:t>
            </a:r>
            <a:r>
              <a:rPr lang="es-MX" sz="1650" b="1" dirty="0"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s-MX" sz="1600" i="1" dirty="0">
                <a:highlight>
                  <a:srgbClr val="000000">
                    <a:alpha val="0"/>
                  </a:srgbClr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Variante patogênica com ganho de função do FGFR3</a:t>
            </a:r>
            <a:endParaRPr lang="es-MX" sz="1650" i="1" dirty="0">
              <a:highlight>
                <a:srgbClr val="000000">
                  <a:alpha val="0"/>
                </a:srgbClr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0458" y="4247123"/>
            <a:ext cx="7480057" cy="641310"/>
          </a:xfrm>
        </p:spPr>
        <p:txBody>
          <a:bodyPr>
            <a:noAutofit/>
          </a:bodyPr>
          <a:lstStyle/>
          <a:p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Hiperativação do FGFR3  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 desorganiza a cartilagem de crescimento</a:t>
            </a:r>
            <a:b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compromete a formação do osso</a:t>
            </a:r>
            <a:b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FGFR3 mutado: resistente à hidrólise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78CEB2-121D-6ED2-3DF7-1E0B507D4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16" y="988014"/>
            <a:ext cx="4949680" cy="3231549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xmlns="" id="{5BA66244-07D7-BA6A-564D-6956884609BD}"/>
              </a:ext>
            </a:extLst>
          </p:cNvPr>
          <p:cNvSpPr/>
          <p:nvPr/>
        </p:nvSpPr>
        <p:spPr>
          <a:xfrm>
            <a:off x="2596360" y="3697516"/>
            <a:ext cx="2702665" cy="523412"/>
          </a:xfrm>
          <a:prstGeom prst="ellipse">
            <a:avLst/>
          </a:prstGeom>
          <a:solidFill>
            <a:srgbClr val="FFFFFF">
              <a:alpha val="29804"/>
            </a:srgb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1BB90949-6099-5FB0-2CA9-0296AB801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286" y="1144730"/>
            <a:ext cx="3632404" cy="2895723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91E39309-87C6-0B7D-51CE-B325A3E7ED52}"/>
              </a:ext>
            </a:extLst>
          </p:cNvPr>
          <p:cNvSpPr/>
          <p:nvPr/>
        </p:nvSpPr>
        <p:spPr>
          <a:xfrm>
            <a:off x="0" y="1"/>
            <a:ext cx="9144000" cy="3770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756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24034</TotalTime>
  <Words>1339</Words>
  <Application>Microsoft Office PowerPoint</Application>
  <PresentationFormat>Apresentação na tela (16:9)</PresentationFormat>
  <Paragraphs>287</Paragraphs>
  <Slides>19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7" baseType="lpstr">
      <vt:lpstr>Calibri</vt:lpstr>
      <vt:lpstr>MS PGothic</vt:lpstr>
      <vt:lpstr>MS PGothic</vt:lpstr>
      <vt:lpstr>Arial</vt:lpstr>
      <vt:lpstr>Wingdings</vt:lpstr>
      <vt:lpstr>Geneva</vt:lpstr>
      <vt:lpstr>Courier New</vt:lpstr>
      <vt:lpstr>Simple Light</vt:lpstr>
      <vt:lpstr>Apresentação do PowerPoint</vt:lpstr>
      <vt:lpstr>Apresentação do PowerPoint</vt:lpstr>
      <vt:lpstr>Apresentação do PowerPoint</vt:lpstr>
      <vt:lpstr>Acondroplasia – Baixa estatura desproporcionada</vt:lpstr>
      <vt:lpstr>Apresentação do PowerPoint</vt:lpstr>
      <vt:lpstr>Apresentação do PowerPoint</vt:lpstr>
      <vt:lpstr>Apresentação do PowerPoint</vt:lpstr>
      <vt:lpstr>Fisiologia – Vias de regulação da diferneciação, hiperplasia e hipertrofia dos condrócitos</vt:lpstr>
      <vt:lpstr>Hiperativação do FGFR3    desorganiza a cartilagem de crescimento                                                     compromete a formação do osso                                                     FGFR3 mutado: resistente à hidrólise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Acondroplasia</dc:title>
  <dc:creator>Silvia Regina dos Santos Coelho</dc:creator>
  <cp:lastModifiedBy>Silvia Regina dos Santos Coelho</cp:lastModifiedBy>
  <cp:revision>105</cp:revision>
  <dcterms:modified xsi:type="dcterms:W3CDTF">2025-04-07T18:18:00Z</dcterms:modified>
</cp:coreProperties>
</file>