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4" r:id="rId4"/>
    <p:sldId id="257" r:id="rId5"/>
    <p:sldId id="260" r:id="rId6"/>
    <p:sldId id="263" r:id="rId7"/>
    <p:sldId id="269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064" autoAdjust="0"/>
  </p:normalViewPr>
  <p:slideViewPr>
    <p:cSldViewPr snapToGrid="0">
      <p:cViewPr varScale="1">
        <p:scale>
          <a:sx n="75" d="100"/>
          <a:sy n="75" d="100"/>
        </p:scale>
        <p:origin x="5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9E21E-DEFA-491A-B974-51B586083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6278BA-DEBF-4EB3-B61A-13D4CEC59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C34694-56D2-4649-A182-35187A7F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D31334-F2E5-46DF-8AEA-A45796F93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7F9FC8-21AF-4CE8-AF6D-6E5222F6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17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581E4-6E0F-4DAC-8A8D-578FD7F3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BDE5D79-56DD-4D3A-921F-F7E5BF7A3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94677D-36E0-45CA-95F3-C51DE95CC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CF63D0-F3E3-4A7C-A7CA-E4A7B33C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128132-BE4C-4E94-A861-EEA72379F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28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7839BD7-8514-4B64-BA4F-376A886A9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7451CDE-A5DD-4AA4-B093-EC60FDCE6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20F9DF-0E74-4B3D-B4B6-91C7DF4E8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13B92-2897-4D74-8253-390A2F6F8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8020A7-9AF4-4A47-8B5F-A6275F87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83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5B3F6-4EFD-4AFB-9678-8BEBDCE7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AE8270-D367-4CB1-9047-A8307F6F9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9261A9-9DE6-4EF3-8B54-0DC8B1EB6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044106-82E9-4193-AB71-DB8691E46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067E10-1EBA-4A5B-BFC0-2585DC1F3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64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A21ED-727E-4EC3-84E4-3B4525BC3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F19D16B-F2B6-40A6-9E46-B9CBD7C67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C55B7C-D86D-4DCB-8D25-49E50044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AA15D5-6206-4A17-A360-8B33D4F3F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835B37-2C6F-4E34-9788-757EFF73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62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6D466-232B-4378-9805-494E5CD0E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B74B24-72F6-46E6-9B6C-7F8118168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BB31065-F754-4C86-B061-265939CBF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34A593A-9516-4195-9C3E-D650060F2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274F23-2A48-4D85-8743-51B79578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407681-3E01-4250-80E5-DFD9FDBD0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46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6E08B-FAB9-4C1C-8570-0E639CBA5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B5679A-D062-4373-B150-A2794ED9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48039F7-72B8-45D6-B000-56625808E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C0486B0-FDD1-4FBA-AD04-131B61C60A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59D5CC3-79A6-4E51-AC85-58AFFEF5C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D285FE6-AC2C-4CB7-9414-7861F7D4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3B946F1-58DE-4892-9BA8-1E6FB486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435D0B2-7157-4A9B-B94C-D25E9D465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54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D560B4-87B2-4C27-8118-F18BFEF9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CE4AD45-E97C-47F2-853B-FE553C35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8B83A4B-271D-4521-BCD6-5BDFB980F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ADD0189-CC6C-4FC6-B946-422921765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93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E9F46E6-808D-4991-A9F2-57E6A71A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31C6824-AD63-4527-8E18-991344855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2F65F19-B36A-45D1-B439-4E8C977B5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39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BABE77-B7D5-4E2E-BD3A-80A895CA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C37E2F-3D1D-4FF0-9916-196F6488D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6E2C14C-CEA6-4F45-8DBB-C6687AAAD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B7F4E9B-CD44-4EE7-AF1D-B837E24D4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974E71-2779-4745-BBDF-1089255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3D4D24-9BAD-4632-91EA-A3B220DFC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369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3508B-98A0-4493-85B7-99D74CA4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D3897B7-A9D6-448C-9E3B-CAA70974E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C07875B-0AD7-46E7-847D-6D156B79D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109358-7451-4136-8A93-F274E7D5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36E719-4205-44E9-8776-2F93A500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180429-F1E2-4AF5-8577-10691D12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55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3C8B9F2-B616-4D00-B595-5671D840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DD03DA-4AB2-4A3E-A4F1-94AD7FB27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494EDA-922D-4562-8661-C41BC39B3C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645A0-36B6-4518-A23E-417D9605CF45}" type="datetimeFigureOut">
              <a:rPr lang="pt-BR" smtClean="0"/>
              <a:t>27/08/2024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3DD85F-BEB9-4855-A619-C74A4C1A5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60CE55-1F10-4895-99E5-D732BD858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338D9-4B8D-4F78-9E40-809F76FEA5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6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452B3-AC46-42EE-ADFE-2EA62B48A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69073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Audiência pública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Debate sobre a criação do Dia do Nefrologista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39EF542-A161-4A4B-8677-443AE7B78148}"/>
              </a:ext>
            </a:extLst>
          </p:cNvPr>
          <p:cNvSpPr txBox="1"/>
          <p:nvPr/>
        </p:nvSpPr>
        <p:spPr>
          <a:xfrm>
            <a:off x="3961397" y="5145323"/>
            <a:ext cx="37869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Google Sans"/>
              </a:rPr>
              <a:t>Comissão de Saúde - Eventos/DECOM</a:t>
            </a:r>
          </a:p>
          <a:p>
            <a:pPr algn="ctr"/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Google Sans"/>
              </a:rPr>
              <a:t>Câmara dos Deputados</a:t>
            </a:r>
            <a:endParaRPr lang="pt-BR" b="1" i="0" dirty="0">
              <a:solidFill>
                <a:schemeClr val="accent1">
                  <a:lumMod val="75000"/>
                </a:schemeClr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75270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CD77E-D756-449C-9B92-0B33BF3C1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está faltando?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620B62E-41AB-4FD0-A170-4F573E78ED61}"/>
              </a:ext>
            </a:extLst>
          </p:cNvPr>
          <p:cNvSpPr txBox="1"/>
          <p:nvPr/>
        </p:nvSpPr>
        <p:spPr>
          <a:xfrm>
            <a:off x="925830" y="1582340"/>
            <a:ext cx="104698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Reconhecimento da importância do Nefrologista em todo esse processo com a criação do </a:t>
            </a: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DO NEFROLOGISTA</a:t>
            </a: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5.494 Nefrologistas agradecem</a:t>
            </a: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marioernestorodrigues@gmail.com</a:t>
            </a:r>
            <a:endParaRPr lang="pt-BR" sz="1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141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F0A930F-D94E-4B0C-B4F8-E1D572324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70431"/>
            <a:ext cx="6096000" cy="509914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2E1C4A1-B0A3-433B-B09A-042EB202D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70432"/>
            <a:ext cx="6096000" cy="509914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040ED09-A11D-43E9-AD52-43A4C064EB9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941" t="36837" r="3291"/>
          <a:stretch/>
        </p:blipFill>
        <p:spPr>
          <a:xfrm>
            <a:off x="1028699" y="171450"/>
            <a:ext cx="10439401" cy="998982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942E4F8A-5E36-4745-8800-34D3FBE019E1}"/>
              </a:ext>
            </a:extLst>
          </p:cNvPr>
          <p:cNvSpPr/>
          <p:nvPr/>
        </p:nvSpPr>
        <p:spPr>
          <a:xfrm>
            <a:off x="6291072" y="5657088"/>
            <a:ext cx="5705856" cy="304800"/>
          </a:xfrm>
          <a:prstGeom prst="roundRect">
            <a:avLst>
              <a:gd name="adj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9097721B-CD84-4F67-92A1-5B8C3E63A4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28890" y="171450"/>
            <a:ext cx="968038" cy="69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203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228BA4A-BEC8-472D-B765-A4918007CEC9}"/>
              </a:ext>
            </a:extLst>
          </p:cNvPr>
          <p:cNvSpPr txBox="1"/>
          <p:nvPr/>
        </p:nvSpPr>
        <p:spPr>
          <a:xfrm>
            <a:off x="545592" y="922033"/>
            <a:ext cx="3099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MÉDICO NEFROLOGISTA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13DA8B9-1703-4DB5-BD7B-B49EA3375113}"/>
              </a:ext>
            </a:extLst>
          </p:cNvPr>
          <p:cNvSpPr txBox="1"/>
          <p:nvPr/>
        </p:nvSpPr>
        <p:spPr>
          <a:xfrm>
            <a:off x="3779520" y="922033"/>
            <a:ext cx="69860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Formação mínima de 10 anos de estudo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Prova de titulação junto à SBN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229194-DAD8-4BB1-B0C0-F37555123F1E}"/>
              </a:ext>
            </a:extLst>
          </p:cNvPr>
          <p:cNvSpPr txBox="1"/>
          <p:nvPr/>
        </p:nvSpPr>
        <p:spPr>
          <a:xfrm>
            <a:off x="3950208" y="2490281"/>
            <a:ext cx="8095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MISSÃO: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tuar em todas as frentes de combate visando evitar e quando isso não é possível, minimizar os danos das doenças renais aos indivíduos por ela acometidos. Sua missão é trabalhar em todos os níveis de prevenção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Primário- 	Evitar que a doença surja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Secundário: 	Detectar e tratar as doenças renais evitando 		suas complicações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Terciário : 	Assistência efetiva com reabilitação e a 			melhor qualidade de vida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		Evitar a morte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E114F93-129A-4AE3-BA93-934BA812A70C}"/>
              </a:ext>
            </a:extLst>
          </p:cNvPr>
          <p:cNvCxnSpPr>
            <a:cxnSpLocks/>
          </p:cNvCxnSpPr>
          <p:nvPr/>
        </p:nvCxnSpPr>
        <p:spPr>
          <a:xfrm>
            <a:off x="3803904" y="917030"/>
            <a:ext cx="121920" cy="5325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42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228BA4A-BEC8-472D-B765-A4918007CEC9}"/>
              </a:ext>
            </a:extLst>
          </p:cNvPr>
          <p:cNvSpPr txBox="1"/>
          <p:nvPr/>
        </p:nvSpPr>
        <p:spPr>
          <a:xfrm>
            <a:off x="679704" y="816084"/>
            <a:ext cx="3099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MÉDICO NEFROLOGISTA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229194-DAD8-4BB1-B0C0-F37555123F1E}"/>
              </a:ext>
            </a:extLst>
          </p:cNvPr>
          <p:cNvSpPr txBox="1"/>
          <p:nvPr/>
        </p:nvSpPr>
        <p:spPr>
          <a:xfrm>
            <a:off x="3840480" y="1770191"/>
            <a:ext cx="80954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Nefrologia clínica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Hemodiálise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Diálise peritoneal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Áreas de atuação 	Nefrologia intensivista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Nefrologia intervencionista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Nefrologia Pediátrica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Transplante renal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Pesquisa e docência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E114F93-129A-4AE3-BA93-934BA812A70C}"/>
              </a:ext>
            </a:extLst>
          </p:cNvPr>
          <p:cNvCxnSpPr>
            <a:cxnSpLocks/>
          </p:cNvCxnSpPr>
          <p:nvPr/>
        </p:nvCxnSpPr>
        <p:spPr>
          <a:xfrm>
            <a:off x="3779520" y="782988"/>
            <a:ext cx="121920" cy="5325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01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7A764-38CC-4CFF-B6BA-7C8F26CE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5535" cy="1325563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NEFROLOGIA E ESPECIALIDADES CORRELACIONADAS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9ACB995-659A-4F74-82C6-47E74CA7D863}"/>
              </a:ext>
            </a:extLst>
          </p:cNvPr>
          <p:cNvSpPr txBox="1"/>
          <p:nvPr/>
        </p:nvSpPr>
        <p:spPr>
          <a:xfrm>
            <a:off x="1085088" y="1690688"/>
            <a:ext cx="107655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Cardiologia (síndrome cárdiorenal)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Endocrinologia (70% dos diabéticos terão DRC)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Reumatologia (rim e doenças auto imunes)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Oncologia (relação DR, tumores e quimioterápicos)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Hematologia (mieloma)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Terapia intensiva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(lesão renal aguda)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E3A8C4D-752E-46A6-864E-029F4D2030E6}"/>
              </a:ext>
            </a:extLst>
          </p:cNvPr>
          <p:cNvSpPr txBox="1"/>
          <p:nvPr/>
        </p:nvSpPr>
        <p:spPr>
          <a:xfrm>
            <a:off x="1677808" y="1690688"/>
            <a:ext cx="5026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NEFROLOGIA</a:t>
            </a:r>
          </a:p>
        </p:txBody>
      </p:sp>
    </p:spTree>
    <p:extLst>
      <p:ext uri="{BB962C8B-B14F-4D97-AF65-F5344CB8AC3E}">
        <p14:creationId xmlns:p14="http://schemas.microsoft.com/office/powerpoint/2010/main" val="241694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D560048-0267-49D9-9888-3A1888449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472" y="129652"/>
            <a:ext cx="4209878" cy="5887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DEA4EDD-A8F8-4004-BF7A-D0DDE5272F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472" y="1718003"/>
            <a:ext cx="4428841" cy="160668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3F0443B3-B367-4025-A0A3-10720EB378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472" y="882895"/>
            <a:ext cx="4428841" cy="750928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1919EB46-2DE0-44F2-BAEF-20EB42C4B370}"/>
              </a:ext>
            </a:extLst>
          </p:cNvPr>
          <p:cNvSpPr txBox="1"/>
          <p:nvPr/>
        </p:nvSpPr>
        <p:spPr>
          <a:xfrm>
            <a:off x="5577840" y="424016"/>
            <a:ext cx="57492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RESUMO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: Autorrelato de doença renal em uma população entrevistada de 4001 pessoas, na maioria com mais de 18 anos.</a:t>
            </a: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RESULTADO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: Foram relatadas doença renal crônica em 2,1% dos entrevistados. </a:t>
            </a:r>
          </a:p>
          <a:p>
            <a:pPr algn="ctr"/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2 em cada 100 adultos com DRC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353DB830-3C62-4BD9-A956-358760AC2965}"/>
              </a:ext>
            </a:extLst>
          </p:cNvPr>
          <p:cNvSpPr txBox="1"/>
          <p:nvPr/>
        </p:nvSpPr>
        <p:spPr>
          <a:xfrm>
            <a:off x="668472" y="5253766"/>
            <a:ext cx="10658658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1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Atualmente no Brasil (Censo SBN 2022)   -   157.357 pacientes em diálise (DRC estágio 5)</a:t>
            </a:r>
          </a:p>
          <a:p>
            <a:pPr algn="ctr"/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Crescimento de mais de 100% nos últimos 10 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E34AC76-0CF5-4AF5-BFD2-A18F743A0291}"/>
              </a:ext>
            </a:extLst>
          </p:cNvPr>
          <p:cNvSpPr txBox="1"/>
          <p:nvPr/>
        </p:nvSpPr>
        <p:spPr>
          <a:xfrm>
            <a:off x="4629150" y="2542278"/>
            <a:ext cx="69634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 prevalência de doença renal crônica na população brasileira ainda é incerta. Estimativas populacionais mais recentes revelam cerca de 1,5% de doença renal autorreferida. A prevalência de </a:t>
            </a:r>
            <a:r>
              <a:rPr lang="pt-BR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hipercreatininemia</a:t>
            </a:r>
            <a:r>
              <a:rPr lang="pt-BR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na população ficou em torno de 3%. A partir destes dados, de 3 a 6 milhões de adultos teriam a doença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5C188C7-1335-4C10-B6CE-C3AB48A8642C}"/>
              </a:ext>
            </a:extLst>
          </p:cNvPr>
          <p:cNvSpPr txBox="1"/>
          <p:nvPr/>
        </p:nvSpPr>
        <p:spPr>
          <a:xfrm>
            <a:off x="485147" y="2542278"/>
            <a:ext cx="405211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Prevalência de doença renal crônica em adultos no Brasil: revisão sistemática da literatura </a:t>
            </a:r>
          </a:p>
          <a:p>
            <a:pPr algn="r"/>
            <a:r>
              <a:rPr lang="pt-BR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M</a:t>
            </a:r>
            <a:r>
              <a:rPr lang="pt-BR" sz="11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arinho A W G B et </a:t>
            </a:r>
            <a:r>
              <a:rPr lang="pt-BR" sz="11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cols</a:t>
            </a:r>
            <a:r>
              <a:rPr lang="pt-BR" sz="11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: Artigo de Revisão</a:t>
            </a:r>
            <a:r>
              <a:rPr lang="pt-BR" sz="11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• Cad. saúde colet. 25 (3) • July-</a:t>
            </a:r>
            <a:r>
              <a:rPr lang="pt-BR" sz="11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Sept</a:t>
            </a:r>
            <a:r>
              <a:rPr lang="pt-BR" sz="11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2017 </a:t>
            </a:r>
            <a:endParaRPr lang="pt-BR" sz="1100" b="1" i="0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96A486BB-6E9B-4A85-B748-221A6ECCB062}"/>
              </a:ext>
            </a:extLst>
          </p:cNvPr>
          <p:cNvCxnSpPr>
            <a:cxnSpLocks/>
          </p:cNvCxnSpPr>
          <p:nvPr/>
        </p:nvCxnSpPr>
        <p:spPr>
          <a:xfrm>
            <a:off x="519882" y="2297430"/>
            <a:ext cx="106586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A7E7051C-F891-45A3-A8BA-440F314A94BB}"/>
              </a:ext>
            </a:extLst>
          </p:cNvPr>
          <p:cNvCxnSpPr/>
          <p:nvPr/>
        </p:nvCxnSpPr>
        <p:spPr>
          <a:xfrm>
            <a:off x="668472" y="5429250"/>
            <a:ext cx="106586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FC7CF0B8-09B5-497E-8FE6-6E801E79895E}"/>
              </a:ext>
            </a:extLst>
          </p:cNvPr>
          <p:cNvSpPr txBox="1"/>
          <p:nvPr/>
        </p:nvSpPr>
        <p:spPr>
          <a:xfrm>
            <a:off x="668472" y="4469130"/>
            <a:ext cx="10658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Brasil, 47,7 milhões de pessoas declararam ter recebido diagnóstico médico de alguma doença crônica em algum momento da vida, ou seja, 22,5% da população. Os dados são da Pnad Covid-19 do IBGE de novembro de 2020.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F512C75B-52B8-4B3A-97CB-70915297DBB5}"/>
              </a:ext>
            </a:extLst>
          </p:cNvPr>
          <p:cNvCxnSpPr>
            <a:cxnSpLocks/>
          </p:cNvCxnSpPr>
          <p:nvPr/>
        </p:nvCxnSpPr>
        <p:spPr>
          <a:xfrm>
            <a:off x="668472" y="4240530"/>
            <a:ext cx="106586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03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3CC6B2D-B582-4466-971B-90ADDEE9FC48}"/>
              </a:ext>
            </a:extLst>
          </p:cNvPr>
          <p:cNvSpPr txBox="1"/>
          <p:nvPr/>
        </p:nvSpPr>
        <p:spPr>
          <a:xfrm>
            <a:off x="1157037" y="443567"/>
            <a:ext cx="987792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Nossos parceiros nesta luta</a:t>
            </a:r>
          </a:p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Ministério da Saúde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Frente Parlamentar da Nefrologia – Câmara dos Deputados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Secretarias Estaduais de Saúde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Sociedade Brasileira de Nefrologia e suas Regionais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Órgãos representativos ( ABCDT, Associações </a:t>
            </a:r>
            <a:r>
              <a:rPr lang="pt-BR" sz="3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dePacientes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Renais Crônicos)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Indústria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327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087942D-B2FA-42FA-9789-BF942AA78873}"/>
              </a:ext>
            </a:extLst>
          </p:cNvPr>
          <p:cNvSpPr txBox="1"/>
          <p:nvPr/>
        </p:nvSpPr>
        <p:spPr>
          <a:xfrm>
            <a:off x="834390" y="720090"/>
            <a:ext cx="1028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FA73F0-8EE8-42D4-98D2-75E791D0B2D0}"/>
              </a:ext>
            </a:extLst>
          </p:cNvPr>
          <p:cNvSpPr txBox="1"/>
          <p:nvPr/>
        </p:nvSpPr>
        <p:spPr>
          <a:xfrm>
            <a:off x="531495" y="520035"/>
            <a:ext cx="1089279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estamos evoluindo nesta luta?</a:t>
            </a:r>
          </a:p>
          <a:p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nossos processos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Diretrizes clínicas para o cuidado ao paciente com doença renal crônica-DRC no Sistema Único de Saúde (MS-2014)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Diretrizes Clínicas  em DRC atualizadas regularmente pela SBN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Ação incondicional de apoio às ações dado pela SBN e sua Diretoria, incentivando parcerias com o Ministério da Saúde, Secretarias Estaduais e órgãos representativos.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nossa atuação clínico-científica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Reconhecimento da qualidade do nosso atendimento em terapia renal substitutiva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Crescimento da Nefrologia mais atuante com outras especialidades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Desempenho crescente nos programas de transplante (6.198 transplantes renais em 2023)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Reconhecimento internacional das nossas pesquisas e de nossos pesquisadores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sucesso e a qualidade crescente dos nossos congressos e eventos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reconhecimento internacional da qualidade e importância do Jornal Brasileiro de Nefrologia (SBN)</a:t>
            </a:r>
          </a:p>
          <a:p>
            <a:pPr algn="ctr"/>
            <a:endParaRPr lang="pt-BR" sz="4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275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CD77E-D756-449C-9B92-0B33BF3C1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está faltando?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620B62E-41AB-4FD0-A170-4F573E78ED61}"/>
              </a:ext>
            </a:extLst>
          </p:cNvPr>
          <p:cNvSpPr txBox="1"/>
          <p:nvPr/>
        </p:nvSpPr>
        <p:spPr>
          <a:xfrm>
            <a:off x="925830" y="1582340"/>
            <a:ext cx="10469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Real implantação da linha de cuidados do paciente renal crônico, na prática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Programa de treinamento nas unidades básicas para rastreio e diagnóstico precoce da Doença Renal Crônica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Incentivo para criação e manutenção de ambulatórios de acompanhamento das fases iniciais da doença, com ênfase nas fases </a:t>
            </a:r>
            <a:r>
              <a:rPr lang="pt-BR" sz="2400" dirty="0" err="1">
                <a:solidFill>
                  <a:schemeClr val="accent1">
                    <a:lumMod val="75000"/>
                  </a:schemeClr>
                </a:solidFill>
              </a:rPr>
              <a:t>prédialíticas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(4 e 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Adequação dos valores de financiamento da TRS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Reajuste dos valores da tabela de HD/DP/Procedimentos via 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Maior participação através do cofinanciamento da TRS pelos Estados e Municípios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3030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733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Google Sans</vt:lpstr>
      <vt:lpstr>Tema do Office</vt:lpstr>
      <vt:lpstr>Audiência pública   Debate sobre a criação do Dia do Nefrologista</vt:lpstr>
      <vt:lpstr>Apresentação do PowerPoint</vt:lpstr>
      <vt:lpstr>Apresentação do PowerPoint</vt:lpstr>
      <vt:lpstr>Apresentação do PowerPoint</vt:lpstr>
      <vt:lpstr>NEFROLOGIA E ESPECIALIDADES CORRELACIONADAS</vt:lpstr>
      <vt:lpstr>Apresentação do PowerPoint</vt:lpstr>
      <vt:lpstr>Apresentação do PowerPoint</vt:lpstr>
      <vt:lpstr>Apresentação do PowerPoint</vt:lpstr>
      <vt:lpstr>O que está faltando?</vt:lpstr>
      <vt:lpstr>O que está faltando?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Mario E. Rodrigues</dc:creator>
  <cp:lastModifiedBy>Mario E. Rodrigues</cp:lastModifiedBy>
  <cp:revision>2</cp:revision>
  <dcterms:created xsi:type="dcterms:W3CDTF">2024-08-24T15:27:31Z</dcterms:created>
  <dcterms:modified xsi:type="dcterms:W3CDTF">2024-08-27T10:43:52Z</dcterms:modified>
</cp:coreProperties>
</file>