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  <p:sldId id="267" r:id="rId12"/>
    <p:sldId id="268" r:id="rId13"/>
    <p:sldId id="266" r:id="rId14"/>
    <p:sldId id="263" r:id="rId1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298"/>
    <a:srgbClr val="00BE8E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720"/>
  </p:normalViewPr>
  <p:slideViewPr>
    <p:cSldViewPr snapToGrid="0">
      <p:cViewPr>
        <p:scale>
          <a:sx n="73" d="100"/>
          <a:sy n="73" d="100"/>
        </p:scale>
        <p:origin x="6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30BB-A2E1-E453-45C3-7682E60E5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406BB-6871-EB5D-EC85-0B3DD7B0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AE8D-6538-A30A-F863-25F6BE46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9D9E-F280-7D79-D9C6-33EADDCD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0728-BB2A-B496-7AB1-3D32398E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4BA3-5F92-FD35-E1E1-C942981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3E027-E8BB-47CA-E0A9-DEE86FD53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7CED-2463-16BD-102C-285332B8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B1E3-61EF-8FC8-FAE2-6AB8D6E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E232-BC7A-D42B-6644-75E5A715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409E4-279B-4DA4-5889-A6DD72836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3C61C-E0A5-E6E7-148B-149D5B90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26F8-801F-AD10-6DA1-AB4A9A00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9265-B191-A9C8-2A17-101B5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BDEB-A44C-FB4D-152B-54D1F378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58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6B05-FBDC-B83A-8C41-5DE9ADAB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5C49-CCA7-55A2-9DE6-BEC4498F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4188-E4CD-6909-A414-40F03832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EBFE-DFE1-ACBA-278F-F6CE2E19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310F-3DEA-5666-9E43-B1691D74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B852-571C-E671-9A1D-6E9B8BCC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5B9C-5D9A-49EC-92BF-86C5868F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2512-78CD-2E7B-CD9A-079A0969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90E7-9129-5311-981B-4F15CC9F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39AD-9D47-FD7F-02D0-7F41C390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856D-84FA-916E-9C0C-66EA20F1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8490-080E-7210-0633-D7829178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C68A2-B83D-7518-DF18-9CA3C1FA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119E-C880-6C73-C1E0-BC130034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3A3E-B74D-FE5A-2AAA-1D9B672B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A8D5-604C-9D38-E532-8E30EB58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E14D-9299-973B-5D07-F6F535D8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4B30-D739-C98C-6C28-B66EFE11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2ABD-1E8D-ED33-2904-B8F251B1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B3A03-2590-6F33-FAF9-275A2DEF3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B84D0-8F17-F6C1-B39A-B01C6EB6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1F0FC-23CA-85EA-E68A-90C8010E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CABC2-7DA9-2BB5-858E-AEF4C9AA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E93CA-26C4-513F-B570-F7AAC2F4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26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5F30-F0E7-BE82-148C-C3613169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29693-E875-8D7F-0FCF-00E6CF8D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2A8A-5294-0EE1-1567-01191379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DBEED-D87D-3D5B-52E4-A34E0A01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03AC3-6818-D5AB-3352-9CA6C773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65470-C6F9-2AD8-E715-D682B73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C094-F345-031E-61B5-8B6F889B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0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6B3-D76C-C13B-1C8E-286CB75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2723-F057-D2C4-FF73-6A8ED0D1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0A45-22B3-A2E6-9235-0F77C205A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4C3D2-37B0-A7E0-8798-62A2E82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07ED-2E2A-2DF8-5FC1-5081D9E7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03A1-6D06-AB0E-E843-4996C202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7CD1-82E9-413E-64AF-174FBE81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2669-C6AB-5B9C-EAA9-5A0F7992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C4930-4A50-4B96-6B78-C13178930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03538-1CAF-05B0-F4CF-AC36B8FF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67B3B-BF81-DA61-F7A2-A9F455C5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E3B8A-A500-9D2B-7917-225FE6A2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2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B0FEC-FD0C-5FDF-1EFF-7A6F47E6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A761-D22C-8809-AF96-B9176234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933B-4CB1-78E8-D3D4-2B81BFCD0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8A5-244D-8D47-A142-4C83A5F6175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EEA4-769D-37AA-F52E-A72425F4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AE57-42F1-30B7-575C-00982F284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IMED@anvisa.gov.br" TargetMode="External"/><Relationship Id="rId5" Type="http://schemas.openxmlformats.org/officeDocument/2006/relationships/hyperlink" Target="mailto:GGFIS@anvisa.gov.br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16C7-FD25-4294-C170-63310708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130" y="4534422"/>
            <a:ext cx="5425869" cy="2323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8A982-8CF8-D648-0F2A-367300C4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08161"/>
            <a:ext cx="7772400" cy="1841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0DB26-1A60-8E39-C238-53238B8A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722" y="494778"/>
            <a:ext cx="1285278" cy="1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E732-A650-A319-601D-C0B904DF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4188823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508AE-3715-7CEA-6EB3-0C66AB8D7A13}"/>
              </a:ext>
            </a:extLst>
          </p:cNvPr>
          <p:cNvSpPr txBox="1"/>
          <p:nvPr/>
        </p:nvSpPr>
        <p:spPr>
          <a:xfrm>
            <a:off x="179388" y="667448"/>
            <a:ext cx="28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Ubuntu" panose="020B0504030602030204" pitchFamily="34" charset="0"/>
              </a:rPr>
              <a:t>PL 1774/2019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1796208F-0510-AF31-9E24-4469A37A2D0E}"/>
              </a:ext>
            </a:extLst>
          </p:cNvPr>
          <p:cNvSpPr txBox="1"/>
          <p:nvPr/>
        </p:nvSpPr>
        <p:spPr>
          <a:xfrm>
            <a:off x="859972" y="2362561"/>
            <a:ext cx="97296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"(...) os medicamentos isentos de prescrição não são livres de risco e nem dispensam orientação adequada, podendo causar graves danos à saúde das pessoas quando são mal ou abusivamente utilizados, razão pela qual entende-se que a venda de qualquer espécie de medicamento deve ser restrita a estabelecimentos de saúde, remanescendo, portanto, o desafio de saneamento do mercado farmacêutico em busca da qualificação da assistência farmacêutica no país, como garantia do direito integral à saúde."</a:t>
            </a:r>
            <a:endParaRPr lang="pt-BR" sz="2400" dirty="0"/>
          </a:p>
          <a:p>
            <a:endParaRPr lang="pt-BR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7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63BDE-B5F8-D4E5-CBAD-A904FABB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59994"/>
            <a:ext cx="7772400" cy="2398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0C3AB-63FF-CB3F-BCE8-C3ADA62A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56" y="2448339"/>
            <a:ext cx="7772400" cy="146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28407-B737-5448-A3FD-623940F03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223"/>
            <a:ext cx="4758741" cy="1462212"/>
          </a:xfrm>
          <a:prstGeom prst="rect">
            <a:avLst/>
          </a:prstGeom>
        </p:spPr>
      </p:pic>
      <p:sp>
        <p:nvSpPr>
          <p:cNvPr id="9" name="Subtítulo 8">
            <a:extLst>
              <a:ext uri="{FF2B5EF4-FFF2-40B4-BE49-F238E27FC236}">
                <a16:creationId xmlns:a16="http://schemas.microsoft.com/office/drawing/2014/main" id="{5C5B42BD-9EEC-E64F-EC15-FA95D72AD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4301301"/>
            <a:ext cx="9144000" cy="1008062"/>
          </a:xfrm>
        </p:spPr>
        <p:txBody>
          <a:bodyPr/>
          <a:lstStyle/>
          <a:p>
            <a:r>
              <a:rPr lang="pt-BR" dirty="0">
                <a:hlinkClick r:id="rId5"/>
              </a:rPr>
              <a:t>GGFIS@anvisa.gov.br</a:t>
            </a:r>
            <a:endParaRPr lang="pt-BR" dirty="0"/>
          </a:p>
          <a:p>
            <a:r>
              <a:rPr lang="pt-BR" dirty="0">
                <a:hlinkClick r:id="rId6"/>
              </a:rPr>
              <a:t>GIMED@anvisa.gov.br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09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1195C-2BAC-CE91-F590-D1396133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261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94" y="1847649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4991321" y="1596591"/>
            <a:ext cx="573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PL 1774/2019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4477514" y="3700416"/>
            <a:ext cx="5084497" cy="14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Ubuntu Light" panose="020B0304030602030204" pitchFamily="34" charset="0"/>
              </a:rPr>
              <a:t>Impactos regulatórios do PL 1774/2019</a:t>
            </a:r>
          </a:p>
        </p:txBody>
      </p:sp>
    </p:spTree>
    <p:extLst>
      <p:ext uri="{BB962C8B-B14F-4D97-AF65-F5344CB8AC3E}">
        <p14:creationId xmlns:p14="http://schemas.microsoft.com/office/powerpoint/2010/main" val="348434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706880" y="808649"/>
            <a:ext cx="848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>
                <a:latin typeface="Ubuntu Light" panose="020B0304030602030204" pitchFamily="34" charset="0"/>
              </a:rPr>
              <a:t>Art. 1º Esta lei autoriza a comercialização e dispensação dos medicamentos isentos de prescrição por supermercados e estabelecimentos congêneres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E29DFCBC-185C-6572-9934-49D6AB8CF447}"/>
              </a:ext>
            </a:extLst>
          </p:cNvPr>
          <p:cNvSpPr txBox="1"/>
          <p:nvPr/>
        </p:nvSpPr>
        <p:spPr>
          <a:xfrm>
            <a:off x="1706880" y="2427598"/>
            <a:ext cx="8487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>
                <a:latin typeface="Ubuntu Light" panose="020B0304030602030204" pitchFamily="34" charset="0"/>
              </a:rPr>
              <a:t>Art. 6º - A dispensação de medicamentos é privativa de:</a:t>
            </a:r>
          </a:p>
          <a:p>
            <a:endParaRPr lang="pt-BR" sz="2400" dirty="0">
              <a:latin typeface="Ubuntu Light" panose="020B0304030602030204" pitchFamily="34" charset="0"/>
            </a:endParaRPr>
          </a:p>
          <a:p>
            <a:r>
              <a:rPr lang="pt-BR" sz="2400" dirty="0">
                <a:latin typeface="Ubuntu Light" panose="020B0304030602030204" pitchFamily="34" charset="0"/>
              </a:rPr>
              <a:t>	§2º Os medicamentos isentos de prescrição, assim</a:t>
            </a:r>
          </a:p>
          <a:p>
            <a:r>
              <a:rPr lang="pt-BR" sz="2400" dirty="0">
                <a:latin typeface="Ubuntu Light" panose="020B0304030602030204" pitchFamily="34" charset="0"/>
              </a:rPr>
              <a:t>classificados pela autoridade sanitária federal em normas regulamentares, poderão ser dispensados e comercializados em supermercados e lojas de conveniência, não sendo exigível a intervenção do profissional farmacêutico para a sua dispensação.</a:t>
            </a:r>
          </a:p>
        </p:txBody>
      </p:sp>
    </p:spTree>
    <p:extLst>
      <p:ext uri="{BB962C8B-B14F-4D97-AF65-F5344CB8AC3E}">
        <p14:creationId xmlns:p14="http://schemas.microsoft.com/office/powerpoint/2010/main" val="402598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99" y="5003366"/>
            <a:ext cx="739134" cy="739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DFE09-F73F-BA85-2A60-9F2E28CB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733" y="0"/>
            <a:ext cx="2776267" cy="2101303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8AC9BFA2-5AB3-3500-AD99-CEAC5808597E}"/>
              </a:ext>
            </a:extLst>
          </p:cNvPr>
          <p:cNvSpPr txBox="1"/>
          <p:nvPr/>
        </p:nvSpPr>
        <p:spPr>
          <a:xfrm>
            <a:off x="1777533" y="2101303"/>
            <a:ext cx="9382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Possibilidade de ampliação do acesso aos medicamentos isentos de prescrição destinados ao tratamento de sintomas e condições de baixa gravidade</a:t>
            </a:r>
            <a:endParaRPr lang="pt-BR" sz="3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E732-A650-A319-601D-C0B904DF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4188823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508AE-3715-7CEA-6EB3-0C66AB8D7A13}"/>
              </a:ext>
            </a:extLst>
          </p:cNvPr>
          <p:cNvSpPr txBox="1"/>
          <p:nvPr/>
        </p:nvSpPr>
        <p:spPr>
          <a:xfrm>
            <a:off x="179388" y="667448"/>
            <a:ext cx="28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Ubuntu" panose="020B0504030602030204" pitchFamily="34" charset="0"/>
              </a:rPr>
              <a:t>PL 1774/2019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880083-21F7-647B-6221-45405DFF3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20" t="33301" r="3416" b="1978"/>
          <a:stretch/>
        </p:blipFill>
        <p:spPr>
          <a:xfrm>
            <a:off x="4235352" y="667448"/>
            <a:ext cx="7777260" cy="51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E732-A650-A319-601D-C0B904DF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4188823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508AE-3715-7CEA-6EB3-0C66AB8D7A13}"/>
              </a:ext>
            </a:extLst>
          </p:cNvPr>
          <p:cNvSpPr txBox="1"/>
          <p:nvPr/>
        </p:nvSpPr>
        <p:spPr>
          <a:xfrm>
            <a:off x="179388" y="667448"/>
            <a:ext cx="28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Ubuntu" panose="020B0504030602030204" pitchFamily="34" charset="0"/>
              </a:rPr>
              <a:t>PL 1774/2019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1796208F-0510-AF31-9E24-4469A37A2D0E}"/>
              </a:ext>
            </a:extLst>
          </p:cNvPr>
          <p:cNvSpPr txBox="1"/>
          <p:nvPr/>
        </p:nvSpPr>
        <p:spPr>
          <a:xfrm>
            <a:off x="1333463" y="2771775"/>
            <a:ext cx="10472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3600" dirty="0"/>
              <a:t>Riscos da automedicação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Política Nacional de Medicamentos do MS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Política de Assistência Farmacêutica do MS</a:t>
            </a:r>
            <a:endParaRPr lang="pt-BR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6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E732-A650-A319-601D-C0B904DF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4188823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508AE-3715-7CEA-6EB3-0C66AB8D7A13}"/>
              </a:ext>
            </a:extLst>
          </p:cNvPr>
          <p:cNvSpPr txBox="1"/>
          <p:nvPr/>
        </p:nvSpPr>
        <p:spPr>
          <a:xfrm>
            <a:off x="179388" y="667448"/>
            <a:ext cx="28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Ubuntu" panose="020B0504030602030204" pitchFamily="34" charset="0"/>
              </a:rPr>
              <a:t>PL 1774/2019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4EB3D84-3FC1-0097-C5B5-254AD077AAF3}"/>
              </a:ext>
            </a:extLst>
          </p:cNvPr>
          <p:cNvSpPr txBox="1"/>
          <p:nvPr/>
        </p:nvSpPr>
        <p:spPr>
          <a:xfrm>
            <a:off x="665865" y="2614261"/>
            <a:ext cx="10860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solidFill>
                  <a:srgbClr val="8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Dispõe sobre a Vigilância Sanitária a que ficam sujeitos os Medicamentos, as Drogas, os Insumos Farmacêuticos e Correlatos, Cosméticos, Saneantes e Outros Produtos, e dá outras Providências.</a:t>
            </a:r>
          </a:p>
          <a:p>
            <a:pPr marL="571500" indent="-571500" algn="just">
              <a:buFontTx/>
              <a:buChar char="-"/>
            </a:pP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Art. 2º - Somente poderão extrair, produzir, fabricar, transformar, sintetizar, purificar, fracionar, embalar, reembalar, importar, exportar, armazenar ou expedir os produtos de que trata o Art. 1º as empresas para tal fim </a:t>
            </a:r>
            <a:r>
              <a:rPr lang="pt-BR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autorizadas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pelo Ministério da Saúde e cujos estabelecimentos hajam sido </a:t>
            </a:r>
            <a:r>
              <a:rPr lang="pt-BR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licenciados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pelo órgão sanitário das Unidades Federativas em que se localizem.</a:t>
            </a:r>
            <a:endParaRPr lang="pt-BR" sz="2400" dirty="0">
              <a:latin typeface="Ubuntu" panose="020B050403060203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7E90643-98EA-6F86-86D1-89BE45CD40BF}"/>
              </a:ext>
            </a:extLst>
          </p:cNvPr>
          <p:cNvSpPr txBox="1"/>
          <p:nvPr/>
        </p:nvSpPr>
        <p:spPr>
          <a:xfrm>
            <a:off x="5050969" y="992881"/>
            <a:ext cx="490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Lei 6360</a:t>
            </a:r>
            <a:endParaRPr lang="pt-BR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E732-A650-A319-601D-C0B904DF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4188823" cy="153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508AE-3715-7CEA-6EB3-0C66AB8D7A13}"/>
              </a:ext>
            </a:extLst>
          </p:cNvPr>
          <p:cNvSpPr txBox="1"/>
          <p:nvPr/>
        </p:nvSpPr>
        <p:spPr>
          <a:xfrm>
            <a:off x="179388" y="667448"/>
            <a:ext cx="28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Ubuntu" panose="020B0504030602030204" pitchFamily="34" charset="0"/>
              </a:rPr>
              <a:t>PL 1774/2019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7E90643-98EA-6F86-86D1-89BE45CD40BF}"/>
              </a:ext>
            </a:extLst>
          </p:cNvPr>
          <p:cNvSpPr txBox="1"/>
          <p:nvPr/>
        </p:nvSpPr>
        <p:spPr>
          <a:xfrm>
            <a:off x="5050969" y="482782"/>
            <a:ext cx="490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Lei 6360</a:t>
            </a:r>
            <a:endParaRPr lang="pt-BR" sz="3600" dirty="0">
              <a:latin typeface="Ubuntu" panose="020B05040306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F577DB-CF21-23E7-53F7-FAAE76DEE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" t="18413" r="4215" b="39119"/>
          <a:stretch/>
        </p:blipFill>
        <p:spPr>
          <a:xfrm>
            <a:off x="457198" y="1656816"/>
            <a:ext cx="11348321" cy="22196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6451F21-E2D7-F977-3DBB-34280672CC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65" r="14072" b="51169"/>
          <a:stretch/>
        </p:blipFill>
        <p:spPr>
          <a:xfrm>
            <a:off x="893152" y="3939327"/>
            <a:ext cx="10476411" cy="22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E732-A650-A319-601D-C0B904DF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4188823" cy="153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508AE-3715-7CEA-6EB3-0C66AB8D7A13}"/>
              </a:ext>
            </a:extLst>
          </p:cNvPr>
          <p:cNvSpPr txBox="1"/>
          <p:nvPr/>
        </p:nvSpPr>
        <p:spPr>
          <a:xfrm>
            <a:off x="179388" y="667448"/>
            <a:ext cx="28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Ubuntu" panose="020B0504030602030204" pitchFamily="34" charset="0"/>
              </a:rPr>
              <a:t>PL 1774/2019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7E90643-98EA-6F86-86D1-89BE45CD40BF}"/>
              </a:ext>
            </a:extLst>
          </p:cNvPr>
          <p:cNvSpPr txBox="1"/>
          <p:nvPr/>
        </p:nvSpPr>
        <p:spPr>
          <a:xfrm>
            <a:off x="5050969" y="482782"/>
            <a:ext cx="490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Lei 6360</a:t>
            </a:r>
            <a:endParaRPr lang="pt-BR" sz="3600" dirty="0">
              <a:latin typeface="Ubuntu" panose="020B050403060203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CCA8E15-4162-3025-3B4B-347B111FA1F8}"/>
              </a:ext>
            </a:extLst>
          </p:cNvPr>
          <p:cNvSpPr txBox="1"/>
          <p:nvPr/>
        </p:nvSpPr>
        <p:spPr>
          <a:xfrm>
            <a:off x="859972" y="2362561"/>
            <a:ext cx="9729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Dificuldades para a Autorização, Licenciamento e fiscalização dos novos estabelecimentos</a:t>
            </a:r>
          </a:p>
          <a:p>
            <a:pPr marL="571500" indent="-571500">
              <a:buFontTx/>
              <a:buChar char="-"/>
            </a:pPr>
            <a:r>
              <a:rPr lang="pt-BR" sz="2400" dirty="0"/>
              <a:t>Problemas na rastreabilidade de medicamentos</a:t>
            </a:r>
          </a:p>
          <a:p>
            <a:pPr marL="571500" indent="-571500">
              <a:buFontTx/>
              <a:buChar char="-"/>
            </a:pPr>
            <a:r>
              <a:rPr lang="pt-BR" sz="2400" dirty="0"/>
              <a:t>Falsificação</a:t>
            </a:r>
          </a:p>
          <a:p>
            <a:pPr marL="571500" indent="-571500">
              <a:buFontTx/>
              <a:buChar char="-"/>
            </a:pPr>
            <a:r>
              <a:rPr lang="pt-BR" sz="2400" dirty="0"/>
              <a:t>Condições sanitárias dos estabelecimentos</a:t>
            </a:r>
          </a:p>
          <a:p>
            <a:pPr marL="571500" indent="-571500">
              <a:buFontTx/>
              <a:buChar char="-"/>
            </a:pPr>
            <a:r>
              <a:rPr lang="pt-BR" sz="2400" dirty="0"/>
              <a:t>Condições de armazenamento dos medicamentos</a:t>
            </a:r>
          </a:p>
        </p:txBody>
      </p:sp>
    </p:spTree>
    <p:extLst>
      <p:ext uri="{BB962C8B-B14F-4D97-AF65-F5344CB8AC3E}">
        <p14:creationId xmlns:p14="http://schemas.microsoft.com/office/powerpoint/2010/main" val="15670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3BC38A4C6175448AA2392983FA8FBE" ma:contentTypeVersion="14" ma:contentTypeDescription="Crie um novo documento." ma:contentTypeScope="" ma:versionID="b3a498be2f944adf785d43156d997e10">
  <xsd:schema xmlns:xsd="http://www.w3.org/2001/XMLSchema" xmlns:xs="http://www.w3.org/2001/XMLSchema" xmlns:p="http://schemas.microsoft.com/office/2006/metadata/properties" xmlns:ns2="7a861665-d7df-4cc7-b2da-e7c0e5934629" xmlns:ns3="10dc090c-2aa5-4b4b-950f-d899476ba32d" targetNamespace="http://schemas.microsoft.com/office/2006/metadata/properties" ma:root="true" ma:fieldsID="cce92b1536e5e31cc7fbaf6eac1afb6d" ns2:_="" ns3:_="">
    <xsd:import namespace="7a861665-d7df-4cc7-b2da-e7c0e5934629"/>
    <xsd:import namespace="10dc090c-2aa5-4b4b-950f-d899476b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61665-d7df-4cc7-b2da-e7c0e593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090c-2aa5-4b4b-950f-d899476b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8f3ff7-8f33-4da2-afe7-55152e472568}" ma:internalName="TaxCatchAll" ma:showField="CatchAllData" ma:web="10dc090c-2aa5-4b4b-950f-d899476ba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61665-d7df-4cc7-b2da-e7c0e5934629">
      <Terms xmlns="http://schemas.microsoft.com/office/infopath/2007/PartnerControls"/>
    </lcf76f155ced4ddcb4097134ff3c332f>
    <TaxCatchAll xmlns="10dc090c-2aa5-4b4b-950f-d899476ba32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5F82F-96B3-4A64-A401-EB2A080D6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61665-d7df-4cc7-b2da-e7c0e5934629"/>
    <ds:schemaRef ds:uri="10dc090c-2aa5-4b4b-950f-d899476b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30D31-D1A1-42D3-9F5C-B2C2E78E67BA}">
  <ds:schemaRefs>
    <ds:schemaRef ds:uri="http://purl.org/dc/dcmitype/"/>
    <ds:schemaRef ds:uri="10dc090c-2aa5-4b4b-950f-d899476ba32d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a861665-d7df-4cc7-b2da-e7c0e593462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7895EC-8DF3-4383-8903-1A183FA21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357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Ubuntu</vt:lpstr>
      <vt:lpstr>Ubuntu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Keity Januario</dc:creator>
  <cp:lastModifiedBy>Jean</cp:lastModifiedBy>
  <cp:revision>666</cp:revision>
  <dcterms:created xsi:type="dcterms:W3CDTF">2023-03-13T19:06:07Z</dcterms:created>
  <dcterms:modified xsi:type="dcterms:W3CDTF">2024-08-13T14:12:56Z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0x0101008A3BC38A4C6175448AA2392983FA8FBE</vt:lpwstr>
  </property>
</Properties>
</file>