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0" r:id="rId2"/>
    <p:sldId id="314" r:id="rId3"/>
    <p:sldId id="316" r:id="rId4"/>
    <p:sldId id="330" r:id="rId5"/>
    <p:sldId id="317" r:id="rId6"/>
    <p:sldId id="320" r:id="rId7"/>
    <p:sldId id="321" r:id="rId8"/>
    <p:sldId id="326" r:id="rId9"/>
    <p:sldId id="333" r:id="rId10"/>
    <p:sldId id="334" r:id="rId11"/>
    <p:sldId id="312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C6C511"/>
    <a:srgbClr val="8BA2BD"/>
    <a:srgbClr val="B3ABA2"/>
    <a:srgbClr val="258E82"/>
    <a:srgbClr val="246778"/>
    <a:srgbClr val="F2AF5C"/>
    <a:srgbClr val="BF7449"/>
    <a:srgbClr val="734434"/>
    <a:srgbClr val="3257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139368754443051"/>
          <c:y val="0.12407974768268196"/>
          <c:w val="0.83005402525468308"/>
          <c:h val="0.81056653481713259"/>
        </c:manualLayout>
      </c:layout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Vendas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810-4848-ACEE-8720B991C824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810-4848-ACEE-8720B991C824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810-4848-ACEE-8720B991C824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A810-4848-ACEE-8720B991C824}"/>
              </c:ext>
            </c:extLst>
          </c:dPt>
          <c:dPt>
            <c:idx val="4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A810-4848-ACEE-8720B991C824}"/>
              </c:ext>
            </c:extLst>
          </c:dPt>
          <c:dLbls>
            <c:dLbl>
              <c:idx val="0"/>
              <c:layout>
                <c:manualLayout>
                  <c:x val="-6.7419013657143853E-2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pt-BR" sz="1330" b="1" i="0" u="none" strike="noStrike" kern="1200" spc="0" baseline="0" noProof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 noProof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Não possuem nenhuma
</a:t>
                    </a:r>
                    <a:fld id="{993B7F1B-939B-4809-AD99-BDA203994665}" type="PERCENTAGE">
                      <a:rPr lang="en-US" baseline="0" noProof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lang="pt-BR" noProof="0"/>
                      </a:pPr>
                      <a:t>[PORCENTAGEM]</a:t>
                    </a:fld>
                    <a:endParaRPr lang="en-US" baseline="0" noProof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pt-BR" sz="1330" b="1" i="0" u="none" strike="noStrike" kern="1200" spc="0" baseline="0" noProof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810-4848-ACEE-8720B991C824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2.9360258462747726E-2"/>
                  <c:y val="-9.289997890853512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pt-BR" sz="1330" b="1" i="0" u="none" strike="noStrike" kern="1200" spc="0" baseline="0" noProof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 noProof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Possuem apenas uma
</a:t>
                    </a:r>
                    <a:fld id="{71672701-51A3-4864-8296-D78EE06277BE}" type="PERCENTAGE">
                      <a:rPr lang="en-US" baseline="0" noProof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lang="pt-BR" noProof="0">
                          <a:solidFill>
                            <a:schemeClr val="accent1"/>
                          </a:solidFill>
                        </a:defRPr>
                      </a:pPr>
                      <a:t>[PORCENTAGEM]</a:t>
                    </a:fld>
                    <a:endParaRPr lang="en-US" baseline="0" noProof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pt-BR" sz="1330" b="1" i="0" u="none" strike="noStrike" kern="1200" spc="0" baseline="0" noProof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810-4848-ACEE-8720B991C824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8.8080775388242102E-3"/>
                  <c:y val="-0.1272474906642836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pt-BR" sz="1330" b="1" i="0" u="none" strike="noStrike" kern="1200" spc="0" baseline="0" noProof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baseline="0" noProof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Possuem apenas duas
</a:t>
                    </a:r>
                    <a:fld id="{A0D052C5-5E15-435C-B259-30AC13D92140}" type="PERCENTAGE">
                      <a:rPr lang="en-US" baseline="0" noProof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lang="pt-BR" noProof="0">
                          <a:solidFill>
                            <a:schemeClr val="accent1"/>
                          </a:solidFill>
                        </a:defRPr>
                      </a:pPr>
                      <a:t>[PORCENTAGEM]</a:t>
                    </a:fld>
                    <a:endParaRPr lang="en-US" baseline="0" noProof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pt-BR" sz="1330" b="1" i="0" u="none" strike="noStrike" kern="1200" spc="0" baseline="0" noProof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810-4848-ACEE-8720B991C824}"/>
                </c:ext>
                <c:ext xmlns:c15="http://schemas.microsoft.com/office/drawing/2012/chart" uri="{CE6537A1-D6FC-4f65-9D91-7224C49458BB}">
                  <c15:layout>
                    <c:manualLayout>
                      <c:w val="0.14776289857417799"/>
                      <c:h val="0.17925063122000101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2.7743941556902733E-2"/>
                  <c:y val="-2.427725157484970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pt-BR" sz="1330" b="1" i="0" u="none" strike="noStrike" kern="1200" spc="0" baseline="0" noProof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pt-BR" baseline="0" noProof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Possuem mais de três ou mais
</a:t>
                    </a:r>
                    <a:fld id="{474BFB7F-7669-4D61-B5AE-CCA3D4E4BDAB}" type="PERCENTAGE">
                      <a:rPr lang="pt-BR" baseline="0" noProof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lang="pt-BR" noProof="0">
                          <a:solidFill>
                            <a:schemeClr val="accent1"/>
                          </a:solidFill>
                        </a:defRPr>
                      </a:pPr>
                      <a:t>[PORCENTAGEM]</a:t>
                    </a:fld>
                    <a:endParaRPr lang="pt-BR" baseline="0" noProof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pt-BR" sz="1330" b="1" i="0" u="none" strike="noStrike" kern="1200" spc="0" baseline="0" noProof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A810-4848-ACEE-8720B991C824}"/>
                </c:ext>
                <c:ext xmlns:c15="http://schemas.microsoft.com/office/drawing/2012/chart" uri="{CE6537A1-D6FC-4f65-9D91-7224C49458BB}">
                  <c15:layout>
                    <c:manualLayout>
                      <c:w val="0.19167359540696191"/>
                      <c:h val="0.2041516921510168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3.8147685325813989E-18"/>
                  <c:y val="-7.096528149328963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pt-BR" sz="1330" b="1" i="0" u="none" strike="noStrike" kern="1200" spc="0" baseline="0" noProof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71AD8DB-39DC-4701-A0B5-422F5C4C6ED0}" type="CATEGORYNAME">
                      <a:rPr lang="pt-BR" noProof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lang="pt-BR" noProof="0">
                          <a:solidFill>
                            <a:schemeClr val="accent1"/>
                          </a:solidFill>
                        </a:defRPr>
                      </a:pPr>
                      <a:t>[NOME DA CATEGORIA]</a:t>
                    </a:fld>
                    <a:r>
                      <a:rPr lang="pt-BR" baseline="0" noProof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
</a:t>
                    </a:r>
                    <a:fld id="{EA091CEE-D9D1-4F7C-A9EE-55B34CB3A572}" type="PERCENTAGE">
                      <a:rPr lang="pt-BR" baseline="0" noProof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lang="pt-BR" noProof="0">
                          <a:solidFill>
                            <a:schemeClr val="accent1"/>
                          </a:solidFill>
                        </a:defRPr>
                      </a:pPr>
                      <a:t>[PORCENTAGEM]</a:t>
                    </a:fld>
                    <a:endParaRPr lang="pt-BR" baseline="0" noProof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pt-BR" sz="1330" b="1" i="0" u="none" strike="noStrike" kern="1200" spc="0" baseline="0" noProof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A810-4848-ACEE-8720B991C824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pt-BR" sz="1330" b="1" i="0" u="none" strike="noStrike" kern="1200" spc="0" baseline="0" noProof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Plan1!$A$2:$A$6</c:f>
              <c:strCache>
                <c:ptCount val="5"/>
                <c:pt idx="0">
                  <c:v>Não possuem nenhuma farmácia</c:v>
                </c:pt>
                <c:pt idx="1">
                  <c:v>Possuem apenas uma farmácia</c:v>
                </c:pt>
                <c:pt idx="2">
                  <c:v>Possuem apenas duas farmácias</c:v>
                </c:pt>
                <c:pt idx="3">
                  <c:v>Possuem apenas 3 farmácias</c:v>
                </c:pt>
                <c:pt idx="4">
                  <c:v>Possuem mais de 3 farmácias </c:v>
                </c:pt>
              </c:strCache>
            </c:strRef>
          </c:cat>
          <c:val>
            <c:numRef>
              <c:f>Plan1!$B$2:$B$6</c:f>
              <c:numCache>
                <c:formatCode>0%</c:formatCode>
                <c:ptCount val="5"/>
                <c:pt idx="0">
                  <c:v>0.05</c:v>
                </c:pt>
                <c:pt idx="1">
                  <c:v>0.12</c:v>
                </c:pt>
                <c:pt idx="2">
                  <c:v>0.17</c:v>
                </c:pt>
                <c:pt idx="3">
                  <c:v>0.12</c:v>
                </c:pt>
                <c:pt idx="4">
                  <c:v>0.54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A810-4848-ACEE-8720B991C824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99052-F601-41A6-8C58-5C4078B83025}" type="datetimeFigureOut">
              <a:rPr lang="pt-BR" smtClean="0"/>
              <a:t>13/08/2024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293E1-DC21-4C23-BC72-6C9356BC2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205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F9AEED-64B6-46DF-8812-8D0394945396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1617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B4061C9-FD1C-44D4-8609-77937D3E42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B2C089DD-36E0-4802-A82C-B10BFB5B26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2FF5391F-D1EC-4B64-983F-9AED4610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57E09-DD2B-4292-8E61-85D8F9112E05}" type="datetimeFigureOut">
              <a:rPr lang="pt-BR" smtClean="0"/>
              <a:t>13/08/2024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9A995EC-210C-490D-8813-F04AF6C75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1E74D44-D9D7-45E7-94E1-D0C42A7C4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5E1-9894-4BA2-9AD6-ED429BC1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9476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9AD5607-7FB0-48C8-8736-9F5EEFC5D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18F9FD86-1CEA-4866-BF50-EAF08C407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3D9163E7-6438-4BA3-B128-1A0C9CAA8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57E09-DD2B-4292-8E61-85D8F9112E05}" type="datetimeFigureOut">
              <a:rPr lang="pt-BR" smtClean="0"/>
              <a:t>13/08/2024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5E99DF65-F9E2-474B-8A14-E860D964F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ADD87D6-0B90-407A-8BDB-47098774B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5E1-9894-4BA2-9AD6-ED429BC1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6440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23002BD2-7294-4D4B-8E4B-4E94D6F461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F0368E98-EA78-4E88-9D6F-727E4F9B5A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A2A71AC-CFAE-4168-9314-347907854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57E09-DD2B-4292-8E61-85D8F9112E05}" type="datetimeFigureOut">
              <a:rPr lang="pt-BR" smtClean="0"/>
              <a:t>13/08/2024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B7A3E7C-DF08-476D-AAD0-783D925E7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6B7DAABF-55F9-4A6F-B96E-8A5034F6E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5E1-9894-4BA2-9AD6-ED429BC1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7315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1CA116A-6A08-4EE6-97F7-7641EED7C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2BB9954-2B30-4FDC-9835-480EAFF91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DC7E98F-5391-4DB1-BACA-F43CC178F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57E09-DD2B-4292-8E61-85D8F9112E05}" type="datetimeFigureOut">
              <a:rPr lang="pt-BR" smtClean="0"/>
              <a:t>13/08/2024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E45397F-E097-407C-A6CD-50D16F211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8F937EE-F0E6-4391-9BAA-A301FDF97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5E1-9894-4BA2-9AD6-ED429BC1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650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54145AA-8838-4ECF-9296-55C4893CB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D87C04A-93BB-4100-8703-8B12FE950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578DCD8-2AB9-42AB-8813-199247B7A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57E09-DD2B-4292-8E61-85D8F9112E05}" type="datetimeFigureOut">
              <a:rPr lang="pt-BR" smtClean="0"/>
              <a:t>13/08/2024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3BFEB38-E228-46F5-A417-9DCCD50A6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DFD531A-1EAD-475E-AA60-5AA4D2937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5E1-9894-4BA2-9AD6-ED429BC1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7476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EF9C29F-8836-44F5-939D-4E91F5984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A4C9F04-4EA3-4DF6-B69C-80DBBBF546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A3FAE493-30D8-437E-B7C0-7D10A3930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E025560A-E785-4229-A58A-6A311E65E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57E09-DD2B-4292-8E61-85D8F9112E05}" type="datetimeFigureOut">
              <a:rPr lang="pt-BR" smtClean="0"/>
              <a:t>13/08/2024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592132A3-CEAA-4F28-835B-5392C8CE9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1BB53A2B-4D35-464F-A407-1950ED491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5E1-9894-4BA2-9AD6-ED429BC1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206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C1DE43B-30AA-41E8-B020-B855AFC54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9505FA8B-BB38-4944-A1BD-D82F1D921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3B92FA9B-843A-47D1-9727-F48CF0FC6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CA540B7A-3FC5-40DC-B74A-A6F9C684E5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68B1719A-27E5-4055-8FC2-D8026150C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7DD45645-3948-4995-AD05-450BA3D39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57E09-DD2B-4292-8E61-85D8F9112E05}" type="datetimeFigureOut">
              <a:rPr lang="pt-BR" smtClean="0"/>
              <a:t>13/08/2024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A6DE3C30-563C-423D-8247-6ACE51A02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B7D432EE-1E5C-4BF3-925E-CD2B5031A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5E1-9894-4BA2-9AD6-ED429BC1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9211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C441AC6-C449-4AA6-9D0E-DB76610F4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85DC7F0D-4BE9-4DE7-AD55-D90522DED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57E09-DD2B-4292-8E61-85D8F9112E05}" type="datetimeFigureOut">
              <a:rPr lang="pt-BR" smtClean="0"/>
              <a:t>13/08/2024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A488539E-C5A4-49A9-A9E3-330B08657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1E6886BF-B29D-40A1-8194-711FA1DCA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5E1-9894-4BA2-9AD6-ED429BC1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6112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EFA8ED5A-59B9-4075-95BD-F76A5F8C6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57E09-DD2B-4292-8E61-85D8F9112E05}" type="datetimeFigureOut">
              <a:rPr lang="pt-BR" smtClean="0"/>
              <a:t>13/08/2024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3C759C3F-B67C-4096-A27B-062D261F6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7713CB39-0D7B-40CC-9BB3-458AA6416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5E1-9894-4BA2-9AD6-ED429BC1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5081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45E57D0-15F3-459F-94E8-9490244BC1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2449B5A-FEEF-4BAA-9AC7-A39574E16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5265F4EE-F98E-4F01-9EB0-33A56011C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AB67256-811D-40F0-B043-6E92349C2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57E09-DD2B-4292-8E61-85D8F9112E05}" type="datetimeFigureOut">
              <a:rPr lang="pt-BR" smtClean="0"/>
              <a:t>13/08/2024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4322B1A-3D2A-4FFE-AC0A-5B5EC84B8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72302880-05ED-42AB-80CB-BF9B61089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5E1-9894-4BA2-9AD6-ED429BC1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479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4B032B1-C4A4-452B-BDBF-DB3364271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5432E6AF-074A-45C8-ADD7-F43C5CB467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EC3AD443-BF13-4A4E-B570-87D698344B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E46F8EC4-6D03-4029-861A-DC4259413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57E09-DD2B-4292-8E61-85D8F9112E05}" type="datetimeFigureOut">
              <a:rPr lang="pt-BR" smtClean="0"/>
              <a:t>13/08/2024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E8433D43-CA1C-4827-BEC3-5546FE497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C20D2746-3127-44A2-B286-F0EB2FE08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72B5E1-9894-4BA2-9AD6-ED429BC1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6172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7144E29E-05BC-4809-8D39-755C39A9E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E9D58B43-D04E-4D45-8C3A-3830607921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4D646BD-4417-4061-B268-2DC4CBD531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57E09-DD2B-4292-8E61-85D8F9112E05}" type="datetimeFigureOut">
              <a:rPr lang="pt-BR" smtClean="0"/>
              <a:t>13/08/2024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7D8E8A3-A192-4FD5-AFB8-7725BB2AFE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FA98483-F610-4C37-8E19-223074C3A4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2B5E1-9894-4BA2-9AD6-ED429BC163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544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12.senado.leg.br/noticias/materias/2018/08/24/venda-de-remedio-sem-prescricao-medica-sera-discutida-na-ca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2343701" y="2647544"/>
            <a:ext cx="75045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b="1" dirty="0">
                <a:latin typeface="Arial Unicode MS" pitchFamily="34" charset="-128"/>
                <a:ea typeface="Arial Unicode MS" pitchFamily="34" charset="-128"/>
              </a:rPr>
              <a:t>Medicamentos Isentos de Prescrição Médica</a:t>
            </a:r>
            <a:endParaRPr lang="pt-BR" altLang="pt-BR" sz="3600" dirty="0">
              <a:latin typeface="Arial Unicode MS" pitchFamily="34" charset="-128"/>
              <a:ea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68282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/>
          <p:cNvCxnSpPr/>
          <p:nvPr/>
        </p:nvCxnSpPr>
        <p:spPr>
          <a:xfrm>
            <a:off x="330926" y="1062447"/>
            <a:ext cx="11495314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3231751" y="150593"/>
            <a:ext cx="57284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cap="small" dirty="0">
                <a:latin typeface="Arial" panose="020B0604020202020204" pitchFamily="34" charset="0"/>
                <a:cs typeface="Arial" panose="020B0604020202020204" pitchFamily="34" charset="0"/>
              </a:rPr>
              <a:t>Medicamentos Isentos de Prescrição</a:t>
            </a:r>
          </a:p>
          <a:p>
            <a:pPr algn="ctr"/>
            <a:r>
              <a:rPr lang="pt-BR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Exemplos em outros países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441F5BE-5B94-4479-AB93-66C1FDBF8E4E}"/>
              </a:ext>
            </a:extLst>
          </p:cNvPr>
          <p:cNvSpPr txBox="1"/>
          <p:nvPr/>
        </p:nvSpPr>
        <p:spPr>
          <a:xfrm>
            <a:off x="11211013" y="6140965"/>
            <a:ext cx="4909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12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60580901-E301-473B-A153-10595028E7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71" y="1278983"/>
            <a:ext cx="1815579" cy="1305178"/>
          </a:xfrm>
          <a:prstGeom prst="rect">
            <a:avLst/>
          </a:prstGeom>
          <a:noFill/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C374581A-2DB2-4F81-BDD9-863E6C38C6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872" y="2835653"/>
            <a:ext cx="1436588" cy="1044791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ACB2E5A7-BC49-4CCF-827D-7BED98E527C6}"/>
              </a:ext>
            </a:extLst>
          </p:cNvPr>
          <p:cNvSpPr txBox="1"/>
          <p:nvPr/>
        </p:nvSpPr>
        <p:spPr>
          <a:xfrm>
            <a:off x="4912290" y="1753348"/>
            <a:ext cx="621552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Nos Estados Unidos, onde a venda de tais medicamentos já é regularizada pela FDA, pontos de venda foram flexibilizados, </a:t>
            </a:r>
            <a:r>
              <a:rPr lang="pt-B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sem a presença de farmacêuticos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além da </a:t>
            </a:r>
            <a:r>
              <a:rPr lang="pt-BR" sz="2000" b="1" u="sng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ampliação das atividades no E-Commerce norte americano.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E1DE0407-A530-43BC-B15A-EA6FEA171AB0}"/>
              </a:ext>
            </a:extLst>
          </p:cNvPr>
          <p:cNvSpPr txBox="1"/>
          <p:nvPr/>
        </p:nvSpPr>
        <p:spPr>
          <a:xfrm>
            <a:off x="3695701" y="3965960"/>
            <a:ext cx="432435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28700" lvl="1" algn="just">
              <a:spcBef>
                <a:spcPct val="0"/>
              </a:spcBef>
            </a:pPr>
            <a:r>
              <a:rPr lang="pt-BR" alt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Diversos supermercados, mercearias e empórios comercializam os MIPS. São exemplos, o </a:t>
            </a:r>
            <a:r>
              <a:rPr lang="pt-BR" altLang="pt-BR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Wallmart</a:t>
            </a:r>
            <a:r>
              <a:rPr lang="pt-BR" altLang="pt-BR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Super Target, </a:t>
            </a:r>
            <a:r>
              <a:rPr lang="pt-BR" altLang="pt-BR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Publix</a:t>
            </a:r>
            <a:r>
              <a:rPr lang="pt-BR" altLang="pt-BR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altLang="pt-BR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Sam’s</a:t>
            </a:r>
            <a:r>
              <a:rPr lang="pt-BR" altLang="pt-BR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Club, </a:t>
            </a:r>
            <a:r>
              <a:rPr lang="pt-BR" altLang="pt-BR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Dollar</a:t>
            </a:r>
            <a:r>
              <a:rPr lang="pt-BR" altLang="pt-BR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</a:t>
            </a:r>
            <a:r>
              <a:rPr lang="pt-BR" altLang="pt-BR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altLang="pt-BR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Whole</a:t>
            </a:r>
            <a:r>
              <a:rPr lang="pt-BR" altLang="pt-BR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20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Foods</a:t>
            </a:r>
            <a:r>
              <a:rPr lang="pt-BR" altLang="pt-BR" sz="20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</a:t>
            </a:r>
            <a:r>
              <a:rPr lang="pt-BR" alt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entre outros. </a:t>
            </a:r>
            <a:endParaRPr lang="pt-BR" altLang="pt-BR" sz="2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xmlns="" id="{EFA23DB1-5D83-4F88-AA1D-09C94B1B78B5}"/>
              </a:ext>
            </a:extLst>
          </p:cNvPr>
          <p:cNvCxnSpPr>
            <a:cxnSpLocks/>
            <a:endCxn id="10" idx="1"/>
          </p:cNvCxnSpPr>
          <p:nvPr/>
        </p:nvCxnSpPr>
        <p:spPr>
          <a:xfrm flipV="1">
            <a:off x="2565635" y="2568956"/>
            <a:ext cx="2346655" cy="8068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xmlns="" id="{89CAA6EF-A11C-4A92-AFC6-7A8BF0F8DCE6}"/>
              </a:ext>
            </a:extLst>
          </p:cNvPr>
          <p:cNvCxnSpPr>
            <a:cxnSpLocks/>
            <a:endCxn id="10" idx="1"/>
          </p:cNvCxnSpPr>
          <p:nvPr/>
        </p:nvCxnSpPr>
        <p:spPr>
          <a:xfrm>
            <a:off x="2828925" y="1919834"/>
            <a:ext cx="2083365" cy="649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m 20">
            <a:extLst>
              <a:ext uri="{FF2B5EF4-FFF2-40B4-BE49-F238E27FC236}">
                <a16:creationId xmlns:a16="http://schemas.microsoft.com/office/drawing/2014/main" xmlns="" id="{E1CA7FE3-A026-4E1F-B35C-30AE35008A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294" y="4132447"/>
            <a:ext cx="3398500" cy="1911656"/>
          </a:xfrm>
          <a:prstGeom prst="rect">
            <a:avLst/>
          </a:prstGeom>
        </p:spPr>
      </p:pic>
      <p:pic>
        <p:nvPicPr>
          <p:cNvPr id="23" name="Imagem 22">
            <a:extLst>
              <a:ext uri="{FF2B5EF4-FFF2-40B4-BE49-F238E27FC236}">
                <a16:creationId xmlns:a16="http://schemas.microsoft.com/office/drawing/2014/main" xmlns="" id="{59B8A6CF-D6D8-4BDC-8946-FE88554146D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6076" y="4114801"/>
            <a:ext cx="3275845" cy="192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28901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E18940D0-EB68-42DA-813E-1FAEE91C5A2A}"/>
              </a:ext>
            </a:extLst>
          </p:cNvPr>
          <p:cNvSpPr txBox="1"/>
          <p:nvPr/>
        </p:nvSpPr>
        <p:spPr>
          <a:xfrm>
            <a:off x="3004021" y="1910864"/>
            <a:ext cx="618395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cap="small" dirty="0">
                <a:latin typeface="Arial Nova Light" panose="020B0304020202020204" pitchFamily="34" charset="0"/>
                <a:cs typeface="Arial" panose="020B0604020202020204" pitchFamily="34" charset="0"/>
              </a:rPr>
              <a:t>Obrigado!</a:t>
            </a:r>
          </a:p>
          <a:p>
            <a:pPr algn="ctr"/>
            <a:endParaRPr lang="pt-BR" sz="4400" cap="small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1400" cap="small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1400" cap="small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1600" cap="small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1600" cap="small" dirty="0">
              <a:latin typeface="Arial Nova Light" panose="020B03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1600" cap="small" dirty="0">
              <a:latin typeface="Arial Nova Light" panose="020B03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01625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/>
          <p:cNvCxnSpPr/>
          <p:nvPr/>
        </p:nvCxnSpPr>
        <p:spPr>
          <a:xfrm>
            <a:off x="330926" y="1062447"/>
            <a:ext cx="11495314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3231751" y="150593"/>
            <a:ext cx="57284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cap="small" dirty="0">
                <a:latin typeface="Arial" panose="020B0604020202020204" pitchFamily="34" charset="0"/>
                <a:cs typeface="Arial" panose="020B0604020202020204" pitchFamily="34" charset="0"/>
              </a:rPr>
              <a:t>Medicamentos Isentos de Prescrição</a:t>
            </a:r>
          </a:p>
          <a:p>
            <a:pPr algn="ctr"/>
            <a:r>
              <a:rPr lang="pt-BR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Benefícios dos </a:t>
            </a:r>
            <a:r>
              <a:rPr lang="pt-BR" sz="2000" u="sng" cap="smal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MIP’s</a:t>
            </a:r>
            <a:endParaRPr lang="pt-BR" sz="2000" u="sng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441F5BE-5B94-4479-AB93-66C1FDBF8E4E}"/>
              </a:ext>
            </a:extLst>
          </p:cNvPr>
          <p:cNvSpPr txBox="1"/>
          <p:nvPr/>
        </p:nvSpPr>
        <p:spPr>
          <a:xfrm>
            <a:off x="11211013" y="6140965"/>
            <a:ext cx="2843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1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9FCD3995-DBCB-4A95-9BDC-CAF899024E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79" y="1435343"/>
            <a:ext cx="1343717" cy="694254"/>
          </a:xfrm>
          <a:prstGeom prst="rect">
            <a:avLst/>
          </a:prstGeom>
        </p:spPr>
      </p:pic>
      <p:sp>
        <p:nvSpPr>
          <p:cNvPr id="2" name="Sinal de Adição 1">
            <a:extLst>
              <a:ext uri="{FF2B5EF4-FFF2-40B4-BE49-F238E27FC236}">
                <a16:creationId xmlns:a16="http://schemas.microsoft.com/office/drawing/2014/main" xmlns="" id="{4C4B4C12-91E9-451D-BC8C-64868AF56793}"/>
              </a:ext>
            </a:extLst>
          </p:cNvPr>
          <p:cNvSpPr/>
          <p:nvPr/>
        </p:nvSpPr>
        <p:spPr>
          <a:xfrm>
            <a:off x="1344078" y="2477208"/>
            <a:ext cx="383706" cy="346405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BFBD18BA-C246-4E9D-8021-DD6C668BD608}"/>
              </a:ext>
            </a:extLst>
          </p:cNvPr>
          <p:cNvSpPr txBox="1"/>
          <p:nvPr/>
        </p:nvSpPr>
        <p:spPr>
          <a:xfrm>
            <a:off x="2094157" y="1568562"/>
            <a:ext cx="13437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Sistema Único de Saúde - SUS</a:t>
            </a:r>
            <a:endParaRPr lang="pt-B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 descr="Bolo decorado com velas&#10;&#10;Descrição gerada automaticamente com confiança média">
            <a:extLst>
              <a:ext uri="{FF2B5EF4-FFF2-40B4-BE49-F238E27FC236}">
                <a16:creationId xmlns:a16="http://schemas.microsoft.com/office/drawing/2014/main" xmlns="" id="{603B4D6E-026C-4286-82EF-CEB75602E3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16" y="2996479"/>
            <a:ext cx="1707998" cy="1082242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998F625F-2617-47F6-8024-1870D5A8C3A8}"/>
              </a:ext>
            </a:extLst>
          </p:cNvPr>
          <p:cNvSpPr txBox="1"/>
          <p:nvPr/>
        </p:nvSpPr>
        <p:spPr>
          <a:xfrm>
            <a:off x="2260759" y="3448918"/>
            <a:ext cx="6739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cap="small" dirty="0" err="1">
                <a:latin typeface="Arial" panose="020B0604020202020204" pitchFamily="34" charset="0"/>
                <a:cs typeface="Arial" panose="020B0604020202020204" pitchFamily="34" charset="0"/>
              </a:rPr>
              <a:t>MIP’s</a:t>
            </a:r>
            <a:endParaRPr lang="pt-BR" sz="1400" b="1" dirty="0"/>
          </a:p>
        </p:txBody>
      </p:sp>
      <p:sp>
        <p:nvSpPr>
          <p:cNvPr id="10" name="Igual a 9">
            <a:extLst>
              <a:ext uri="{FF2B5EF4-FFF2-40B4-BE49-F238E27FC236}">
                <a16:creationId xmlns:a16="http://schemas.microsoft.com/office/drawing/2014/main" xmlns="" id="{10FFAB4F-99C3-4B2B-B07E-085E83931674}"/>
              </a:ext>
            </a:extLst>
          </p:cNvPr>
          <p:cNvSpPr/>
          <p:nvPr/>
        </p:nvSpPr>
        <p:spPr>
          <a:xfrm>
            <a:off x="3922676" y="3374513"/>
            <a:ext cx="550817" cy="382182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xmlns="" id="{D3DD277B-4AF9-432E-B9EE-2DC8650AC1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6947" y="2525025"/>
            <a:ext cx="1052539" cy="292453"/>
          </a:xfrm>
          <a:prstGeom prst="rect">
            <a:avLst/>
          </a:prstGeom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xmlns="" id="{9C742976-63F2-4583-BB41-5690FEA92E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3119" y="4829212"/>
            <a:ext cx="952456" cy="314053"/>
          </a:xfrm>
          <a:prstGeom prst="rect">
            <a:avLst/>
          </a:prstGeom>
        </p:spPr>
      </p:pic>
      <p:pic>
        <p:nvPicPr>
          <p:cNvPr id="25" name="Imagem 24">
            <a:extLst>
              <a:ext uri="{FF2B5EF4-FFF2-40B4-BE49-F238E27FC236}">
                <a16:creationId xmlns:a16="http://schemas.microsoft.com/office/drawing/2014/main" xmlns="" id="{0DB5ED9A-D04D-4958-A126-C69A991F34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039" y="4824062"/>
            <a:ext cx="1052539" cy="319203"/>
          </a:xfrm>
          <a:prstGeom prst="rect">
            <a:avLst/>
          </a:prstGeom>
        </p:spPr>
      </p:pic>
      <p:pic>
        <p:nvPicPr>
          <p:cNvPr id="29" name="Imagem 28">
            <a:extLst>
              <a:ext uri="{FF2B5EF4-FFF2-40B4-BE49-F238E27FC236}">
                <a16:creationId xmlns:a16="http://schemas.microsoft.com/office/drawing/2014/main" xmlns="" id="{B72D550B-A33C-42F8-8DEC-BAE71D7C55D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932" y="1420687"/>
            <a:ext cx="993856" cy="319203"/>
          </a:xfrm>
          <a:prstGeom prst="rect">
            <a:avLst/>
          </a:prstGeom>
        </p:spPr>
      </p:pic>
      <p:sp>
        <p:nvSpPr>
          <p:cNvPr id="31" name="Sinal de Adição 30">
            <a:extLst>
              <a:ext uri="{FF2B5EF4-FFF2-40B4-BE49-F238E27FC236}">
                <a16:creationId xmlns:a16="http://schemas.microsoft.com/office/drawing/2014/main" xmlns="" id="{822032CF-C6AA-4621-8661-56E52BE0D523}"/>
              </a:ext>
            </a:extLst>
          </p:cNvPr>
          <p:cNvSpPr/>
          <p:nvPr/>
        </p:nvSpPr>
        <p:spPr>
          <a:xfrm>
            <a:off x="1344078" y="4194959"/>
            <a:ext cx="383706" cy="346405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xmlns="" id="{4CBF3D14-8C17-41D3-93E6-DBE4C03F4821}"/>
              </a:ext>
            </a:extLst>
          </p:cNvPr>
          <p:cNvSpPr txBox="1"/>
          <p:nvPr/>
        </p:nvSpPr>
        <p:spPr>
          <a:xfrm>
            <a:off x="2046713" y="5014503"/>
            <a:ext cx="168549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cap="small" dirty="0">
                <a:latin typeface="Arial" panose="020B0604020202020204" pitchFamily="34" charset="0"/>
                <a:cs typeface="Arial" panose="020B0604020202020204" pitchFamily="34" charset="0"/>
              </a:rPr>
              <a:t>Disponibilização em estabelecimentos comerciais de todo o brasil</a:t>
            </a:r>
            <a:endParaRPr lang="pt-BR" sz="1400" b="1" dirty="0"/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xmlns="" id="{E8CBC46B-BF38-4BED-99EF-50C36DF753FE}"/>
              </a:ext>
            </a:extLst>
          </p:cNvPr>
          <p:cNvSpPr txBox="1"/>
          <p:nvPr/>
        </p:nvSpPr>
        <p:spPr>
          <a:xfrm>
            <a:off x="5384704" y="2909209"/>
            <a:ext cx="12703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cap="small" dirty="0">
                <a:latin typeface="Arial" panose="020B0604020202020204" pitchFamily="34" charset="0"/>
                <a:cs typeface="Arial" panose="020B0604020202020204" pitchFamily="34" charset="0"/>
              </a:rPr>
              <a:t>Adesão ao tratamento</a:t>
            </a:r>
          </a:p>
          <a:p>
            <a:endParaRPr lang="pt-BR" sz="12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cap="small" dirty="0">
                <a:latin typeface="Arial" panose="020B0604020202020204" pitchFamily="34" charset="0"/>
                <a:cs typeface="Arial" panose="020B0604020202020204" pitchFamily="34" charset="0"/>
              </a:rPr>
              <a:t>Nº de consultas</a:t>
            </a:r>
          </a:p>
          <a:p>
            <a:endParaRPr lang="pt-BR" sz="1200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cap="small" dirty="0">
                <a:latin typeface="Arial" panose="020B0604020202020204" pitchFamily="34" charset="0"/>
                <a:cs typeface="Arial" panose="020B0604020202020204" pitchFamily="34" charset="0"/>
              </a:rPr>
              <a:t>Custos</a:t>
            </a:r>
            <a:endParaRPr lang="pt-BR" sz="1200" dirty="0"/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xmlns="" id="{3EC0D15F-6636-4E94-8E0F-126CD8F2E50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808" y="2958452"/>
            <a:ext cx="213378" cy="243861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xmlns="" id="{14D1E4EC-6897-4BB6-AE27-CD73F174676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1808" y="3484261"/>
            <a:ext cx="182896" cy="198137"/>
          </a:xfrm>
          <a:prstGeom prst="rect">
            <a:avLst/>
          </a:prstGeom>
        </p:spPr>
      </p:pic>
      <p:pic>
        <p:nvPicPr>
          <p:cNvPr id="35" name="Imagem 34">
            <a:extLst>
              <a:ext uri="{FF2B5EF4-FFF2-40B4-BE49-F238E27FC236}">
                <a16:creationId xmlns:a16="http://schemas.microsoft.com/office/drawing/2014/main" xmlns="" id="{34D759CB-8804-4B8E-82A7-CFAC94640C4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7049" y="4051359"/>
            <a:ext cx="182896" cy="198137"/>
          </a:xfrm>
          <a:prstGeom prst="rect">
            <a:avLst/>
          </a:prstGeom>
        </p:spPr>
      </p:pic>
      <p:sp>
        <p:nvSpPr>
          <p:cNvPr id="36" name="CaixaDeTexto 35">
            <a:extLst>
              <a:ext uri="{FF2B5EF4-FFF2-40B4-BE49-F238E27FC236}">
                <a16:creationId xmlns:a16="http://schemas.microsoft.com/office/drawing/2014/main" xmlns="" id="{8865C345-D74F-4749-9F6E-257501FA0108}"/>
              </a:ext>
            </a:extLst>
          </p:cNvPr>
          <p:cNvSpPr txBox="1"/>
          <p:nvPr/>
        </p:nvSpPr>
        <p:spPr>
          <a:xfrm>
            <a:off x="7473065" y="1798086"/>
            <a:ext cx="13437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cap="small" dirty="0">
                <a:latin typeface="Arial" panose="020B0604020202020204" pitchFamily="34" charset="0"/>
                <a:cs typeface="Arial" panose="020B0604020202020204" pitchFamily="34" charset="0"/>
              </a:rPr>
              <a:t>Melhoria na Saúde Pública</a:t>
            </a:r>
          </a:p>
          <a:p>
            <a:endParaRPr lang="pt-BR" sz="12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cap="small" dirty="0">
                <a:latin typeface="Arial" panose="020B0604020202020204" pitchFamily="34" charset="0"/>
                <a:cs typeface="Arial" panose="020B0604020202020204" pitchFamily="34" charset="0"/>
              </a:rPr>
              <a:t>Produtividade</a:t>
            </a:r>
          </a:p>
          <a:p>
            <a:endParaRPr lang="pt-BR" sz="1200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cap="small" dirty="0">
                <a:latin typeface="Arial" panose="020B0604020202020204" pitchFamily="34" charset="0"/>
                <a:cs typeface="Arial" panose="020B0604020202020204" pitchFamily="34" charset="0"/>
              </a:rPr>
              <a:t>Mortes prematuras</a:t>
            </a:r>
            <a:endParaRPr lang="pt-BR" sz="1200" dirty="0"/>
          </a:p>
        </p:txBody>
      </p:sp>
      <p:pic>
        <p:nvPicPr>
          <p:cNvPr id="37" name="Imagem 36">
            <a:extLst>
              <a:ext uri="{FF2B5EF4-FFF2-40B4-BE49-F238E27FC236}">
                <a16:creationId xmlns:a16="http://schemas.microsoft.com/office/drawing/2014/main" xmlns="" id="{13E06ABE-F7E8-4E07-83C8-B34712AE006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2554" y="1889410"/>
            <a:ext cx="213378" cy="243861"/>
          </a:xfrm>
          <a:prstGeom prst="rect">
            <a:avLst/>
          </a:prstGeom>
        </p:spPr>
      </p:pic>
      <p:pic>
        <p:nvPicPr>
          <p:cNvPr id="38" name="Imagem 37">
            <a:extLst>
              <a:ext uri="{FF2B5EF4-FFF2-40B4-BE49-F238E27FC236}">
                <a16:creationId xmlns:a16="http://schemas.microsoft.com/office/drawing/2014/main" xmlns="" id="{0EA42596-8396-4180-9303-4A590BD8348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9687" y="2375324"/>
            <a:ext cx="213378" cy="243861"/>
          </a:xfrm>
          <a:prstGeom prst="rect">
            <a:avLst/>
          </a:prstGeom>
        </p:spPr>
      </p:pic>
      <p:pic>
        <p:nvPicPr>
          <p:cNvPr id="39" name="Imagem 38">
            <a:extLst>
              <a:ext uri="{FF2B5EF4-FFF2-40B4-BE49-F238E27FC236}">
                <a16:creationId xmlns:a16="http://schemas.microsoft.com/office/drawing/2014/main" xmlns="" id="{22D135CF-2B9A-481A-98B1-A570EEC0311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7795" y="2870770"/>
            <a:ext cx="182896" cy="198137"/>
          </a:xfrm>
          <a:prstGeom prst="rect">
            <a:avLst/>
          </a:prstGeom>
        </p:spPr>
      </p:pic>
      <p:sp>
        <p:nvSpPr>
          <p:cNvPr id="41" name="CaixaDeTexto 40">
            <a:extLst>
              <a:ext uri="{FF2B5EF4-FFF2-40B4-BE49-F238E27FC236}">
                <a16:creationId xmlns:a16="http://schemas.microsoft.com/office/drawing/2014/main" xmlns="" id="{0691B471-63C0-46B9-AC78-874FF314048D}"/>
              </a:ext>
            </a:extLst>
          </p:cNvPr>
          <p:cNvSpPr txBox="1"/>
          <p:nvPr/>
        </p:nvSpPr>
        <p:spPr>
          <a:xfrm>
            <a:off x="9699375" y="2996479"/>
            <a:ext cx="16674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cap="small" dirty="0">
                <a:latin typeface="Arial" panose="020B0604020202020204" pitchFamily="34" charset="0"/>
                <a:cs typeface="Arial" panose="020B0604020202020204" pitchFamily="34" charset="0"/>
              </a:rPr>
              <a:t>Ênfase no papel de facilitação ao acesso à medicamentos e na promoção da saúde</a:t>
            </a:r>
          </a:p>
          <a:p>
            <a:endParaRPr lang="pt-BR" sz="1200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cap="small" dirty="0">
                <a:latin typeface="Arial" panose="020B0604020202020204" pitchFamily="34" charset="0"/>
                <a:cs typeface="Arial" panose="020B0604020202020204" pitchFamily="34" charset="0"/>
              </a:rPr>
              <a:t>Qualidade dos produtos</a:t>
            </a:r>
            <a:endParaRPr lang="pt-BR" sz="1200" dirty="0"/>
          </a:p>
        </p:txBody>
      </p:sp>
      <p:pic>
        <p:nvPicPr>
          <p:cNvPr id="42" name="Imagem 41">
            <a:extLst>
              <a:ext uri="{FF2B5EF4-FFF2-40B4-BE49-F238E27FC236}">
                <a16:creationId xmlns:a16="http://schemas.microsoft.com/office/drawing/2014/main" xmlns="" id="{022B78F4-5B06-45BD-8DF3-F820B8DD5A4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9432" y="3205057"/>
            <a:ext cx="213378" cy="243861"/>
          </a:xfrm>
          <a:prstGeom prst="rect">
            <a:avLst/>
          </a:prstGeom>
        </p:spPr>
      </p:pic>
      <p:pic>
        <p:nvPicPr>
          <p:cNvPr id="43" name="Imagem 42">
            <a:extLst>
              <a:ext uri="{FF2B5EF4-FFF2-40B4-BE49-F238E27FC236}">
                <a16:creationId xmlns:a16="http://schemas.microsoft.com/office/drawing/2014/main" xmlns="" id="{E8E91BCC-3A71-4CBA-A0E6-4941E927292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2715" y="3838065"/>
            <a:ext cx="213378" cy="243861"/>
          </a:xfrm>
          <a:prstGeom prst="rect">
            <a:avLst/>
          </a:prstGeom>
        </p:spPr>
      </p:pic>
      <p:sp>
        <p:nvSpPr>
          <p:cNvPr id="44" name="CaixaDeTexto 43">
            <a:extLst>
              <a:ext uri="{FF2B5EF4-FFF2-40B4-BE49-F238E27FC236}">
                <a16:creationId xmlns:a16="http://schemas.microsoft.com/office/drawing/2014/main" xmlns="" id="{154C0DEE-3EF7-4635-9651-5E15DEEB1702}"/>
              </a:ext>
            </a:extLst>
          </p:cNvPr>
          <p:cNvSpPr txBox="1"/>
          <p:nvPr/>
        </p:nvSpPr>
        <p:spPr>
          <a:xfrm>
            <a:off x="6354442" y="5256257"/>
            <a:ext cx="14591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cap="small" dirty="0">
                <a:latin typeface="Arial" panose="020B0604020202020204" pitchFamily="34" charset="0"/>
                <a:cs typeface="Arial" panose="020B0604020202020204" pitchFamily="34" charset="0"/>
              </a:rPr>
              <a:t>Autocuidado efetivo</a:t>
            </a:r>
          </a:p>
          <a:p>
            <a:endParaRPr lang="pt-BR" sz="1200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cap="small" dirty="0">
                <a:latin typeface="Arial" panose="020B0604020202020204" pitchFamily="34" charset="0"/>
                <a:cs typeface="Arial" panose="020B0604020202020204" pitchFamily="34" charset="0"/>
              </a:rPr>
              <a:t>educação</a:t>
            </a:r>
            <a:endParaRPr lang="pt-BR" sz="1200" dirty="0"/>
          </a:p>
        </p:txBody>
      </p:sp>
      <p:pic>
        <p:nvPicPr>
          <p:cNvPr id="45" name="Imagem 44">
            <a:extLst>
              <a:ext uri="{FF2B5EF4-FFF2-40B4-BE49-F238E27FC236}">
                <a16:creationId xmlns:a16="http://schemas.microsoft.com/office/drawing/2014/main" xmlns="" id="{A411E02B-1E58-4CF9-BA42-BC528C312F6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6128" y="5350434"/>
            <a:ext cx="213378" cy="243861"/>
          </a:xfrm>
          <a:prstGeom prst="rect">
            <a:avLst/>
          </a:prstGeom>
        </p:spPr>
      </p:pic>
      <p:pic>
        <p:nvPicPr>
          <p:cNvPr id="46" name="Imagem 45">
            <a:extLst>
              <a:ext uri="{FF2B5EF4-FFF2-40B4-BE49-F238E27FC236}">
                <a16:creationId xmlns:a16="http://schemas.microsoft.com/office/drawing/2014/main" xmlns="" id="{A204BC91-722C-4BA2-9CC1-D98FC021F37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893" y="5841999"/>
            <a:ext cx="213378" cy="243861"/>
          </a:xfrm>
          <a:prstGeom prst="rect">
            <a:avLst/>
          </a:prstGeom>
        </p:spPr>
      </p:pic>
      <p:sp>
        <p:nvSpPr>
          <p:cNvPr id="47" name="CaixaDeTexto 46">
            <a:extLst>
              <a:ext uri="{FF2B5EF4-FFF2-40B4-BE49-F238E27FC236}">
                <a16:creationId xmlns:a16="http://schemas.microsoft.com/office/drawing/2014/main" xmlns="" id="{499EFCA7-8842-421E-AFBF-31684D118CDB}"/>
              </a:ext>
            </a:extLst>
          </p:cNvPr>
          <p:cNvSpPr txBox="1"/>
          <p:nvPr/>
        </p:nvSpPr>
        <p:spPr>
          <a:xfrm>
            <a:off x="8282147" y="5195388"/>
            <a:ext cx="1170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cap="small" dirty="0">
                <a:latin typeface="Arial" panose="020B0604020202020204" pitchFamily="34" charset="0"/>
                <a:cs typeface="Arial" panose="020B0604020202020204" pitchFamily="34" charset="0"/>
              </a:rPr>
              <a:t>Tempo para tratar casos mais sérios </a:t>
            </a:r>
          </a:p>
          <a:p>
            <a:endParaRPr lang="pt-BR" sz="1200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cap="small" dirty="0">
                <a:latin typeface="Arial" panose="020B0604020202020204" pitchFamily="34" charset="0"/>
                <a:cs typeface="Arial" panose="020B0604020202020204" pitchFamily="34" charset="0"/>
              </a:rPr>
              <a:t>Nº de consultas</a:t>
            </a:r>
            <a:endParaRPr lang="pt-BR" sz="1200" dirty="0"/>
          </a:p>
        </p:txBody>
      </p:sp>
      <p:pic>
        <p:nvPicPr>
          <p:cNvPr id="48" name="Imagem 47">
            <a:extLst>
              <a:ext uri="{FF2B5EF4-FFF2-40B4-BE49-F238E27FC236}">
                <a16:creationId xmlns:a16="http://schemas.microsoft.com/office/drawing/2014/main" xmlns="" id="{477BC96C-D279-4EB4-BBD4-31CB3549AB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769" y="5360891"/>
            <a:ext cx="213378" cy="243861"/>
          </a:xfrm>
          <a:prstGeom prst="rect">
            <a:avLst/>
          </a:prstGeom>
        </p:spPr>
      </p:pic>
      <p:pic>
        <p:nvPicPr>
          <p:cNvPr id="49" name="Imagem 48">
            <a:extLst>
              <a:ext uri="{FF2B5EF4-FFF2-40B4-BE49-F238E27FC236}">
                <a16:creationId xmlns:a16="http://schemas.microsoft.com/office/drawing/2014/main" xmlns="" id="{23BD148B-CBBA-44A3-BD02-5CC27E1D9FD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9251" y="6022050"/>
            <a:ext cx="182896" cy="198137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xmlns="" id="{02C48BCD-4A32-70C8-27B9-9D402790947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79" y="4850462"/>
            <a:ext cx="1282123" cy="1282123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xmlns="" id="{BF507895-67FA-72D9-F7E9-951597651995}"/>
              </a:ext>
            </a:extLst>
          </p:cNvPr>
          <p:cNvSpPr txBox="1"/>
          <p:nvPr/>
        </p:nvSpPr>
        <p:spPr>
          <a:xfrm>
            <a:off x="9503965" y="2081755"/>
            <a:ext cx="1664766" cy="8309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Distribuição em Estabelecimentos comerciais</a:t>
            </a:r>
          </a:p>
        </p:txBody>
      </p:sp>
    </p:spTree>
    <p:extLst>
      <p:ext uri="{BB962C8B-B14F-4D97-AF65-F5344CB8AC3E}">
        <p14:creationId xmlns:p14="http://schemas.microsoft.com/office/powerpoint/2010/main" val="65888488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/>
          <p:cNvCxnSpPr/>
          <p:nvPr/>
        </p:nvCxnSpPr>
        <p:spPr>
          <a:xfrm>
            <a:off x="330926" y="1062447"/>
            <a:ext cx="11495314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3231751" y="150593"/>
            <a:ext cx="57284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cap="small" dirty="0">
                <a:latin typeface="Arial" panose="020B0604020202020204" pitchFamily="34" charset="0"/>
                <a:cs typeface="Arial" panose="020B0604020202020204" pitchFamily="34" charset="0"/>
              </a:rPr>
              <a:t>Medicamentos Isentos de Prescrição</a:t>
            </a:r>
          </a:p>
          <a:p>
            <a:pPr algn="ctr"/>
            <a:r>
              <a:rPr lang="pt-BR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Benefícios dos </a:t>
            </a:r>
            <a:r>
              <a:rPr lang="pt-BR" sz="2000" u="sng" cap="smal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MIP’s</a:t>
            </a:r>
            <a:endParaRPr lang="pt-BR" sz="2000" u="sng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441F5BE-5B94-4479-AB93-66C1FDBF8E4E}"/>
              </a:ext>
            </a:extLst>
          </p:cNvPr>
          <p:cNvSpPr txBox="1"/>
          <p:nvPr/>
        </p:nvSpPr>
        <p:spPr>
          <a:xfrm>
            <a:off x="11211013" y="6140965"/>
            <a:ext cx="2843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2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5718B603-7600-45A3-8BF3-BF84155646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653" y="1393008"/>
            <a:ext cx="2940992" cy="1856808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06DF772C-FA67-4CD3-BE56-09CDB984D110}"/>
              </a:ext>
            </a:extLst>
          </p:cNvPr>
          <p:cNvSpPr txBox="1"/>
          <p:nvPr/>
        </p:nvSpPr>
        <p:spPr>
          <a:xfrm>
            <a:off x="3966633" y="1548238"/>
            <a:ext cx="78596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Direito da pessoa de forma autônoma  atuar sobre a própria saúde (liberdade);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 descr="Ícone&#10;&#10;Descrição gerada automaticamente">
            <a:extLst>
              <a:ext uri="{FF2B5EF4-FFF2-40B4-BE49-F238E27FC236}">
                <a16:creationId xmlns:a16="http://schemas.microsoft.com/office/drawing/2014/main" xmlns="" id="{5AFE49E6-54C6-487D-8434-DD4ABDDEF3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2371" y="3758176"/>
            <a:ext cx="2352943" cy="2116814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515D438D-AFAC-493A-924A-3C683246B13E}"/>
              </a:ext>
            </a:extLst>
          </p:cNvPr>
          <p:cNvSpPr txBox="1"/>
          <p:nvPr/>
        </p:nvSpPr>
        <p:spPr>
          <a:xfrm>
            <a:off x="884767" y="4000975"/>
            <a:ext cx="80754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alt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Maior seguridade para com o bem estar e o atendimento célere do Paciente.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2737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/>
          <p:cNvCxnSpPr/>
          <p:nvPr/>
        </p:nvCxnSpPr>
        <p:spPr>
          <a:xfrm>
            <a:off x="330926" y="1062447"/>
            <a:ext cx="11495314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3231751" y="150593"/>
            <a:ext cx="57284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cap="small" dirty="0">
                <a:latin typeface="Arial" panose="020B0604020202020204" pitchFamily="34" charset="0"/>
                <a:cs typeface="Arial" panose="020B0604020202020204" pitchFamily="34" charset="0"/>
              </a:rPr>
              <a:t>Medicamentos Isentos de Prescrição</a:t>
            </a:r>
          </a:p>
          <a:p>
            <a:pPr algn="ctr"/>
            <a:r>
              <a:rPr lang="pt-BR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Linha temporal dos </a:t>
            </a:r>
            <a:r>
              <a:rPr lang="pt-BR" sz="2000" u="sng" cap="smal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MIP’s</a:t>
            </a:r>
            <a:r>
              <a:rPr lang="pt-BR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 no Brasil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441F5BE-5B94-4479-AB93-66C1FDBF8E4E}"/>
              </a:ext>
            </a:extLst>
          </p:cNvPr>
          <p:cNvSpPr txBox="1"/>
          <p:nvPr/>
        </p:nvSpPr>
        <p:spPr>
          <a:xfrm>
            <a:off x="11211013" y="6140965"/>
            <a:ext cx="2843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4</a:t>
            </a:r>
          </a:p>
        </p:txBody>
      </p:sp>
      <p:pic>
        <p:nvPicPr>
          <p:cNvPr id="8" name="Imagem 7" descr="Ícone&#10;&#10;Descrição gerada automaticamente">
            <a:extLst>
              <a:ext uri="{FF2B5EF4-FFF2-40B4-BE49-F238E27FC236}">
                <a16:creationId xmlns:a16="http://schemas.microsoft.com/office/drawing/2014/main" xmlns="" id="{E7B79932-ADA7-4D33-8991-4C395F921A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" y="3006216"/>
            <a:ext cx="1863340" cy="1863340"/>
          </a:xfrm>
          <a:prstGeom prst="rect">
            <a:avLst/>
          </a:prstGeom>
        </p:spPr>
      </p:pic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xmlns="" id="{5D015402-1210-45D0-A4E0-93E2E7947C24}"/>
              </a:ext>
            </a:extLst>
          </p:cNvPr>
          <p:cNvCxnSpPr>
            <a:cxnSpLocks/>
            <a:stCxn id="8" idx="0"/>
            <a:endCxn id="24" idx="1"/>
          </p:cNvCxnSpPr>
          <p:nvPr/>
        </p:nvCxnSpPr>
        <p:spPr>
          <a:xfrm flipV="1">
            <a:off x="1297430" y="1980425"/>
            <a:ext cx="1415568" cy="102579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" name="CaixaDeTexto 23">
            <a:extLst>
              <a:ext uri="{FF2B5EF4-FFF2-40B4-BE49-F238E27FC236}">
                <a16:creationId xmlns:a16="http://schemas.microsoft.com/office/drawing/2014/main" xmlns="" id="{BC096AE3-DE93-4B57-8ED0-14D08524B829}"/>
              </a:ext>
            </a:extLst>
          </p:cNvPr>
          <p:cNvSpPr txBox="1"/>
          <p:nvPr/>
        </p:nvSpPr>
        <p:spPr>
          <a:xfrm>
            <a:off x="2712998" y="1287927"/>
            <a:ext cx="9088873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Década de 1970: </a:t>
            </a:r>
            <a:r>
              <a:rPr lang="pt-BR" sz="1400" b="1" u="sng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 Lei 5.991/73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em seu Artigo 6º determinou que a venda de medicamentos só poderia ser realizada em:</a:t>
            </a:r>
          </a:p>
          <a:p>
            <a:pPr marL="342900" indent="-342900">
              <a:buAutoNum type="alphaLcParenR"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Farmácias </a:t>
            </a:r>
          </a:p>
          <a:p>
            <a:pPr marL="342900" indent="-342900">
              <a:buAutoNum type="alphaLcParenR"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Drogarias </a:t>
            </a:r>
          </a:p>
          <a:p>
            <a:pPr marL="342900" indent="-342900">
              <a:buAutoNum type="alphaLcParenR"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Postos de Medicamento e Unidades Volantes </a:t>
            </a:r>
          </a:p>
          <a:p>
            <a:pPr marL="342900" indent="-342900">
              <a:buAutoNum type="alphaLcParenR"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Dispensário de Medicamentos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xmlns="" id="{7C300B07-52BE-42E2-87B1-C5DAC7005307}"/>
              </a:ext>
            </a:extLst>
          </p:cNvPr>
          <p:cNvSpPr txBox="1"/>
          <p:nvPr/>
        </p:nvSpPr>
        <p:spPr>
          <a:xfrm>
            <a:off x="2966678" y="3567088"/>
            <a:ext cx="1525037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Década de 1990</a:t>
            </a:r>
          </a:p>
        </p:txBody>
      </p:sp>
      <p:cxnSp>
        <p:nvCxnSpPr>
          <p:cNvPr id="42" name="Conector reto 41">
            <a:extLst>
              <a:ext uri="{FF2B5EF4-FFF2-40B4-BE49-F238E27FC236}">
                <a16:creationId xmlns:a16="http://schemas.microsoft.com/office/drawing/2014/main" xmlns="" id="{C6CF201C-51DF-4EB9-9F9C-6D7C20B1E71A}"/>
              </a:ext>
            </a:extLst>
          </p:cNvPr>
          <p:cNvCxnSpPr>
            <a:cxnSpLocks/>
            <a:stCxn id="39" idx="3"/>
            <a:endCxn id="46" idx="1"/>
          </p:cNvCxnSpPr>
          <p:nvPr/>
        </p:nvCxnSpPr>
        <p:spPr>
          <a:xfrm flipV="1">
            <a:off x="4491715" y="3680159"/>
            <a:ext cx="1021093" cy="4081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6" name="Imagem 45" descr="Homem de terno e gravata&#10;&#10;Descrição gerada automaticamente">
            <a:extLst>
              <a:ext uri="{FF2B5EF4-FFF2-40B4-BE49-F238E27FC236}">
                <a16:creationId xmlns:a16="http://schemas.microsoft.com/office/drawing/2014/main" xmlns="" id="{D898604F-B0EA-445B-8B51-990B317138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2808" y="2988105"/>
            <a:ext cx="1297774" cy="1384107"/>
          </a:xfrm>
          <a:prstGeom prst="rect">
            <a:avLst/>
          </a:prstGeom>
        </p:spPr>
      </p:pic>
      <p:sp>
        <p:nvSpPr>
          <p:cNvPr id="61" name="CaixaDeTexto 60">
            <a:extLst>
              <a:ext uri="{FF2B5EF4-FFF2-40B4-BE49-F238E27FC236}">
                <a16:creationId xmlns:a16="http://schemas.microsoft.com/office/drawing/2014/main" xmlns="" id="{411EC8C9-CAF5-4BD9-A85E-AB10DDC3914F}"/>
              </a:ext>
            </a:extLst>
          </p:cNvPr>
          <p:cNvSpPr txBox="1"/>
          <p:nvPr/>
        </p:nvSpPr>
        <p:spPr>
          <a:xfrm>
            <a:off x="4994007" y="4325875"/>
            <a:ext cx="2489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Fernando Henrique Cardoso</a:t>
            </a:r>
          </a:p>
        </p:txBody>
      </p:sp>
      <p:cxnSp>
        <p:nvCxnSpPr>
          <p:cNvPr id="67" name="Conector reto 66">
            <a:extLst>
              <a:ext uri="{FF2B5EF4-FFF2-40B4-BE49-F238E27FC236}">
                <a16:creationId xmlns:a16="http://schemas.microsoft.com/office/drawing/2014/main" xmlns="" id="{E0D7DF6A-8674-4D3D-BBA9-D230E89419CD}"/>
              </a:ext>
            </a:extLst>
          </p:cNvPr>
          <p:cNvCxnSpPr>
            <a:cxnSpLocks/>
            <a:stCxn id="46" idx="3"/>
            <a:endCxn id="131" idx="1"/>
          </p:cNvCxnSpPr>
          <p:nvPr/>
        </p:nvCxnSpPr>
        <p:spPr>
          <a:xfrm>
            <a:off x="6810582" y="3680159"/>
            <a:ext cx="964841" cy="1345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1" name="Conector reto 100">
            <a:extLst>
              <a:ext uri="{FF2B5EF4-FFF2-40B4-BE49-F238E27FC236}">
                <a16:creationId xmlns:a16="http://schemas.microsoft.com/office/drawing/2014/main" xmlns="" id="{5F08EE33-B6DD-4874-948A-902294B5E54A}"/>
              </a:ext>
            </a:extLst>
          </p:cNvPr>
          <p:cNvCxnSpPr>
            <a:cxnSpLocks/>
            <a:stCxn id="39" idx="1"/>
            <a:endCxn id="8" idx="3"/>
          </p:cNvCxnSpPr>
          <p:nvPr/>
        </p:nvCxnSpPr>
        <p:spPr>
          <a:xfrm flipH="1">
            <a:off x="2229100" y="3720977"/>
            <a:ext cx="737578" cy="21690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1" name="CaixaDeTexto 130">
            <a:extLst>
              <a:ext uri="{FF2B5EF4-FFF2-40B4-BE49-F238E27FC236}">
                <a16:creationId xmlns:a16="http://schemas.microsoft.com/office/drawing/2014/main" xmlns="" id="{1C8A75FB-0FBD-4F4E-983E-10CBC9316852}"/>
              </a:ext>
            </a:extLst>
          </p:cNvPr>
          <p:cNvSpPr txBox="1"/>
          <p:nvPr/>
        </p:nvSpPr>
        <p:spPr>
          <a:xfrm>
            <a:off x="7775423" y="3337649"/>
            <a:ext cx="4047378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Através da </a:t>
            </a:r>
            <a:r>
              <a:rPr lang="pt-BR" sz="1400" b="1" u="sng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MP 1.027/95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regularizou que a venda fosse realizada em outros estabelecimentos, como supermercados, armazéns, lojas de conveniência e empórios.</a:t>
            </a:r>
            <a:endParaRPr lang="pt-BR" sz="1400" b="1" u="sng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8" name="Conector reto 167">
            <a:extLst>
              <a:ext uri="{FF2B5EF4-FFF2-40B4-BE49-F238E27FC236}">
                <a16:creationId xmlns:a16="http://schemas.microsoft.com/office/drawing/2014/main" xmlns="" id="{361A58D9-961A-4F69-BA00-9477D77DF2EB}"/>
              </a:ext>
            </a:extLst>
          </p:cNvPr>
          <p:cNvCxnSpPr>
            <a:cxnSpLocks/>
            <a:stCxn id="171" idx="1"/>
            <a:endCxn id="8" idx="2"/>
          </p:cNvCxnSpPr>
          <p:nvPr/>
        </p:nvCxnSpPr>
        <p:spPr>
          <a:xfrm flipH="1" flipV="1">
            <a:off x="1297430" y="4869556"/>
            <a:ext cx="647768" cy="5119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1" name="CaixaDeTexto 170">
            <a:extLst>
              <a:ext uri="{FF2B5EF4-FFF2-40B4-BE49-F238E27FC236}">
                <a16:creationId xmlns:a16="http://schemas.microsoft.com/office/drawing/2014/main" xmlns="" id="{3EFBA1FC-CA54-4620-B50D-ABC64B270BA9}"/>
              </a:ext>
            </a:extLst>
          </p:cNvPr>
          <p:cNvSpPr txBox="1"/>
          <p:nvPr/>
        </p:nvSpPr>
        <p:spPr>
          <a:xfrm>
            <a:off x="1945198" y="5227642"/>
            <a:ext cx="595780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2004</a:t>
            </a:r>
          </a:p>
        </p:txBody>
      </p:sp>
      <p:pic>
        <p:nvPicPr>
          <p:cNvPr id="176" name="Imagem 175" descr="Logotipo, nome da empresa&#10;&#10;Descrição gerada automaticamente">
            <a:extLst>
              <a:ext uri="{FF2B5EF4-FFF2-40B4-BE49-F238E27FC236}">
                <a16:creationId xmlns:a16="http://schemas.microsoft.com/office/drawing/2014/main" xmlns="" id="{4A9B823C-4501-425C-B920-851F262C99F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984" y="4563208"/>
            <a:ext cx="2114270" cy="1863339"/>
          </a:xfrm>
          <a:prstGeom prst="rect">
            <a:avLst/>
          </a:prstGeom>
        </p:spPr>
      </p:pic>
      <p:cxnSp>
        <p:nvCxnSpPr>
          <p:cNvPr id="177" name="Conector reto 176">
            <a:extLst>
              <a:ext uri="{FF2B5EF4-FFF2-40B4-BE49-F238E27FC236}">
                <a16:creationId xmlns:a16="http://schemas.microsoft.com/office/drawing/2014/main" xmlns="" id="{A6620F1B-C816-4C99-9700-2401B7F5698E}"/>
              </a:ext>
            </a:extLst>
          </p:cNvPr>
          <p:cNvCxnSpPr>
            <a:cxnSpLocks/>
            <a:stCxn id="176" idx="1"/>
            <a:endCxn id="171" idx="3"/>
          </p:cNvCxnSpPr>
          <p:nvPr/>
        </p:nvCxnSpPr>
        <p:spPr>
          <a:xfrm flipH="1" flipV="1">
            <a:off x="2540978" y="5381531"/>
            <a:ext cx="541006" cy="11334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0" name="Conector reto 179">
            <a:extLst>
              <a:ext uri="{FF2B5EF4-FFF2-40B4-BE49-F238E27FC236}">
                <a16:creationId xmlns:a16="http://schemas.microsoft.com/office/drawing/2014/main" xmlns="" id="{F216A519-14BD-496A-AEE4-2ABB340C56C0}"/>
              </a:ext>
            </a:extLst>
          </p:cNvPr>
          <p:cNvCxnSpPr>
            <a:cxnSpLocks/>
            <a:stCxn id="182" idx="1"/>
            <a:endCxn id="176" idx="3"/>
          </p:cNvCxnSpPr>
          <p:nvPr/>
        </p:nvCxnSpPr>
        <p:spPr>
          <a:xfrm flipH="1" flipV="1">
            <a:off x="5196254" y="5494878"/>
            <a:ext cx="687952" cy="6475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2" name="CaixaDeTexto 181">
            <a:extLst>
              <a:ext uri="{FF2B5EF4-FFF2-40B4-BE49-F238E27FC236}">
                <a16:creationId xmlns:a16="http://schemas.microsoft.com/office/drawing/2014/main" xmlns="" id="{6EBE00BC-796C-41A9-B1B6-9481929C6FFA}"/>
              </a:ext>
            </a:extLst>
          </p:cNvPr>
          <p:cNvSpPr txBox="1"/>
          <p:nvPr/>
        </p:nvSpPr>
        <p:spPr>
          <a:xfrm>
            <a:off x="5884206" y="5082578"/>
            <a:ext cx="4499509" cy="9541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Publicou decisão contrária à venda dos medicamentos nos supracitados  estabelecimentos, cessando a distribuição e retornando as vendas conforme a Lei 5.991/73.</a:t>
            </a:r>
            <a:endParaRPr lang="pt-BR" sz="1400" b="1" u="sng" dirty="0">
              <a:solidFill>
                <a:srgbClr val="C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22242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/>
          <p:cNvCxnSpPr/>
          <p:nvPr/>
        </p:nvCxnSpPr>
        <p:spPr>
          <a:xfrm>
            <a:off x="330926" y="1062447"/>
            <a:ext cx="11495314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3231751" y="150593"/>
            <a:ext cx="572849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cap="small" dirty="0">
                <a:latin typeface="Arial" panose="020B0604020202020204" pitchFamily="34" charset="0"/>
                <a:cs typeface="Arial" panose="020B0604020202020204" pitchFamily="34" charset="0"/>
              </a:rPr>
              <a:t>Medicamentos Isentos de Prescrição</a:t>
            </a:r>
          </a:p>
          <a:p>
            <a:pPr algn="ctr"/>
            <a:r>
              <a:rPr lang="pt-BR" sz="1800" cap="small" dirty="0">
                <a:latin typeface="Arial" panose="020B0604020202020204" pitchFamily="34" charset="0"/>
                <a:cs typeface="Arial" panose="020B0604020202020204" pitchFamily="34" charset="0"/>
              </a:rPr>
              <a:t>Realidade contextual dos </a:t>
            </a:r>
            <a:r>
              <a:rPr lang="pt-BR" sz="1800" u="sng" cap="smal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MIP’s</a:t>
            </a:r>
            <a:r>
              <a:rPr lang="pt-BR" sz="1800" cap="small" dirty="0">
                <a:latin typeface="Arial" panose="020B0604020202020204" pitchFamily="34" charset="0"/>
                <a:cs typeface="Arial" panose="020B0604020202020204" pitchFamily="34" charset="0"/>
              </a:rPr>
              <a:t> no brasil</a:t>
            </a:r>
          </a:p>
          <a:p>
            <a:endParaRPr lang="pt-BR" sz="20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441F5BE-5B94-4479-AB93-66C1FDBF8E4E}"/>
              </a:ext>
            </a:extLst>
          </p:cNvPr>
          <p:cNvSpPr txBox="1"/>
          <p:nvPr/>
        </p:nvSpPr>
        <p:spPr>
          <a:xfrm>
            <a:off x="11211013" y="6140965"/>
            <a:ext cx="2843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5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xmlns="" id="{DCDE1616-C5D5-42C3-AE2D-DFE535D354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5765" y="1268471"/>
            <a:ext cx="1607243" cy="1094662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4D0AF8F3-3089-412C-A09E-4114224E7A9A}"/>
              </a:ext>
            </a:extLst>
          </p:cNvPr>
          <p:cNvSpPr txBox="1"/>
          <p:nvPr/>
        </p:nvSpPr>
        <p:spPr>
          <a:xfrm>
            <a:off x="490079" y="2351782"/>
            <a:ext cx="32452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/>
              <a:t>Agência Nacional de Vigilância Sanitária – ANVISA </a:t>
            </a:r>
          </a:p>
          <a:p>
            <a:pPr algn="ctr"/>
            <a:r>
              <a:rPr lang="pt-BR" sz="1600" dirty="0"/>
              <a:t>Reconheceu através da </a:t>
            </a:r>
            <a:r>
              <a:rPr lang="pt-BR" altLang="pt-BR" sz="16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RDC nº 98/16 da ANVISA</a:t>
            </a:r>
            <a:endParaRPr lang="pt-BR" sz="1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0BCBF5D4-1368-447A-8341-A9EC35889A7F}"/>
              </a:ext>
            </a:extLst>
          </p:cNvPr>
          <p:cNvSpPr txBox="1"/>
          <p:nvPr/>
        </p:nvSpPr>
        <p:spPr>
          <a:xfrm>
            <a:off x="6606321" y="1576673"/>
            <a:ext cx="496329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ct val="0"/>
              </a:spcBef>
            </a:pPr>
            <a:r>
              <a:rPr lang="pt-BR" alt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	segurança ao consumidor;</a:t>
            </a:r>
          </a:p>
          <a:p>
            <a:pPr marL="285750" indent="-285750">
              <a:spcBef>
                <a:spcPct val="0"/>
              </a:spcBef>
            </a:pPr>
            <a:r>
              <a:rPr lang="pt-BR" alt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sintomas identificáveis;</a:t>
            </a:r>
          </a:p>
          <a:p>
            <a:pPr marL="285750" indent="-285750">
              <a:spcBef>
                <a:spcPct val="0"/>
              </a:spcBef>
            </a:pPr>
            <a:r>
              <a:rPr lang="pt-BR" alt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utilização por curto período de tempo;</a:t>
            </a:r>
          </a:p>
          <a:p>
            <a:pPr marL="285750" indent="-285750">
              <a:spcBef>
                <a:spcPct val="0"/>
              </a:spcBef>
            </a:pPr>
            <a:r>
              <a:rPr lang="pt-BR" alt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IV. ser manejável pelo paciente;</a:t>
            </a:r>
          </a:p>
          <a:p>
            <a:pPr marL="285750" indent="-285750">
              <a:spcBef>
                <a:spcPct val="0"/>
              </a:spcBef>
            </a:pPr>
            <a:r>
              <a:rPr lang="pt-BR" alt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V. apresentar baixo potencial de risco;</a:t>
            </a:r>
          </a:p>
          <a:p>
            <a:pPr marL="285750" indent="-285750">
              <a:spcBef>
                <a:spcPct val="0"/>
              </a:spcBef>
            </a:pPr>
            <a:r>
              <a:rPr lang="pt-BR" alt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VI. não causam dependência.</a:t>
            </a:r>
          </a:p>
        </p:txBody>
      </p:sp>
      <p:pic>
        <p:nvPicPr>
          <p:cNvPr id="13" name="Imagem 12" descr="Forma&#10;&#10;Descrição gerada automaticamente com confiança baixa">
            <a:extLst>
              <a:ext uri="{FF2B5EF4-FFF2-40B4-BE49-F238E27FC236}">
                <a16:creationId xmlns:a16="http://schemas.microsoft.com/office/drawing/2014/main" xmlns="" id="{665DEECC-2E76-47BC-B21A-92711B003A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878769">
            <a:off x="4502256" y="1481616"/>
            <a:ext cx="992893" cy="1367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38686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/>
          <p:cNvCxnSpPr/>
          <p:nvPr/>
        </p:nvCxnSpPr>
        <p:spPr>
          <a:xfrm>
            <a:off x="330926" y="1062447"/>
            <a:ext cx="11495314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3231751" y="150593"/>
            <a:ext cx="57284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cap="small" dirty="0">
                <a:latin typeface="Arial" panose="020B0604020202020204" pitchFamily="34" charset="0"/>
                <a:cs typeface="Arial" panose="020B0604020202020204" pitchFamily="34" charset="0"/>
              </a:rPr>
              <a:t>Medicamentos Isentos de Prescrição</a:t>
            </a:r>
          </a:p>
          <a:p>
            <a:pPr algn="ctr"/>
            <a:r>
              <a:rPr lang="pt-BR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Realidade contextual dos </a:t>
            </a:r>
            <a:r>
              <a:rPr lang="pt-BR" sz="2000" u="sng" cap="smal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MIP’s</a:t>
            </a:r>
            <a:r>
              <a:rPr lang="pt-BR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 no brasil</a:t>
            </a:r>
          </a:p>
          <a:p>
            <a:endParaRPr lang="pt-BR" sz="20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441F5BE-5B94-4479-AB93-66C1FDBF8E4E}"/>
              </a:ext>
            </a:extLst>
          </p:cNvPr>
          <p:cNvSpPr txBox="1"/>
          <p:nvPr/>
        </p:nvSpPr>
        <p:spPr>
          <a:xfrm>
            <a:off x="11211013" y="6140965"/>
            <a:ext cx="4909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6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DB0D738F-EA90-4C29-8F6E-97EA83A0D4E9}"/>
              </a:ext>
            </a:extLst>
          </p:cNvPr>
          <p:cNvSpPr txBox="1"/>
          <p:nvPr/>
        </p:nvSpPr>
        <p:spPr>
          <a:xfrm>
            <a:off x="6241581" y="1559446"/>
            <a:ext cx="4864373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ctr">
              <a:spcBef>
                <a:spcPct val="0"/>
              </a:spcBef>
            </a:pPr>
            <a:r>
              <a:rPr lang="pt-BR" altLang="pt-BR" sz="2000" dirty="0">
                <a:solidFill>
                  <a:srgbClr val="000000"/>
                </a:solidFill>
                <a:latin typeface="Garamond" panose="02020404030301010803" pitchFamily="18" charset="0"/>
              </a:rPr>
              <a:t>	</a:t>
            </a:r>
            <a:r>
              <a:rPr lang="pt-BR" alt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Brasil conta com:</a:t>
            </a:r>
          </a:p>
          <a:p>
            <a:pPr marL="342900" indent="-342900" algn="ctr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pt-BR" alt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89 mil farmácias privadas</a:t>
            </a:r>
          </a:p>
          <a:p>
            <a:pPr marL="342900" indent="-342900" algn="ctr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pt-BR" alt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10.7 mil estabelecimentos públicos</a:t>
            </a:r>
          </a:p>
          <a:p>
            <a:pPr marL="342900" indent="-342900" algn="ctr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pt-BR" altLang="pt-BR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spcBef>
                <a:spcPct val="0"/>
              </a:spcBef>
            </a:pPr>
            <a:r>
              <a:rPr lang="pt-BR" alt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Totalizando 99,7 mil farmácias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167CA61F-A5C3-4F9C-BB41-68E88FCAEC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046" y="1559446"/>
            <a:ext cx="2355815" cy="1649070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95ED8B26-BEC3-4965-9797-9848CD859478}"/>
              </a:ext>
            </a:extLst>
          </p:cNvPr>
          <p:cNvSpPr txBox="1"/>
          <p:nvPr/>
        </p:nvSpPr>
        <p:spPr>
          <a:xfrm>
            <a:off x="977414" y="3351571"/>
            <a:ext cx="25730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República Federativa do Brasil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xmlns="" id="{F8AA6D46-0473-499C-9AB4-EFC7D3E0A32C}"/>
              </a:ext>
            </a:extLst>
          </p:cNvPr>
          <p:cNvCxnSpPr/>
          <p:nvPr/>
        </p:nvCxnSpPr>
        <p:spPr>
          <a:xfrm>
            <a:off x="6400800" y="2575109"/>
            <a:ext cx="47051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E2E31AD7-0C07-44A6-8119-AD1DEC0478EA}"/>
              </a:ext>
            </a:extLst>
          </p:cNvPr>
          <p:cNvSpPr txBox="1"/>
          <p:nvPr/>
        </p:nvSpPr>
        <p:spPr>
          <a:xfrm>
            <a:off x="6078583" y="3747391"/>
            <a:ext cx="486437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ctr">
              <a:spcBef>
                <a:spcPct val="0"/>
              </a:spcBef>
            </a:pPr>
            <a:r>
              <a:rPr lang="pt-BR" altLang="pt-BR" sz="2000" dirty="0">
                <a:solidFill>
                  <a:srgbClr val="000000"/>
                </a:solidFill>
                <a:latin typeface="Garamond" panose="02020404030301010803" pitchFamily="18" charset="0"/>
              </a:rPr>
              <a:t>	</a:t>
            </a:r>
            <a:r>
              <a:rPr lang="pt-BR" altLang="pt-BR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país conta com aproximadamente 216 milhões de habitantes, divididos em 5.570 cidades, desta forma há baixa capilaridade, bem como </a:t>
            </a:r>
            <a:r>
              <a:rPr lang="pt-BR" altLang="pt-BR" sz="2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pouca probabilidade</a:t>
            </a:r>
            <a:r>
              <a:rPr lang="pt-BR" altLang="pt-BR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atendimento pleno a todos os brasileiros, pelas Farmácias ou equiparados.</a:t>
            </a:r>
          </a:p>
        </p:txBody>
      </p:sp>
      <p:pic>
        <p:nvPicPr>
          <p:cNvPr id="15" name="Imagem 14" descr="Forma&#10;&#10;Descrição gerada automaticamente com confiança baixa">
            <a:extLst>
              <a:ext uri="{FF2B5EF4-FFF2-40B4-BE49-F238E27FC236}">
                <a16:creationId xmlns:a16="http://schemas.microsoft.com/office/drawing/2014/main" xmlns="" id="{1352EE44-782E-49CE-8A6F-A90C04D2F5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736142">
            <a:off x="4675970" y="1220736"/>
            <a:ext cx="937529" cy="1784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43428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/>
          <p:cNvCxnSpPr/>
          <p:nvPr/>
        </p:nvCxnSpPr>
        <p:spPr>
          <a:xfrm>
            <a:off x="330926" y="1062447"/>
            <a:ext cx="11495314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3231751" y="150593"/>
            <a:ext cx="57284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cap="small" dirty="0">
                <a:latin typeface="Arial" panose="020B0604020202020204" pitchFamily="34" charset="0"/>
                <a:cs typeface="Arial" panose="020B0604020202020204" pitchFamily="34" charset="0"/>
              </a:rPr>
              <a:t>Medicamentos Isentos de Prescrição</a:t>
            </a:r>
          </a:p>
          <a:p>
            <a:pPr algn="ctr"/>
            <a:r>
              <a:rPr lang="pt-BR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Cidades com acesso à Farmácias</a:t>
            </a:r>
          </a:p>
          <a:p>
            <a:endParaRPr lang="pt-BR" sz="20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441F5BE-5B94-4479-AB93-66C1FDBF8E4E}"/>
              </a:ext>
            </a:extLst>
          </p:cNvPr>
          <p:cNvSpPr txBox="1"/>
          <p:nvPr/>
        </p:nvSpPr>
        <p:spPr>
          <a:xfrm>
            <a:off x="11224076" y="6140965"/>
            <a:ext cx="4909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7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xmlns="" id="{A2088DA4-627F-402C-BE9F-0FFDF1E392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2565191"/>
              </p:ext>
            </p:extLst>
          </p:nvPr>
        </p:nvGraphicFramePr>
        <p:xfrm>
          <a:off x="1997800" y="1385213"/>
          <a:ext cx="8651150" cy="4101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980DEFB5-EC2D-4F1E-99D7-8991BFD37E60}"/>
              </a:ext>
            </a:extLst>
          </p:cNvPr>
          <p:cNvSpPr txBox="1"/>
          <p:nvPr/>
        </p:nvSpPr>
        <p:spPr>
          <a:xfrm>
            <a:off x="995953" y="5210778"/>
            <a:ext cx="101652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Fonte: 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https://www12.senado.leg.br/noticias/materias/2018/08/24/venda-de-remedio-sem-prescricao-medica-sera-discutida-na-cas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68856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/>
          <p:cNvCxnSpPr/>
          <p:nvPr/>
        </p:nvCxnSpPr>
        <p:spPr>
          <a:xfrm>
            <a:off x="330926" y="1062447"/>
            <a:ext cx="11495314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3231751" y="77562"/>
            <a:ext cx="572849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cap="small" dirty="0">
                <a:latin typeface="Arial" panose="020B0604020202020204" pitchFamily="34" charset="0"/>
                <a:cs typeface="Arial" panose="020B0604020202020204" pitchFamily="34" charset="0"/>
              </a:rPr>
              <a:t>Medicamentos Isentos de Prescrição</a:t>
            </a:r>
          </a:p>
          <a:p>
            <a:pPr algn="ctr"/>
            <a:r>
              <a:rPr lang="pt-BR" cap="small" dirty="0">
                <a:latin typeface="Arial" panose="020B0604020202020204" pitchFamily="34" charset="0"/>
                <a:cs typeface="Arial" panose="020B0604020202020204" pitchFamily="34" charset="0"/>
              </a:rPr>
              <a:t>Benefícios da venda flexibilizada de </a:t>
            </a:r>
            <a:r>
              <a:rPr lang="pt-BR" u="sng" cap="smal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MIP’s</a:t>
            </a:r>
            <a:endParaRPr lang="pt-BR" u="sng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0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441F5BE-5B94-4479-AB93-66C1FDBF8E4E}"/>
              </a:ext>
            </a:extLst>
          </p:cNvPr>
          <p:cNvSpPr txBox="1"/>
          <p:nvPr/>
        </p:nvSpPr>
        <p:spPr>
          <a:xfrm>
            <a:off x="11211013" y="6140965"/>
            <a:ext cx="4909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10</a:t>
            </a:r>
          </a:p>
        </p:txBody>
      </p:sp>
      <p:pic>
        <p:nvPicPr>
          <p:cNvPr id="8" name="Imagem 7" descr="Interface gráfica do usuário, Aplicativo&#10;&#10;Descrição gerada automaticamente">
            <a:extLst>
              <a:ext uri="{FF2B5EF4-FFF2-40B4-BE49-F238E27FC236}">
                <a16:creationId xmlns:a16="http://schemas.microsoft.com/office/drawing/2014/main" xmlns="" id="{D4A9AEC4-F68B-448D-A240-34B4B1597D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045" y="1250239"/>
            <a:ext cx="2320664" cy="1636897"/>
          </a:xfrm>
          <a:prstGeom prst="rect">
            <a:avLst/>
          </a:prstGeom>
        </p:spPr>
      </p:pic>
      <p:sp>
        <p:nvSpPr>
          <p:cNvPr id="12" name="Seta para baixo 15">
            <a:extLst>
              <a:ext uri="{FF2B5EF4-FFF2-40B4-BE49-F238E27FC236}">
                <a16:creationId xmlns:a16="http://schemas.microsoft.com/office/drawing/2014/main" xmlns="" id="{4E0AF93F-D035-467F-B242-04D088087C09}"/>
              </a:ext>
            </a:extLst>
          </p:cNvPr>
          <p:cNvSpPr/>
          <p:nvPr/>
        </p:nvSpPr>
        <p:spPr>
          <a:xfrm>
            <a:off x="1819468" y="1334304"/>
            <a:ext cx="432459" cy="1628227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4" name="Imagem 13" descr="Uma imagem contendo carrinho de carga, mesa, pequeno, cheio&#10;&#10;Descrição gerada automaticamente">
            <a:extLst>
              <a:ext uri="{FF2B5EF4-FFF2-40B4-BE49-F238E27FC236}">
                <a16:creationId xmlns:a16="http://schemas.microsoft.com/office/drawing/2014/main" xmlns="" id="{3C00A673-2E63-4451-8098-A290167A38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2929" y="1250239"/>
            <a:ext cx="2483165" cy="1561997"/>
          </a:xfrm>
          <a:prstGeom prst="rect">
            <a:avLst/>
          </a:prstGeom>
        </p:spPr>
      </p:pic>
      <p:sp>
        <p:nvSpPr>
          <p:cNvPr id="17" name="Seta para cima 14">
            <a:extLst>
              <a:ext uri="{FF2B5EF4-FFF2-40B4-BE49-F238E27FC236}">
                <a16:creationId xmlns:a16="http://schemas.microsoft.com/office/drawing/2014/main" xmlns="" id="{187F9A6C-636B-4521-93E7-4EFCD0BD87F3}"/>
              </a:ext>
            </a:extLst>
          </p:cNvPr>
          <p:cNvSpPr/>
          <p:nvPr/>
        </p:nvSpPr>
        <p:spPr>
          <a:xfrm>
            <a:off x="9936646" y="1201274"/>
            <a:ext cx="431451" cy="1628227"/>
          </a:xfrm>
          <a:prstGeom prst="upArrow">
            <a:avLst/>
          </a:prstGeom>
          <a:gradFill rotWithShape="1">
            <a:gsLst>
              <a:gs pos="0">
                <a:srgbClr val="9BBB59">
                  <a:shade val="51000"/>
                  <a:satMod val="130000"/>
                </a:srgbClr>
              </a:gs>
              <a:gs pos="80000">
                <a:srgbClr val="9BBB59">
                  <a:shade val="93000"/>
                  <a:satMod val="130000"/>
                </a:srgbClr>
              </a:gs>
              <a:gs pos="100000">
                <a:srgbClr val="9BBB59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Sinal de Multiplicação 14">
            <a:extLst>
              <a:ext uri="{FF2B5EF4-FFF2-40B4-BE49-F238E27FC236}">
                <a16:creationId xmlns:a16="http://schemas.microsoft.com/office/drawing/2014/main" xmlns="" id="{B04724E7-B8AB-46D6-A487-88BD2C350E80}"/>
              </a:ext>
            </a:extLst>
          </p:cNvPr>
          <p:cNvSpPr/>
          <p:nvPr/>
        </p:nvSpPr>
        <p:spPr>
          <a:xfrm>
            <a:off x="5645712" y="1615579"/>
            <a:ext cx="635214" cy="809897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xmlns="" id="{5CF31375-11F8-4400-A705-4CC0672D8608}"/>
              </a:ext>
            </a:extLst>
          </p:cNvPr>
          <p:cNvSpPr txBox="1"/>
          <p:nvPr/>
        </p:nvSpPr>
        <p:spPr>
          <a:xfrm>
            <a:off x="1074714" y="3153805"/>
            <a:ext cx="21658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Retirada do Monopólio de vendas desses Medicamentos da Farmácia.</a:t>
            </a:r>
            <a:endParaRPr lang="pt-BR" sz="1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xmlns="" id="{C1F29E01-6F7F-4E38-8223-605CB5DC3052}"/>
              </a:ext>
            </a:extLst>
          </p:cNvPr>
          <p:cNvSpPr txBox="1"/>
          <p:nvPr/>
        </p:nvSpPr>
        <p:spPr>
          <a:xfrm>
            <a:off x="6424861" y="3110979"/>
            <a:ext cx="20049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Aumento do giro capital e econômico de supermercados brasileiros.</a:t>
            </a:r>
            <a:endParaRPr lang="pt-BR" sz="1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xmlns="" id="{31ED3010-399D-4234-A604-673267F1FF12}"/>
              </a:ext>
            </a:extLst>
          </p:cNvPr>
          <p:cNvSpPr txBox="1"/>
          <p:nvPr/>
        </p:nvSpPr>
        <p:spPr>
          <a:xfrm>
            <a:off x="8449057" y="3134465"/>
            <a:ext cx="23164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Maior acessibilidade a medicamentos de tratamento básico à toda população brasileira.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xmlns="" id="{04D745BC-0A52-465B-9335-3D33EC37F9CF}"/>
              </a:ext>
            </a:extLst>
          </p:cNvPr>
          <p:cNvSpPr txBox="1"/>
          <p:nvPr/>
        </p:nvSpPr>
        <p:spPr>
          <a:xfrm>
            <a:off x="5002875" y="4510495"/>
            <a:ext cx="3605348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1650" lvl="2" indent="-285750" algn="ctr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pt-BR" altLang="pt-BR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Crescimento dos micro e pequenos estabelecimentos que poderão incrementar suas vendas com os </a:t>
            </a:r>
            <a:r>
              <a:rPr lang="pt-BR" altLang="pt-BR" sz="1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MIPs</a:t>
            </a:r>
            <a:r>
              <a:rPr lang="pt-BR" altLang="pt-BR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A17EB074-A40C-4331-90F0-AB783C224BEC}"/>
              </a:ext>
            </a:extLst>
          </p:cNvPr>
          <p:cNvSpPr txBox="1"/>
          <p:nvPr/>
        </p:nvSpPr>
        <p:spPr>
          <a:xfrm>
            <a:off x="6667019" y="4493216"/>
            <a:ext cx="402174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28850" lvl="3" indent="-285750" algn="ctr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pt-BR" altLang="pt-BR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Maior recolhimento de impostos aos cofres públicos e Geração de Empregos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xmlns="" id="{C34612AB-FD59-4889-B678-2B4841E53A63}"/>
              </a:ext>
            </a:extLst>
          </p:cNvPr>
          <p:cNvSpPr txBox="1"/>
          <p:nvPr/>
        </p:nvSpPr>
        <p:spPr>
          <a:xfrm>
            <a:off x="3086976" y="3153805"/>
            <a:ext cx="21658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Fim da venda limitada de Medicamentos Básicos.</a:t>
            </a:r>
            <a:endParaRPr lang="pt-BR" sz="16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xmlns="" id="{450D3FC0-BA7C-4464-950D-C1E66659198C}"/>
              </a:ext>
            </a:extLst>
          </p:cNvPr>
          <p:cNvSpPr txBox="1"/>
          <p:nvPr/>
        </p:nvSpPr>
        <p:spPr>
          <a:xfrm>
            <a:off x="1074714" y="4661922"/>
            <a:ext cx="205978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Fim do alto custeio da Saúde Pública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xmlns="" id="{4BE6822E-3F72-41A1-B25C-0D924E1DE422}"/>
              </a:ext>
            </a:extLst>
          </p:cNvPr>
          <p:cNvSpPr txBox="1"/>
          <p:nvPr/>
        </p:nvSpPr>
        <p:spPr>
          <a:xfrm>
            <a:off x="3242240" y="4553321"/>
            <a:ext cx="201061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Fim da limitação na compra de Medicamentos em cidades que não possuem farmácias.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89030423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/>
          <p:cNvCxnSpPr/>
          <p:nvPr/>
        </p:nvCxnSpPr>
        <p:spPr>
          <a:xfrm>
            <a:off x="330926" y="1062447"/>
            <a:ext cx="11495314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3231751" y="150593"/>
            <a:ext cx="57284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cap="small" dirty="0">
                <a:latin typeface="Arial" panose="020B0604020202020204" pitchFamily="34" charset="0"/>
                <a:cs typeface="Arial" panose="020B0604020202020204" pitchFamily="34" charset="0"/>
              </a:rPr>
              <a:t>Medicamentos Isentos de Prescrição</a:t>
            </a:r>
          </a:p>
          <a:p>
            <a:pPr algn="ctr"/>
            <a:r>
              <a:rPr lang="pt-BR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441F5BE-5B94-4479-AB93-66C1FDBF8E4E}"/>
              </a:ext>
            </a:extLst>
          </p:cNvPr>
          <p:cNvSpPr txBox="1"/>
          <p:nvPr/>
        </p:nvSpPr>
        <p:spPr>
          <a:xfrm>
            <a:off x="11211013" y="6140965"/>
            <a:ext cx="4909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11</a:t>
            </a:r>
          </a:p>
        </p:txBody>
      </p:sp>
      <p:pic>
        <p:nvPicPr>
          <p:cNvPr id="3" name="Imagem 2" descr="Ícone&#10;&#10;Descrição gerada automaticamente">
            <a:extLst>
              <a:ext uri="{FF2B5EF4-FFF2-40B4-BE49-F238E27FC236}">
                <a16:creationId xmlns:a16="http://schemas.microsoft.com/office/drawing/2014/main" xmlns="" id="{FD0F6E15-766C-4495-B279-EC3CA2A623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682" y="1291984"/>
            <a:ext cx="2177521" cy="2177521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A30FE457-494C-4F8B-908D-E0F6AB1EAD42}"/>
              </a:ext>
            </a:extLst>
          </p:cNvPr>
          <p:cNvSpPr txBox="1"/>
          <p:nvPr/>
        </p:nvSpPr>
        <p:spPr>
          <a:xfrm>
            <a:off x="1042527" y="4034746"/>
            <a:ext cx="40021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O grande ponto que obsta a evolução e a aprovação da venda flexibilizada dos </a:t>
            </a:r>
            <a:r>
              <a:rPr lang="pt-BR" sz="20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MIP’s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é a argumentação que se faz necessário a presença do </a:t>
            </a:r>
            <a:r>
              <a:rPr lang="pt-BR" sz="20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farmacêutico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8" name="Imagem 7" descr="Imagem digital fictícia de personagem de desenho animado&#10;&#10;Descrição gerada automaticamente com confiança média">
            <a:extLst>
              <a:ext uri="{FF2B5EF4-FFF2-40B4-BE49-F238E27FC236}">
                <a16:creationId xmlns:a16="http://schemas.microsoft.com/office/drawing/2014/main" xmlns="" id="{1F623EAF-73FF-4DAD-BCB4-2087B89D27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9441" y="1199950"/>
            <a:ext cx="2721990" cy="2401756"/>
          </a:xfrm>
          <a:prstGeom prst="rect">
            <a:avLst/>
          </a:prstGeom>
        </p:spPr>
      </p:pic>
      <p:sp>
        <p:nvSpPr>
          <p:cNvPr id="12" name="Sinal de Multiplicação 11">
            <a:extLst>
              <a:ext uri="{FF2B5EF4-FFF2-40B4-BE49-F238E27FC236}">
                <a16:creationId xmlns:a16="http://schemas.microsoft.com/office/drawing/2014/main" xmlns="" id="{477AC8D8-BCC6-4522-A949-37BAF986BC19}"/>
              </a:ext>
            </a:extLst>
          </p:cNvPr>
          <p:cNvSpPr/>
          <p:nvPr/>
        </p:nvSpPr>
        <p:spPr>
          <a:xfrm>
            <a:off x="5745459" y="2831887"/>
            <a:ext cx="466725" cy="514860"/>
          </a:xfrm>
          <a:prstGeom prst="mathMultiply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xmlns="" id="{07EC055F-1235-4B61-96EF-CD37418063CE}"/>
              </a:ext>
            </a:extLst>
          </p:cNvPr>
          <p:cNvSpPr txBox="1"/>
          <p:nvPr/>
        </p:nvSpPr>
        <p:spPr>
          <a:xfrm>
            <a:off x="7139380" y="3932835"/>
            <a:ext cx="400211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Porém com o avanço do </a:t>
            </a:r>
            <a:r>
              <a:rPr lang="pt-BR" sz="2000" i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E-commerce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, diversas pessoas já compram medicamentos básicos sem nem mesmo falar com a figura do farmacêutico, aplicando o que seria o futuro da flexibilização da venda dos </a:t>
            </a:r>
            <a:r>
              <a:rPr lang="pt-BR" sz="20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MIP’s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3985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</TotalTime>
  <Words>538</Words>
  <Application>Microsoft Office PowerPoint</Application>
  <PresentationFormat>Widescreen</PresentationFormat>
  <Paragraphs>102</Paragraphs>
  <Slides>11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8" baseType="lpstr">
      <vt:lpstr>Arial Unicode MS</vt:lpstr>
      <vt:lpstr>Arial</vt:lpstr>
      <vt:lpstr>Arial Nova Light</vt:lpstr>
      <vt:lpstr>Calibri</vt:lpstr>
      <vt:lpstr>Calibri Light</vt:lpstr>
      <vt:lpstr>Garamond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Clara Barros</dc:creator>
  <cp:lastModifiedBy>Andresa da Cunha Suares</cp:lastModifiedBy>
  <cp:revision>119</cp:revision>
  <dcterms:created xsi:type="dcterms:W3CDTF">2021-01-07T18:10:09Z</dcterms:created>
  <dcterms:modified xsi:type="dcterms:W3CDTF">2024-08-13T15:52:16Z</dcterms:modified>
</cp:coreProperties>
</file>