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15"/>
  </p:notesMasterIdLst>
  <p:sldIdLst>
    <p:sldId id="256" r:id="rId3"/>
    <p:sldId id="257" r:id="rId4"/>
    <p:sldId id="258" r:id="rId5"/>
    <p:sldId id="260" r:id="rId6"/>
    <p:sldId id="2147472716" r:id="rId7"/>
    <p:sldId id="365" r:id="rId8"/>
    <p:sldId id="2147472717" r:id="rId9"/>
    <p:sldId id="277" r:id="rId10"/>
    <p:sldId id="282" r:id="rId11"/>
    <p:sldId id="281" r:id="rId12"/>
    <p:sldId id="270" r:id="rId13"/>
    <p:sldId id="275" r:id="rId14"/>
  </p:sldIdLst>
  <p:sldSz cx="9144000" cy="5143500" type="screen16x9"/>
  <p:notesSz cx="6858000" cy="9144000"/>
  <p:embeddedFontLst>
    <p:embeddedFont>
      <p:font typeface="Exo" charset="0"/>
      <p:regular r:id="rId16"/>
      <p:bold r:id="rId17"/>
      <p:italic r:id="rId18"/>
      <p:boldItalic r:id="rId19"/>
    </p:embeddedFont>
    <p:embeddedFont>
      <p:font typeface="Verdana" pitchFamily="34" charset="0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1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79B4"/>
    <a:srgbClr val="FF98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54" d="100"/>
          <a:sy n="154" d="100"/>
        </p:scale>
        <p:origin x="-384" y="-18"/>
      </p:cViewPr>
      <p:guideLst>
        <p:guide orient="horz" pos="161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1126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5" name="Google Shape;14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91" name="Google Shape;2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0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40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bg>
      <p:bgPr>
        <a:solidFill>
          <a:srgbClr val="F5F3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xmlns="" id="{020C0A00-28D4-4C67-B162-D686D6845C0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noProof="0"/>
              <a:t>internal use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xmlns="" id="{323D7EBE-BC7D-4AC5-AD6B-FCD5D270E1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‹nº›</a:t>
            </a:fld>
            <a:endParaRPr lang="en-US" noProof="0"/>
          </a:p>
        </p:txBody>
      </p:sp>
      <p:sp>
        <p:nvSpPr>
          <p:cNvPr id="7" name="Espace réservé du texte 5">
            <a:extLst>
              <a:ext uri="{FF2B5EF4-FFF2-40B4-BE49-F238E27FC236}">
                <a16:creationId xmlns:a16="http://schemas.microsoft.com/office/drawing/2014/main" xmlns="" id="{3FC96125-BC0F-469E-BA75-F4F2916D502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3730" y="318887"/>
            <a:ext cx="8478000" cy="307746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spcAft>
                <a:spcPts val="0"/>
              </a:spcAft>
              <a:defRPr lang="fr-FR" sz="800" b="0" i="0" kern="1200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defRPr sz="400" b="0" i="0" cap="all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spcBef>
                <a:spcPts val="300"/>
              </a:spcBef>
              <a:tabLst>
                <a:tab pos="627047" algn="l"/>
              </a:tabLst>
              <a:defRPr sz="400"/>
            </a:lvl3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0E56171-4788-4B4A-B8DB-98CB348C66F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525" y="1457850"/>
            <a:ext cx="8478000" cy="322141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xmlns="" id="{E214CB94-27AF-41B7-A363-829DCFEBE7A6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33730" y="1183184"/>
            <a:ext cx="8478000" cy="369302"/>
          </a:xfrm>
        </p:spPr>
        <p:txBody>
          <a:bodyPr wrap="square">
            <a:sp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1200" b="0" i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0" indent="0">
              <a:spcBef>
                <a:spcPts val="400"/>
              </a:spcBef>
              <a:buFont typeface="Arial" panose="020B0604020202020204" pitchFamily="34" charset="0"/>
              <a:buNone/>
              <a:defRPr sz="1200"/>
            </a:lvl2pPr>
            <a:lvl3pPr>
              <a:lnSpc>
                <a:spcPct val="110000"/>
              </a:lnSpc>
              <a:defRPr lang="en-US" sz="1000" kern="1200" dirty="0" smtClean="0">
                <a:solidFill>
                  <a:schemeClr val="tx1"/>
                </a:solidFill>
                <a:latin typeface="Sanofi Sans 3 Regular"/>
                <a:ea typeface="+mn-ea"/>
                <a:cs typeface="+mn-cs"/>
              </a:defRPr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pt-BR" noProof="0"/>
              <a:t>Clique para editar os estilos de texto Mestres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7577A6-F24A-4B6D-B7E1-FB31180BD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8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E442EE94-5921-0946-B51B-8B327D04DF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856" y="4830169"/>
            <a:ext cx="1587494" cy="19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8790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1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 panose="020F0502020204030204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1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0" name="Google Shape;60;p3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3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4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7" name="Google Shape;67;p4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4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 panose="020F0502020204030204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74" name="Google Shape;74;p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4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1" name="Google Shape;81;p4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5" name="Google Shape;85;p46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4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7" name="Google Shape;87;p4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4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0" name="Google Shape;90;p4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4" name="Google Shape;94;p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5" name="Google Shape;95;p4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2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8" name="Google Shape;98;p4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99" name="Google Shape;99;p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anose="020F0502020204030204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4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3" name="Google Shape;103;p4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4" name="Google Shape;104;p4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5" name="Google Shape;105;p4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4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 panose="020F0502020204030204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5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1" name="Google Shape;111;p5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2" name="Google Shape;112;p5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3" name="Google Shape;113;p5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8" name="Google Shape;118;p5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19" name="Google Shape;119;p5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5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5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4" name="Google Shape;124;p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dirty="0"/>
          </a:p>
        </p:txBody>
      </p:sp>
      <p:sp>
        <p:nvSpPr>
          <p:cNvPr id="125" name="Google Shape;125;p5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3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6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36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7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8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 panose="020B0604020202020204"/>
              <a:ea typeface="Arial" panose="020B0604020202020204"/>
              <a:cs typeface="Arial" panose="020B0604020202020204"/>
              <a:sym typeface="Arial" panose="020B0604020202020204"/>
            </a:endParaRPr>
          </a:p>
        </p:txBody>
      </p:sp>
      <p:sp>
        <p:nvSpPr>
          <p:cNvPr id="37" name="Google Shape;37;p3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 panose="020B0604020202020204"/>
              <a:buChar char="●"/>
              <a:defRPr sz="1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○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■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●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○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■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●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○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 panose="020B0604020202020204"/>
              <a:buChar char="■"/>
              <a:defRPr sz="14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8" name="Google Shape;8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  <a:defRPr sz="10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 panose="020F0502020204030204"/>
              <a:buNone/>
              <a:defRPr sz="33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52" name="Google Shape;52;p3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 panose="020B0604020202020204"/>
              <a:buChar char="•"/>
              <a:defRPr sz="21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 panose="020B0604020202020204"/>
              <a:buChar char="•"/>
              <a:defRPr sz="15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 panose="020B0604020202020204"/>
              <a:buChar char="•"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3" name="Google Shape;53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dirty="0"/>
          </a:p>
        </p:txBody>
      </p:sp>
      <p:sp>
        <p:nvSpPr>
          <p:cNvPr id="54" name="Google Shape;54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  <a:defRPr sz="1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 dirty="0"/>
          </a:p>
        </p:txBody>
      </p:sp>
      <p:sp>
        <p:nvSpPr>
          <p:cNvPr id="55" name="Google Shape;55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 panose="020B0604020202020204"/>
              <a:buNone/>
              <a:defRPr sz="9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lang="pt-BR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nstagram.com/vozesdoadvocacy?utm_medium=copy_link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ile/d/1EBEirYZcBMlgar81T0FANtsOtj4GR37o/previe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tabnet.datasus.gov.br/cgi/dhdat.exe?bd_pni/cpnibr.def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nfid.org/wp-content/uploads/2019/08/65-flu-fact-sheet.pdf" TargetMode="External"/><Relationship Id="rId5" Type="http://schemas.openxmlformats.org/officeDocument/2006/relationships/hyperlink" Target="https://www.cdc.gov/flu/about/disease/65over.htm" TargetMode="External"/><Relationship Id="rId4" Type="http://schemas.openxmlformats.org/officeDocument/2006/relationships/hyperlink" Target="https://www.ecdc.europa.eu/en/seasonal-influenza/facts/factsheet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saude.df.gov.br/web/guest/w/ministerio-da-saude-altera-grupos-prioritarios-para-vacinacao-contra-a-covid-19" TargetMode="Externa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-272975" y="0"/>
            <a:ext cx="6372562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289700" y="1908511"/>
            <a:ext cx="2553201" cy="1326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 txBox="1"/>
          <p:nvPr/>
        </p:nvSpPr>
        <p:spPr>
          <a:xfrm>
            <a:off x="354711" y="205272"/>
            <a:ext cx="8584015" cy="498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/>
              <a:buNone/>
            </a:pPr>
            <a:r>
              <a:rPr lang="pt-BR" sz="3000" b="1" i="0" u="none" strike="noStrike" cap="none" dirty="0">
                <a:solidFill>
                  <a:srgbClr val="287BBF"/>
                </a:solidFill>
                <a:latin typeface="Exo"/>
                <a:ea typeface="Exo"/>
                <a:cs typeface="Exo"/>
                <a:sym typeface="Exo"/>
              </a:rPr>
              <a:t>O </a:t>
            </a:r>
            <a:r>
              <a:rPr lang="pt-BR" sz="3000" b="1" i="0" u="none" strike="noStrike" cap="none">
                <a:solidFill>
                  <a:srgbClr val="287BBF"/>
                </a:solidFill>
                <a:latin typeface="Exo"/>
                <a:ea typeface="Exo"/>
                <a:cs typeface="Exo"/>
                <a:sym typeface="Exo"/>
              </a:rPr>
              <a:t>que esperamos...</a:t>
            </a:r>
            <a:endParaRPr lang="pt-BR" sz="3000" b="1" i="0" u="none" strike="noStrike" cap="none" dirty="0">
              <a:solidFill>
                <a:srgbClr val="287BBF"/>
              </a:solidFill>
              <a:latin typeface="Exo"/>
              <a:ea typeface="Exo"/>
              <a:cs typeface="Exo"/>
              <a:sym typeface="Ex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/>
              <a:buNone/>
            </a:pPr>
            <a:endParaRPr lang="pt-BR" sz="3000" b="1" dirty="0">
              <a:solidFill>
                <a:srgbClr val="287BBF"/>
              </a:solidFill>
              <a:latin typeface="Exo"/>
              <a:ea typeface="Exo"/>
              <a:cs typeface="Exo"/>
              <a:sym typeface="Ex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/>
              <a:buNone/>
            </a:pPr>
            <a:r>
              <a:rPr lang="pt-BR" sz="3000" b="1" i="0" u="none" strike="noStrike" cap="none" dirty="0">
                <a:solidFill>
                  <a:schemeClr val="tx1"/>
                </a:solidFill>
                <a:latin typeface="Exo"/>
                <a:ea typeface="Exo"/>
                <a:cs typeface="Exo"/>
                <a:sym typeface="Exo"/>
              </a:rPr>
              <a:t>-</a:t>
            </a:r>
            <a:r>
              <a:rPr lang="pt-BR" sz="2400" b="1" i="0" u="none" strike="noStrike" cap="none" dirty="0">
                <a:solidFill>
                  <a:schemeClr val="tx1"/>
                </a:solidFill>
                <a:latin typeface="Exo"/>
                <a:ea typeface="Exo"/>
                <a:cs typeface="Exo"/>
                <a:sym typeface="Exo"/>
              </a:rPr>
              <a:t>Uma nota técnica para criar um calendário de vacinação para pessoas com obesidade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/>
              <a:buNone/>
            </a:pPr>
            <a:endParaRPr lang="pt-BR" sz="2400" b="1" i="0" u="none" strike="noStrike" cap="none" dirty="0">
              <a:solidFill>
                <a:schemeClr val="tx1"/>
              </a:solidFill>
              <a:latin typeface="Exo"/>
              <a:ea typeface="Exo"/>
              <a:cs typeface="Exo"/>
              <a:sym typeface="Ex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/>
              <a:buNone/>
            </a:pPr>
            <a:r>
              <a:rPr lang="pt-BR" sz="2400" b="1" i="0" u="none" strike="noStrike" cap="none" dirty="0">
                <a:solidFill>
                  <a:schemeClr val="tx1"/>
                </a:solidFill>
                <a:latin typeface="Exo"/>
                <a:ea typeface="Exo"/>
                <a:cs typeface="Exo"/>
                <a:sym typeface="Exo"/>
              </a:rPr>
              <a:t>-Um comprometimento de um plano para realização de campanhas de divulgação de vacinação durante o ano inteiro, focando nos públicos de diabetes/obesidade ou Doenças Crônicas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/>
              <a:buNone/>
            </a:pPr>
            <a:endParaRPr lang="pt-BR" sz="2400" b="1" i="0" u="none" strike="noStrike" cap="none" dirty="0">
              <a:solidFill>
                <a:schemeClr val="tx1"/>
              </a:solidFill>
              <a:latin typeface="Exo"/>
              <a:ea typeface="Exo"/>
              <a:cs typeface="Exo"/>
              <a:sym typeface="Ex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/>
              <a:buNone/>
            </a:pPr>
            <a:r>
              <a:rPr lang="pt-BR" sz="2400" b="1" dirty="0">
                <a:solidFill>
                  <a:schemeClr val="tx1"/>
                </a:solidFill>
                <a:latin typeface="Exo"/>
                <a:ea typeface="Exo"/>
                <a:cs typeface="Exo"/>
                <a:sym typeface="Exo"/>
              </a:rPr>
              <a:t>- Capacitação para médicos sobre vacinação</a:t>
            </a:r>
            <a:endParaRPr lang="pt-BR" sz="2400" b="1" i="0" u="none" strike="noStrike" cap="none" dirty="0">
              <a:solidFill>
                <a:schemeClr val="tx1"/>
              </a:solidFill>
              <a:latin typeface="Exo"/>
              <a:ea typeface="Exo"/>
              <a:cs typeface="Exo"/>
              <a:sym typeface="Ex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/>
              <a:buNone/>
            </a:pPr>
            <a:endParaRPr sz="3000" b="1" i="0" u="none" strike="noStrike" cap="none" dirty="0">
              <a:solidFill>
                <a:srgbClr val="287BBF"/>
              </a:solidFill>
              <a:latin typeface="Exo"/>
              <a:ea typeface="Exo"/>
              <a:cs typeface="Exo"/>
              <a:sym typeface="Exo"/>
            </a:endParaRPr>
          </a:p>
        </p:txBody>
      </p:sp>
    </p:spTree>
    <p:extLst>
      <p:ext uri="{BB962C8B-B14F-4D97-AF65-F5344CB8AC3E}">
        <p14:creationId xmlns:p14="http://schemas.microsoft.com/office/powerpoint/2010/main" val="2241279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C928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"/>
          <p:cNvSpPr txBox="1"/>
          <p:nvPr/>
        </p:nvSpPr>
        <p:spPr>
          <a:xfrm>
            <a:off x="376673" y="941145"/>
            <a:ext cx="3990054" cy="2846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lvl="0">
              <a:spcAft>
                <a:spcPts val="1200"/>
              </a:spcAft>
              <a:buSzPts val="3600"/>
            </a:pPr>
            <a:r>
              <a:rPr lang="pt-BR" sz="3600" b="1" i="1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Exo"/>
                <a:cs typeface="Calibri" panose="020F0502020204030204" pitchFamily="34" charset="0"/>
                <a:sym typeface="Exo"/>
              </a:rPr>
              <a:t>Redes Sociais:</a:t>
            </a:r>
          </a:p>
          <a:p>
            <a:pPr lvl="0">
              <a:spcAft>
                <a:spcPts val="1200"/>
              </a:spcAft>
              <a:buSzPts val="3600"/>
            </a:pPr>
            <a:endParaRPr lang="pt-BR" sz="3600" b="1" i="1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Exo"/>
              <a:cs typeface="Calibri" panose="020F0502020204030204" pitchFamily="34" charset="0"/>
              <a:sym typeface="Exo"/>
            </a:endParaRPr>
          </a:p>
          <a:p>
            <a:pPr lvl="0">
              <a:spcAft>
                <a:spcPts val="1200"/>
              </a:spcAft>
              <a:buSzPts val="3600"/>
            </a:pPr>
            <a:r>
              <a:rPr lang="pt-BR" sz="3200" b="1" i="1" u="none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Exo"/>
                <a:cs typeface="Calibri" panose="020F0502020204030204" pitchFamily="34" charset="0"/>
                <a:sym typeface="Exo"/>
              </a:rPr>
              <a:t>@</a:t>
            </a:r>
            <a:r>
              <a:rPr lang="pt-BR" sz="32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 action="ppaction://hlinkfil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  <a:ext uri="{DAF060AB-1E55-43B9-8AAB-6FB025537F2F}">
                      <wpsdc:hlinkClr xmlns:wpsdc="http://www.wps.cn/officeDocument/2017/drawingmlCustomData" xmlns="" val="FFFFFF"/>
                      <wpsdc:folHlinkClr xmlns:wpsdc="http://www.wps.cn/officeDocument/2017/drawingmlCustomData" xmlns="" val="FFFFFF"/>
                      <wpsdc:hlinkUnderline xmlns:wpsdc="http://www.wps.cn/officeDocument/2017/drawingmlCustomData" xmlns="" val="1"/>
                    </a:ext>
                  </a:extLst>
                </a:hlinkClick>
              </a:rPr>
              <a:t>vozesdoadvocacy</a:t>
            </a:r>
            <a:endParaRPr lang="pt-BR" sz="3200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spcAft>
                <a:spcPts val="1200"/>
              </a:spcAft>
              <a:buSzPts val="3600"/>
            </a:pPr>
            <a:r>
              <a:rPr lang="pt-BR" sz="3200" b="1" i="1" u="sng" strike="noStrike" cap="none" dirty="0">
                <a:solidFill>
                  <a:schemeClr val="bg1"/>
                </a:solidFill>
                <a:latin typeface="Calibri" panose="020F0502020204030204" pitchFamily="34" charset="0"/>
                <a:ea typeface="Exo"/>
                <a:cs typeface="Calibri" panose="020F0502020204030204" pitchFamily="34" charset="0"/>
                <a:sym typeface="Exo"/>
              </a:rPr>
              <a:t>#vozesdoadvocacy</a:t>
            </a:r>
          </a:p>
        </p:txBody>
      </p:sp>
      <p:pic>
        <p:nvPicPr>
          <p:cNvPr id="295" name="Google Shape;295;p15"/>
          <p:cNvPicPr preferRelativeResize="0"/>
          <p:nvPr/>
        </p:nvPicPr>
        <p:blipFill rotWithShape="1">
          <a:blip r:embed="rId4"/>
          <a:srcRect l="17456" r="17456"/>
          <a:stretch>
            <a:fillRect/>
          </a:stretch>
        </p:blipFill>
        <p:spPr>
          <a:xfrm>
            <a:off x="4669369" y="0"/>
            <a:ext cx="5019346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1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860325" y="3988050"/>
            <a:ext cx="396119" cy="3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1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367839" y="3988050"/>
            <a:ext cx="396119" cy="3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1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1875354" y="3988050"/>
            <a:ext cx="396119" cy="3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0"/>
            <a:ext cx="4038600" cy="5166360"/>
          </a:xfrm>
          <a:prstGeom prst="rect">
            <a:avLst/>
          </a:prstGeom>
          <a:solidFill>
            <a:srgbClr val="9A79B4"/>
          </a:solidFill>
          <a:ln>
            <a:solidFill>
              <a:srgbClr val="9A79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 dirty="0"/>
          </a:p>
        </p:txBody>
      </p:sp>
      <p:sp>
        <p:nvSpPr>
          <p:cNvPr id="4" name="Retângulo 3"/>
          <p:cNvSpPr/>
          <p:nvPr/>
        </p:nvSpPr>
        <p:spPr>
          <a:xfrm>
            <a:off x="-2540" y="2876550"/>
            <a:ext cx="9136380" cy="17754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 dirty="0"/>
          </a:p>
        </p:txBody>
      </p:sp>
      <p:sp>
        <p:nvSpPr>
          <p:cNvPr id="2" name="CaixaDeTexto 1"/>
          <p:cNvSpPr txBox="1"/>
          <p:nvPr/>
        </p:nvSpPr>
        <p:spPr>
          <a:xfrm>
            <a:off x="90805" y="2898775"/>
            <a:ext cx="3902075" cy="172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Obrigada!!!!</a:t>
            </a:r>
          </a:p>
          <a:p>
            <a:endParaRPr lang="pt-BR" dirty="0"/>
          </a:p>
          <a:p>
            <a:r>
              <a:rPr lang="pt-BR" sz="1600" dirty="0"/>
              <a:t>Vanessa Pirolo</a:t>
            </a:r>
          </a:p>
          <a:p>
            <a:r>
              <a:rPr lang="pt-BR" sz="1600" dirty="0"/>
              <a:t>E-mail: </a:t>
            </a:r>
          </a:p>
          <a:p>
            <a:r>
              <a:rPr lang="pt-BR" sz="1600" dirty="0"/>
              <a:t>* </a:t>
            </a:r>
            <a:r>
              <a:rPr lang="pt-BR" sz="1600" dirty="0">
                <a:solidFill>
                  <a:schemeClr val="tx1"/>
                </a:solidFill>
              </a:rPr>
              <a:t>vanessapirolo@animapress.com.br</a:t>
            </a:r>
          </a:p>
          <a:p>
            <a:r>
              <a:rPr lang="pt-BR" sz="1600" dirty="0"/>
              <a:t>* vozesdoadvocacy@gmail.com</a:t>
            </a:r>
          </a:p>
        </p:txBody>
      </p:sp>
      <p:pic>
        <p:nvPicPr>
          <p:cNvPr id="361" name="Google Shape;361;p20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4271484" y="440040"/>
            <a:ext cx="4696452" cy="452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79B4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0795" y="1363980"/>
            <a:ext cx="9136380" cy="1691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altLang="en-US" dirty="0"/>
          </a:p>
        </p:txBody>
      </p:sp>
      <p:sp>
        <p:nvSpPr>
          <p:cNvPr id="137" name="Google Shape;137;p2"/>
          <p:cNvSpPr txBox="1"/>
          <p:nvPr/>
        </p:nvSpPr>
        <p:spPr>
          <a:xfrm>
            <a:off x="117476" y="223520"/>
            <a:ext cx="3359372" cy="981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 panose="020B0604020202020204"/>
              <a:buNone/>
            </a:pPr>
            <a:r>
              <a:rPr lang="pt-BR" sz="2600" b="1" i="0" u="sng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Exo"/>
                <a:cs typeface="Calibri" panose="020F0502020204030204" pitchFamily="34" charset="0"/>
                <a:sym typeface="Exo"/>
              </a:rPr>
              <a:t>22 Associações e 2 Institutos de Diabetes</a:t>
            </a:r>
            <a:endParaRPr sz="2600" b="1" i="0" u="sng" strike="noStrike" cap="none" dirty="0">
              <a:solidFill>
                <a:schemeClr val="lt1"/>
              </a:solidFill>
              <a:latin typeface="Calibri" panose="020F0502020204030204" pitchFamily="34" charset="0"/>
              <a:ea typeface="Exo"/>
              <a:cs typeface="Calibri" panose="020F0502020204030204" pitchFamily="34" charset="0"/>
              <a:sym typeface="Exo"/>
            </a:endParaRPr>
          </a:p>
        </p:txBody>
      </p:sp>
      <p:sp>
        <p:nvSpPr>
          <p:cNvPr id="139" name="Google Shape;139;p2"/>
          <p:cNvSpPr txBox="1"/>
          <p:nvPr/>
        </p:nvSpPr>
        <p:spPr>
          <a:xfrm>
            <a:off x="-81656" y="3168734"/>
            <a:ext cx="9321282" cy="2016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46050" algn="ctr">
              <a:lnSpc>
                <a:spcPct val="115000"/>
              </a:lnSpc>
              <a:buClr>
                <a:schemeClr val="lt1"/>
              </a:buClr>
              <a:buSzPts val="1300"/>
            </a:pPr>
            <a:r>
              <a:rPr lang="pt-BR" sz="1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 Associação Botucatuense de Assistência ao Diabético * Associação dos Doentes Crônicos do Brasil * Associação de Diabetes Juvenil da Região Noroeste Paulista * Associação Cearense de Diabéticos e Hipertensos </a:t>
            </a:r>
            <a:r>
              <a:rPr lang="pt-BR" sz="1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* </a:t>
            </a:r>
            <a:r>
              <a:rPr lang="pt-BR" sz="1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Associação Maranhense do Diabético Tipo 1 </a:t>
            </a:r>
            <a:r>
              <a:rPr lang="pt-BR" sz="1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* </a:t>
            </a:r>
            <a:r>
              <a:rPr lang="pt-BR" sz="1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Associação dos Diabéticos e Familiares de Tanguá </a:t>
            </a:r>
            <a:r>
              <a:rPr lang="pt-BR" sz="1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* </a:t>
            </a:r>
            <a:r>
              <a:rPr lang="pt-BR" sz="1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Associação dos Diabéticos do Piauí </a:t>
            </a:r>
            <a:r>
              <a:rPr lang="pt-BR" sz="1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* </a:t>
            </a:r>
            <a:r>
              <a:rPr lang="pt-BR" sz="1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Instituto da Criança com Diabetes - Rio Grande do Sul </a:t>
            </a:r>
            <a:r>
              <a:rPr lang="pt-BR" sz="1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* </a:t>
            </a:r>
            <a:r>
              <a:rPr lang="pt-BR" sz="1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Associação Jacareiense de Diabetes </a:t>
            </a:r>
            <a:r>
              <a:rPr lang="pt-BR" sz="1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* </a:t>
            </a:r>
            <a:r>
              <a:rPr lang="pt-BR" sz="1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Associação dos Diabéticos de Cambuí-MG </a:t>
            </a:r>
            <a:r>
              <a:rPr lang="pt-BR" sz="1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* </a:t>
            </a:r>
            <a:r>
              <a:rPr lang="pt-BR" sz="1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Associação Rio-Grandense de Apoio ao Diabético Novo Hamburgo </a:t>
            </a:r>
            <a:r>
              <a:rPr lang="pt-BR" sz="1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* </a:t>
            </a:r>
            <a:r>
              <a:rPr lang="pt-BR" sz="1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Mães e Pais de Filhos DM1 – Goiás </a:t>
            </a:r>
            <a:r>
              <a:rPr lang="pt-BR" sz="1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* </a:t>
            </a:r>
            <a:r>
              <a:rPr lang="pt-BR" sz="1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Associação Sergipana De Proteção Ao Diabético </a:t>
            </a:r>
            <a:r>
              <a:rPr lang="pt-BR" sz="1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* Instituto ADIFI </a:t>
            </a:r>
            <a:r>
              <a:rPr lang="pt-BR" sz="1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Associação dos Diabéticos de Foz do Iguaçu </a:t>
            </a:r>
            <a:r>
              <a:rPr lang="pt-BR" sz="1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*</a:t>
            </a:r>
            <a:r>
              <a:rPr lang="pt-BR" sz="1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Associação de Diabetes Infantil </a:t>
            </a:r>
            <a:r>
              <a:rPr lang="pt-BR" sz="1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*</a:t>
            </a:r>
            <a:r>
              <a:rPr lang="pt-BR" sz="1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Associação dos Diabéticos da Grande Florianópolis </a:t>
            </a:r>
            <a:r>
              <a:rPr lang="pt-BR" sz="1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*</a:t>
            </a:r>
            <a:r>
              <a:rPr lang="pt-BR" sz="1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Associação dos Diabéticos e Hipertensos de Chapecó </a:t>
            </a:r>
            <a:r>
              <a:rPr lang="pt-BR" sz="1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*</a:t>
            </a:r>
            <a:r>
              <a:rPr lang="pt-BR" sz="1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Associação dos Diabéticos do São Francisco </a:t>
            </a:r>
            <a:r>
              <a:rPr lang="pt-BR" sz="1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* </a:t>
            </a:r>
            <a:r>
              <a:rPr lang="pt-BR" sz="1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Associação de Diabéticos do Espírito Santo </a:t>
            </a:r>
            <a:r>
              <a:rPr lang="pt-BR" sz="1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*</a:t>
            </a:r>
            <a:r>
              <a:rPr lang="pt-BR" sz="1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Associação dos Diabéticos do Sudeste Goiano </a:t>
            </a:r>
            <a:r>
              <a:rPr lang="pt-BR" sz="1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*</a:t>
            </a:r>
            <a:r>
              <a:rPr lang="pt-BR" sz="1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Associação Sempre Amigos </a:t>
            </a:r>
            <a:r>
              <a:rPr lang="pt-BR" sz="1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*</a:t>
            </a:r>
            <a:r>
              <a:rPr lang="pt-BR" sz="1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Associação dos Diabéticos e Hipertensos de Vitória da Conquista * Associação dos Diabéticos de Joinville</a:t>
            </a:r>
            <a:r>
              <a:rPr lang="pt-BR" sz="1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+mn-ea"/>
              </a:rPr>
              <a:t> *</a:t>
            </a:r>
            <a:r>
              <a:rPr lang="pt-BR" sz="115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Associação Sempre Amigos - Indaiatuba</a:t>
            </a:r>
            <a:endParaRPr sz="1150" b="1" i="0" u="none" strike="noStrike" cap="none" dirty="0">
              <a:solidFill>
                <a:schemeClr val="bg1"/>
              </a:solidFill>
              <a:latin typeface="Calibri" panose="020F0502020204030204" pitchFamily="34" charset="0"/>
              <a:ea typeface="Exo"/>
              <a:cs typeface="Calibri" panose="020F0502020204030204" pitchFamily="34" charset="0"/>
              <a:sym typeface="Exo"/>
            </a:endParaRPr>
          </a:p>
        </p:txBody>
      </p:sp>
      <p:pic>
        <p:nvPicPr>
          <p:cNvPr id="131" name="Google Shape;131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44220" y="1548466"/>
            <a:ext cx="2553201" cy="1326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954" y="181648"/>
            <a:ext cx="5527221" cy="2868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Google Shape;147;p3"/>
          <p:cNvPicPr preferRelativeResize="0"/>
          <p:nvPr/>
        </p:nvPicPr>
        <p:blipFill rotWithShape="1">
          <a:blip r:embed="rId3"/>
          <a:srcRect l="11190" r="26813"/>
          <a:stretch>
            <a:fillRect/>
          </a:stretch>
        </p:blipFill>
        <p:spPr>
          <a:xfrm>
            <a:off x="4452700" y="0"/>
            <a:ext cx="4777498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3"/>
          <p:cNvSpPr txBox="1"/>
          <p:nvPr/>
        </p:nvSpPr>
        <p:spPr>
          <a:xfrm>
            <a:off x="272975" y="1558488"/>
            <a:ext cx="4598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678F"/>
              </a:buClr>
              <a:buSzPts val="5400"/>
              <a:buFont typeface="Arial" panose="020B0604020202020204"/>
              <a:buNone/>
            </a:pPr>
            <a:r>
              <a:rPr lang="pt-BR" sz="3000" b="1" i="0" u="none" strike="noStrike" cap="none" dirty="0">
                <a:solidFill>
                  <a:srgbClr val="287BBF"/>
                </a:solidFill>
                <a:latin typeface="Exo"/>
                <a:ea typeface="Exo"/>
                <a:cs typeface="Exo"/>
                <a:sym typeface="Exo"/>
              </a:rPr>
              <a:t>Destaque</a:t>
            </a:r>
            <a:endParaRPr sz="3000" b="0" i="0" u="none" strike="noStrike" cap="none" dirty="0">
              <a:solidFill>
                <a:srgbClr val="287BB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49" name="Google Shape;149;p3"/>
          <p:cNvSpPr txBox="1"/>
          <p:nvPr/>
        </p:nvSpPr>
        <p:spPr>
          <a:xfrm>
            <a:off x="102637" y="2494963"/>
            <a:ext cx="4254759" cy="26776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 panose="020B0604020202020204"/>
              <a:buNone/>
            </a:pPr>
            <a:r>
              <a:rPr lang="pt-BR" sz="1800" b="0" i="0" u="none" strike="noStrike" cap="none" dirty="0">
                <a:solidFill>
                  <a:srgbClr val="282828"/>
                </a:solidFill>
                <a:latin typeface="Exo"/>
                <a:ea typeface="Exo"/>
                <a:cs typeface="Exo"/>
                <a:sym typeface="Exo"/>
              </a:rPr>
              <a:t>As organizações </a:t>
            </a:r>
            <a:r>
              <a:rPr lang="pt-BR" sz="1800" dirty="0">
                <a:solidFill>
                  <a:srgbClr val="282828"/>
                </a:solidFill>
                <a:latin typeface="Exo"/>
                <a:ea typeface="Exo"/>
                <a:cs typeface="Exo"/>
                <a:sym typeface="Exo"/>
              </a:rPr>
              <a:t>atingem diretamente 30.000 brasileiros, mas indiretamente podem atingir mais de Dezesseis milhões de brasileiros com diabetes e 45 milhões de brasileiros com obesidade</a:t>
            </a:r>
            <a:endParaRPr sz="1800" b="0" i="0" u="none" strike="noStrike" cap="none" dirty="0">
              <a:solidFill>
                <a:srgbClr val="282828"/>
              </a:solidFill>
              <a:sym typeface="Arial" panose="020B0604020202020204"/>
            </a:endParaRPr>
          </a:p>
        </p:txBody>
      </p:sp>
      <p:pic>
        <p:nvPicPr>
          <p:cNvPr id="150" name="Google Shape;150;p3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731525" y="1386450"/>
            <a:ext cx="805775" cy="80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 txBox="1"/>
          <p:nvPr/>
        </p:nvSpPr>
        <p:spPr>
          <a:xfrm>
            <a:off x="746598" y="461790"/>
            <a:ext cx="69429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/>
              <a:buNone/>
            </a:pPr>
            <a:r>
              <a:rPr lang="pt-BR" sz="3000" b="1" i="0" u="none" strike="noStrike" cap="none" dirty="0">
                <a:solidFill>
                  <a:srgbClr val="287BBF"/>
                </a:solidFill>
                <a:latin typeface="Exo"/>
                <a:ea typeface="Exo"/>
                <a:cs typeface="Exo"/>
                <a:sym typeface="Exo"/>
              </a:rPr>
              <a:t>A razão desta audiência </a:t>
            </a:r>
            <a:r>
              <a:rPr lang="pt-BR" sz="3000" b="1" i="0" u="none" strike="noStrike" cap="none">
                <a:solidFill>
                  <a:srgbClr val="287BBF"/>
                </a:solidFill>
                <a:latin typeface="Exo"/>
                <a:ea typeface="Exo"/>
                <a:cs typeface="Exo"/>
                <a:sym typeface="Exo"/>
              </a:rPr>
              <a:t>- Informação</a:t>
            </a:r>
            <a:endParaRPr sz="3000" b="1" i="0" u="none" strike="noStrike" cap="none" dirty="0">
              <a:solidFill>
                <a:srgbClr val="287BBF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222310" y="4269569"/>
            <a:ext cx="71659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hlinkClick r:id="rId3"/>
              </a:rPr>
              <a:t>https://docs.google.com/file/d/1EBEirYZcBMlgar81T0FANtsOtj4GR37o/preview</a:t>
            </a:r>
            <a:endParaRPr lang="pt-BR" dirty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92" y="1108090"/>
            <a:ext cx="6608406" cy="294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xmlns="" id="{C96C975E-ACE4-644D-81C2-1FEA18C02F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14489" y="130833"/>
            <a:ext cx="6175375" cy="394930"/>
          </a:xfrm>
        </p:spPr>
        <p:txBody>
          <a:bodyPr>
            <a:noAutofit/>
          </a:bodyPr>
          <a:lstStyle/>
          <a:p>
            <a:r>
              <a:rPr lang="pt-BR" sz="2000" b="1" dirty="0">
                <a:latin typeface="Poppins" panose="00000500000000000000" pitchFamily="2" charset="0"/>
                <a:cs typeface="Poppins" panose="00000500000000000000" pitchFamily="2" charset="0"/>
              </a:rPr>
              <a:t>Cobertura Vacinal </a:t>
            </a:r>
            <a:r>
              <a:rPr lang="pt-BR" sz="2000" dirty="0">
                <a:latin typeface="Poppins" panose="00000500000000000000" pitchFamily="2" charset="0"/>
                <a:cs typeface="Poppins" panose="00000500000000000000" pitchFamily="2" charset="0"/>
              </a:rPr>
              <a:t>| 2018 a 2023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xmlns="" id="{1F5FFAEF-D5DA-B521-220B-A382E5CEE1D7}"/>
              </a:ext>
            </a:extLst>
          </p:cNvPr>
          <p:cNvGraphicFramePr>
            <a:graphicFrameLocks noGrp="1"/>
          </p:cNvGraphicFramePr>
          <p:nvPr/>
        </p:nvGraphicFramePr>
        <p:xfrm>
          <a:off x="909990" y="647627"/>
          <a:ext cx="7324021" cy="3977075"/>
        </p:xfrm>
        <a:graphic>
          <a:graphicData uri="http://schemas.openxmlformats.org/drawingml/2006/table">
            <a:tbl>
              <a:tblPr/>
              <a:tblGrid>
                <a:gridCol w="2809036">
                  <a:extLst>
                    <a:ext uri="{9D8B030D-6E8A-4147-A177-3AD203B41FA5}">
                      <a16:colId xmlns:a16="http://schemas.microsoft.com/office/drawing/2014/main" xmlns="" val="1455686803"/>
                    </a:ext>
                  </a:extLst>
                </a:gridCol>
                <a:gridCol w="654160">
                  <a:extLst>
                    <a:ext uri="{9D8B030D-6E8A-4147-A177-3AD203B41FA5}">
                      <a16:colId xmlns:a16="http://schemas.microsoft.com/office/drawing/2014/main" xmlns="" val="2224783373"/>
                    </a:ext>
                  </a:extLst>
                </a:gridCol>
                <a:gridCol w="654160">
                  <a:extLst>
                    <a:ext uri="{9D8B030D-6E8A-4147-A177-3AD203B41FA5}">
                      <a16:colId xmlns:a16="http://schemas.microsoft.com/office/drawing/2014/main" xmlns="" val="4185904278"/>
                    </a:ext>
                  </a:extLst>
                </a:gridCol>
                <a:gridCol w="654160">
                  <a:extLst>
                    <a:ext uri="{9D8B030D-6E8A-4147-A177-3AD203B41FA5}">
                      <a16:colId xmlns:a16="http://schemas.microsoft.com/office/drawing/2014/main" xmlns="" val="3676882389"/>
                    </a:ext>
                  </a:extLst>
                </a:gridCol>
                <a:gridCol w="654160">
                  <a:extLst>
                    <a:ext uri="{9D8B030D-6E8A-4147-A177-3AD203B41FA5}">
                      <a16:colId xmlns:a16="http://schemas.microsoft.com/office/drawing/2014/main" xmlns="" val="2459505004"/>
                    </a:ext>
                  </a:extLst>
                </a:gridCol>
                <a:gridCol w="654160">
                  <a:extLst>
                    <a:ext uri="{9D8B030D-6E8A-4147-A177-3AD203B41FA5}">
                      <a16:colId xmlns:a16="http://schemas.microsoft.com/office/drawing/2014/main" xmlns="" val="1032594512"/>
                    </a:ext>
                  </a:extLst>
                </a:gridCol>
                <a:gridCol w="654160">
                  <a:extLst>
                    <a:ext uri="{9D8B030D-6E8A-4147-A177-3AD203B41FA5}">
                      <a16:colId xmlns:a16="http://schemas.microsoft.com/office/drawing/2014/main" xmlns="" val="3904002552"/>
                    </a:ext>
                  </a:extLst>
                </a:gridCol>
                <a:gridCol w="590025">
                  <a:extLst>
                    <a:ext uri="{9D8B030D-6E8A-4147-A177-3AD203B41FA5}">
                      <a16:colId xmlns:a16="http://schemas.microsoft.com/office/drawing/2014/main" xmlns="" val="3397992582"/>
                    </a:ext>
                  </a:extLst>
                </a:gridCol>
              </a:tblGrid>
              <a:tr h="15126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Imuno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marL="6683" marR="6683" marT="66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2018</a:t>
                      </a:r>
                    </a:p>
                  </a:txBody>
                  <a:tcPr marL="6683" marR="6683" marT="66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2019</a:t>
                      </a:r>
                    </a:p>
                  </a:txBody>
                  <a:tcPr marL="6683" marR="6683" marT="66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2020</a:t>
                      </a:r>
                    </a:p>
                  </a:txBody>
                  <a:tcPr marL="6683" marR="6683" marT="66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2021</a:t>
                      </a:r>
                    </a:p>
                  </a:txBody>
                  <a:tcPr marL="6683" marR="6683" marT="66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2022</a:t>
                      </a:r>
                    </a:p>
                  </a:txBody>
                  <a:tcPr marL="6683" marR="6683" marT="66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2023</a:t>
                      </a:r>
                    </a:p>
                  </a:txBody>
                  <a:tcPr marL="6683" marR="6683" marT="66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 Total</a:t>
                      </a:r>
                    </a:p>
                  </a:txBody>
                  <a:tcPr marL="6683" marR="6683" marT="668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3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0484236"/>
                  </a:ext>
                </a:extLst>
              </a:tr>
              <a:tr h="15126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Total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77,1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73,4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68,1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61,5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67,9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47,1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67,8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95181747"/>
                  </a:ext>
                </a:extLst>
              </a:tr>
              <a:tr h="15126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BCG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99,7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86,7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77,1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75,0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90,0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58,1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83,6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53619050"/>
                  </a:ext>
                </a:extLst>
              </a:tr>
              <a:tr h="15126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Hepatite B  em crianças até 30 dias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88,4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78,6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65,8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67,0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82,6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55,2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74,9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9544275"/>
                  </a:ext>
                </a:extLst>
              </a:tr>
              <a:tr h="15126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Rotavírus Humano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91,3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85,4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77,9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71,8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76,6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51,4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78,5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61600362"/>
                  </a:ext>
                </a:extLst>
              </a:tr>
              <a:tr h="15126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Meningococo C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88,5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87,4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79,2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72,2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78,6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51,1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79,0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1690593"/>
                  </a:ext>
                </a:extLst>
              </a:tr>
              <a:tr h="15126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Hepatite B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88,5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70,8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77,9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71,5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77,2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53,7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75,5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6422100"/>
                  </a:ext>
                </a:extLst>
              </a:tr>
              <a:tr h="15126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Penta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88,5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70,8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77,9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71,5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77,2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53,7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75,4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88453712"/>
                  </a:ext>
                </a:extLst>
              </a:tr>
              <a:tr h="15126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Pneumocócica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95,3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89,1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82,0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74,8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81,5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53,6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82,3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82566669"/>
                  </a:ext>
                </a:extLst>
              </a:tr>
              <a:tr h="15126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Poliomielite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89,5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84,2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76,8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71,0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77,2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54,0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77,9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3374855"/>
                  </a:ext>
                </a:extLst>
              </a:tr>
              <a:tr h="15126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Poliomielite 4 anos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63,6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68,5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67,6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54,6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67,6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41,3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62,5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22278198"/>
                  </a:ext>
                </a:extLst>
              </a:tr>
              <a:tr h="15126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Febre Amarela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59,5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62,4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57,6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58,2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60,7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48,6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58,9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33442926"/>
                  </a:ext>
                </a:extLst>
              </a:tr>
              <a:tr h="15126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Hepatite A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82,7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85,0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75,9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67,5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73,0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52,8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75,2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2951716"/>
                  </a:ext>
                </a:extLst>
              </a:tr>
              <a:tr h="15126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Pneumocócica(1º ref)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82,0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83,5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72,1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66,1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71,5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53,4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73,5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10456938"/>
                  </a:ext>
                </a:extLst>
              </a:tr>
              <a:tr h="15126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Meningococo C (1º ref)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80,2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85,8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76,6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68,7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75,3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52,5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75,6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97914060"/>
                  </a:ext>
                </a:extLst>
              </a:tr>
              <a:tr h="15126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Poliomielite(1º ref)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72,8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74,6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69,3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60,5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67,7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46,7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67,4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51374331"/>
                  </a:ext>
                </a:extLst>
              </a:tr>
              <a:tr h="15126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Tríplice Viral  D1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92,6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93,1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80,9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74,9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80,7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55,9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82,4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95228398"/>
                  </a:ext>
                </a:extLst>
              </a:tr>
              <a:tr h="15126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Tríplice Viral  D2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76,9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81,5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64,3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53,2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57,6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38,8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64,8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6075093"/>
                  </a:ext>
                </a:extLst>
              </a:tr>
              <a:tr h="15126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Tetra Viral(SRC+VZ)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33,3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34,2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21,0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6,3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10,4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5,8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20,8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1188539"/>
                  </a:ext>
                </a:extLst>
              </a:tr>
              <a:tr h="15126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DTP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71,6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77,2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53,7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70,9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85793445"/>
                  </a:ext>
                </a:extLst>
              </a:tr>
              <a:tr h="15126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DTP REF (4 e 6 anos)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68,5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53,7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73,5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58,0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67,0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42,4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62,4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412803"/>
                  </a:ext>
                </a:extLst>
              </a:tr>
              <a:tr h="15126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Tríplice Bacteriana(DTP)(1º ref)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73,3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57,1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77,2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63,7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67,4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47,4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66,3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62274002"/>
                  </a:ext>
                </a:extLst>
              </a:tr>
              <a:tr h="15126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Dupla adulto e tríplice acelular gestante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45,0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45,0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22,9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19,0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20,3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15,3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29,7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5134997"/>
                  </a:ext>
                </a:extLst>
              </a:tr>
              <a:tr h="15126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dTpa gestante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60,2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63,2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46,4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43,1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46,9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35,8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51,0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67737795"/>
                  </a:ext>
                </a:extLst>
              </a:tr>
              <a:tr h="151264">
                <a:tc>
                  <a:txBody>
                    <a:bodyPr/>
                    <a:lstStyle/>
                    <a:p>
                      <a:pPr algn="l" fontAlgn="b"/>
                      <a:r>
                        <a:rPr lang="pt-BR" sz="1000" b="1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Varicela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0,0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74,4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67,0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73,3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49,4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Poppins" panose="00000500000000000000" pitchFamily="2" charset="0"/>
                          <a:cs typeface="Poppins" panose="00000500000000000000" pitchFamily="2" charset="0"/>
                        </a:rPr>
                        <a:t>69,0</a:t>
                      </a:r>
                    </a:p>
                  </a:txBody>
                  <a:tcPr marL="6683" marR="6683" marT="668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09626308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2D8614D2-E8AB-FC2F-C8EF-5AE081E00D6F}"/>
              </a:ext>
            </a:extLst>
          </p:cNvPr>
          <p:cNvSpPr txBox="1"/>
          <p:nvPr/>
        </p:nvSpPr>
        <p:spPr>
          <a:xfrm>
            <a:off x="0" y="4892125"/>
            <a:ext cx="6287911" cy="200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Fonte: DataSUS – </a:t>
            </a:r>
            <a:r>
              <a:rPr lang="pt-BR" sz="700" b="0" i="0" u="none" strike="noStrike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Tabnet</a:t>
            </a:r>
            <a:r>
              <a:rPr lang="pt-BR" sz="7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Disponível em: </a:t>
            </a:r>
            <a:r>
              <a:rPr lang="pt-BR" sz="7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hlinkClick r:id="rId3"/>
              </a:rPr>
              <a:t>http://tabnet.datasus.gov.br/</a:t>
            </a:r>
            <a:r>
              <a:rPr lang="pt-BR" sz="700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hlinkClick r:id="rId3"/>
              </a:rPr>
              <a:t>cgi</a:t>
            </a:r>
            <a:r>
              <a:rPr lang="pt-BR" sz="7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hlinkClick r:id="rId3"/>
              </a:rPr>
              <a:t>/</a:t>
            </a:r>
            <a:r>
              <a:rPr lang="pt-BR" sz="700" dirty="0" err="1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hlinkClick r:id="rId3"/>
              </a:rPr>
              <a:t>dhdat.exe?bd_pni</a:t>
            </a:r>
            <a:r>
              <a:rPr lang="pt-BR" sz="7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  <a:hlinkClick r:id="rId3"/>
              </a:rPr>
              <a:t>/cpnibr.def</a:t>
            </a:r>
            <a:r>
              <a:rPr lang="pt-BR" sz="7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 Acesso em </a:t>
            </a:r>
            <a:r>
              <a:rPr lang="pt-BR" sz="700" b="0" i="0" u="none" strike="noStrike" dirty="0">
                <a:solidFill>
                  <a:srgbClr val="000000"/>
                </a:solidFill>
                <a:effectLst/>
                <a:latin typeface="Poppins" panose="00000500000000000000" pitchFamily="2" charset="0"/>
                <a:cs typeface="Poppins" panose="00000500000000000000" pitchFamily="2" charset="0"/>
              </a:rPr>
              <a:t>18/05/2023</a:t>
            </a:r>
            <a:r>
              <a:rPr lang="pt-BR" sz="700" dirty="0">
                <a:solidFill>
                  <a:srgbClr val="00000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.</a:t>
            </a:r>
            <a:endParaRPr lang="pt-BR" sz="7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771178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>
            <a:extLst>
              <a:ext uri="{FF2B5EF4-FFF2-40B4-BE49-F238E27FC236}">
                <a16:creationId xmlns:a16="http://schemas.microsoft.com/office/drawing/2014/main" xmlns="" id="{F9D953FA-1801-4876-81CB-832247668CA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en-US" noProof="0" smtClean="0"/>
              <a:pPr/>
              <a:t>6</a:t>
            </a:fld>
            <a:endParaRPr lang="en-US" noProof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xmlns="" id="{C81063DD-D02F-4F5F-948F-A0FDC63BD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Cobertura Vacinal – Gripe – 2021/2022</a:t>
            </a:r>
          </a:p>
        </p:txBody>
      </p:sp>
      <p:graphicFrame>
        <p:nvGraphicFramePr>
          <p:cNvPr id="8" name="Tabela 8">
            <a:extLst>
              <a:ext uri="{FF2B5EF4-FFF2-40B4-BE49-F238E27FC236}">
                <a16:creationId xmlns:a16="http://schemas.microsoft.com/office/drawing/2014/main" xmlns="" id="{F3B2572A-B11C-45B2-BA66-5B8A7ED63A72}"/>
              </a:ext>
            </a:extLst>
          </p:cNvPr>
          <p:cNvGraphicFramePr>
            <a:graphicFrameLocks noGrp="1"/>
          </p:cNvGraphicFramePr>
          <p:nvPr/>
        </p:nvGraphicFramePr>
        <p:xfrm>
          <a:off x="595086" y="1410607"/>
          <a:ext cx="7953829" cy="2813524"/>
        </p:xfrm>
        <a:graphic>
          <a:graphicData uri="http://schemas.openxmlformats.org/drawingml/2006/table">
            <a:tbl>
              <a:tblPr firstRow="1" bandRow="1"/>
              <a:tblGrid>
                <a:gridCol w="3246291">
                  <a:extLst>
                    <a:ext uri="{9D8B030D-6E8A-4147-A177-3AD203B41FA5}">
                      <a16:colId xmlns:a16="http://schemas.microsoft.com/office/drawing/2014/main" xmlns="" val="2520181629"/>
                    </a:ext>
                  </a:extLst>
                </a:gridCol>
                <a:gridCol w="2056262">
                  <a:extLst>
                    <a:ext uri="{9D8B030D-6E8A-4147-A177-3AD203B41FA5}">
                      <a16:colId xmlns:a16="http://schemas.microsoft.com/office/drawing/2014/main" xmlns="" val="3692014995"/>
                    </a:ext>
                  </a:extLst>
                </a:gridCol>
                <a:gridCol w="2651276">
                  <a:extLst>
                    <a:ext uri="{9D8B030D-6E8A-4147-A177-3AD203B41FA5}">
                      <a16:colId xmlns:a16="http://schemas.microsoft.com/office/drawing/2014/main" xmlns="" val="2289437299"/>
                    </a:ext>
                  </a:extLst>
                </a:gridCol>
              </a:tblGrid>
              <a:tr h="365760">
                <a:tc rowSpan="2">
                  <a:txBody>
                    <a:bodyPr/>
                    <a:lstStyle/>
                    <a:p>
                      <a:pPr algn="ctr"/>
                      <a:endParaRPr lang="pt-BR" sz="1800" dirty="0"/>
                    </a:p>
                    <a:p>
                      <a:pPr algn="ctr"/>
                      <a:r>
                        <a:rPr lang="pt-BR" sz="1800" b="1" dirty="0"/>
                        <a:t>Grupo prioritário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pt-BR" sz="1800" b="1" dirty="0"/>
                        <a:t>Cobertura Vacinal (%)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pt-BR" dirty="0"/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07002323"/>
                  </a:ext>
                </a:extLst>
              </a:tr>
              <a:tr h="301091">
                <a:tc vMerge="1"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pt-BR" sz="1400" b="1" kern="1200" dirty="0">
                          <a:solidFill>
                            <a:schemeClr val="tx1"/>
                          </a:solidFill>
                        </a:rPr>
                        <a:t>2021</a:t>
                      </a:r>
                      <a:endParaRPr lang="pt-BR" sz="1400" b="1" kern="1200" dirty="0">
                        <a:solidFill>
                          <a:schemeClr val="tx1"/>
                        </a:solidFill>
                        <a:latin typeface="+mj-lt"/>
                        <a:ea typeface="+mj-ea"/>
                        <a:cs typeface="+mj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pt-BR" sz="1400" b="1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569063"/>
                  </a:ext>
                </a:extLst>
              </a:tr>
              <a:tr h="37572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Idosos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70,9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64,5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5432518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Pessoas com comorbidades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52,1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40,2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80720613"/>
                  </a:ext>
                </a:extLst>
              </a:tr>
              <a:tr h="37572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Crianças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87,4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55,5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91173755"/>
                  </a:ext>
                </a:extLst>
              </a:tr>
              <a:tr h="37572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Gestantes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78,0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44,0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65923191"/>
                  </a:ext>
                </a:extLst>
              </a:tr>
              <a:tr h="375721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Trabalhadores da Saúde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68,4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800" dirty="0"/>
                        <a:t>65,4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2001436"/>
                  </a:ext>
                </a:extLst>
              </a:tr>
            </a:tbl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xmlns="" id="{155FBBBC-735B-426F-AF51-4D9C88BE4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62" y="471487"/>
            <a:ext cx="8296275" cy="4200525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4706DBDE-78D9-4CF2-B4CD-101BC8D31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" y="576262"/>
            <a:ext cx="8324850" cy="3990975"/>
          </a:xfrm>
          <a:prstGeom prst="rect">
            <a:avLst/>
          </a:prstGeom>
        </p:spPr>
      </p:pic>
      <p:sp>
        <p:nvSpPr>
          <p:cNvPr id="10" name="Rectangle 74">
            <a:extLst>
              <a:ext uri="{FF2B5EF4-FFF2-40B4-BE49-F238E27FC236}">
                <a16:creationId xmlns:a16="http://schemas.microsoft.com/office/drawing/2014/main" xmlns="" id="{054E6B95-B725-48E1-8013-97267B8D54BC}"/>
              </a:ext>
            </a:extLst>
          </p:cNvPr>
          <p:cNvSpPr/>
          <p:nvPr/>
        </p:nvSpPr>
        <p:spPr>
          <a:xfrm>
            <a:off x="595086" y="4320111"/>
            <a:ext cx="7855976" cy="71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609585">
              <a:defRPr/>
            </a:pPr>
            <a:r>
              <a:rPr lang="en-US" sz="900" spc="-7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</a:t>
            </a:r>
            <a:r>
              <a:rPr lang="fr-FR" sz="900" spc="-7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</a:t>
            </a:r>
            <a:r>
              <a:rPr lang="en-US" sz="900" spc="-7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ttps://www.ecdc.europa.eu/en/seasonal-influenza/facts/factsheet</a:t>
            </a:r>
            <a:r>
              <a:rPr lang="en-US" sz="900" spc="-7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609585">
              <a:defRPr/>
            </a:pPr>
            <a:r>
              <a:rPr lang="en-US" sz="900" spc="-7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2-</a:t>
            </a:r>
            <a:r>
              <a:rPr lang="en-US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CDC. </a:t>
            </a:r>
            <a:r>
              <a:rPr lang="en-US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https://www.cdc.gov/flu/about/disease/65over.htm</a:t>
            </a:r>
            <a:r>
              <a:rPr lang="en-US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609585">
              <a:defRPr/>
            </a:pPr>
            <a:r>
              <a:rPr lang="en-US" sz="900" spc="-7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3-Gozalo P et al. J Amer </a:t>
            </a:r>
            <a:r>
              <a:rPr lang="en-US" sz="900" spc="-7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Geriatr</a:t>
            </a:r>
            <a:r>
              <a:rPr lang="en-US" sz="900" spc="-7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Soc. 2012 Jul;60(7):1260-7 </a:t>
            </a:r>
          </a:p>
          <a:p>
            <a:pPr defTabSz="609585">
              <a:defRPr/>
            </a:pPr>
            <a:r>
              <a:rPr lang="en-US" sz="900" spc="-7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4-</a:t>
            </a:r>
            <a:r>
              <a:rPr lang="en-US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https://www.nfid.org/wp-content/uploads/2019/08/65-flu-fact-sheet.pdf</a:t>
            </a:r>
            <a:r>
              <a:rPr lang="en-US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defTabSz="609585">
              <a:defRPr/>
            </a:pPr>
            <a:r>
              <a:rPr lang="en-US" sz="900" spc="-7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5-</a:t>
            </a:r>
            <a:r>
              <a:rPr lang="en-US" sz="9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Gavazzi G. et al. The Lancet Infectious Diseases; 2002: 2(11), 659-666</a:t>
            </a:r>
            <a:endParaRPr lang="fr-FR" sz="9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79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6EFEC66C-CA83-4B77-A23E-74D6747AB3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49" y="571500"/>
            <a:ext cx="8039100" cy="4000500"/>
          </a:xfrm>
          <a:prstGeom prst="rect">
            <a:avLst/>
          </a:prstGeom>
        </p:spPr>
      </p:pic>
      <p:sp>
        <p:nvSpPr>
          <p:cNvPr id="7" name="TextBox 68">
            <a:extLst>
              <a:ext uri="{FF2B5EF4-FFF2-40B4-BE49-F238E27FC236}">
                <a16:creationId xmlns:a16="http://schemas.microsoft.com/office/drawing/2014/main" xmlns="" id="{A1FFC924-BEF1-4788-91E5-459090C0C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124" y="4482844"/>
            <a:ext cx="762775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28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1281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1281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1281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1281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279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pt-BR" sz="800" dirty="0">
                <a:solidFill>
                  <a:srgbClr val="6B747B"/>
                </a:solidFill>
                <a:latin typeface="Arial" panose="020B0604020202020204" pitchFamily="34" charset="0"/>
              </a:rPr>
              <a:t>1. Centers for Disease and Control and Prevention (CDC) [Internet] </a:t>
            </a:r>
            <a:r>
              <a:rPr lang="en-US" altLang="pt-BR" sz="800" dirty="0" err="1">
                <a:solidFill>
                  <a:srgbClr val="6B747B"/>
                </a:solidFill>
                <a:latin typeface="Arial" panose="020B0604020202020204" pitchFamily="34" charset="0"/>
              </a:rPr>
              <a:t>Disponível</a:t>
            </a:r>
            <a:r>
              <a:rPr lang="en-US" altLang="pt-BR" sz="800" dirty="0">
                <a:solidFill>
                  <a:srgbClr val="6B747B"/>
                </a:solidFill>
                <a:latin typeface="Arial" panose="020B0604020202020204" pitchFamily="34" charset="0"/>
              </a:rPr>
              <a:t> </a:t>
            </a:r>
            <a:r>
              <a:rPr lang="en-US" altLang="pt-BR" sz="800" dirty="0" err="1">
                <a:solidFill>
                  <a:srgbClr val="6B747B"/>
                </a:solidFill>
                <a:latin typeface="Arial" panose="020B0604020202020204" pitchFamily="34" charset="0"/>
              </a:rPr>
              <a:t>em</a:t>
            </a:r>
            <a:r>
              <a:rPr lang="en-US" altLang="pt-BR" sz="800" dirty="0">
                <a:solidFill>
                  <a:srgbClr val="6B747B"/>
                </a:solidFill>
                <a:latin typeface="Arial" panose="020B0604020202020204" pitchFamily="34" charset="0"/>
              </a:rPr>
              <a:t>: https://www.cdc.gov/flu/about/disease/high_risk.htm. </a:t>
            </a:r>
            <a:r>
              <a:rPr lang="en-US" altLang="pt-BR" sz="800" dirty="0" err="1">
                <a:solidFill>
                  <a:srgbClr val="6B747B"/>
                </a:solidFill>
                <a:latin typeface="Arial" panose="020B0604020202020204" pitchFamily="34" charset="0"/>
              </a:rPr>
              <a:t>Acesso</a:t>
            </a:r>
            <a:r>
              <a:rPr lang="en-US" altLang="pt-BR" sz="800" dirty="0">
                <a:solidFill>
                  <a:srgbClr val="6B747B"/>
                </a:solidFill>
                <a:latin typeface="Arial" panose="020B0604020202020204" pitchFamily="34" charset="0"/>
              </a:rPr>
              <a:t> </a:t>
            </a:r>
            <a:r>
              <a:rPr lang="en-US" altLang="pt-BR" sz="800" dirty="0" err="1">
                <a:solidFill>
                  <a:srgbClr val="6B747B"/>
                </a:solidFill>
                <a:latin typeface="Arial" panose="020B0604020202020204" pitchFamily="34" charset="0"/>
              </a:rPr>
              <a:t>em</a:t>
            </a:r>
            <a:r>
              <a:rPr lang="en-US" altLang="pt-BR" sz="800" dirty="0">
                <a:solidFill>
                  <a:srgbClr val="6B747B"/>
                </a:solidFill>
                <a:latin typeface="Arial" panose="020B0604020202020204" pitchFamily="34" charset="0"/>
              </a:rPr>
              <a:t> 2016Dez14 </a:t>
            </a:r>
          </a:p>
          <a:p>
            <a:pPr defTabSz="912791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pt-BR" sz="800" dirty="0">
                <a:solidFill>
                  <a:srgbClr val="6B747B"/>
                </a:solidFill>
                <a:latin typeface="Arial" panose="020B0604020202020204" pitchFamily="34" charset="0"/>
              </a:rPr>
              <a:t>2. Centers for Disease and Control and Prevention (CDC) [Internet] </a:t>
            </a:r>
            <a:r>
              <a:rPr lang="en-US" altLang="pt-BR" sz="800" dirty="0" err="1">
                <a:solidFill>
                  <a:srgbClr val="6B747B"/>
                </a:solidFill>
                <a:latin typeface="Arial" panose="020B0604020202020204" pitchFamily="34" charset="0"/>
              </a:rPr>
              <a:t>Disponível</a:t>
            </a:r>
            <a:r>
              <a:rPr lang="en-US" altLang="pt-BR" sz="800" dirty="0">
                <a:solidFill>
                  <a:srgbClr val="6B747B"/>
                </a:solidFill>
                <a:latin typeface="Arial" panose="020B0604020202020204" pitchFamily="34" charset="0"/>
              </a:rPr>
              <a:t> </a:t>
            </a:r>
            <a:r>
              <a:rPr lang="en-US" altLang="pt-BR" sz="800" dirty="0" err="1">
                <a:solidFill>
                  <a:srgbClr val="6B747B"/>
                </a:solidFill>
                <a:latin typeface="Arial" panose="020B0604020202020204" pitchFamily="34" charset="0"/>
              </a:rPr>
              <a:t>em</a:t>
            </a:r>
            <a:r>
              <a:rPr lang="en-US" altLang="pt-BR" sz="800" dirty="0">
                <a:solidFill>
                  <a:srgbClr val="6B747B"/>
                </a:solidFill>
                <a:latin typeface="Arial" panose="020B0604020202020204" pitchFamily="34" charset="0"/>
              </a:rPr>
              <a:t>: https://www.cdc.gov/flu/heartdisease/index.htm</a:t>
            </a:r>
            <a:r>
              <a:rPr lang="en-US" altLang="pt-BR" sz="800" b="1" dirty="0">
                <a:solidFill>
                  <a:srgbClr val="6B747B"/>
                </a:solidFill>
                <a:latin typeface="Arial" panose="020B0604020202020204" pitchFamily="34" charset="0"/>
              </a:rPr>
              <a:t>. </a:t>
            </a:r>
            <a:r>
              <a:rPr lang="en-US" altLang="pt-BR" sz="800" dirty="0" err="1">
                <a:solidFill>
                  <a:srgbClr val="6B747B"/>
                </a:solidFill>
                <a:latin typeface="Arial" panose="020B0604020202020204" pitchFamily="34" charset="0"/>
              </a:rPr>
              <a:t>Acesso</a:t>
            </a:r>
            <a:r>
              <a:rPr lang="en-US" altLang="pt-BR" sz="800" dirty="0">
                <a:solidFill>
                  <a:srgbClr val="6B747B"/>
                </a:solidFill>
                <a:latin typeface="Arial" panose="020B0604020202020204" pitchFamily="34" charset="0"/>
              </a:rPr>
              <a:t> </a:t>
            </a:r>
            <a:r>
              <a:rPr lang="en-US" altLang="pt-BR" sz="800" dirty="0" err="1">
                <a:solidFill>
                  <a:srgbClr val="6B747B"/>
                </a:solidFill>
                <a:latin typeface="Arial" panose="020B0604020202020204" pitchFamily="34" charset="0"/>
              </a:rPr>
              <a:t>em</a:t>
            </a:r>
            <a:r>
              <a:rPr lang="en-US" altLang="pt-BR" sz="800" dirty="0">
                <a:solidFill>
                  <a:srgbClr val="6B747B"/>
                </a:solidFill>
                <a:latin typeface="Arial" panose="020B0604020202020204" pitchFamily="34" charset="0"/>
              </a:rPr>
              <a:t> 2016Dez14 </a:t>
            </a:r>
          </a:p>
        </p:txBody>
      </p:sp>
    </p:spTree>
    <p:extLst>
      <p:ext uri="{BB962C8B-B14F-4D97-AF65-F5344CB8AC3E}">
        <p14:creationId xmlns:p14="http://schemas.microsoft.com/office/powerpoint/2010/main" val="4160523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 txBox="1"/>
          <p:nvPr/>
        </p:nvSpPr>
        <p:spPr>
          <a:xfrm>
            <a:off x="625300" y="775025"/>
            <a:ext cx="6942900" cy="6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/>
              <a:buNone/>
            </a:pPr>
            <a:r>
              <a:rPr lang="pt-BR" sz="3000" b="1" i="0" u="none" strike="noStrike" cap="none" dirty="0">
                <a:solidFill>
                  <a:srgbClr val="287BBF"/>
                </a:solidFill>
                <a:latin typeface="Calibri" panose="020F0502020204030204" pitchFamily="34" charset="0"/>
                <a:ea typeface="Exo"/>
                <a:cs typeface="Calibri" panose="020F0502020204030204" pitchFamily="34" charset="0"/>
                <a:sym typeface="Exo"/>
              </a:rPr>
              <a:t>Por que pedimos esta audiência</a:t>
            </a:r>
            <a:endParaRPr sz="3000" b="1" i="0" u="none" strike="noStrike" cap="none" dirty="0">
              <a:solidFill>
                <a:srgbClr val="287BBF"/>
              </a:solidFill>
              <a:latin typeface="Calibri" panose="020F0502020204030204" pitchFamily="34" charset="0"/>
              <a:ea typeface="Exo"/>
              <a:cs typeface="Calibri" panose="020F0502020204030204" pitchFamily="34" charset="0"/>
              <a:sym typeface="Exo"/>
            </a:endParaRPr>
          </a:p>
        </p:txBody>
      </p:sp>
      <p:sp>
        <p:nvSpPr>
          <p:cNvPr id="171" name="Google Shape;171;p5"/>
          <p:cNvSpPr txBox="1"/>
          <p:nvPr/>
        </p:nvSpPr>
        <p:spPr>
          <a:xfrm>
            <a:off x="-9525" y="2647950"/>
            <a:ext cx="1558925" cy="158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/>
              <a:buNone/>
            </a:pPr>
            <a:r>
              <a:rPr lang="pt-BR" sz="1500" b="1" dirty="0">
                <a:solidFill>
                  <a:srgbClr val="287BBF"/>
                </a:solidFill>
                <a:latin typeface="Calibri" panose="020F0502020204030204" pitchFamily="34" charset="0"/>
                <a:ea typeface="Exo"/>
                <a:cs typeface="Calibri" panose="020F0502020204030204" pitchFamily="34" charset="0"/>
                <a:sym typeface="Exo"/>
              </a:rPr>
              <a:t>Diminuição da adesão da População à Vacinação</a:t>
            </a:r>
            <a:endParaRPr lang="pt-BR" sz="1500" b="1" i="0" u="none" strike="noStrike" cap="none" dirty="0">
              <a:solidFill>
                <a:srgbClr val="287BBF"/>
              </a:solidFill>
              <a:latin typeface="Calibri" panose="020F0502020204030204" pitchFamily="34" charset="0"/>
              <a:ea typeface="Exo"/>
              <a:cs typeface="Calibri" panose="020F0502020204030204" pitchFamily="34" charset="0"/>
              <a:sym typeface="Exo"/>
            </a:endParaRPr>
          </a:p>
        </p:txBody>
      </p:sp>
      <p:sp>
        <p:nvSpPr>
          <p:cNvPr id="173" name="Google Shape;173;p5"/>
          <p:cNvSpPr txBox="1"/>
          <p:nvPr/>
        </p:nvSpPr>
        <p:spPr>
          <a:xfrm>
            <a:off x="1713852" y="2647646"/>
            <a:ext cx="1635838" cy="2232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/>
              <a:buNone/>
            </a:pPr>
            <a:r>
              <a:rPr lang="pt-BR" sz="1500" b="1" dirty="0">
                <a:solidFill>
                  <a:srgbClr val="287BBF"/>
                </a:solidFill>
                <a:latin typeface="Calibri" panose="020F0502020204030204" pitchFamily="34" charset="0"/>
                <a:ea typeface="Exo"/>
                <a:cs typeface="Calibri" panose="020F0502020204030204" pitchFamily="34" charset="0"/>
                <a:sym typeface="Exo"/>
              </a:rPr>
              <a:t>Divulgação das Campanhas somente quando há aparecimento de doenças. Divulgação de Campanhas para pessoas com diabetes</a:t>
            </a:r>
            <a:endParaRPr sz="1500" b="1" i="0" u="none" strike="noStrike" cap="none" dirty="0">
              <a:solidFill>
                <a:srgbClr val="287BBF"/>
              </a:solidFill>
              <a:latin typeface="Calibri" panose="020F0502020204030204" pitchFamily="34" charset="0"/>
              <a:ea typeface="Exo"/>
              <a:cs typeface="Calibri" panose="020F0502020204030204" pitchFamily="34" charset="0"/>
              <a:sym typeface="Exo"/>
            </a:endParaRPr>
          </a:p>
        </p:txBody>
      </p:sp>
      <p:sp>
        <p:nvSpPr>
          <p:cNvPr id="175" name="Google Shape;175;p5"/>
          <p:cNvSpPr txBox="1"/>
          <p:nvPr/>
        </p:nvSpPr>
        <p:spPr>
          <a:xfrm>
            <a:off x="3515995" y="2685415"/>
            <a:ext cx="1854835" cy="1415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/>
              <a:buNone/>
            </a:pPr>
            <a:r>
              <a:rPr lang="pt-BR" sz="1500" b="1" i="0" u="none" strike="noStrike" cap="none" dirty="0">
                <a:solidFill>
                  <a:srgbClr val="287BBF"/>
                </a:solidFill>
                <a:latin typeface="Calibri" panose="020F0502020204030204" pitchFamily="34" charset="0"/>
                <a:ea typeface="Exo"/>
                <a:cs typeface="Calibri" panose="020F0502020204030204" pitchFamily="34" charset="0"/>
                <a:sym typeface="Exo"/>
              </a:rPr>
              <a:t>Solicitação de um esforço do Governo para sensibilizar os médicos a falar sobre vacinação em consulta</a:t>
            </a:r>
          </a:p>
        </p:txBody>
      </p:sp>
      <p:pic>
        <p:nvPicPr>
          <p:cNvPr id="176" name="Google Shape;176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15781" y="2212459"/>
            <a:ext cx="497574" cy="43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2242080" y="2212459"/>
            <a:ext cx="497205" cy="43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4194705" y="2212459"/>
            <a:ext cx="497205" cy="435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78;p5"/>
          <p:cNvPicPr preferRelativeResize="0"/>
          <p:nvPr/>
        </p:nvPicPr>
        <p:blipFill rotWithShape="1">
          <a:blip r:embed="rId5"/>
          <a:srcRect/>
          <a:stretch>
            <a:fillRect/>
          </a:stretch>
        </p:blipFill>
        <p:spPr>
          <a:xfrm>
            <a:off x="7926600" y="2212459"/>
            <a:ext cx="497205" cy="43537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75;p5"/>
          <p:cNvSpPr txBox="1"/>
          <p:nvPr/>
        </p:nvSpPr>
        <p:spPr>
          <a:xfrm>
            <a:off x="7263130" y="2677795"/>
            <a:ext cx="1824355" cy="1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/>
              <a:buNone/>
            </a:pPr>
            <a:r>
              <a:rPr lang="pt-BR" sz="1500" b="1" dirty="0">
                <a:solidFill>
                  <a:srgbClr val="287BBF"/>
                </a:solidFill>
                <a:latin typeface="Calibri" panose="020F0502020204030204" pitchFamily="34" charset="0"/>
                <a:ea typeface="Exo"/>
                <a:cs typeface="Calibri" panose="020F0502020204030204" pitchFamily="34" charset="0"/>
                <a:sym typeface="Exo"/>
              </a:rPr>
              <a:t>Criação de um Calendário de Vacinação para pessoas com obesidade </a:t>
            </a:r>
            <a:endParaRPr sz="1500" b="1" i="0" u="none" strike="noStrike" cap="none" dirty="0">
              <a:solidFill>
                <a:srgbClr val="287BBF"/>
              </a:solidFill>
              <a:latin typeface="Calibri" panose="020F0502020204030204" pitchFamily="34" charset="0"/>
              <a:ea typeface="Exo"/>
              <a:cs typeface="Calibri" panose="020F0502020204030204" pitchFamily="34" charset="0"/>
              <a:sym typeface="Exo"/>
            </a:endParaRPr>
          </a:p>
        </p:txBody>
      </p:sp>
      <p:pic>
        <p:nvPicPr>
          <p:cNvPr id="18" name="Google Shape;176;p5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6147330" y="2212459"/>
            <a:ext cx="497205" cy="435374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75;p5"/>
          <p:cNvSpPr txBox="1"/>
          <p:nvPr/>
        </p:nvSpPr>
        <p:spPr>
          <a:xfrm>
            <a:off x="5672455" y="2685415"/>
            <a:ext cx="1447165" cy="1377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anose="020B0604020202020204"/>
              <a:buNone/>
            </a:pPr>
            <a:r>
              <a:rPr lang="pt-BR" sz="1500" b="1" dirty="0">
                <a:solidFill>
                  <a:srgbClr val="287BBF"/>
                </a:solidFill>
                <a:latin typeface="Calibri" panose="020F0502020204030204" pitchFamily="34" charset="0"/>
                <a:ea typeface="Exo"/>
                <a:cs typeface="Calibri" panose="020F0502020204030204" pitchFamily="34" charset="0"/>
                <a:sym typeface="Exo"/>
              </a:rPr>
              <a:t>Apoiar o Plano do Governo para aumentar o número de CRIES</a:t>
            </a:r>
            <a:endParaRPr sz="1500" b="1" i="0" u="none" strike="noStrike" cap="none" dirty="0">
              <a:solidFill>
                <a:srgbClr val="287BBF"/>
              </a:solidFill>
              <a:latin typeface="Calibri" panose="020F0502020204030204" pitchFamily="34" charset="0"/>
              <a:ea typeface="Exo"/>
              <a:cs typeface="Calibri" panose="020F0502020204030204" pitchFamily="34" charset="0"/>
              <a:sym typeface="Exo"/>
            </a:endParaRPr>
          </a:p>
        </p:txBody>
      </p:sp>
    </p:spTree>
    <p:extLst>
      <p:ext uri="{BB962C8B-B14F-4D97-AF65-F5344CB8AC3E}">
        <p14:creationId xmlns:p14="http://schemas.microsoft.com/office/powerpoint/2010/main" val="3527671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"/>
          <p:cNvSpPr txBox="1"/>
          <p:nvPr/>
        </p:nvSpPr>
        <p:spPr>
          <a:xfrm>
            <a:off x="354711" y="205272"/>
            <a:ext cx="8584015" cy="2923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/>
              <a:buNone/>
            </a:pPr>
            <a:endParaRPr lang="pt-BR" sz="3000" b="1" dirty="0">
              <a:solidFill>
                <a:srgbClr val="287BBF"/>
              </a:solidFill>
              <a:latin typeface="Exo"/>
              <a:ea typeface="Exo"/>
              <a:cs typeface="Exo"/>
              <a:sym typeface="Exo"/>
            </a:endParaRPr>
          </a:p>
          <a:p>
            <a:pPr>
              <a:buSzPts val="3000"/>
            </a:pPr>
            <a:endParaRPr lang="pt-BR" sz="28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/>
              <a:buNone/>
            </a:pPr>
            <a:endParaRPr lang="pt-BR" sz="3000" b="1" i="0" u="none" strike="noStrike" cap="none" dirty="0">
              <a:solidFill>
                <a:srgbClr val="287BBF"/>
              </a:solidFill>
              <a:latin typeface="Exo"/>
              <a:ea typeface="Exo"/>
              <a:cs typeface="Exo"/>
              <a:sym typeface="Ex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/>
              <a:buNone/>
            </a:pPr>
            <a:endParaRPr lang="pt-BR" sz="3000" b="1" dirty="0">
              <a:solidFill>
                <a:srgbClr val="287BBF"/>
              </a:solidFill>
              <a:latin typeface="Exo"/>
              <a:ea typeface="Exo"/>
              <a:cs typeface="Exo"/>
              <a:sym typeface="Ex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/>
              <a:buNone/>
            </a:pPr>
            <a:endParaRPr lang="pt-BR" sz="3000" b="1" i="0" u="none" strike="noStrike" cap="none" dirty="0">
              <a:solidFill>
                <a:srgbClr val="287BBF"/>
              </a:solidFill>
              <a:latin typeface="Exo"/>
              <a:ea typeface="Exo"/>
              <a:cs typeface="Exo"/>
              <a:sym typeface="Ex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 panose="020B0604020202020204"/>
              <a:buNone/>
            </a:pPr>
            <a:endParaRPr sz="3000" b="1" i="0" u="none" strike="noStrike" cap="none" dirty="0">
              <a:solidFill>
                <a:srgbClr val="287BBF"/>
              </a:solidFill>
              <a:latin typeface="Exo"/>
              <a:ea typeface="Exo"/>
              <a:cs typeface="Exo"/>
              <a:sym typeface="Exo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711" y="393344"/>
            <a:ext cx="74009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35" y="2643344"/>
            <a:ext cx="74580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354711" y="4124131"/>
            <a:ext cx="7529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Fonte: </a:t>
            </a:r>
            <a:r>
              <a:rPr lang="pt-BR" dirty="0">
                <a:hlinkClick r:id="rId5"/>
              </a:rPr>
              <a:t>https://www.saude.df.gov.br/web/guest/w/ministerio-da-saude-altera-grupos-prioritarios-para-vacinacao-contra-a-covid-19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69432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SRC_TAGID" val="a6615438-27a0-4efe-ae60-b226506b2add"/>
</p:tagLst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753</Words>
  <Application>Microsoft Office PowerPoint</Application>
  <PresentationFormat>Apresentação na tela (16:9)</PresentationFormat>
  <Paragraphs>265</Paragraphs>
  <Slides>12</Slides>
  <Notes>9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Arial</vt:lpstr>
      <vt:lpstr>Poppins</vt:lpstr>
      <vt:lpstr>Sanofi Sans 3 Regular</vt:lpstr>
      <vt:lpstr>Exo</vt:lpstr>
      <vt:lpstr>Verdana</vt:lpstr>
      <vt:lpstr>Calibri</vt:lpstr>
      <vt:lpstr>Simple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Cobertura Vacinal | 2018 a 2023</vt:lpstr>
      <vt:lpstr>Cobertura Vacinal – Gripe – 2021/2022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Vanessa</dc:creator>
  <cp:lastModifiedBy>Iram de Jesus Alves Viegas</cp:lastModifiedBy>
  <cp:revision>89</cp:revision>
  <dcterms:created xsi:type="dcterms:W3CDTF">2022-07-05T17:42:00Z</dcterms:created>
  <dcterms:modified xsi:type="dcterms:W3CDTF">2023-05-22T17:39:34Z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86CF0E3C20A84F3B8A0C9DFF5C02EF7B</vt:lpwstr>
  </property>
  <property fmtid="{D5CDD505-2E9C-101B-9397-08002B2CF9AE}" pid="3" name="KSOProductBuildVer">
    <vt:lpwstr>1046-11.2.0.11156</vt:lpwstr>
  </property>
</Properties>
</file>