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7" r:id="rId3"/>
    <p:sldMasterId id="2147483693" r:id="rId4"/>
    <p:sldMasterId id="2147483720" r:id="rId5"/>
  </p:sldMasterIdLst>
  <p:notesMasterIdLst>
    <p:notesMasterId r:id="rId19"/>
  </p:notesMasterIdLst>
  <p:sldIdLst>
    <p:sldId id="282" r:id="rId6"/>
    <p:sldId id="256" r:id="rId7"/>
    <p:sldId id="267" r:id="rId8"/>
    <p:sldId id="285" r:id="rId9"/>
    <p:sldId id="286" r:id="rId10"/>
    <p:sldId id="292" r:id="rId11"/>
    <p:sldId id="293" r:id="rId12"/>
    <p:sldId id="289" r:id="rId13"/>
    <p:sldId id="294" r:id="rId14"/>
    <p:sldId id="291" r:id="rId15"/>
    <p:sldId id="270" r:id="rId16"/>
    <p:sldId id="290" r:id="rId17"/>
    <p:sldId id="295" r:id="rId1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0FF5F-5D7E-4315-B962-97FFCA0526D7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5C6DD-BC0A-494C-870D-2AEFFA3BDE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513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5C6DD-BC0A-494C-870D-2AEFFA3BDE9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241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43CF649-E910-4B11-B644-7032DFBEF76B}" type="slidenum">
              <a:rPr lang="pt-BR" smtClean="0">
                <a:latin typeface="Calibri" pitchFamily="34" charset="0"/>
                <a:cs typeface="Arial" charset="0"/>
              </a:rPr>
              <a:pPr eaLnBrk="1" hangingPunct="1"/>
              <a:t>12</a:t>
            </a:fld>
            <a:endParaRPr lang="pt-BR" smtClean="0">
              <a:latin typeface="Calibri" pitchFamily="34" charset="0"/>
              <a:cs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5229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43CF649-E910-4B11-B644-7032DFBEF76B}" type="slidenum">
              <a:rPr lang="pt-BR" smtClean="0">
                <a:latin typeface="Calibri" pitchFamily="34" charset="0"/>
                <a:cs typeface="Arial" charset="0"/>
              </a:rPr>
              <a:pPr eaLnBrk="1" hangingPunct="1"/>
              <a:t>13</a:t>
            </a:fld>
            <a:endParaRPr lang="pt-BR" smtClean="0">
              <a:latin typeface="Calibri" pitchFamily="34" charset="0"/>
              <a:cs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0314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58;gd11550ce2e_1_32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59;gd11550ce2e_1_32:notes"/>
          <p:cNvSpPr>
            <a:spLocks noGrp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z="11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Atualmente o programa nacional de imunizações tem 48 anos </a:t>
            </a:r>
          </a:p>
          <a:p>
            <a:pPr>
              <a:spcBef>
                <a:spcPct val="0"/>
              </a:spcBef>
            </a:pPr>
            <a:r>
              <a:rPr lang="pt-BR" altLang="pt-BR" sz="11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 cerca de 48 imunobiológicos são distribuídos pelo PNI (vacinas, imunobiológicos especiais, soros e imunoglobulinas), </a:t>
            </a:r>
          </a:p>
          <a:p>
            <a:pPr>
              <a:spcBef>
                <a:spcPct val="0"/>
              </a:spcBef>
            </a:pPr>
            <a:endParaRPr lang="pt-BR" altLang="pt-BR" sz="11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pt-BR" sz="11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 conta com mais de 38 mil salas de vacinação em todo território nacional, além de 52 centros de referencia em imunobiológicos especiais – os CRIES que têm como finalidade facilitar o acesso da população aos imunobiológicos especiais, principalmente para as pessoas com imunodeficiências congênita ou adquirida e de outras condições especiais de morbidade ou pessoas expostas a situações de risco.</a:t>
            </a:r>
          </a:p>
          <a:p>
            <a:pPr>
              <a:spcBef>
                <a:spcPct val="0"/>
              </a:spcBef>
            </a:pPr>
            <a:endParaRPr lang="pt-BR" altLang="pt-BR" sz="11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pt-BR" sz="11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sendo 20 vacinas oferecidas às crianças, adolescentes, adultos, idosos e gestantes conforme o Calendário Nacional de Vacinação. Destas, 18 são vacinas só para crianças e adolescentes ofertadas no Calendário Nacional de Vacinação.</a:t>
            </a:r>
          </a:p>
          <a:p>
            <a:pPr>
              <a:spcBef>
                <a:spcPct val="0"/>
              </a:spcBef>
            </a:pPr>
            <a:endParaRPr lang="pt-BR" altLang="pt-BR" sz="11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pt-BR" altLang="pt-BR" sz="11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Toda a população pode se vacinar gratuitamente nas mais de 38 mil salas de vacinação localizadas nas Unidades Básicas de Saúde (UBS) de todo o país. Para isso, basta comparecer a um posto de saúde com o cartão de vacinação em mãos.</a:t>
            </a:r>
          </a:p>
          <a:p>
            <a:r>
              <a:rPr lang="pt-BR" altLang="pt-BR" sz="11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Para quem perdeu o cartão de vacinação, a orientação é para procurar o posto de saúde onde recebeu as vacinas para resgatar o histórico de vacinação e fazer a segunda via. </a:t>
            </a:r>
            <a:r>
              <a:rPr lang="pt-BR" altLang="pt-B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 ausência da Caderneta de Vacinação não é um impeditivo para se vacinar.</a:t>
            </a:r>
            <a:endParaRPr lang="pt-BR" altLang="pt-BR" sz="11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pt-BR" altLang="pt-BR" sz="11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 cartão de vacinação é o documento que comprova a situação vacinal do indivíduo, devendo ser guardado junto aos demais documentos pessoais.</a:t>
            </a:r>
          </a:p>
          <a:p>
            <a:endParaRPr lang="pt-BR" altLang="pt-BR" sz="11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pt-BR" altLang="pt-BR" sz="11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Os CRIEs  são unidades que tem como objetivo facilitar o acesso a imunobiológicos especiais para pessoas com necessidades específicas, com comorbidades ou expostas a algum risco e contem uma ampla gama de vacinas, soros e imunoglobulina</a:t>
            </a:r>
          </a:p>
          <a:p>
            <a:r>
              <a:rPr lang="pt-BR" altLang="pt-BR" sz="11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endParaRPr lang="pt-BR" altLang="pt-BR" sz="11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pt-BR" altLang="pt-BR" sz="11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Além disso, os Cries buscam garantir os mecanismos necessários para investigação, acompanhamento e elucidação dos casos de eventos adversos graves e/ou inusitados associados temporalmente à aplicação de imunobiológicos.</a:t>
            </a:r>
            <a:r>
              <a:rPr lang="pt-BR" altLang="pt-BR" smtClean="0"/>
              <a:t/>
            </a:r>
            <a:br>
              <a:rPr lang="pt-BR" altLang="pt-BR" smtClean="0"/>
            </a:b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448542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58;gd11550ce2e_1_32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Google Shape;59;gd11550ce2e_1_32:notes"/>
          <p:cNvSpPr>
            <a:spLocks noGrp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ts val="1100"/>
            </a:pPr>
            <a:r>
              <a:rPr lang="pt-BR" altLang="pt-BR" smtClean="0"/>
              <a:t>As vacinas são recomendadas a depender da faixa etária e grupo populacional, sendo a maioria aplicadas na infância, até os 4 anos de idade e na adolescência também está preconizado a vacina para HPV para crianças e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ts val="1100"/>
            </a:pPr>
            <a:endParaRPr lang="pt-BR" altLang="pt-BR" smtClean="0"/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ts val="1100"/>
            </a:pPr>
            <a:r>
              <a:rPr lang="pt-BR" altLang="pt-BR" smtClean="0"/>
              <a:t>Faz parte das medidas de prevenção e controle da doenças infectocontagiosas em recém nascidos a imunização das  gestantes que inclui: heb e dupla adulto a depender da situação vacinal, a dTpa acelular que previne inclusive contra a coqueluche e deve ser administrada a partir da 20 semana de gestação e tem uma efevidade estimada em 91% se aplicada na gestação na proteção da criança  </a:t>
            </a:r>
          </a:p>
          <a:p>
            <a:pPr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581324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5C6DD-BC0A-494C-870D-2AEFFA3BDE9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665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5C6DD-BC0A-494C-870D-2AEFFA3BDE9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983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5C6DD-BC0A-494C-870D-2AEFFA3BDE9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127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5C6DD-BC0A-494C-870D-2AEFFA3BDE9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994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5C6DD-BC0A-494C-870D-2AEFFA3BDE9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707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5C6DD-BC0A-494C-870D-2AEFFA3BDE9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459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2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8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1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816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5128" y="2551837"/>
            <a:ext cx="8173745" cy="1754326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500" b="1" spc="0" baseline="0">
                <a:solidFill>
                  <a:schemeClr val="bg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DBB77-090C-4769-928D-F8400980AB3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86019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957263" y="1085851"/>
            <a:ext cx="291465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957263" y="4765932"/>
            <a:ext cx="291465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85A8D-56FA-4F12-A27F-B14547E9BC0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5589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957263" y="1085850"/>
            <a:ext cx="7229476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/>
          </p:nvPr>
        </p:nvSpPr>
        <p:spPr>
          <a:xfrm>
            <a:off x="1335881" y="5286375"/>
            <a:ext cx="6850857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C01FE-C656-4BAD-835A-D017AA2715C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3887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 userDrawn="1"/>
        </p:nvSpPr>
        <p:spPr bwMode="auto">
          <a:xfrm>
            <a:off x="414338" y="295275"/>
            <a:ext cx="982961" cy="200824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12450" b="1">
                <a:solidFill>
                  <a:schemeClr val="bg2"/>
                </a:solidFill>
                <a:latin typeface="Roboto" charset="0"/>
              </a:rPr>
              <a:t>“</a:t>
            </a:r>
          </a:p>
        </p:txBody>
      </p:sp>
      <p:sp>
        <p:nvSpPr>
          <p:cNvPr id="6" name="CaixaDeTexto 5"/>
          <p:cNvSpPr txBox="1">
            <a:spLocks noChangeArrowheads="1"/>
          </p:cNvSpPr>
          <p:nvPr userDrawn="1"/>
        </p:nvSpPr>
        <p:spPr bwMode="auto">
          <a:xfrm rot="10800000">
            <a:off x="7845871" y="3521048"/>
            <a:ext cx="982961" cy="200824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12450" b="1">
                <a:solidFill>
                  <a:schemeClr val="bg2"/>
                </a:solidFill>
                <a:latin typeface="Roboto" charset="0"/>
              </a:rPr>
              <a:t>“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957263" y="1085850"/>
            <a:ext cx="7229476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/>
          </p:nvPr>
        </p:nvSpPr>
        <p:spPr>
          <a:xfrm>
            <a:off x="957263" y="5286375"/>
            <a:ext cx="7229476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CDEF8-AB4F-43C9-AAFA-6A40E3423EF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04980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428FD72-FCC2-432F-9209-5A4096C7BA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367" y="3042737"/>
            <a:ext cx="3243264" cy="77252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727F8BD-679F-4332-BF4C-A0D3E7D54D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42" y="4286250"/>
            <a:ext cx="3325089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54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9061514-29B5-4055-8847-DE8ADEF90D8E}" type="datetimeFigureOut">
              <a:rPr lang="pt-BR"/>
              <a:pPr>
                <a:defRPr/>
              </a:pPr>
              <a:t>23/05/2023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37E26C-E51D-4FDA-87C9-B8DE3D4AEA1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97855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 userDrawn="1"/>
        </p:nvCxnSpPr>
        <p:spPr>
          <a:xfrm>
            <a:off x="484585" y="2314575"/>
            <a:ext cx="8174831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 userDrawn="1"/>
        </p:nvCxnSpPr>
        <p:spPr>
          <a:xfrm>
            <a:off x="484585" y="4572000"/>
            <a:ext cx="8174831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5128" y="2551837"/>
            <a:ext cx="8173745" cy="1754326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5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AD2F6-3AAE-4A13-9FB4-C84CE4089C2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6461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57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 userDrawn="1"/>
        </p:nvCxnSpPr>
        <p:spPr>
          <a:xfrm flipH="1">
            <a:off x="957263" y="5486400"/>
            <a:ext cx="37861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 userDrawn="1"/>
        </p:nvCxnSpPr>
        <p:spPr>
          <a:xfrm>
            <a:off x="957263" y="5991225"/>
            <a:ext cx="7229475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aixaDeTexto 6"/>
          <p:cNvSpPr txBox="1">
            <a:spLocks noChangeArrowheads="1"/>
          </p:cNvSpPr>
          <p:nvPr userDrawn="1"/>
        </p:nvSpPr>
        <p:spPr bwMode="auto">
          <a:xfrm>
            <a:off x="414338" y="295275"/>
            <a:ext cx="982961" cy="200824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12450" b="1">
                <a:solidFill>
                  <a:srgbClr val="595959"/>
                </a:solidFill>
                <a:latin typeface="Roboto" charset="0"/>
              </a:rPr>
              <a:t>“</a:t>
            </a:r>
          </a:p>
        </p:txBody>
      </p:sp>
      <p:sp>
        <p:nvSpPr>
          <p:cNvPr id="8" name="CaixaDeTexto 7"/>
          <p:cNvSpPr txBox="1">
            <a:spLocks noChangeArrowheads="1"/>
          </p:cNvSpPr>
          <p:nvPr userDrawn="1"/>
        </p:nvSpPr>
        <p:spPr bwMode="auto">
          <a:xfrm rot="10800000">
            <a:off x="7845871" y="3521048"/>
            <a:ext cx="982961" cy="200824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12450" b="1">
                <a:solidFill>
                  <a:srgbClr val="595959"/>
                </a:solidFill>
                <a:latin typeface="Roboto" charset="0"/>
              </a:rPr>
              <a:t>“</a:t>
            </a:r>
          </a:p>
        </p:txBody>
      </p:sp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957263" y="1085850"/>
            <a:ext cx="7229476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/>
          </p:nvPr>
        </p:nvSpPr>
        <p:spPr>
          <a:xfrm>
            <a:off x="1335881" y="5286375"/>
            <a:ext cx="6850857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4D007-DE33-4EA2-9029-6FE250B3232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30671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 userDrawn="1"/>
        </p:nvSpPr>
        <p:spPr bwMode="auto">
          <a:xfrm>
            <a:off x="414338" y="295275"/>
            <a:ext cx="982961" cy="200824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12450" b="1">
                <a:solidFill>
                  <a:srgbClr val="595959"/>
                </a:solidFill>
                <a:latin typeface="Roboto" charset="0"/>
              </a:rPr>
              <a:t>“</a:t>
            </a:r>
          </a:p>
        </p:txBody>
      </p:sp>
      <p:sp>
        <p:nvSpPr>
          <p:cNvPr id="6" name="CaixaDeTexto 5"/>
          <p:cNvSpPr txBox="1">
            <a:spLocks noChangeArrowheads="1"/>
          </p:cNvSpPr>
          <p:nvPr userDrawn="1"/>
        </p:nvSpPr>
        <p:spPr bwMode="auto">
          <a:xfrm rot="10800000">
            <a:off x="7845871" y="3521048"/>
            <a:ext cx="982961" cy="200824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12450" b="1">
                <a:solidFill>
                  <a:srgbClr val="595959"/>
                </a:solidFill>
                <a:latin typeface="Roboto" charset="0"/>
              </a:rPr>
              <a:t>“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957263" y="1085850"/>
            <a:ext cx="7229476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/>
          </p:nvPr>
        </p:nvSpPr>
        <p:spPr>
          <a:xfrm>
            <a:off x="957263" y="5286375"/>
            <a:ext cx="7229476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12715-BEE7-448C-8C6F-5C32B2A387A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3497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957263" y="1085851"/>
            <a:ext cx="291465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957263" y="4765932"/>
            <a:ext cx="291465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764F9-1609-448E-8ED1-A081C60254F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2941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957263" y="1085851"/>
            <a:ext cx="5064918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615112" y="0"/>
            <a:ext cx="2528888" cy="68580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957263" y="4765932"/>
            <a:ext cx="5064918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3A7C3-2652-4D3C-BC25-6D725E42683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15272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5199758" y="1085851"/>
            <a:ext cx="291465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5199758" y="2619376"/>
            <a:ext cx="291465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750094" y="1085850"/>
            <a:ext cx="3821906" cy="4812634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EE6DE-F5D4-4103-B79C-19BD4923CF8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869583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5199758" y="1924050"/>
            <a:ext cx="291465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4572000" cy="3648076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5199758" y="3910474"/>
            <a:ext cx="291465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74CBE-8E6B-4783-A629-9592307380A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088214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2969" y="1092728"/>
            <a:ext cx="7221440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33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892968" y="3767446"/>
            <a:ext cx="291465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892968" y="4558021"/>
            <a:ext cx="291465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5199758" y="3767446"/>
            <a:ext cx="2914650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/>
          </p:nvPr>
        </p:nvSpPr>
        <p:spPr>
          <a:xfrm>
            <a:off x="5199758" y="4558021"/>
            <a:ext cx="291465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4C318-E440-45E9-A7E3-62D02B7132A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60421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2969" y="1092728"/>
            <a:ext cx="7221440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33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892968" y="3143556"/>
            <a:ext cx="291465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892968" y="5215246"/>
            <a:ext cx="291465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892968" y="3767138"/>
            <a:ext cx="2914651" cy="123825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5199758" y="3143556"/>
            <a:ext cx="291465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5199758" y="5215246"/>
            <a:ext cx="291465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5199758" y="3767138"/>
            <a:ext cx="2914651" cy="123825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471E4-9E60-43A3-9F6A-3A91F61C58F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08459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750093" y="2457451"/>
            <a:ext cx="291465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750093" y="3857625"/>
            <a:ext cx="291465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4292503" y="1085850"/>
            <a:ext cx="3821906" cy="4812634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456E1-647E-4E8D-BF57-03A929B11E7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51769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5993606" y="1085850"/>
            <a:ext cx="2120802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957263" y="0"/>
            <a:ext cx="1578769" cy="41910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/>
          </p:nvPr>
        </p:nvSpPr>
        <p:spPr>
          <a:xfrm>
            <a:off x="1020530" y="4466196"/>
            <a:ext cx="1393031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1020530" y="5256771"/>
            <a:ext cx="139303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2625329" y="4466196"/>
            <a:ext cx="1393031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/>
          </p:nvPr>
        </p:nvSpPr>
        <p:spPr>
          <a:xfrm>
            <a:off x="2625329" y="5256771"/>
            <a:ext cx="139303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/>
          </p:nvPr>
        </p:nvSpPr>
        <p:spPr>
          <a:xfrm>
            <a:off x="4229101" y="4466196"/>
            <a:ext cx="1393031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/>
          </p:nvPr>
        </p:nvSpPr>
        <p:spPr>
          <a:xfrm>
            <a:off x="4229101" y="5256771"/>
            <a:ext cx="139303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2536032" y="0"/>
            <a:ext cx="1578769" cy="41910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4114800" y="0"/>
            <a:ext cx="1578769" cy="41910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12" name="Espaço Reservado para Número de Slide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3F36D-A264-419D-8E57-7B22D6FF195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1363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912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750093" y="1085850"/>
            <a:ext cx="291465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/>
          </p:nvPr>
        </p:nvSpPr>
        <p:spPr>
          <a:xfrm>
            <a:off x="4292503" y="1085850"/>
            <a:ext cx="3821906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4292503" y="1612806"/>
            <a:ext cx="3821906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4292503" y="4847655"/>
            <a:ext cx="3821906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/>
          </p:nvPr>
        </p:nvSpPr>
        <p:spPr>
          <a:xfrm>
            <a:off x="4292503" y="5374610"/>
            <a:ext cx="3821906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/>
          </p:nvPr>
        </p:nvSpPr>
        <p:spPr>
          <a:xfrm>
            <a:off x="4292503" y="3593720"/>
            <a:ext cx="3821906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/>
          </p:nvPr>
        </p:nvSpPr>
        <p:spPr>
          <a:xfrm>
            <a:off x="4292503" y="4120676"/>
            <a:ext cx="3821906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/>
          </p:nvPr>
        </p:nvSpPr>
        <p:spPr>
          <a:xfrm>
            <a:off x="4292503" y="2339785"/>
            <a:ext cx="3821906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/>
          </p:nvPr>
        </p:nvSpPr>
        <p:spPr>
          <a:xfrm>
            <a:off x="4292503" y="2866741"/>
            <a:ext cx="3821906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51C6A-B670-4E7D-AF81-92B0C17A11E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5894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2969" y="797453"/>
            <a:ext cx="6536532" cy="6979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33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892969" y="2653022"/>
            <a:ext cx="291465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892969" y="3248490"/>
            <a:ext cx="291465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892969" y="4462772"/>
            <a:ext cx="291465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/>
          </p:nvPr>
        </p:nvSpPr>
        <p:spPr>
          <a:xfrm>
            <a:off x="892969" y="5058240"/>
            <a:ext cx="291465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/>
          </p:nvPr>
        </p:nvSpPr>
        <p:spPr>
          <a:xfrm>
            <a:off x="4514851" y="2653022"/>
            <a:ext cx="291465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4514851" y="3248490"/>
            <a:ext cx="291465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4514851" y="4462772"/>
            <a:ext cx="291465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/>
          </p:nvPr>
        </p:nvSpPr>
        <p:spPr>
          <a:xfrm>
            <a:off x="4514851" y="5058240"/>
            <a:ext cx="291465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Espaço Reservado para Número de Slid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EFD7-9585-456D-8301-A3B7C0422C2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938986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0"/>
            <a:ext cx="9144000" cy="4600576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2675335" y="5667841"/>
            <a:ext cx="3793331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0E780-DBF1-4957-A194-F7D1764F45E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66690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750093" y="3857625"/>
            <a:ext cx="2207420" cy="2040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6107906" y="0"/>
            <a:ext cx="2814638" cy="68580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3293269" y="0"/>
            <a:ext cx="2814638" cy="68580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BB94A-636B-4D23-98FC-E622A67D9D5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44526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2969" y="1092728"/>
            <a:ext cx="7221440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33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240995" y="3767446"/>
            <a:ext cx="2428876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240995" y="4291320"/>
            <a:ext cx="2428876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5241495" y="3767446"/>
            <a:ext cx="2428876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/>
          </p:nvPr>
        </p:nvSpPr>
        <p:spPr>
          <a:xfrm>
            <a:off x="5241495" y="4291320"/>
            <a:ext cx="2428876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EC5B1-02E0-4E23-AFBD-1DC5981D8A8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41286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2969" y="1092728"/>
            <a:ext cx="7221440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ctr">
              <a:defRPr sz="33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892968" y="2803500"/>
            <a:ext cx="2153840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/>
          </p:nvPr>
        </p:nvSpPr>
        <p:spPr>
          <a:xfrm>
            <a:off x="1408096" y="4205902"/>
            <a:ext cx="1123586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5960569" y="2803500"/>
            <a:ext cx="2153840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6475696" y="4205902"/>
            <a:ext cx="1123586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/>
          </p:nvPr>
        </p:nvSpPr>
        <p:spPr>
          <a:xfrm>
            <a:off x="3424416" y="2803500"/>
            <a:ext cx="2153840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/>
          </p:nvPr>
        </p:nvSpPr>
        <p:spPr>
          <a:xfrm>
            <a:off x="3939544" y="4205902"/>
            <a:ext cx="1123586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964532" y="5222209"/>
            <a:ext cx="5143499" cy="712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7C625-95DE-4A25-9678-5815685BBCA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14990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Em Branco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eaLnBrk="1" fontAlgn="auto" hangingPunct="1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" name="Google Shape;71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eaLnBrk="1" fontAlgn="auto" hangingPunct="1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</p:spPr>
        <p:txBody>
          <a:bodyPr lIns="68575" tIns="34275" rIns="68575" bIns="34275"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18E97338-659C-451E-A1B1-6EB71008A55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192049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" name="Google Shape;12;p2"/>
          <p:cNvSpPr txBox="1">
            <a:spLocks noGrp="1"/>
          </p:cNvSpPr>
          <p:nvPr>
            <p:ph type="sldNum" idx="10"/>
          </p:nvPr>
        </p:nvSpPr>
        <p:spPr>
          <a:xfrm>
            <a:off x="8472487" y="6218239"/>
            <a:ext cx="548879" cy="523875"/>
          </a:xfrm>
        </p:spPr>
        <p:txBody>
          <a:bodyPr lIns="91425" tIns="91425" rIns="91425" bIns="91425">
            <a:normAutofit/>
          </a:bodyPr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61B25FF-0412-421A-9CE3-3ECE0B02150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97527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t-BR"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sz="half" idx="10"/>
          </p:nvPr>
        </p:nvSpPr>
        <p:spPr>
          <a:xfrm>
            <a:off x="6110287" y="6478589"/>
            <a:ext cx="652463" cy="206375"/>
          </a:xfr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fld id="{BF0E7C02-B700-47DD-840D-E0BE2A1B024B}" type="datetime1">
              <a:rPr lang="en-US"/>
              <a:pPr>
                <a:defRPr/>
              </a:pPr>
              <a:t>5/23/2023</a:t>
            </a:fld>
            <a:endParaRPr lang="en-US"/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11"/>
          </p:nvPr>
        </p:nvSpPr>
        <p:spPr>
          <a:xfrm>
            <a:off x="84535" y="6478589"/>
            <a:ext cx="5945981" cy="206375"/>
          </a:xfrm>
        </p:spPr>
        <p:txBody>
          <a:bodyPr anchorCtr="0"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2"/>
          </p:nvPr>
        </p:nvSpPr>
        <p:spPr>
          <a:xfrm>
            <a:off x="6852048" y="6478589"/>
            <a:ext cx="369094" cy="206375"/>
          </a:xfrm>
        </p:spPr>
        <p:txBody>
          <a:bodyPr lIns="68580" tIns="34290" rIns="68580" bIns="34290" anchor="t"/>
          <a:lstStyle>
            <a:lvl1pPr>
              <a:defRPr sz="600"/>
            </a:lvl1pPr>
          </a:lstStyle>
          <a:p>
            <a:pPr>
              <a:defRPr/>
            </a:pPr>
            <a:fld id="{1C640E13-1417-4572-BFF1-B937F62B4B8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36112505"/>
      </p:ext>
    </p:extLst>
  </p:cSld>
  <p:clrMapOvr>
    <a:masterClrMapping/>
  </p:clrMapOvr>
  <p:transition/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97F26-052B-4104-80BE-27F61BBF598B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658713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117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0F088B7-D656-48B9-BECD-2DB45E5A684D}" type="datetimeFigureOut">
              <a:rPr lang="pt-BR"/>
              <a:pPr>
                <a:defRPr/>
              </a:pPr>
              <a:t>23/05/2023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 anchor="t"/>
          <a:lstStyle>
            <a:lvl1pPr eaLnBrk="1" hangingPunct="1">
              <a:defRPr/>
            </a:lvl1pPr>
          </a:lstStyle>
          <a:p>
            <a:pPr>
              <a:defRPr/>
            </a:pPr>
            <a:fld id="{ACCB9D97-4DC1-450F-9269-E990FB256B4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3928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957263" y="1085850"/>
            <a:ext cx="7229476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335881" y="5286375"/>
            <a:ext cx="6850857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</p:spTree>
    <p:extLst>
      <p:ext uri="{BB962C8B-B14F-4D97-AF65-F5344CB8AC3E}">
        <p14:creationId xmlns:p14="http://schemas.microsoft.com/office/powerpoint/2010/main" val="36203957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85128" y="2551837"/>
            <a:ext cx="8173745" cy="1754326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500" b="1" spc="0" baseline="0">
                <a:solidFill>
                  <a:schemeClr val="bg2"/>
                </a:solidFill>
              </a:defRPr>
            </a:lvl1pPr>
          </a:lstStyle>
          <a:p>
            <a:r>
              <a:rPr lang="pt-BR" dirty="0"/>
              <a:t>Título Principal da Apresentação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3644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 userDrawn="1"/>
        </p:nvCxnSpPr>
        <p:spPr>
          <a:xfrm>
            <a:off x="484585" y="2314575"/>
            <a:ext cx="8174831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 userDrawn="1"/>
        </p:nvCxnSpPr>
        <p:spPr>
          <a:xfrm>
            <a:off x="484585" y="4572000"/>
            <a:ext cx="8174831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5128" y="2551837"/>
            <a:ext cx="8173745" cy="1754326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5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70A22-1EE4-4886-BEC6-D9627FAB0E8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91660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 userDrawn="1"/>
        </p:nvCxnSpPr>
        <p:spPr>
          <a:xfrm flipH="1">
            <a:off x="957263" y="5486400"/>
            <a:ext cx="37861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 userDrawn="1"/>
        </p:nvCxnSpPr>
        <p:spPr>
          <a:xfrm>
            <a:off x="957263" y="5991225"/>
            <a:ext cx="7229475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aixaDeTexto 6"/>
          <p:cNvSpPr txBox="1">
            <a:spLocks noChangeArrowheads="1"/>
          </p:cNvSpPr>
          <p:nvPr userDrawn="1"/>
        </p:nvSpPr>
        <p:spPr bwMode="auto">
          <a:xfrm>
            <a:off x="414338" y="295275"/>
            <a:ext cx="716863" cy="200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12450" b="1" smtClean="0">
                <a:solidFill>
                  <a:srgbClr val="595959"/>
                </a:solidFill>
                <a:latin typeface="Roboto" panose="020B0604020202020204" pitchFamily="2" charset="0"/>
              </a:rPr>
              <a:t>“</a:t>
            </a:r>
          </a:p>
        </p:txBody>
      </p:sp>
      <p:sp>
        <p:nvSpPr>
          <p:cNvPr id="8" name="CaixaDeTexto 7"/>
          <p:cNvSpPr txBox="1">
            <a:spLocks noChangeArrowheads="1"/>
          </p:cNvSpPr>
          <p:nvPr userDrawn="1"/>
        </p:nvSpPr>
        <p:spPr bwMode="auto">
          <a:xfrm rot="10800000">
            <a:off x="7978920" y="3521048"/>
            <a:ext cx="716863" cy="200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12450" b="1" smtClean="0">
                <a:solidFill>
                  <a:srgbClr val="595959"/>
                </a:solidFill>
                <a:latin typeface="Roboto" panose="020B0604020202020204" pitchFamily="2" charset="0"/>
              </a:rPr>
              <a:t>“</a:t>
            </a:r>
          </a:p>
        </p:txBody>
      </p:sp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957263" y="1085850"/>
            <a:ext cx="7229476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/>
          </p:nvPr>
        </p:nvSpPr>
        <p:spPr>
          <a:xfrm>
            <a:off x="1335881" y="5286375"/>
            <a:ext cx="6850857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735A0-EBC2-4471-AA80-7071FC7E6B7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36894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 userDrawn="1"/>
        </p:nvSpPr>
        <p:spPr bwMode="auto">
          <a:xfrm>
            <a:off x="414338" y="295275"/>
            <a:ext cx="716863" cy="200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12450" b="1" smtClean="0">
                <a:solidFill>
                  <a:srgbClr val="595959"/>
                </a:solidFill>
                <a:latin typeface="Roboto" panose="020B0604020202020204" pitchFamily="2" charset="0"/>
              </a:rPr>
              <a:t>“</a:t>
            </a:r>
          </a:p>
        </p:txBody>
      </p:sp>
      <p:sp>
        <p:nvSpPr>
          <p:cNvPr id="6" name="CaixaDeTexto 5"/>
          <p:cNvSpPr txBox="1">
            <a:spLocks noChangeArrowheads="1"/>
          </p:cNvSpPr>
          <p:nvPr userDrawn="1"/>
        </p:nvSpPr>
        <p:spPr bwMode="auto">
          <a:xfrm rot="10800000">
            <a:off x="7978920" y="3521048"/>
            <a:ext cx="716863" cy="200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12450" b="1" smtClean="0">
                <a:solidFill>
                  <a:srgbClr val="595959"/>
                </a:solidFill>
                <a:latin typeface="Roboto" panose="020B0604020202020204" pitchFamily="2" charset="0"/>
              </a:rPr>
              <a:t>“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957263" y="1085850"/>
            <a:ext cx="7229476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/>
          </p:nvPr>
        </p:nvSpPr>
        <p:spPr>
          <a:xfrm>
            <a:off x="957263" y="5286375"/>
            <a:ext cx="7229476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108C9-75A5-45D6-A5F2-31D16FC5898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55083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957263" y="1085851"/>
            <a:ext cx="291465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957263" y="4765932"/>
            <a:ext cx="291465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57BE2-C50A-41AF-A6CD-DC7E468C474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04911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957263" y="1085851"/>
            <a:ext cx="5064918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615112" y="0"/>
            <a:ext cx="2528888" cy="68580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957263" y="4765932"/>
            <a:ext cx="5064918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B37E6-0E47-4572-A06F-CD21B973C84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36427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5199758" y="1085851"/>
            <a:ext cx="291465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5199758" y="2619376"/>
            <a:ext cx="291465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750094" y="1085850"/>
            <a:ext cx="3821906" cy="4812634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1A1A3-F5E3-4E78-B4C8-AEE8AC3C68B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9643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5199758" y="1924050"/>
            <a:ext cx="291465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4572000" cy="3648076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5199758" y="3910474"/>
            <a:ext cx="291465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ADF5F-190A-4951-BCCA-4A32B43A5D1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2258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741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2969" y="1092728"/>
            <a:ext cx="7221440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33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892968" y="3767446"/>
            <a:ext cx="291465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892968" y="4558021"/>
            <a:ext cx="291465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5199758" y="3767446"/>
            <a:ext cx="2914650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/>
          </p:nvPr>
        </p:nvSpPr>
        <p:spPr>
          <a:xfrm>
            <a:off x="5199758" y="4558021"/>
            <a:ext cx="291465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A2465-44BD-4F3B-A6B9-AAE7722067D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806059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2969" y="1092728"/>
            <a:ext cx="7221440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33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892968" y="3143556"/>
            <a:ext cx="291465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892968" y="5215246"/>
            <a:ext cx="291465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892968" y="3767138"/>
            <a:ext cx="2914651" cy="123825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5199758" y="3143556"/>
            <a:ext cx="291465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5199758" y="5215246"/>
            <a:ext cx="291465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5199758" y="3767138"/>
            <a:ext cx="2914651" cy="123825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2452D-C974-4680-AA7C-571BEA65F84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085275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750093" y="2457451"/>
            <a:ext cx="291465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750093" y="3857625"/>
            <a:ext cx="291465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4292503" y="1085850"/>
            <a:ext cx="3821906" cy="4812634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8F83A-C5BE-42C1-B2CA-893A6D40490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49624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5993606" y="1085850"/>
            <a:ext cx="2120802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957263" y="0"/>
            <a:ext cx="1578769" cy="41910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/>
          </p:nvPr>
        </p:nvSpPr>
        <p:spPr>
          <a:xfrm>
            <a:off x="1020530" y="4466196"/>
            <a:ext cx="1393031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1020530" y="5256771"/>
            <a:ext cx="139303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2625329" y="4466196"/>
            <a:ext cx="1393031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/>
          </p:nvPr>
        </p:nvSpPr>
        <p:spPr>
          <a:xfrm>
            <a:off x="2625329" y="5256771"/>
            <a:ext cx="139303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/>
          </p:nvPr>
        </p:nvSpPr>
        <p:spPr>
          <a:xfrm>
            <a:off x="4229101" y="4466196"/>
            <a:ext cx="1393031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/>
          </p:nvPr>
        </p:nvSpPr>
        <p:spPr>
          <a:xfrm>
            <a:off x="4229101" y="5256771"/>
            <a:ext cx="139303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2536032" y="0"/>
            <a:ext cx="1578769" cy="41910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/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4114800" y="0"/>
            <a:ext cx="1578769" cy="41910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/>
          </a:p>
        </p:txBody>
      </p:sp>
      <p:sp>
        <p:nvSpPr>
          <p:cNvPr id="12" name="Espaço Reservado para Número de Slide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D256D-D84E-4524-86DF-ECF77134990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447599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750093" y="1085850"/>
            <a:ext cx="291465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/>
          </p:nvPr>
        </p:nvSpPr>
        <p:spPr>
          <a:xfrm>
            <a:off x="4292503" y="1085850"/>
            <a:ext cx="3821906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4292503" y="1612806"/>
            <a:ext cx="3821906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4292503" y="4847655"/>
            <a:ext cx="3821906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/>
          </p:nvPr>
        </p:nvSpPr>
        <p:spPr>
          <a:xfrm>
            <a:off x="4292503" y="5374610"/>
            <a:ext cx="3821906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/>
          </p:nvPr>
        </p:nvSpPr>
        <p:spPr>
          <a:xfrm>
            <a:off x="4292503" y="3593720"/>
            <a:ext cx="3821906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/>
          </p:nvPr>
        </p:nvSpPr>
        <p:spPr>
          <a:xfrm>
            <a:off x="4292503" y="4120676"/>
            <a:ext cx="3821906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/>
          </p:nvPr>
        </p:nvSpPr>
        <p:spPr>
          <a:xfrm>
            <a:off x="4292503" y="2339785"/>
            <a:ext cx="3821906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/>
          </p:nvPr>
        </p:nvSpPr>
        <p:spPr>
          <a:xfrm>
            <a:off x="4292503" y="2866741"/>
            <a:ext cx="3821906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74B4C-2B84-4DD9-BE9B-679F332680B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672086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2969" y="797453"/>
            <a:ext cx="6536532" cy="6979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33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892969" y="2653022"/>
            <a:ext cx="291465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892969" y="3248490"/>
            <a:ext cx="291465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892969" y="4462772"/>
            <a:ext cx="291465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/>
          </p:nvPr>
        </p:nvSpPr>
        <p:spPr>
          <a:xfrm>
            <a:off x="892969" y="5058240"/>
            <a:ext cx="291465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/>
          </p:nvPr>
        </p:nvSpPr>
        <p:spPr>
          <a:xfrm>
            <a:off x="4514851" y="2653022"/>
            <a:ext cx="291465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4514851" y="3248490"/>
            <a:ext cx="291465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4514851" y="4462772"/>
            <a:ext cx="291465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/>
          </p:nvPr>
        </p:nvSpPr>
        <p:spPr>
          <a:xfrm>
            <a:off x="4514851" y="5058240"/>
            <a:ext cx="291465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2" name="Espaço Reservado para Número de Slid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CB6B-6245-4E62-B2C7-662ECABB31A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04522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0"/>
            <a:ext cx="9144000" cy="4600576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2675335" y="5667841"/>
            <a:ext cx="3793331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250AA-8663-4807-AFE0-A38934864E1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272046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750093" y="3857625"/>
            <a:ext cx="2207420" cy="2040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6107906" y="0"/>
            <a:ext cx="2814638" cy="68580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3293269" y="0"/>
            <a:ext cx="2814638" cy="68580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BF3F-10F8-45FC-A13E-6C2515AC273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65319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2969" y="1092728"/>
            <a:ext cx="7221440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33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240995" y="3767446"/>
            <a:ext cx="2428876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240995" y="4291320"/>
            <a:ext cx="2428876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5241495" y="3767446"/>
            <a:ext cx="2428876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/>
          </p:nvPr>
        </p:nvSpPr>
        <p:spPr>
          <a:xfrm>
            <a:off x="5241495" y="4291320"/>
            <a:ext cx="2428876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03B95-C3E4-4A91-9B4B-5B5E7AE6CB8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578294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2969" y="1092728"/>
            <a:ext cx="7221440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ctr">
              <a:defRPr sz="33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892968" y="2803500"/>
            <a:ext cx="2153840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/>
          </p:nvPr>
        </p:nvSpPr>
        <p:spPr>
          <a:xfrm>
            <a:off x="1408096" y="4205902"/>
            <a:ext cx="1123586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5960569" y="2803500"/>
            <a:ext cx="2153840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6475696" y="4205902"/>
            <a:ext cx="1123586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/>
          </p:nvPr>
        </p:nvSpPr>
        <p:spPr>
          <a:xfrm>
            <a:off x="3424416" y="2803500"/>
            <a:ext cx="2153840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/>
          </p:nvPr>
        </p:nvSpPr>
        <p:spPr>
          <a:xfrm>
            <a:off x="3939544" y="4205902"/>
            <a:ext cx="1123586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964532" y="5222209"/>
            <a:ext cx="5143499" cy="712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FB83D-E1B4-432D-A911-9BEAE34D87F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701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16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F56E94D-86E3-4EC5-A3F2-983465CEEEE4}" type="datetimeFigureOut">
              <a:rPr lang="pt-BR"/>
              <a:pPr>
                <a:defRPr/>
              </a:pPr>
              <a:t>23/05/2023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A0A6B-6009-493A-A1F5-17EFA65244C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132357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36653D-7CC2-4D1F-8ED0-D57A3ADC51BF}" type="datetimeFigureOut">
              <a:rPr lang="pt-BR"/>
              <a:pPr>
                <a:defRPr/>
              </a:pPr>
              <a:t>23/05/2023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A12A7-CC26-44D1-BC66-C02E48A5669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304186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1/4 imagem">
  <p:cSld name="1_Lâmina 1/4 imagem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0"/>
          <p:cNvSpPr txBox="1">
            <a:spLocks noGrp="1"/>
          </p:cNvSpPr>
          <p:nvPr>
            <p:ph type="body" idx="1"/>
          </p:nvPr>
        </p:nvSpPr>
        <p:spPr>
          <a:xfrm>
            <a:off x="957263" y="1085851"/>
            <a:ext cx="5064918" cy="347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"/>
              <a:buNone/>
              <a:defRPr sz="2700" b="1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7" name="Google Shape;47;p40"/>
          <p:cNvSpPr>
            <a:spLocks noGrp="1"/>
          </p:cNvSpPr>
          <p:nvPr>
            <p:ph type="pic" idx="2"/>
          </p:nvPr>
        </p:nvSpPr>
        <p:spPr>
          <a:xfrm>
            <a:off x="6615112" y="0"/>
            <a:ext cx="2528888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40"/>
          <p:cNvSpPr txBox="1">
            <a:spLocks noGrp="1"/>
          </p:cNvSpPr>
          <p:nvPr>
            <p:ph type="body" idx="3"/>
          </p:nvPr>
        </p:nvSpPr>
        <p:spPr>
          <a:xfrm>
            <a:off x="957263" y="4765932"/>
            <a:ext cx="5064918" cy="113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" name="Google Shape;45;p40"/>
          <p:cNvSpPr txBox="1">
            <a:spLocks noGrp="1"/>
          </p:cNvSpPr>
          <p:nvPr>
            <p:ph type="sldNum" idx="10"/>
          </p:nvPr>
        </p:nvSpPr>
        <p:spPr/>
        <p:txBody>
          <a:bodyPr spcFirstLastPara="1" lIns="91425" tIns="45700" rIns="91425" bIns="4570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defRPr/>
            </a:pPr>
            <a:fld id="{74E5BF28-AD60-426E-95A3-C789C48B40BF}" type="slidenum">
              <a:rPr lang="pt-BR"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47298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241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6048375"/>
            <a:ext cx="235624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9"/>
            <a:ext cx="8208912" cy="768085"/>
          </a:xfrm>
        </p:spPr>
        <p:txBody>
          <a:bodyPr>
            <a:noAutofit/>
          </a:bodyPr>
          <a:lstStyle>
            <a:lvl1pPr>
              <a:defRPr sz="3200" b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8"/>
            <a:ext cx="8208912" cy="4320481"/>
          </a:xfrm>
        </p:spPr>
        <p:txBody>
          <a:bodyPr>
            <a:normAutofit/>
          </a:bodyPr>
          <a:lstStyle>
            <a:lvl1pPr marL="342892" indent="-342892">
              <a:buFontTx/>
              <a:buBlip>
                <a:blip r:embed="rId4"/>
              </a:buBlip>
              <a:defRPr sz="2000">
                <a:latin typeface="Calibri Light" panose="020F0302020204030204" pitchFamily="34" charset="0"/>
              </a:defRPr>
            </a:lvl1pPr>
            <a:lvl2pPr marL="742931" indent="-285743">
              <a:buFontTx/>
              <a:buBlip>
                <a:blip r:embed="rId4"/>
              </a:buBlip>
              <a:defRPr sz="1800">
                <a:latin typeface="Calibri Light" panose="020F0302020204030204" pitchFamily="34" charset="0"/>
              </a:defRPr>
            </a:lvl2pPr>
            <a:lvl3pPr marL="1142972" indent="-228594">
              <a:buFontTx/>
              <a:buBlip>
                <a:blip r:embed="rId4"/>
              </a:buBlip>
              <a:defRPr sz="1600">
                <a:latin typeface="Calibri Light" panose="020F0302020204030204" pitchFamily="34" charset="0"/>
              </a:defRPr>
            </a:lvl3pPr>
            <a:lvl4pPr marL="1600160" indent="-228594">
              <a:buFontTx/>
              <a:buBlip>
                <a:blip r:embed="rId4"/>
              </a:buBlip>
              <a:defRPr sz="1400">
                <a:latin typeface="Calibri Light" panose="020F0302020204030204" pitchFamily="34" charset="0"/>
              </a:defRPr>
            </a:lvl4pPr>
            <a:lvl5pPr marL="2057348" indent="-228594">
              <a:buFontTx/>
              <a:buBlip>
                <a:blip r:embed="rId4"/>
              </a:buBlip>
              <a:defRPr sz="1400">
                <a:latin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5002595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07BD2-B7DE-451E-B7C7-6618F7B8131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06619671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 userDrawn="1"/>
        </p:nvCxnSpPr>
        <p:spPr>
          <a:xfrm>
            <a:off x="484585" y="2314575"/>
            <a:ext cx="8174831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 userDrawn="1"/>
        </p:nvCxnSpPr>
        <p:spPr>
          <a:xfrm>
            <a:off x="484585" y="4572000"/>
            <a:ext cx="8174831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5128" y="2551837"/>
            <a:ext cx="8173745" cy="1754326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5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112D5-43A2-42F7-BDBE-F9F6D594882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59969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>
            <a:stCxn id="6150" idx="1"/>
          </p:cNvCxnSpPr>
          <p:nvPr userDrawn="1"/>
        </p:nvCxnSpPr>
        <p:spPr>
          <a:xfrm flipH="1">
            <a:off x="957263" y="5486400"/>
            <a:ext cx="37861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 userDrawn="1"/>
        </p:nvCxnSpPr>
        <p:spPr>
          <a:xfrm>
            <a:off x="957263" y="5991225"/>
            <a:ext cx="7229475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aixaDeTexto 6"/>
          <p:cNvSpPr txBox="1">
            <a:spLocks noChangeArrowheads="1"/>
          </p:cNvSpPr>
          <p:nvPr userDrawn="1"/>
        </p:nvSpPr>
        <p:spPr bwMode="auto">
          <a:xfrm>
            <a:off x="414338" y="295275"/>
            <a:ext cx="982961" cy="200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12450" b="1" smtClean="0">
                <a:solidFill>
                  <a:srgbClr val="595959"/>
                </a:solidFill>
                <a:latin typeface="Roboto"/>
              </a:rPr>
              <a:t>“</a:t>
            </a:r>
          </a:p>
        </p:txBody>
      </p:sp>
      <p:sp>
        <p:nvSpPr>
          <p:cNvPr id="8" name="CaixaDeTexto 7"/>
          <p:cNvSpPr txBox="1">
            <a:spLocks noChangeArrowheads="1"/>
          </p:cNvSpPr>
          <p:nvPr userDrawn="1"/>
        </p:nvSpPr>
        <p:spPr bwMode="auto">
          <a:xfrm rot="10800000">
            <a:off x="7845871" y="3521048"/>
            <a:ext cx="982961" cy="200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12450" b="1" smtClean="0">
                <a:solidFill>
                  <a:srgbClr val="595959"/>
                </a:solidFill>
                <a:latin typeface="Roboto"/>
              </a:rPr>
              <a:t>“</a:t>
            </a:r>
          </a:p>
        </p:txBody>
      </p:sp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957263" y="1085850"/>
            <a:ext cx="7229476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/>
          </p:nvPr>
        </p:nvSpPr>
        <p:spPr>
          <a:xfrm>
            <a:off x="1335881" y="5286375"/>
            <a:ext cx="6850857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844C3-607C-4439-9DEB-D44F0DF4DB7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252064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 userDrawn="1"/>
        </p:nvSpPr>
        <p:spPr bwMode="auto">
          <a:xfrm>
            <a:off x="414338" y="295275"/>
            <a:ext cx="982961" cy="200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12450" b="1" smtClean="0">
                <a:solidFill>
                  <a:srgbClr val="595959"/>
                </a:solidFill>
                <a:latin typeface="Roboto"/>
              </a:rPr>
              <a:t>“</a:t>
            </a:r>
          </a:p>
        </p:txBody>
      </p:sp>
      <p:sp>
        <p:nvSpPr>
          <p:cNvPr id="6" name="CaixaDeTexto 5"/>
          <p:cNvSpPr txBox="1">
            <a:spLocks noChangeArrowheads="1"/>
          </p:cNvSpPr>
          <p:nvPr userDrawn="1"/>
        </p:nvSpPr>
        <p:spPr bwMode="auto">
          <a:xfrm rot="10800000">
            <a:off x="7845871" y="3521048"/>
            <a:ext cx="982961" cy="200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12450" b="1" smtClean="0">
                <a:solidFill>
                  <a:srgbClr val="595959"/>
                </a:solidFill>
                <a:latin typeface="Roboto"/>
              </a:rPr>
              <a:t>“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957263" y="1085850"/>
            <a:ext cx="7229476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/>
          </p:nvPr>
        </p:nvSpPr>
        <p:spPr>
          <a:xfrm>
            <a:off x="957263" y="5286375"/>
            <a:ext cx="7229476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94D27-6251-4048-9B4E-5F5AF7B2C54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185006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957263" y="1085851"/>
            <a:ext cx="291465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957263" y="4765932"/>
            <a:ext cx="291465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FB2DB-2280-4814-9531-93D3CEDAB78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410898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957263" y="1085851"/>
            <a:ext cx="5064918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615112" y="0"/>
            <a:ext cx="2528888" cy="68580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957263" y="4765932"/>
            <a:ext cx="5064918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9D4A5-0A7E-40D3-B73B-7DE4B5CC90D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48777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047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5199758" y="1085851"/>
            <a:ext cx="291465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5199758" y="2619376"/>
            <a:ext cx="291465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750094" y="1085850"/>
            <a:ext cx="3821906" cy="4812634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25757-F1B9-4344-937E-3A7CEF9B110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37886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5199758" y="1924050"/>
            <a:ext cx="291465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4572000" cy="3648076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5199758" y="3910474"/>
            <a:ext cx="291465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BEDC-BFA4-41B4-B162-383C96A6E71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532303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2969" y="1092728"/>
            <a:ext cx="7221440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33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892968" y="3767446"/>
            <a:ext cx="291465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892968" y="4558021"/>
            <a:ext cx="291465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5199758" y="3767446"/>
            <a:ext cx="2914650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/>
          </p:nvPr>
        </p:nvSpPr>
        <p:spPr>
          <a:xfrm>
            <a:off x="5199758" y="4558021"/>
            <a:ext cx="291465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14823-7067-4586-B905-28F5CE5321B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34729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2969" y="1092728"/>
            <a:ext cx="7221440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33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892968" y="3143556"/>
            <a:ext cx="291465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892968" y="5215246"/>
            <a:ext cx="291465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892968" y="3767138"/>
            <a:ext cx="2914651" cy="123825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5199758" y="3143556"/>
            <a:ext cx="291465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5199758" y="5215246"/>
            <a:ext cx="291465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5199758" y="3767138"/>
            <a:ext cx="2914651" cy="123825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20CBE-4F36-43F3-AC99-3698557B054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022669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750093" y="2457451"/>
            <a:ext cx="291465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750093" y="3857625"/>
            <a:ext cx="291465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4292503" y="1085850"/>
            <a:ext cx="3821906" cy="4812634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B419E-823E-47BC-BBDA-EBA5131786D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13786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5993606" y="1085850"/>
            <a:ext cx="2120802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957263" y="0"/>
            <a:ext cx="1578769" cy="41910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/>
          </p:nvPr>
        </p:nvSpPr>
        <p:spPr>
          <a:xfrm>
            <a:off x="1020530" y="4466196"/>
            <a:ext cx="1393031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1020530" y="5256771"/>
            <a:ext cx="139303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2625329" y="4466196"/>
            <a:ext cx="1393031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/>
          </p:nvPr>
        </p:nvSpPr>
        <p:spPr>
          <a:xfrm>
            <a:off x="2625329" y="5256771"/>
            <a:ext cx="139303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/>
          </p:nvPr>
        </p:nvSpPr>
        <p:spPr>
          <a:xfrm>
            <a:off x="4229101" y="4466196"/>
            <a:ext cx="1393031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/>
          </p:nvPr>
        </p:nvSpPr>
        <p:spPr>
          <a:xfrm>
            <a:off x="4229101" y="5256771"/>
            <a:ext cx="139303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2536032" y="0"/>
            <a:ext cx="1578769" cy="41910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4114800" y="0"/>
            <a:ext cx="1578769" cy="41910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12" name="Espaço Reservado para Número de Slide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8D552-0FF9-49C1-AF60-CCB87ECF66A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631881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750093" y="1085850"/>
            <a:ext cx="291465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/>
          </p:nvPr>
        </p:nvSpPr>
        <p:spPr>
          <a:xfrm>
            <a:off x="4292503" y="1085850"/>
            <a:ext cx="3821906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4292503" y="1612806"/>
            <a:ext cx="3821906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4292503" y="4847655"/>
            <a:ext cx="3821906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/>
          </p:nvPr>
        </p:nvSpPr>
        <p:spPr>
          <a:xfrm>
            <a:off x="4292503" y="5374610"/>
            <a:ext cx="3821906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/>
          </p:nvPr>
        </p:nvSpPr>
        <p:spPr>
          <a:xfrm>
            <a:off x="4292503" y="3593720"/>
            <a:ext cx="3821906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/>
          </p:nvPr>
        </p:nvSpPr>
        <p:spPr>
          <a:xfrm>
            <a:off x="4292503" y="4120676"/>
            <a:ext cx="3821906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/>
          </p:nvPr>
        </p:nvSpPr>
        <p:spPr>
          <a:xfrm>
            <a:off x="4292503" y="2339785"/>
            <a:ext cx="3821906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/>
          </p:nvPr>
        </p:nvSpPr>
        <p:spPr>
          <a:xfrm>
            <a:off x="4292503" y="2866741"/>
            <a:ext cx="3821906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3EDCF-D2CC-4F89-8343-05D7299DFB7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16353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2969" y="797453"/>
            <a:ext cx="6536532" cy="6979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33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892969" y="2653022"/>
            <a:ext cx="291465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892969" y="3248490"/>
            <a:ext cx="291465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892969" y="4462772"/>
            <a:ext cx="291465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/>
          </p:nvPr>
        </p:nvSpPr>
        <p:spPr>
          <a:xfrm>
            <a:off x="892969" y="5058240"/>
            <a:ext cx="291465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/>
          </p:nvPr>
        </p:nvSpPr>
        <p:spPr>
          <a:xfrm>
            <a:off x="4514851" y="2653022"/>
            <a:ext cx="291465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4514851" y="3248490"/>
            <a:ext cx="291465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4514851" y="4462772"/>
            <a:ext cx="291465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/>
          </p:nvPr>
        </p:nvSpPr>
        <p:spPr>
          <a:xfrm>
            <a:off x="4514851" y="5058240"/>
            <a:ext cx="291465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2" name="Espaço Reservado para Número de Slid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84EDF-183E-45B0-8D6B-6D4FA287917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275265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0"/>
            <a:ext cx="9144000" cy="4600576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2675335" y="5667841"/>
            <a:ext cx="3793331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8C618-1BD9-4956-87D6-1474327BD5E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07997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750093" y="3857625"/>
            <a:ext cx="2207420" cy="2040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6107906" y="0"/>
            <a:ext cx="2814638" cy="68580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3293269" y="0"/>
            <a:ext cx="2814638" cy="68580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689DF-ECD3-46EA-AFFD-0A5FDF10344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39245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205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2969" y="1092728"/>
            <a:ext cx="7221440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33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240995" y="3767446"/>
            <a:ext cx="2428876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240995" y="4291320"/>
            <a:ext cx="2428876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5241495" y="3767446"/>
            <a:ext cx="2428876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/>
          </p:nvPr>
        </p:nvSpPr>
        <p:spPr>
          <a:xfrm>
            <a:off x="5241495" y="4291320"/>
            <a:ext cx="2428876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B91B2-B101-4745-84DE-A8823574A23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611443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2969" y="1092728"/>
            <a:ext cx="7221440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ctr">
              <a:defRPr sz="33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892968" y="2803500"/>
            <a:ext cx="2153840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/>
          </p:nvPr>
        </p:nvSpPr>
        <p:spPr>
          <a:xfrm>
            <a:off x="1408096" y="4205902"/>
            <a:ext cx="1123586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5960569" y="2803500"/>
            <a:ext cx="2153840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6475696" y="4205902"/>
            <a:ext cx="1123586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/>
          </p:nvPr>
        </p:nvSpPr>
        <p:spPr>
          <a:xfrm>
            <a:off x="3424416" y="2803500"/>
            <a:ext cx="2153840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/>
          </p:nvPr>
        </p:nvSpPr>
        <p:spPr>
          <a:xfrm>
            <a:off x="3939544" y="4205902"/>
            <a:ext cx="1123586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964532" y="5222209"/>
            <a:ext cx="5143499" cy="712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3AB29-C5AF-48A3-93E4-E632973063F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28400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D0F8B32-D300-434E-852B-899301055903}" type="datetimeFigureOut">
              <a:rPr lang="pt-BR"/>
              <a:pPr>
                <a:defRPr/>
              </a:pPr>
              <a:t>23/05/2023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A236B-61CE-4A09-92C2-5058876DF3E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34826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lang="pt-BR"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sz="half" idx="10"/>
          </p:nvPr>
        </p:nvSpPr>
        <p:spPr>
          <a:xfrm>
            <a:off x="6110287" y="6478589"/>
            <a:ext cx="652463" cy="20637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fld id="{FB57357D-CBB6-4458-9CA6-794AE4E29959}" type="datetime1">
              <a:rPr lang="en-US"/>
              <a:pPr>
                <a:defRPr/>
              </a:pPr>
              <a:t>5/23/2023</a:t>
            </a:fld>
            <a:endParaRPr lang="en-US"/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11"/>
          </p:nvPr>
        </p:nvSpPr>
        <p:spPr>
          <a:xfrm>
            <a:off x="84535" y="6478589"/>
            <a:ext cx="5945981" cy="206375"/>
          </a:xfrm>
          <a:prstGeom prst="rect">
            <a:avLst/>
          </a:prstGeom>
        </p:spPr>
        <p:txBody>
          <a:bodyPr anchorCtr="0"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2"/>
          </p:nvPr>
        </p:nvSpPr>
        <p:spPr>
          <a:xfrm>
            <a:off x="6852048" y="6478589"/>
            <a:ext cx="369094" cy="206375"/>
          </a:xfrm>
        </p:spPr>
        <p:txBody>
          <a:bodyPr lIns="68580" tIns="34290" rIns="68580" bIns="34290" anchor="t"/>
          <a:lstStyle>
            <a:lvl1pPr>
              <a:defRPr/>
            </a:lvl1pPr>
          </a:lstStyle>
          <a:p>
            <a:pPr>
              <a:defRPr/>
            </a:pPr>
            <a:fld id="{18FC5FDB-2729-4911-824C-11D78F6DF5B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53044144"/>
      </p:ext>
    </p:extLst>
  </p:cSld>
  <p:clrMapOvr>
    <a:masterClrMapping/>
  </p:clrMapOvr>
  <p:transition/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F198A-E99A-420C-8536-F8AF33397582}" type="datetimeFigureOut">
              <a:rPr lang="en-US"/>
              <a:pPr>
                <a:defRPr/>
              </a:pPr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6210" y="6381751"/>
            <a:ext cx="348853" cy="269875"/>
          </a:xfr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fld id="{87FBFC0D-FA38-46EC-B8CE-8D9FBF7474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89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EF167-FFF6-431B-9DDD-092BCD8A8A42}" type="datetimeFigureOut">
              <a:rPr lang="en-US"/>
              <a:pPr>
                <a:defRPr/>
              </a:pPr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66210" y="6381751"/>
            <a:ext cx="348853" cy="269875"/>
          </a:xfr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fld id="{1D3083C0-8989-4DC6-9066-98D3964F782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9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DV_Secretarias_MS-TEMPLATE-STANDART-8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AEA6E-7C28-A444-AEA7-F2A016BBB5C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4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114110" y="6297614"/>
            <a:ext cx="523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 b="1">
                <a:solidFill>
                  <a:schemeClr val="bg2"/>
                </a:solidFill>
                <a:latin typeface="Montserrat" panose="020B0604020202020204" charset="0"/>
                <a:cs typeface="Roboto" panose="020B0604020202020204" charset="0"/>
              </a:defRPr>
            </a:lvl1pPr>
          </a:lstStyle>
          <a:p>
            <a:pPr>
              <a:defRPr/>
            </a:pPr>
            <a:fld id="{E56486A9-F077-452A-B0B4-DB6BD68168E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8602266" y="6424614"/>
            <a:ext cx="0" cy="92075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2" name="Imagem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079" y="395288"/>
            <a:ext cx="392906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0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tserra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tserra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tserra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tserrat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tserrat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tserrat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tserrat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tserrat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114110" y="6297614"/>
            <a:ext cx="523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 b="1">
                <a:solidFill>
                  <a:srgbClr val="AFABAB"/>
                </a:solidFill>
                <a:latin typeface="Montserrat" panose="020B0604020202020204" charset="0"/>
                <a:cs typeface="Roboto" panose="020B0604020202020204" charset="0"/>
              </a:defRPr>
            </a:lvl1pPr>
          </a:lstStyle>
          <a:p>
            <a:pPr>
              <a:defRPr/>
            </a:pPr>
            <a:fld id="{A8236C98-5961-4668-BC2E-2DCB7EC5F97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8602266" y="6424614"/>
            <a:ext cx="0" cy="92075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8" name="Imagem 11"/>
          <p:cNvPicPr>
            <a:picLocks noChangeAspect="1"/>
          </p:cNvPicPr>
          <p:nvPr userDrawn="1"/>
        </p:nvPicPr>
        <p:blipFill>
          <a:blip r:embed="rId27">
            <a:clrChange>
              <a:clrFrom>
                <a:srgbClr val="F7EB00"/>
              </a:clrFrom>
              <a:clrTo>
                <a:srgbClr val="F7EB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891" y="395288"/>
            <a:ext cx="370284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36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8" r:id="rId20"/>
    <p:sldLayoutId id="2147483689" r:id="rId21"/>
    <p:sldLayoutId id="2147483690" r:id="rId22"/>
    <p:sldLayoutId id="2147483691" r:id="rId23"/>
    <p:sldLayoutId id="2147483692" r:id="rId2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tserra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tserra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tserra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tserrat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tserrat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tserrat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tserrat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tserrat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114110" y="6297614"/>
            <a:ext cx="523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 b="1">
                <a:solidFill>
                  <a:srgbClr val="AFABAB"/>
                </a:solidFill>
                <a:latin typeface="Montserrat" pitchFamily="2" charset="0"/>
                <a:cs typeface="Roboto" pitchFamily="2" charset="0"/>
              </a:defRPr>
            </a:lvl1pPr>
          </a:lstStyle>
          <a:p>
            <a:pPr>
              <a:defRPr/>
            </a:pPr>
            <a:fld id="{C0703A40-702F-4F70-B1CA-B6239A909B5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cxnSp>
        <p:nvCxnSpPr>
          <p:cNvPr id="8" name="Conector reto 7"/>
          <p:cNvCxnSpPr/>
          <p:nvPr/>
        </p:nvCxnSpPr>
        <p:spPr>
          <a:xfrm>
            <a:off x="8602266" y="6424614"/>
            <a:ext cx="0" cy="92075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8" name="Imagem 11"/>
          <p:cNvPicPr>
            <a:picLocks noChangeAspect="1"/>
          </p:cNvPicPr>
          <p:nvPr/>
        </p:nvPicPr>
        <p:blipFill>
          <a:blip r:embed="rId25">
            <a:clrChange>
              <a:clrFrom>
                <a:srgbClr val="F7EB00"/>
              </a:clrFrom>
              <a:clrTo>
                <a:srgbClr val="F7EB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891" y="395288"/>
            <a:ext cx="370284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3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tserra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tserra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tserra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tserrat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tserrat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tserrat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tserrat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tserrat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114110" y="6297614"/>
            <a:ext cx="523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 b="1">
                <a:solidFill>
                  <a:srgbClr val="AFABAB"/>
                </a:solidFill>
                <a:latin typeface="Montserrat" charset="0"/>
                <a:ea typeface="Roboto"/>
                <a:cs typeface="Roboto"/>
              </a:defRPr>
            </a:lvl1pPr>
          </a:lstStyle>
          <a:p>
            <a:pPr>
              <a:defRPr/>
            </a:pPr>
            <a:fld id="{03582636-846E-49AE-BFF2-200238FF0FE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8602266" y="6424614"/>
            <a:ext cx="0" cy="92075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8" name="Imagem 11"/>
          <p:cNvPicPr>
            <a:picLocks noChangeAspect="1"/>
          </p:cNvPicPr>
          <p:nvPr userDrawn="1"/>
        </p:nvPicPr>
        <p:blipFill>
          <a:blip r:embed="rId24">
            <a:clrChange>
              <a:clrFrom>
                <a:srgbClr val="F7EB00"/>
              </a:clrFrom>
              <a:clrTo>
                <a:srgbClr val="F7EB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891" y="395288"/>
            <a:ext cx="370284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65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40" r:id="rId19"/>
    <p:sldLayoutId id="2147483741" r:id="rId20"/>
    <p:sldLayoutId id="2147483742" r:id="rId2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tserra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tserra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tserra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tserrat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tserrat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tserrat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tserrat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tserrat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2"/>
          <p:cNvSpPr>
            <a:spLocks noGrp="1"/>
          </p:cNvSpPr>
          <p:nvPr>
            <p:ph type="ctrTitle"/>
          </p:nvPr>
        </p:nvSpPr>
        <p:spPr bwMode="auto">
          <a:xfrm>
            <a:off x="506017" y="1849973"/>
            <a:ext cx="8174831" cy="13156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  <a:normAutofit/>
          </a:bodyPr>
          <a:lstStyle/>
          <a:p>
            <a:pPr defTabSz="514350">
              <a:defRPr/>
            </a:pPr>
            <a:r>
              <a:rPr lang="pt-BR" altLang="pt-B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Coordenação-Geral</a:t>
            </a:r>
            <a:r>
              <a:rPr lang="pt-BR" alt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Incorporação Cientifica e Imunizações</a:t>
            </a:r>
          </a:p>
        </p:txBody>
      </p:sp>
      <p:sp>
        <p:nvSpPr>
          <p:cNvPr id="14339" name="Espaço Reservado para Número de Slid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CC122A68-154D-497B-981F-CCD5C400B242}" type="slidenum">
              <a:rPr lang="pt-BR" altLang="pt-BR">
                <a:solidFill>
                  <a:srgbClr val="E7E6E6"/>
                </a:solidFill>
                <a:latin typeface="Montserrat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BR" altLang="pt-BR">
              <a:solidFill>
                <a:srgbClr val="E7E6E6"/>
              </a:solidFill>
              <a:latin typeface="Montserrat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94123" y="1805559"/>
            <a:ext cx="8008144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594123" y="3160157"/>
            <a:ext cx="7965281" cy="13097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8602266" y="5675710"/>
            <a:ext cx="0" cy="69056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344" name="CaixaDeTexto 1"/>
          <p:cNvSpPr txBox="1">
            <a:spLocks noChangeArrowheads="1"/>
          </p:cNvSpPr>
          <p:nvPr/>
        </p:nvSpPr>
        <p:spPr bwMode="auto">
          <a:xfrm>
            <a:off x="173737" y="3976688"/>
            <a:ext cx="88605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>
              <a:defRPr/>
            </a:pPr>
            <a:r>
              <a:rPr lang="pt-BR" alt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</a:t>
            </a: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Imunização e Doenças </a:t>
            </a:r>
            <a:r>
              <a:rPr lang="pt-BR" altLang="pt-B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Imunopreveníveis</a:t>
            </a: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de Vigilância em Saúde e Ambiente</a:t>
            </a:r>
          </a:p>
          <a:p>
            <a:pPr defTabSz="514350">
              <a:defRPr/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Ministério da Saúde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112416" y="5993697"/>
            <a:ext cx="2016452" cy="3159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3578" tIns="53578" rIns="53578" bIns="53578" spcCol="38100" anchor="ctr">
            <a:spAutoFit/>
          </a:bodyPr>
          <a:lstStyle/>
          <a:p>
            <a:pPr defTabSz="685800">
              <a:defRPr/>
            </a:pPr>
            <a:r>
              <a:rPr lang="pt-BR" sz="1350" dirty="0" smtClean="0">
                <a:solidFill>
                  <a:prstClr val="white"/>
                </a:solidFill>
                <a:latin typeface="Tahoma"/>
                <a:ea typeface="Tahoma"/>
                <a:cs typeface="Tahoma"/>
              </a:rPr>
              <a:t>23 maio de 2023</a:t>
            </a:r>
            <a:endParaRPr lang="pt-BR" sz="1350" dirty="0">
              <a:solidFill>
                <a:prstClr val="white"/>
              </a:solidFill>
              <a:latin typeface="Tahoma"/>
              <a:ea typeface="Tahoma"/>
              <a:cs typeface="Tahoma"/>
              <a:sym typeface="Helvetica Neue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0108FD88-2502-D413-4DDC-4318B399D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013" y="6102901"/>
            <a:ext cx="3867670" cy="70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3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7FE99EBD-0D1A-4D4D-904E-7D31314353B2}"/>
              </a:ext>
            </a:extLst>
          </p:cNvPr>
          <p:cNvSpPr txBox="1">
            <a:spLocks/>
          </p:cNvSpPr>
          <p:nvPr/>
        </p:nvSpPr>
        <p:spPr bwMode="auto">
          <a:xfrm>
            <a:off x="48212" y="28606"/>
            <a:ext cx="89995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pt-BR" sz="2800" b="1" dirty="0" smtClean="0">
                <a:solidFill>
                  <a:srgbClr val="005295"/>
                </a:solidFill>
              </a:rPr>
              <a:t>Esquemas de vacinação nos CRIE por Indicação</a:t>
            </a:r>
            <a:endParaRPr lang="pt-BR" sz="2800" b="1" dirty="0">
              <a:solidFill>
                <a:srgbClr val="005295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" y="655359"/>
            <a:ext cx="9024439" cy="601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2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4E3C2D34-C8EA-4073-BB59-6025376638C7}"/>
              </a:ext>
            </a:extLst>
          </p:cNvPr>
          <p:cNvSpPr txBox="1">
            <a:spLocks/>
          </p:cNvSpPr>
          <p:nvPr/>
        </p:nvSpPr>
        <p:spPr bwMode="auto">
          <a:xfrm>
            <a:off x="140888" y="696812"/>
            <a:ext cx="9031989" cy="586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Fluxo de atendimento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pt-BR" sz="2400" dirty="0" smtClean="0"/>
              <a:t>O </a:t>
            </a:r>
            <a:r>
              <a:rPr lang="pt-BR" sz="2400" dirty="0"/>
              <a:t>paciente que necessitar do </a:t>
            </a:r>
            <a:r>
              <a:rPr lang="pt-BR" sz="2400" dirty="0" err="1" smtClean="0"/>
              <a:t>Imunobiologico</a:t>
            </a:r>
            <a:r>
              <a:rPr lang="pt-BR" sz="2400" dirty="0" smtClean="0"/>
              <a:t> </a:t>
            </a:r>
            <a:r>
              <a:rPr lang="pt-BR" sz="2400" dirty="0"/>
              <a:t>especial, deverá ser encaminhado ao CRIE, acompanhado da indicação </a:t>
            </a:r>
            <a:r>
              <a:rPr lang="pt-BR" sz="2400" dirty="0" smtClean="0"/>
              <a:t>médica</a:t>
            </a:r>
            <a:r>
              <a:rPr lang="pt-BR" sz="2400" dirty="0"/>
              <a:t>, bem como dos exames laboratoriais que justifiquem a indicação dos </a:t>
            </a:r>
            <a:r>
              <a:rPr lang="pt-BR" sz="2400" dirty="0" smtClean="0"/>
              <a:t>mesmos;</a:t>
            </a:r>
            <a:endParaRPr lang="pt-BR" sz="2400" dirty="0"/>
          </a:p>
          <a:p>
            <a:pPr>
              <a:lnSpc>
                <a:spcPct val="200000"/>
              </a:lnSpc>
            </a:pPr>
            <a:r>
              <a:rPr lang="pt-BR" sz="2400" dirty="0" smtClean="0"/>
              <a:t>Após </a:t>
            </a:r>
            <a:r>
              <a:rPr lang="pt-BR" sz="2400" dirty="0"/>
              <a:t>avaliação da indicação e documentação do médico ou enfermeiro responsável </a:t>
            </a:r>
            <a:r>
              <a:rPr lang="pt-BR" sz="2400" dirty="0" smtClean="0"/>
              <a:t>é </a:t>
            </a:r>
            <a:r>
              <a:rPr lang="pt-BR" sz="2400" dirty="0"/>
              <a:t>constatada a indicação de </a:t>
            </a:r>
            <a:r>
              <a:rPr lang="pt-BR" sz="2400" dirty="0" smtClean="0"/>
              <a:t>acordo </a:t>
            </a:r>
            <a:r>
              <a:rPr lang="pt-BR" sz="2400" dirty="0"/>
              <a:t>com a Norma, o imunógeno </a:t>
            </a:r>
            <a:r>
              <a:rPr lang="pt-BR" sz="2400" dirty="0" smtClean="0"/>
              <a:t>é </a:t>
            </a:r>
            <a:r>
              <a:rPr lang="pt-BR" sz="2400" dirty="0"/>
              <a:t>aplicado.</a:t>
            </a:r>
          </a:p>
          <a:p>
            <a:pPr marL="0" indent="0">
              <a:lnSpc>
                <a:spcPct val="200000"/>
              </a:lnSpc>
              <a:buNone/>
            </a:pPr>
            <a:endParaRPr lang="pt-BR" sz="24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7FE99EBD-0D1A-4D4D-904E-7D31314353B2}"/>
              </a:ext>
            </a:extLst>
          </p:cNvPr>
          <p:cNvSpPr txBox="1">
            <a:spLocks/>
          </p:cNvSpPr>
          <p:nvPr/>
        </p:nvSpPr>
        <p:spPr bwMode="auto">
          <a:xfrm>
            <a:off x="108966" y="28606"/>
            <a:ext cx="89995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pt-BR" sz="2800" b="1" dirty="0">
                <a:solidFill>
                  <a:srgbClr val="005295"/>
                </a:solidFill>
              </a:rPr>
              <a:t>Histórico da Implantação dos </a:t>
            </a:r>
            <a:r>
              <a:rPr lang="pt-BR" sz="2800" b="1" dirty="0" smtClean="0">
                <a:solidFill>
                  <a:srgbClr val="005295"/>
                </a:solidFill>
              </a:rPr>
              <a:t>CRIE</a:t>
            </a:r>
            <a:endParaRPr lang="pt-BR" sz="2800" b="1" dirty="0">
              <a:solidFill>
                <a:srgbClr val="005295"/>
              </a:solidFill>
            </a:endParaRPr>
          </a:p>
        </p:txBody>
      </p:sp>
      <p:pic>
        <p:nvPicPr>
          <p:cNvPr id="6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278" y="395288"/>
            <a:ext cx="5238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653528" y="6318504"/>
            <a:ext cx="1325880" cy="4663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108FD88-2502-D413-4DDC-4318B399D3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01" y="6066325"/>
            <a:ext cx="3867670" cy="70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3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179512" y="260648"/>
            <a:ext cx="86409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800" b="1" dirty="0" smtClean="0">
                <a:solidFill>
                  <a:srgbClr val="0070C0"/>
                </a:solidFill>
              </a:rPr>
              <a:t>Centros de Referência para Imunobiologicos Especiais (</a:t>
            </a:r>
            <a:r>
              <a:rPr lang="pt-BR" sz="2800" b="1" dirty="0" err="1" smtClean="0">
                <a:solidFill>
                  <a:srgbClr val="0070C0"/>
                </a:solidFill>
              </a:rPr>
              <a:t>CRIEs</a:t>
            </a:r>
            <a:r>
              <a:rPr lang="pt-BR" sz="2800" b="1" dirty="0" smtClean="0">
                <a:solidFill>
                  <a:srgbClr val="0070C0"/>
                </a:solidFill>
              </a:rPr>
              <a:t>)</a:t>
            </a:r>
            <a:endParaRPr lang="pt-BR" sz="2800" b="1" dirty="0">
              <a:solidFill>
                <a:srgbClr val="0070C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512" y="1268760"/>
            <a:ext cx="896448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Impressão de 40 mil exemplares do </a:t>
            </a:r>
            <a:r>
              <a:rPr lang="pt-BR" sz="2400" dirty="0"/>
              <a:t>manual dos CRIE, </a:t>
            </a:r>
            <a:r>
              <a:rPr lang="pt-BR" sz="2400" dirty="0" smtClean="0"/>
              <a:t>a ser publicado </a:t>
            </a:r>
            <a:r>
              <a:rPr lang="pt-BR" sz="2400" dirty="0"/>
              <a:t>em </a:t>
            </a:r>
            <a:r>
              <a:rPr lang="pt-BR" sz="2400" dirty="0" smtClean="0"/>
              <a:t>2023, </a:t>
            </a:r>
            <a:r>
              <a:rPr lang="pt-BR" sz="2400" dirty="0"/>
              <a:t>destinada à atualização dos professionais de </a:t>
            </a:r>
            <a:r>
              <a:rPr lang="pt-BR" sz="2400" dirty="0" smtClean="0"/>
              <a:t>saúde. </a:t>
            </a:r>
          </a:p>
          <a:p>
            <a:pPr lvl="0"/>
            <a:endParaRPr lang="pt-B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Atualização </a:t>
            </a:r>
            <a:r>
              <a:rPr lang="pt-BR" sz="2400" dirty="0"/>
              <a:t>e </a:t>
            </a:r>
            <a:r>
              <a:rPr lang="pt-BR" sz="2400" dirty="0" smtClean="0"/>
              <a:t>publicação </a:t>
            </a:r>
            <a:r>
              <a:rPr lang="pt-BR" sz="2400" dirty="0"/>
              <a:t>da portaria Nº 48 , </a:t>
            </a:r>
            <a:r>
              <a:rPr lang="pt-BR" sz="2400" dirty="0" smtClean="0"/>
              <a:t>de 28 </a:t>
            </a:r>
            <a:r>
              <a:rPr lang="pt-BR" sz="2400" dirty="0"/>
              <a:t>de Junho de 2004</a:t>
            </a:r>
            <a:r>
              <a:rPr lang="pt-BR" sz="2400" dirty="0" smtClean="0"/>
              <a:t>, </a:t>
            </a:r>
            <a:r>
              <a:rPr lang="pt-BR" sz="2400" dirty="0"/>
              <a:t>que institui diretrizes gerais para funcionamento dos </a:t>
            </a:r>
            <a:r>
              <a:rPr lang="pt-BR" sz="2400" dirty="0" err="1"/>
              <a:t>CRIEs</a:t>
            </a:r>
            <a:r>
              <a:rPr lang="pt-BR" sz="2400" dirty="0"/>
              <a:t>, define as competências da Secretária de Vigilância em Saúde, dos Estados, Distrito Federal e CRIE e dá outras providências</a:t>
            </a:r>
            <a:r>
              <a:rPr lang="pt-BR" sz="2400" dirty="0" smtClean="0"/>
              <a:t>.</a:t>
            </a:r>
          </a:p>
          <a:p>
            <a:endParaRPr lang="pt-B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Aprimoramento de </a:t>
            </a:r>
            <a:r>
              <a:rPr lang="pt-BR" sz="2400" dirty="0" smtClean="0"/>
              <a:t>52 </a:t>
            </a:r>
            <a:r>
              <a:rPr lang="pt-BR" sz="2400" dirty="0"/>
              <a:t>unidades de CRIE e expansão para proponentes com solicitação de readequação da rede física do SUS pautados no Decreto n°9.380 de 22 de maio de 2018</a:t>
            </a:r>
            <a:r>
              <a:rPr lang="pt-BR" sz="2400" dirty="0" smtClean="0"/>
              <a:t>. (CNES)</a:t>
            </a:r>
            <a:endParaRPr lang="pt-BR" sz="2400" dirty="0"/>
          </a:p>
          <a:p>
            <a:endParaRPr lang="pt-BR" sz="2400" dirty="0"/>
          </a:p>
          <a:p>
            <a:endParaRPr lang="pt-BR" sz="14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7159752" y="6336792"/>
            <a:ext cx="1984248" cy="4206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108FD88-2502-D413-4DDC-4318B399D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01" y="6066325"/>
            <a:ext cx="3867670" cy="70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179512" y="1421936"/>
            <a:ext cx="86409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800" b="1" dirty="0" smtClean="0">
                <a:solidFill>
                  <a:srgbClr val="0070C0"/>
                </a:solidFill>
              </a:rPr>
              <a:t>ernesto.renoiner@saúde.gov.br</a:t>
            </a:r>
            <a:endParaRPr lang="pt-BR" sz="2800" b="1" dirty="0">
              <a:solidFill>
                <a:srgbClr val="0070C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159752" y="6336792"/>
            <a:ext cx="1984248" cy="4206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108FD88-2502-D413-4DDC-4318B399D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01" y="6066325"/>
            <a:ext cx="3867670" cy="70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7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DV_Secretarias_MS-TEMPLATE-STANDART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6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45720" y="43802"/>
            <a:ext cx="9143999" cy="1468513"/>
          </a:xfrm>
          <a:prstGeom prst="rect">
            <a:avLst/>
          </a:prstGeom>
        </p:spPr>
        <p:txBody>
          <a:bodyPr lIns="68579" tIns="34289" rIns="68579" bIns="34289"/>
          <a:lstStyle/>
          <a:p>
            <a:r>
              <a:rPr lang="pt-BR" alt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Estratégias para melhorar a adesão e acesso da população de pacientes  com diabetes e ou obesidade, as vacinas oferecidas nos Centros de Referencia para Imunobiologicos Especiais (CRIE).</a:t>
            </a:r>
            <a:endParaRPr lang="pt-BR" sz="2400" dirty="0">
              <a:solidFill>
                <a:schemeClr val="bg1"/>
              </a:solidFill>
            </a:endParaRPr>
          </a:p>
          <a:p>
            <a:pPr algn="ctr" defTabSz="342857">
              <a:defRPr/>
            </a:pPr>
            <a:endParaRPr lang="pt-BR" sz="2400" b="1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7" y="1579015"/>
            <a:ext cx="9143999" cy="437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566" y="980504"/>
            <a:ext cx="5238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5614416" y="5919019"/>
            <a:ext cx="2112264" cy="4817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0108FD88-2502-D413-4DDC-4318B399D3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293" y="6066325"/>
            <a:ext cx="3867670" cy="700793"/>
          </a:xfrm>
          <a:prstGeom prst="rect">
            <a:avLst/>
          </a:prstGeom>
        </p:spPr>
      </p:pic>
      <p:sp>
        <p:nvSpPr>
          <p:cNvPr id="12" name="CaixaDeTexto 3"/>
          <p:cNvSpPr txBox="1">
            <a:spLocks noChangeArrowheads="1"/>
          </p:cNvSpPr>
          <p:nvPr/>
        </p:nvSpPr>
        <p:spPr bwMode="auto">
          <a:xfrm>
            <a:off x="3912730" y="3007849"/>
            <a:ext cx="5331854" cy="80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ts val="25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2500"/>
              </a:lnSpc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25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ts val="2500"/>
              </a:lnSpc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ts val="2500"/>
              </a:lnSpc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pt-BR" sz="2400" b="1" dirty="0" smtClean="0">
                <a:solidFill>
                  <a:srgbClr val="0070C0"/>
                </a:solidFill>
                <a:latin typeface="+mn-lt"/>
              </a:rPr>
              <a:t>Ernesto Isaac Montenegro Renoiner</a:t>
            </a:r>
          </a:p>
          <a:p>
            <a:pPr algn="ctr">
              <a:lnSpc>
                <a:spcPct val="100000"/>
              </a:lnSpc>
              <a:buNone/>
            </a:pPr>
            <a:r>
              <a:rPr lang="pt-BR" altLang="pt-BR" sz="2400" b="1" dirty="0" smtClean="0">
                <a:solidFill>
                  <a:srgbClr val="0070C0"/>
                </a:solidFill>
                <a:latin typeface="+mn-lt"/>
              </a:rPr>
              <a:t>Epidemiologista </a:t>
            </a:r>
            <a:endParaRPr lang="pt-BR" altLang="pt-BR" sz="24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006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123176" y="6300216"/>
            <a:ext cx="1963076" cy="38404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4E3C2D34-C8EA-4073-BB59-6025376638C7}"/>
              </a:ext>
            </a:extLst>
          </p:cNvPr>
          <p:cNvSpPr txBox="1">
            <a:spLocks/>
          </p:cNvSpPr>
          <p:nvPr/>
        </p:nvSpPr>
        <p:spPr bwMode="auto">
          <a:xfrm>
            <a:off x="54263" y="943700"/>
            <a:ext cx="9031989" cy="586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250000"/>
              </a:lnSpc>
            </a:pPr>
            <a:r>
              <a:rPr lang="pt-BR" sz="2400" dirty="0" smtClean="0"/>
              <a:t>Em 2023, </a:t>
            </a:r>
            <a:r>
              <a:rPr lang="pt-BR" sz="2400" dirty="0"/>
              <a:t>o Programa Nacional de Imunizações (PNI) </a:t>
            </a:r>
            <a:r>
              <a:rPr lang="pt-BR" sz="2400" dirty="0" smtClean="0"/>
              <a:t>completou 50 </a:t>
            </a:r>
            <a:r>
              <a:rPr lang="pt-BR" sz="2400" dirty="0"/>
              <a:t>anos de existência, </a:t>
            </a:r>
            <a:r>
              <a:rPr lang="pt-BR" sz="2400" dirty="0" smtClean="0"/>
              <a:t>uma história de sucesso e muitos desafios;</a:t>
            </a:r>
          </a:p>
          <a:p>
            <a:pPr algn="just">
              <a:lnSpc>
                <a:spcPct val="250000"/>
              </a:lnSpc>
            </a:pPr>
            <a:r>
              <a:rPr lang="pt-BR" sz="2400" dirty="0" smtClean="0"/>
              <a:t>Comemora-se </a:t>
            </a:r>
            <a:r>
              <a:rPr lang="pt-BR" sz="2400" dirty="0"/>
              <a:t>os </a:t>
            </a:r>
            <a:r>
              <a:rPr lang="pt-BR" sz="2400" dirty="0" smtClean="0"/>
              <a:t>30 </a:t>
            </a:r>
            <a:r>
              <a:rPr lang="pt-BR" sz="2400" dirty="0"/>
              <a:t>anos da iniciativa de instalação no país dos primeiros Centros de Referência </a:t>
            </a:r>
            <a:r>
              <a:rPr lang="pt-BR" sz="2400" dirty="0" smtClean="0"/>
              <a:t>para Imunobiologicos </a:t>
            </a:r>
            <a:r>
              <a:rPr lang="pt-BR" sz="2400" dirty="0"/>
              <a:t>Especiais (</a:t>
            </a:r>
            <a:r>
              <a:rPr lang="pt-BR" sz="2400" dirty="0" smtClean="0"/>
              <a:t>CRIE);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pt-BR" sz="2400" b="1" dirty="0"/>
              <a:t> </a:t>
            </a:r>
            <a:endParaRPr lang="it-IT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endParaRPr lang="pt-BR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7FE99EBD-0D1A-4D4D-904E-7D31314353B2}"/>
              </a:ext>
            </a:extLst>
          </p:cNvPr>
          <p:cNvSpPr txBox="1">
            <a:spLocks/>
          </p:cNvSpPr>
          <p:nvPr/>
        </p:nvSpPr>
        <p:spPr bwMode="auto">
          <a:xfrm>
            <a:off x="108966" y="92614"/>
            <a:ext cx="89995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pt-BR" altLang="pt-BR" sz="2800" dirty="0">
                <a:latin typeface="Tahoma" panose="020B0604030504040204" pitchFamily="34" charset="0"/>
                <a:cs typeface="Tahoma" panose="020B0604030504040204" pitchFamily="34" charset="0"/>
              </a:rPr>
              <a:t>Programa Nacional de Imunizações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rgbClr val="005295"/>
              </a:solidFill>
              <a:ea typeface="+mj-ea"/>
              <a:cs typeface="+mj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566" y="578168"/>
            <a:ext cx="5238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108FD88-2502-D413-4DDC-4318B399D3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293" y="6066325"/>
            <a:ext cx="3867670" cy="70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1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 idx="4294967295"/>
          </p:nvPr>
        </p:nvSpPr>
        <p:spPr>
          <a:xfrm>
            <a:off x="311944" y="1302544"/>
            <a:ext cx="8520113" cy="572691"/>
          </a:xfrm>
          <a:prstGeom prst="rect">
            <a:avLst/>
          </a:prstGeom>
        </p:spPr>
        <p:txBody>
          <a:bodyPr spcFirstLastPara="1" lIns="91425" tIns="91425" rIns="91425" bIns="91425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  <a:defRPr/>
            </a:pPr>
            <a:endParaRPr sz="1420">
              <a:solidFill>
                <a:srgbClr val="FFFFFF"/>
              </a:solidFill>
            </a:endParaRPr>
          </a:p>
        </p:txBody>
      </p:sp>
      <p:pic>
        <p:nvPicPr>
          <p:cNvPr id="18435" name="Google Shape;62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Google Shape;63;p14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/>
          </p:cNvPr>
          <p:cNvSpPr txBox="1"/>
          <p:nvPr/>
        </p:nvSpPr>
        <p:spPr>
          <a:xfrm>
            <a:off x="1837944" y="1090803"/>
            <a:ext cx="7214616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3" indent="-285743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Arial" panose="020B0604020202020204" pitchFamily="34" charset="0"/>
              <a:buChar char="•"/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47 </a:t>
            </a:r>
            <a:r>
              <a:rPr lang="pt-BR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imunobiológicos</a:t>
            </a:r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distribuídos pelo </a:t>
            </a:r>
            <a:r>
              <a:rPr lang="pt-B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PNI (300 </a:t>
            </a:r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milhões de </a:t>
            </a:r>
            <a:r>
              <a:rPr lang="pt-BR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imunobiológicos</a:t>
            </a:r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+ 490.6 milhões de doses de </a:t>
            </a:r>
            <a:r>
              <a:rPr lang="pt-B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endParaRPr lang="pt-BR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43" indent="-285743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38 mil salas de vacinação </a:t>
            </a:r>
          </a:p>
          <a:p>
            <a:pPr marL="285743" indent="-285743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52 </a:t>
            </a:r>
            <a:r>
              <a:rPr lang="pt-BR" sz="28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CRIEs</a:t>
            </a:r>
            <a:endParaRPr lang="pt-BR" sz="28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43" lvl="2" indent="-285743" defTabSz="685800" fontAlgn="base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Arial" panose="020B0604020202020204" pitchFamily="34" charset="0"/>
              <a:buChar char="•"/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70 Patologias com calendário de vacinação próprio</a:t>
            </a:r>
            <a:endParaRPr lang="pt-BR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7FE99EBD-0D1A-4D4D-904E-7D31314353B2}"/>
              </a:ext>
            </a:extLst>
          </p:cNvPr>
          <p:cNvSpPr txBox="1">
            <a:spLocks/>
          </p:cNvSpPr>
          <p:nvPr/>
        </p:nvSpPr>
        <p:spPr bwMode="auto">
          <a:xfrm>
            <a:off x="108966" y="92614"/>
            <a:ext cx="89995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pt-BR" altLang="pt-BR" sz="28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Programa Nacional de Imunizações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rgbClr val="005295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546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 idx="4294967295"/>
          </p:nvPr>
        </p:nvSpPr>
        <p:spPr>
          <a:xfrm>
            <a:off x="311944" y="1302544"/>
            <a:ext cx="8520113" cy="572691"/>
          </a:xfrm>
          <a:prstGeom prst="rect">
            <a:avLst/>
          </a:prstGeom>
        </p:spPr>
        <p:txBody>
          <a:bodyPr spcFirstLastPara="1" lIns="91425" tIns="91425" rIns="91425" bIns="91425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  <a:defRPr/>
            </a:pPr>
            <a:endParaRPr sz="1420">
              <a:solidFill>
                <a:srgbClr val="FFFFFF"/>
              </a:solidFill>
            </a:endParaRPr>
          </a:p>
        </p:txBody>
      </p:sp>
      <p:pic>
        <p:nvPicPr>
          <p:cNvPr id="20483" name="Google Shape;62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Google Shape;63;p14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Google Shape;63;p14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 descr="C:\Users\anaburian\Documents\fig aulas\Calendario Vacinal com desenho da idade - 201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9800"/>
            <a:ext cx="9080376" cy="31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" y="3429000"/>
            <a:ext cx="2658715" cy="247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697" y="3448719"/>
            <a:ext cx="2190608" cy="245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Image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049" y="3448719"/>
            <a:ext cx="2209592" cy="246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74" y="3448719"/>
            <a:ext cx="2672149" cy="245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554480" y="5468112"/>
            <a:ext cx="612648" cy="64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63040" y="5413248"/>
            <a:ext cx="8138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/>
              <a:t>9 a 14 anos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289750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123176" y="6300216"/>
            <a:ext cx="1963076" cy="38404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566" y="578168"/>
            <a:ext cx="5238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108FD88-2502-D413-4DDC-4318B399D3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293" y="6066325"/>
            <a:ext cx="3867670" cy="700793"/>
          </a:xfrm>
          <a:prstGeom prst="rect">
            <a:avLst/>
          </a:prstGeom>
        </p:spPr>
      </p:pic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4E3C2D34-C8EA-4073-BB59-6025376638C7}"/>
              </a:ext>
            </a:extLst>
          </p:cNvPr>
          <p:cNvSpPr txBox="1">
            <a:spLocks/>
          </p:cNvSpPr>
          <p:nvPr/>
        </p:nvSpPr>
        <p:spPr bwMode="auto">
          <a:xfrm>
            <a:off x="140888" y="696812"/>
            <a:ext cx="9031989" cy="586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O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objetivo da implantação dos CRIE 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é: 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BR" sz="2400" dirty="0" smtClean="0"/>
              <a:t>Facilitar </a:t>
            </a:r>
            <a:r>
              <a:rPr lang="pt-BR" sz="2400" dirty="0"/>
              <a:t>o acesso </a:t>
            </a:r>
            <a:r>
              <a:rPr lang="pt-BR" sz="2400" dirty="0" smtClean="0"/>
              <a:t>dos usuários </a:t>
            </a:r>
            <a:r>
              <a:rPr lang="pt-BR" sz="2400" dirty="0"/>
              <a:t>portadores de quadros clínicos </a:t>
            </a:r>
            <a:r>
              <a:rPr lang="pt-BR" sz="2400" dirty="0" smtClean="0"/>
              <a:t>especiais, em </a:t>
            </a:r>
            <a:r>
              <a:rPr lang="pt-BR" sz="2400" dirty="0"/>
              <a:t>especial dos portadores de imunodeficiência congênita ou adquirida e de outras condições especiais de morbidade ou exposição a situações de </a:t>
            </a:r>
            <a:r>
              <a:rPr lang="pt-BR" sz="2400" dirty="0" smtClean="0"/>
              <a:t>risco</a:t>
            </a:r>
            <a:r>
              <a:rPr lang="pt-BR" sz="2400" dirty="0"/>
              <a:t>;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BR" sz="2400" dirty="0" smtClean="0"/>
              <a:t>Garantir </a:t>
            </a:r>
            <a:r>
              <a:rPr lang="pt-BR" sz="2400" dirty="0"/>
              <a:t>os mecanismos necessários para investigação, acompanhamento e elucidação dos casos de eventos adversos graves e/ou inusitados associados temporalmente </a:t>
            </a:r>
            <a:r>
              <a:rPr lang="pt-BR" sz="2400" dirty="0" smtClean="0"/>
              <a:t>á vacinação.</a:t>
            </a:r>
            <a:endParaRPr lang="pt-BR" sz="2400" dirty="0"/>
          </a:p>
          <a:p>
            <a:pPr marL="0" indent="0">
              <a:buNone/>
            </a:pPr>
            <a:endParaRPr lang="it-IT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t-BR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7FE99EBD-0D1A-4D4D-904E-7D31314353B2}"/>
              </a:ext>
            </a:extLst>
          </p:cNvPr>
          <p:cNvSpPr txBox="1">
            <a:spLocks/>
          </p:cNvSpPr>
          <p:nvPr/>
        </p:nvSpPr>
        <p:spPr bwMode="auto">
          <a:xfrm>
            <a:off x="108966" y="28606"/>
            <a:ext cx="89995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pt-BR" sz="2800" b="1" dirty="0" smtClean="0">
                <a:solidFill>
                  <a:srgbClr val="005295"/>
                </a:solidFill>
              </a:rPr>
              <a:t>Implantação </a:t>
            </a:r>
            <a:r>
              <a:rPr lang="pt-BR" sz="2800" b="1" dirty="0">
                <a:solidFill>
                  <a:srgbClr val="005295"/>
                </a:solidFill>
              </a:rPr>
              <a:t>dos </a:t>
            </a:r>
            <a:r>
              <a:rPr lang="pt-BR" sz="2800" b="1" dirty="0" smtClean="0">
                <a:solidFill>
                  <a:srgbClr val="005295"/>
                </a:solidFill>
              </a:rPr>
              <a:t>CRIE</a:t>
            </a:r>
            <a:endParaRPr lang="pt-BR" sz="2800" b="1" dirty="0">
              <a:solidFill>
                <a:srgbClr val="005295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rgbClr val="005295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7800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123176" y="6300216"/>
            <a:ext cx="1963076" cy="38404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566" y="578168"/>
            <a:ext cx="5238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108FD88-2502-D413-4DDC-4318B399D3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293" y="6066325"/>
            <a:ext cx="3867670" cy="700793"/>
          </a:xfrm>
          <a:prstGeom prst="rect">
            <a:avLst/>
          </a:prstGeom>
        </p:spPr>
      </p:pic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xmlns="" id="{4E3C2D34-C8EA-4073-BB59-6025376638C7}"/>
              </a:ext>
            </a:extLst>
          </p:cNvPr>
          <p:cNvSpPr txBox="1">
            <a:spLocks/>
          </p:cNvSpPr>
          <p:nvPr/>
        </p:nvSpPr>
        <p:spPr bwMode="auto">
          <a:xfrm>
            <a:off x="140888" y="696812"/>
            <a:ext cx="9031989" cy="586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pt-BR" sz="2400" dirty="0"/>
              <a:t>A finalidades dos </a:t>
            </a:r>
            <a:r>
              <a:rPr lang="pt-BR" sz="2400" dirty="0" smtClean="0"/>
              <a:t>CRIE </a:t>
            </a:r>
            <a:r>
              <a:rPr lang="pt-BR" sz="2400" dirty="0"/>
              <a:t>é contribuir para o  fortalecimento dos princípios de Universalização e Equidade do SUS</a:t>
            </a:r>
          </a:p>
          <a:p>
            <a:pPr algn="just">
              <a:lnSpc>
                <a:spcPct val="200000"/>
              </a:lnSpc>
            </a:pPr>
            <a:r>
              <a:rPr lang="pt-BR" sz="2400" dirty="0" smtClean="0"/>
              <a:t>Os CRIE possuem infraestrutura e logística especiais destinadas ao atendimento de indivíduos portadores de quadros clínicos especiais</a:t>
            </a:r>
          </a:p>
          <a:p>
            <a:pPr algn="just">
              <a:lnSpc>
                <a:spcPct val="200000"/>
              </a:lnSpc>
            </a:pPr>
            <a:r>
              <a:rPr lang="pt-BR" sz="2400" dirty="0" smtClean="0"/>
              <a:t>É um atendimento diferencial com Imunobiologicos de moderna tecnologia e um custo elevado.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  <a:p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 </a:t>
            </a:r>
            <a:endParaRPr lang="it-IT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endParaRPr lang="pt-BR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7FE99EBD-0D1A-4D4D-904E-7D31314353B2}"/>
              </a:ext>
            </a:extLst>
          </p:cNvPr>
          <p:cNvSpPr txBox="1">
            <a:spLocks/>
          </p:cNvSpPr>
          <p:nvPr/>
        </p:nvSpPr>
        <p:spPr bwMode="auto">
          <a:xfrm>
            <a:off x="48212" y="28606"/>
            <a:ext cx="89995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pt-BR" sz="2800" b="1" dirty="0" smtClean="0">
                <a:solidFill>
                  <a:srgbClr val="005295"/>
                </a:solidFill>
              </a:rPr>
              <a:t>Implantação </a:t>
            </a:r>
            <a:r>
              <a:rPr lang="pt-BR" sz="2800" b="1" dirty="0">
                <a:solidFill>
                  <a:srgbClr val="005295"/>
                </a:solidFill>
              </a:rPr>
              <a:t>dos </a:t>
            </a:r>
            <a:r>
              <a:rPr lang="pt-BR" sz="2800" b="1" dirty="0" smtClean="0">
                <a:solidFill>
                  <a:srgbClr val="005295"/>
                </a:solidFill>
              </a:rPr>
              <a:t>CRIE</a:t>
            </a:r>
            <a:endParaRPr lang="pt-BR" sz="2800" b="1" dirty="0">
              <a:solidFill>
                <a:srgbClr val="0052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0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7FE99EBD-0D1A-4D4D-904E-7D31314353B2}"/>
              </a:ext>
            </a:extLst>
          </p:cNvPr>
          <p:cNvSpPr txBox="1">
            <a:spLocks/>
          </p:cNvSpPr>
          <p:nvPr/>
        </p:nvSpPr>
        <p:spPr bwMode="auto">
          <a:xfrm>
            <a:off x="0" y="-18288"/>
            <a:ext cx="9108504" cy="98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342857">
              <a:defRPr/>
            </a:pPr>
            <a:r>
              <a:rPr lang="pt-BR" sz="2800" b="1" dirty="0">
                <a:solidFill>
                  <a:srgbClr val="005295"/>
                </a:solidFill>
                <a:ea typeface="+mj-ea"/>
                <a:cs typeface="+mj-cs"/>
              </a:rPr>
              <a:t> </a:t>
            </a:r>
            <a:r>
              <a:rPr lang="pt-BR" sz="2800" b="1" dirty="0" smtClean="0">
                <a:solidFill>
                  <a:srgbClr val="C00000"/>
                </a:solidFill>
              </a:rPr>
              <a:t>CENTROS </a:t>
            </a:r>
            <a:r>
              <a:rPr lang="pt-BR" sz="2800" b="1" dirty="0">
                <a:solidFill>
                  <a:srgbClr val="C00000"/>
                </a:solidFill>
              </a:rPr>
              <a:t>DE REFERÊNCIA PARA </a:t>
            </a:r>
            <a:r>
              <a:rPr lang="pt-BR" sz="2800" b="1" dirty="0" smtClean="0">
                <a:solidFill>
                  <a:srgbClr val="C00000"/>
                </a:solidFill>
              </a:rPr>
              <a:t>IMUNOBIOLÓGICOS</a:t>
            </a:r>
          </a:p>
          <a:p>
            <a:pPr algn="ctr" defTabSz="342857">
              <a:defRPr/>
            </a:pPr>
            <a:r>
              <a:rPr lang="pt-BR" sz="2800" b="1" dirty="0" smtClean="0">
                <a:solidFill>
                  <a:srgbClr val="C00000"/>
                </a:solidFill>
              </a:rPr>
              <a:t>ESPECIAIS </a:t>
            </a:r>
            <a:r>
              <a:rPr lang="pt-BR" sz="2800" b="1" dirty="0">
                <a:solidFill>
                  <a:srgbClr val="C00000"/>
                </a:solidFill>
              </a:rPr>
              <a:t>(</a:t>
            </a:r>
            <a:r>
              <a:rPr lang="pt-BR" sz="2800" b="1" dirty="0" err="1" smtClean="0">
                <a:solidFill>
                  <a:srgbClr val="C00000"/>
                </a:solidFill>
              </a:rPr>
              <a:t>CRIEs</a:t>
            </a:r>
            <a:r>
              <a:rPr lang="pt-BR" sz="2800" b="1" dirty="0" smtClean="0">
                <a:solidFill>
                  <a:srgbClr val="C00000"/>
                </a:solidFill>
              </a:rPr>
              <a:t>) implantados no Brasil.</a:t>
            </a:r>
            <a:endParaRPr lang="pt-BR" sz="2800" b="1" dirty="0">
              <a:solidFill>
                <a:srgbClr val="005295"/>
              </a:solidFill>
              <a:ea typeface="+mj-ea"/>
              <a:cs typeface="+mj-cs"/>
            </a:endParaRPr>
          </a:p>
        </p:txBody>
      </p:sp>
      <p:pic>
        <p:nvPicPr>
          <p:cNvPr id="7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278" y="395288"/>
            <a:ext cx="5238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16" y="844831"/>
            <a:ext cx="7287768" cy="6028217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971032" y="4407408"/>
            <a:ext cx="1673352" cy="23500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086600" y="1453896"/>
            <a:ext cx="1483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52 </a:t>
            </a:r>
            <a:r>
              <a:rPr lang="pt-BR" sz="2400" dirty="0" err="1" smtClean="0"/>
              <a:t>CRIEs</a:t>
            </a:r>
            <a:endParaRPr lang="pt-BR" sz="24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108FD88-2502-D413-4DDC-4318B399D3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01" y="6066325"/>
            <a:ext cx="3867670" cy="70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9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123176" y="6300216"/>
            <a:ext cx="1963076" cy="38404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566" y="578168"/>
            <a:ext cx="5238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108FD88-2502-D413-4DDC-4318B399D3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293" y="6066325"/>
            <a:ext cx="3867670" cy="70079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7FE99EBD-0D1A-4D4D-904E-7D31314353B2}"/>
              </a:ext>
            </a:extLst>
          </p:cNvPr>
          <p:cNvSpPr txBox="1">
            <a:spLocks/>
          </p:cNvSpPr>
          <p:nvPr/>
        </p:nvSpPr>
        <p:spPr bwMode="auto">
          <a:xfrm>
            <a:off x="108966" y="28606"/>
            <a:ext cx="89995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005295"/>
                </a:solidFill>
                <a:ea typeface="+mj-ea"/>
                <a:cs typeface="+mj-cs"/>
              </a:rPr>
              <a:t>Vacinas oferecidas pelos CRIE: 2022</a:t>
            </a:r>
            <a:endParaRPr lang="pt-BR" sz="2800" b="1" dirty="0">
              <a:solidFill>
                <a:srgbClr val="005295"/>
              </a:solidFill>
              <a:ea typeface="+mj-ea"/>
              <a:cs typeface="+mj-cs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xmlns="" id="{4E3C2D34-C8EA-4073-BB59-6025376638C7}"/>
              </a:ext>
            </a:extLst>
          </p:cNvPr>
          <p:cNvSpPr txBox="1">
            <a:spLocks/>
          </p:cNvSpPr>
          <p:nvPr/>
        </p:nvSpPr>
        <p:spPr bwMode="auto">
          <a:xfrm>
            <a:off x="179388" y="562061"/>
            <a:ext cx="5100535" cy="629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Vacina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dupla infantil (DT)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Vacina adsorvida difteria, tétano e </a:t>
            </a:r>
            <a:r>
              <a:rPr lang="pt-BR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pertussis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acelular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infantil </a:t>
            </a: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DTPa</a:t>
            </a: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Vacina adsorvida difteria, tétano e </a:t>
            </a:r>
            <a:r>
              <a:rPr lang="pt-BR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pertussis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acelular adulto (</a:t>
            </a:r>
            <a:r>
              <a:rPr lang="pt-B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dTpa</a:t>
            </a: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alt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Imunoglobulina humana antitetânica (IGHAT)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es-E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Vacina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 contra </a:t>
            </a:r>
            <a:r>
              <a:rPr lang="es-E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Haemophilus</a:t>
            </a:r>
            <a:r>
              <a:rPr lang="es-E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influenzae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 tipo b (</a:t>
            </a:r>
            <a:r>
              <a:rPr lang="es-E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Hib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Vacina hepatite A (</a:t>
            </a: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 adulto)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Vacina hepatite B recombinante (HB) </a:t>
            </a: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Imunoglobulina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humana </a:t>
            </a:r>
            <a:r>
              <a:rPr lang="pt-B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anti-hepatite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B (IGHAHB)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Vacina HPV </a:t>
            </a:r>
            <a:r>
              <a:rPr lang="pt-B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Quadrivalente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(6,11,16 e 18)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Imunoglobulina Humana Antirrábica (IGHR)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Vacina influenza</a:t>
            </a:r>
            <a:r>
              <a:rPr lang="pt-B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inativada (INF) – “Vacina da Gripe”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Vacina meningocócica C conjugada (</a:t>
            </a:r>
            <a:r>
              <a:rPr lang="pt-B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Meningo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C) 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pt-BR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Vacina </a:t>
            </a:r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meningocócica ACWY conjugada (</a:t>
            </a:r>
            <a:r>
              <a:rPr lang="pt-BR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ACWY)</a:t>
            </a:r>
            <a:endParaRPr lang="pt-BR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Vacinas Pneumocócicas </a:t>
            </a:r>
            <a:r>
              <a:rPr lang="pt-B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polissacarídica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Pneumo</a:t>
            </a: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23-valente 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xmlns="" id="{4E3C2D34-C8EA-4073-BB59-6025376638C7}"/>
              </a:ext>
            </a:extLst>
          </p:cNvPr>
          <p:cNvSpPr txBox="1">
            <a:spLocks/>
          </p:cNvSpPr>
          <p:nvPr/>
        </p:nvSpPr>
        <p:spPr bwMode="auto">
          <a:xfrm>
            <a:off x="5191429" y="924774"/>
            <a:ext cx="3917075" cy="56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15.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Vacinas conjugadas </a:t>
            </a:r>
            <a:r>
              <a:rPr lang="pt-B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Pneumo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10-valente</a:t>
            </a:r>
            <a:endParaRPr lang="it-IT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16. </a:t>
            </a:r>
            <a:r>
              <a:rPr lang="pt-BR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Vacina </a:t>
            </a:r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conjugada </a:t>
            </a:r>
            <a:r>
              <a:rPr lang="pt-BR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Pneumo</a:t>
            </a:r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13-valente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 Vacina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inativada poliomielite </a:t>
            </a: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VIP</a:t>
            </a:r>
            <a:endParaRPr lang="it-IT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18. Vacina varicela (VZ)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19. Imunoglobulina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humana </a:t>
            </a:r>
            <a:endParaRPr lang="it-IT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antivaricela-zoster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(IGHVZ)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20: Penta acelular ou Hexa acelular</a:t>
            </a:r>
            <a:endParaRPr lang="pt-BR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67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âminas com backgrounds ESCUR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âmina de Abertura e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âmina de Abertura e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Lâmina de Abertura e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945</Words>
  <Application>Microsoft Office PowerPoint</Application>
  <PresentationFormat>Apresentação na tela (4:3)</PresentationFormat>
  <Paragraphs>96</Paragraphs>
  <Slides>13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Office Theme</vt:lpstr>
      <vt:lpstr>Lâminas com backgrounds ESCUROS</vt:lpstr>
      <vt:lpstr>Lâmina de Abertura e final</vt:lpstr>
      <vt:lpstr>1_Lâmina de Abertura e final</vt:lpstr>
      <vt:lpstr>2_Lâmina de Abertura e final</vt:lpstr>
      <vt:lpstr>Coordenação-Geral de Incorporação Cientifica e Imunizações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CCPAGENCIA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CIA-Studio yeah</dc:creator>
  <cp:lastModifiedBy>Iram de Jesus Alves Viegas</cp:lastModifiedBy>
  <cp:revision>87</cp:revision>
  <cp:lastPrinted>2022-06-14T11:37:50Z</cp:lastPrinted>
  <dcterms:created xsi:type="dcterms:W3CDTF">2019-08-13T14:22:08Z</dcterms:created>
  <dcterms:modified xsi:type="dcterms:W3CDTF">2023-05-23T15:43:57Z</dcterms:modified>
</cp:coreProperties>
</file>