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140753824" r:id="rId4"/>
    <p:sldId id="258" r:id="rId5"/>
    <p:sldId id="259" r:id="rId6"/>
    <p:sldId id="261" r:id="rId7"/>
    <p:sldId id="2140753835" r:id="rId8"/>
    <p:sldId id="262" r:id="rId9"/>
    <p:sldId id="2140753838" r:id="rId10"/>
    <p:sldId id="2140753872" r:id="rId11"/>
    <p:sldId id="2140753873" r:id="rId12"/>
    <p:sldId id="2140753874" r:id="rId13"/>
    <p:sldId id="264" r:id="rId14"/>
    <p:sldId id="265" r:id="rId15"/>
    <p:sldId id="2140753878" r:id="rId16"/>
    <p:sldId id="2140753875" r:id="rId17"/>
    <p:sldId id="2140753876" r:id="rId18"/>
    <p:sldId id="2140753877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33"/>
  </p:normalViewPr>
  <p:slideViewPr>
    <p:cSldViewPr snapToGrid="0">
      <p:cViewPr>
        <p:scale>
          <a:sx n="120" d="100"/>
          <a:sy n="120" d="100"/>
        </p:scale>
        <p:origin x="-19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Planilha_do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287244186294299E-2"/>
          <c:y val="2.1312892504230602E-2"/>
          <c:w val="0.89541595981503197"/>
          <c:h val="0.882649018968169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38-F54A-B4CF-16056467B440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38-F54A-B4CF-16056467B440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D38-F54A-B4CF-16056467B44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D38-F54A-B4CF-16056467B440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D38-F54A-B4CF-16056467B440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D38-F54A-B4CF-16056467B440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D38-F54A-B4CF-16056467B440}"/>
              </c:ext>
            </c:extLst>
          </c:dPt>
          <c:dPt>
            <c:idx val="7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D38-F54A-B4CF-16056467B440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D38-F54A-B4CF-16056467B440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D38-F54A-B4CF-16056467B440}"/>
              </c:ext>
            </c:extLst>
          </c:dPt>
          <c:cat>
            <c:strRef>
              <c:f>Sheet1!$A$2:$A$11</c:f>
              <c:strCache>
                <c:ptCount val="10"/>
                <c:pt idx="0">
                  <c:v>Ischemic heart disease</c:v>
                </c:pt>
                <c:pt idx="1">
                  <c:v>Stroke</c:v>
                </c:pt>
                <c:pt idx="2">
                  <c:v>COPD</c:v>
                </c:pt>
                <c:pt idx="3">
                  <c:v>Lower respiratory infection</c:v>
                </c:pt>
                <c:pt idx="4">
                  <c:v>Neonatal conditions</c:v>
                </c:pt>
                <c:pt idx="5">
                  <c:v>Trachea, bronchus, lung cancers</c:v>
                </c:pt>
                <c:pt idx="6">
                  <c:v>Alzheimer's disease and other dementias</c:v>
                </c:pt>
                <c:pt idx="7">
                  <c:v>Diarrhoeal diseases</c:v>
                </c:pt>
                <c:pt idx="8">
                  <c:v>Diabetes mellitus</c:v>
                </c:pt>
                <c:pt idx="9">
                  <c:v>Kidney diseases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8885000</c:v>
                </c:pt>
                <c:pt idx="1">
                  <c:v>6194000</c:v>
                </c:pt>
                <c:pt idx="2">
                  <c:v>3228000</c:v>
                </c:pt>
                <c:pt idx="3">
                  <c:v>2593000</c:v>
                </c:pt>
                <c:pt idx="4">
                  <c:v>2038000</c:v>
                </c:pt>
                <c:pt idx="5">
                  <c:v>1784000</c:v>
                </c:pt>
                <c:pt idx="6">
                  <c:v>1639000</c:v>
                </c:pt>
                <c:pt idx="7">
                  <c:v>1519000</c:v>
                </c:pt>
                <c:pt idx="8">
                  <c:v>1496000</c:v>
                </c:pt>
                <c:pt idx="9">
                  <c:v>1334000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4D38-F54A-B4CF-16056467B4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2000</c:v>
                </c:pt>
              </c:strCache>
            </c:strRef>
          </c:tx>
          <c:spPr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DnDiag">
                <a:fgClr>
                  <a:srgbClr val="525CA3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4D38-F54A-B4CF-16056467B440}"/>
              </c:ext>
            </c:extLst>
          </c:dPt>
          <c:dPt>
            <c:idx val="1"/>
            <c:invertIfNegative val="0"/>
            <c:bubble3D val="0"/>
            <c:spPr>
              <a:pattFill prst="wdDnDiag">
                <a:fgClr>
                  <a:srgbClr val="525CA3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4D38-F54A-B4CF-16056467B440}"/>
              </c:ext>
            </c:extLst>
          </c:dPt>
          <c:dPt>
            <c:idx val="2"/>
            <c:invertIfNegative val="0"/>
            <c:bubble3D val="0"/>
            <c:spPr>
              <a:pattFill prst="wdDnDiag">
                <a:fgClr>
                  <a:srgbClr val="525CA3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4D38-F54A-B4CF-16056467B440}"/>
              </c:ext>
            </c:extLst>
          </c:dPt>
          <c:dPt>
            <c:idx val="3"/>
            <c:invertIfNegative val="0"/>
            <c:bubble3D val="0"/>
            <c:spPr>
              <a:pattFill prst="wdDnDiag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4D38-F54A-B4CF-16056467B440}"/>
              </c:ext>
            </c:extLst>
          </c:dPt>
          <c:dPt>
            <c:idx val="4"/>
            <c:invertIfNegative val="0"/>
            <c:bubble3D val="0"/>
            <c:spPr>
              <a:pattFill prst="wdDnDiag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4D38-F54A-B4CF-16056467B440}"/>
              </c:ext>
            </c:extLst>
          </c:dPt>
          <c:dPt>
            <c:idx val="5"/>
            <c:invertIfNegative val="0"/>
            <c:bubble3D val="0"/>
            <c:spPr>
              <a:pattFill prst="wdDnDiag">
                <a:fgClr>
                  <a:srgbClr val="525CA3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4D38-F54A-B4CF-16056467B440}"/>
              </c:ext>
            </c:extLst>
          </c:dPt>
          <c:dPt>
            <c:idx val="6"/>
            <c:invertIfNegative val="0"/>
            <c:bubble3D val="0"/>
            <c:spPr>
              <a:pattFill prst="wdDnDiag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4D38-F54A-B4CF-16056467B440}"/>
              </c:ext>
            </c:extLst>
          </c:dPt>
          <c:dPt>
            <c:idx val="7"/>
            <c:invertIfNegative val="0"/>
            <c:bubble3D val="0"/>
            <c:spPr>
              <a:pattFill prst="wdDnDiag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4D38-F54A-B4CF-16056467B440}"/>
              </c:ext>
            </c:extLst>
          </c:dPt>
          <c:dPt>
            <c:idx val="8"/>
            <c:invertIfNegative val="0"/>
            <c:bubble3D val="0"/>
            <c:spPr>
              <a:pattFill prst="wdDnDiag">
                <a:fgClr>
                  <a:srgbClr val="525CA3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6-4D38-F54A-B4CF-16056467B440}"/>
              </c:ext>
            </c:extLst>
          </c:dPt>
          <c:dPt>
            <c:idx val="9"/>
            <c:invertIfNegative val="0"/>
            <c:bubble3D val="0"/>
            <c:spPr>
              <a:pattFill prst="wdDnDiag">
                <a:fgClr>
                  <a:srgbClr val="525CA3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4D38-F54A-B4CF-16056467B440}"/>
              </c:ext>
            </c:extLst>
          </c:dPt>
          <c:cat>
            <c:strRef>
              <c:f>Sheet1!$A$2:$A$11</c:f>
              <c:strCache>
                <c:ptCount val="10"/>
                <c:pt idx="0">
                  <c:v>Ischemic heart disease</c:v>
                </c:pt>
                <c:pt idx="1">
                  <c:v>Stroke</c:v>
                </c:pt>
                <c:pt idx="2">
                  <c:v>COPD</c:v>
                </c:pt>
                <c:pt idx="3">
                  <c:v>Lower respiratory infection</c:v>
                </c:pt>
                <c:pt idx="4">
                  <c:v>Neonatal conditions</c:v>
                </c:pt>
                <c:pt idx="5">
                  <c:v>Trachea, bronchus, lung cancers</c:v>
                </c:pt>
                <c:pt idx="6">
                  <c:v>Alzheimer's disease and other dementias</c:v>
                </c:pt>
                <c:pt idx="7">
                  <c:v>Diarrhoeal diseases</c:v>
                </c:pt>
                <c:pt idx="8">
                  <c:v>Diabetes mellitus</c:v>
                </c:pt>
                <c:pt idx="9">
                  <c:v>Kidney diseases</c:v>
                </c:pt>
              </c:strCache>
            </c:strRef>
          </c:cat>
          <c:val>
            <c:numRef>
              <c:f>Sheet1!$C$2:$C$11</c:f>
              <c:numCache>
                <c:formatCode>#,##0</c:formatCode>
                <c:ptCount val="10"/>
                <c:pt idx="0">
                  <c:v>6756000</c:v>
                </c:pt>
                <c:pt idx="1">
                  <c:v>5464000</c:v>
                </c:pt>
                <c:pt idx="2">
                  <c:v>2986000</c:v>
                </c:pt>
                <c:pt idx="3">
                  <c:v>3051000</c:v>
                </c:pt>
                <c:pt idx="4">
                  <c:v>3198000</c:v>
                </c:pt>
                <c:pt idx="5">
                  <c:v>1206000</c:v>
                </c:pt>
                <c:pt idx="6">
                  <c:v>584000</c:v>
                </c:pt>
                <c:pt idx="7">
                  <c:v>2648000</c:v>
                </c:pt>
                <c:pt idx="8">
                  <c:v>877000</c:v>
                </c:pt>
                <c:pt idx="9">
                  <c:v>813000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9-4D38-F54A-B4CF-16056467B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149824"/>
        <c:axId val="135159808"/>
      </c:barChart>
      <c:catAx>
        <c:axId val="1351498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35159808"/>
        <c:crosses val="autoZero"/>
        <c:auto val="1"/>
        <c:lblAlgn val="ctr"/>
        <c:lblOffset val="100"/>
        <c:noMultiLvlLbl val="0"/>
      </c:catAx>
      <c:valAx>
        <c:axId val="135159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5149824"/>
        <c:crosses val="max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287244186294299E-2"/>
          <c:y val="2.1312892504230602E-2"/>
          <c:w val="0.89541595981503197"/>
          <c:h val="0.882649018968169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F483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1F-7B4A-899E-0CDDF90B7CF2}"/>
              </c:ext>
            </c:extLst>
          </c:dPt>
          <c:dPt>
            <c:idx val="1"/>
            <c:invertIfNegative val="0"/>
            <c:bubble3D val="0"/>
            <c:spPr>
              <a:solidFill>
                <a:srgbClr val="CF483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01F-7B4A-899E-0CDDF90B7CF2}"/>
              </c:ext>
            </c:extLst>
          </c:dPt>
          <c:dPt>
            <c:idx val="2"/>
            <c:invertIfNegative val="0"/>
            <c:bubble3D val="0"/>
            <c:spPr>
              <a:solidFill>
                <a:srgbClr val="CF483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01F-7B4A-899E-0CDDF90B7CF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01F-7B4A-899E-0CDDF90B7CF2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01F-7B4A-899E-0CDDF90B7CF2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01F-7B4A-899E-0CDDF90B7CF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01F-7B4A-899E-0CDDF90B7CF2}"/>
              </c:ext>
            </c:extLst>
          </c:dPt>
          <c:dPt>
            <c:idx val="7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01F-7B4A-899E-0CDDF90B7CF2}"/>
              </c:ext>
            </c:extLst>
          </c:dPt>
          <c:dPt>
            <c:idx val="8"/>
            <c:invertIfNegative val="0"/>
            <c:bubble3D val="0"/>
            <c:spPr>
              <a:solidFill>
                <a:srgbClr val="CF483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01F-7B4A-899E-0CDDF90B7CF2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01F-7B4A-899E-0CDDF90B7CF2}"/>
              </c:ext>
            </c:extLst>
          </c:dPt>
          <c:cat>
            <c:strRef>
              <c:f>Sheet1!$A$2:$A$11</c:f>
              <c:strCache>
                <c:ptCount val="10"/>
                <c:pt idx="0">
                  <c:v>Ischemic heart disease</c:v>
                </c:pt>
                <c:pt idx="1">
                  <c:v>Stroke</c:v>
                </c:pt>
                <c:pt idx="2">
                  <c:v>COPD</c:v>
                </c:pt>
                <c:pt idx="3">
                  <c:v>Lower respiratory infection</c:v>
                </c:pt>
                <c:pt idx="4">
                  <c:v>Neonatal conditions</c:v>
                </c:pt>
                <c:pt idx="5">
                  <c:v>Trachea, bronchus, lung cancers</c:v>
                </c:pt>
                <c:pt idx="6">
                  <c:v>Alzheimer's disease and other dementias</c:v>
                </c:pt>
                <c:pt idx="7">
                  <c:v>Diarrhoeal diseases</c:v>
                </c:pt>
                <c:pt idx="8">
                  <c:v>Diabetes mellitus</c:v>
                </c:pt>
                <c:pt idx="9">
                  <c:v>Kidney diseases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8885000</c:v>
                </c:pt>
                <c:pt idx="1">
                  <c:v>6194000</c:v>
                </c:pt>
                <c:pt idx="2">
                  <c:v>3228000</c:v>
                </c:pt>
                <c:pt idx="3">
                  <c:v>2593000</c:v>
                </c:pt>
                <c:pt idx="4">
                  <c:v>2038000</c:v>
                </c:pt>
                <c:pt idx="5">
                  <c:v>1784000</c:v>
                </c:pt>
                <c:pt idx="6">
                  <c:v>1639000</c:v>
                </c:pt>
                <c:pt idx="7">
                  <c:v>1519000</c:v>
                </c:pt>
                <c:pt idx="8">
                  <c:v>1496000</c:v>
                </c:pt>
                <c:pt idx="9">
                  <c:v>1334000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E01F-7B4A-899E-0CDDF90B7C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2000</c:v>
                </c:pt>
              </c:strCache>
            </c:strRef>
          </c:tx>
          <c:spPr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DnDiag">
                <a:fgClr>
                  <a:srgbClr val="CF483E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E01F-7B4A-899E-0CDDF90B7CF2}"/>
              </c:ext>
            </c:extLst>
          </c:dPt>
          <c:dPt>
            <c:idx val="1"/>
            <c:invertIfNegative val="0"/>
            <c:bubble3D val="0"/>
            <c:spPr>
              <a:pattFill prst="wdDnDiag">
                <a:fgClr>
                  <a:srgbClr val="CF483E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E01F-7B4A-899E-0CDDF90B7CF2}"/>
              </c:ext>
            </c:extLst>
          </c:dPt>
          <c:dPt>
            <c:idx val="2"/>
            <c:invertIfNegative val="0"/>
            <c:bubble3D val="0"/>
            <c:spPr>
              <a:pattFill prst="wdDnDiag">
                <a:fgClr>
                  <a:srgbClr val="CF483E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E01F-7B4A-899E-0CDDF90B7CF2}"/>
              </c:ext>
            </c:extLst>
          </c:dPt>
          <c:dPt>
            <c:idx val="3"/>
            <c:invertIfNegative val="0"/>
            <c:bubble3D val="0"/>
            <c:spPr>
              <a:pattFill prst="wdDnDiag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E01F-7B4A-899E-0CDDF90B7CF2}"/>
              </c:ext>
            </c:extLst>
          </c:dPt>
          <c:dPt>
            <c:idx val="4"/>
            <c:invertIfNegative val="0"/>
            <c:bubble3D val="0"/>
            <c:spPr>
              <a:pattFill prst="wdDnDiag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E01F-7B4A-899E-0CDDF90B7CF2}"/>
              </c:ext>
            </c:extLst>
          </c:dPt>
          <c:dPt>
            <c:idx val="5"/>
            <c:invertIfNegative val="0"/>
            <c:bubble3D val="0"/>
            <c:spPr>
              <a:pattFill prst="wdDnDiag">
                <a:fgClr>
                  <a:srgbClr val="525CA3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E01F-7B4A-899E-0CDDF90B7CF2}"/>
              </c:ext>
            </c:extLst>
          </c:dPt>
          <c:dPt>
            <c:idx val="6"/>
            <c:invertIfNegative val="0"/>
            <c:bubble3D val="0"/>
            <c:spPr>
              <a:pattFill prst="wdDnDiag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E01F-7B4A-899E-0CDDF90B7CF2}"/>
              </c:ext>
            </c:extLst>
          </c:dPt>
          <c:dPt>
            <c:idx val="7"/>
            <c:invertIfNegative val="0"/>
            <c:bubble3D val="0"/>
            <c:spPr>
              <a:pattFill prst="wdDnDiag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E01F-7B4A-899E-0CDDF90B7CF2}"/>
              </c:ext>
            </c:extLst>
          </c:dPt>
          <c:dPt>
            <c:idx val="8"/>
            <c:invertIfNegative val="0"/>
            <c:bubble3D val="0"/>
            <c:spPr>
              <a:pattFill prst="wdDnDiag">
                <a:fgClr>
                  <a:srgbClr val="CF483E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6-E01F-7B4A-899E-0CDDF90B7CF2}"/>
              </c:ext>
            </c:extLst>
          </c:dPt>
          <c:dPt>
            <c:idx val="9"/>
            <c:invertIfNegative val="0"/>
            <c:bubble3D val="0"/>
            <c:spPr>
              <a:pattFill prst="wdDnDiag">
                <a:fgClr>
                  <a:srgbClr val="525CA3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E01F-7B4A-899E-0CDDF90B7CF2}"/>
              </c:ext>
            </c:extLst>
          </c:dPt>
          <c:cat>
            <c:strRef>
              <c:f>Sheet1!$A$2:$A$11</c:f>
              <c:strCache>
                <c:ptCount val="10"/>
                <c:pt idx="0">
                  <c:v>Ischemic heart disease</c:v>
                </c:pt>
                <c:pt idx="1">
                  <c:v>Stroke</c:v>
                </c:pt>
                <c:pt idx="2">
                  <c:v>COPD</c:v>
                </c:pt>
                <c:pt idx="3">
                  <c:v>Lower respiratory infection</c:v>
                </c:pt>
                <c:pt idx="4">
                  <c:v>Neonatal conditions</c:v>
                </c:pt>
                <c:pt idx="5">
                  <c:v>Trachea, bronchus, lung cancers</c:v>
                </c:pt>
                <c:pt idx="6">
                  <c:v>Alzheimer's disease and other dementias</c:v>
                </c:pt>
                <c:pt idx="7">
                  <c:v>Diarrhoeal diseases</c:v>
                </c:pt>
                <c:pt idx="8">
                  <c:v>Diabetes mellitus</c:v>
                </c:pt>
                <c:pt idx="9">
                  <c:v>Kidney diseases</c:v>
                </c:pt>
              </c:strCache>
            </c:strRef>
          </c:cat>
          <c:val>
            <c:numRef>
              <c:f>Sheet1!$C$2:$C$11</c:f>
              <c:numCache>
                <c:formatCode>#,##0</c:formatCode>
                <c:ptCount val="10"/>
                <c:pt idx="0">
                  <c:v>6756000</c:v>
                </c:pt>
                <c:pt idx="1">
                  <c:v>5464000</c:v>
                </c:pt>
                <c:pt idx="2">
                  <c:v>2986000</c:v>
                </c:pt>
                <c:pt idx="3">
                  <c:v>3051000</c:v>
                </c:pt>
                <c:pt idx="4">
                  <c:v>3198000</c:v>
                </c:pt>
                <c:pt idx="5">
                  <c:v>1206000</c:v>
                </c:pt>
                <c:pt idx="6">
                  <c:v>584000</c:v>
                </c:pt>
                <c:pt idx="7">
                  <c:v>2648000</c:v>
                </c:pt>
                <c:pt idx="8">
                  <c:v>877000</c:v>
                </c:pt>
                <c:pt idx="9">
                  <c:v>813000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9-E01F-7B4A-899E-0CDDF90B7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052544"/>
        <c:axId val="139054080"/>
      </c:barChart>
      <c:catAx>
        <c:axId val="1390525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39054080"/>
        <c:crosses val="autoZero"/>
        <c:auto val="1"/>
        <c:lblAlgn val="ctr"/>
        <c:lblOffset val="100"/>
        <c:noMultiLvlLbl val="0"/>
      </c:catAx>
      <c:valAx>
        <c:axId val="139054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9052544"/>
        <c:crosses val="max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012583073240011E-2"/>
          <c:y val="5.2998995788533627E-2"/>
          <c:w val="0.91011888806384778"/>
          <c:h val="0.66863525499269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Incidence ratio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43A6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02-1D44-B0B3-A11C5D27D220}"/>
              </c:ext>
            </c:extLst>
          </c:dPt>
          <c:dPt>
            <c:idx val="1"/>
            <c:invertIfNegative val="0"/>
            <c:bubble3D val="0"/>
            <c:spPr>
              <a:solidFill>
                <a:srgbClr val="CF483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B02-1D44-B0B3-A11C5D27D220}"/>
              </c:ext>
            </c:extLst>
          </c:dPt>
          <c:dPt>
            <c:idx val="2"/>
            <c:invertIfNegative val="0"/>
            <c:bubble3D val="0"/>
            <c:spPr>
              <a:solidFill>
                <a:srgbClr val="CF483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B02-1D44-B0B3-A11C5D27D220}"/>
              </c:ext>
            </c:extLst>
          </c:dPt>
          <c:dPt>
            <c:idx val="3"/>
            <c:invertIfNegative val="0"/>
            <c:bubble3D val="0"/>
            <c:spPr>
              <a:solidFill>
                <a:srgbClr val="CF483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B02-1D44-B0B3-A11C5D27D220}"/>
              </c:ext>
            </c:extLst>
          </c:dPt>
          <c:dLbls>
            <c:dLbl>
              <c:idx val="1"/>
              <c:layout>
                <c:manualLayout>
                  <c:x val="0"/>
                  <c:y val="-2.8908543157382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02-1D44-B0B3-A11C5D27D220}"/>
                </c:ext>
              </c:extLst>
            </c:dLbl>
            <c:dLbl>
              <c:idx val="3"/>
              <c:layout>
                <c:manualLayout>
                  <c:x val="0"/>
                  <c:y val="9.63618105246065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02-1D44-B0B3-A11C5D27D2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Influenza</c:v>
                </c:pt>
                <c:pt idx="1">
                  <c:v>RSV</c:v>
                </c:pt>
                <c:pt idx="2">
                  <c:v>Respiratory viruses other than RSV</c:v>
                </c:pt>
                <c:pt idx="3">
                  <c:v>Illness with no respiratory virus identified 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6.05</c:v>
                </c:pt>
                <c:pt idx="1">
                  <c:v>3.51</c:v>
                </c:pt>
                <c:pt idx="2">
                  <c:v>2.77</c:v>
                </c:pt>
                <c:pt idx="3">
                  <c:v>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B02-1D44-B0B3-A11C5D27D2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633792"/>
        <c:axId val="141635584"/>
      </c:barChart>
      <c:catAx>
        <c:axId val="14163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43A66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1635584"/>
        <c:crosses val="autoZero"/>
        <c:auto val="0"/>
        <c:lblAlgn val="ctr"/>
        <c:lblOffset val="100"/>
        <c:noMultiLvlLbl val="0"/>
      </c:catAx>
      <c:valAx>
        <c:axId val="14163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1633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D1F0E-33C3-AE48-9ABE-B3F8C8313F8C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100DC-0C69-3C4C-BC87-BB046678AF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48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49E150-7805-A5A5-D0C7-D0DF37147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F2544EF-AA4D-3A63-549E-566971ED3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D5CB95F-5AE4-5EAF-171F-7EA65451F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3344-BF17-D54E-81C0-A6C2E7A0AF2F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F6D158A-F236-3DBB-C158-A94A0F4E0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1FF4030-E278-D302-EA15-40F570A7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2DC3-110B-DC4D-9E1E-6A9389E6B9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458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8C194A-E5E5-78E9-5CBA-CA8092DD1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B2A13181-383D-ADCD-B814-409967906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1F94334-A526-194D-BB3B-22551F42C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3344-BF17-D54E-81C0-A6C2E7A0AF2F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3E72FD2-F38F-16CD-2086-35D5E082C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E2867BE-2D1D-4496-09DD-46807369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2DC3-110B-DC4D-9E1E-6A9389E6B9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531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7AEA8B7-835C-A106-D3CA-0786ABD9F1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170EC660-CAEF-EFBD-2CCA-A38FF5D26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FE1EB61-0FCC-A11C-77AB-F9467E472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3344-BF17-D54E-81C0-A6C2E7A0AF2F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2006A65-CDFF-F479-780D-F3C4D3CE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EA10A2B-AF03-F5F7-A14A-AD8BCA6FF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2DC3-110B-DC4D-9E1E-6A9389E6B9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071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61AEC6-87DB-29CD-DBF9-7850829F9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9B88C27-A5F3-D860-229E-BFDC41804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74CF728-4573-0027-261E-A36A8E145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3344-BF17-D54E-81C0-A6C2E7A0AF2F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35E3921-BD4E-E660-B833-EF75797B4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F8DEE75-4880-D3F9-35C9-26786F39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2DC3-110B-DC4D-9E1E-6A9389E6B9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79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C96660-9AA6-F1DC-3AA0-1D92F88E6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B879F58-023F-6582-FF00-561AB0E97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A3FCC3B-62F1-E38F-F2BE-B7E7487D3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3344-BF17-D54E-81C0-A6C2E7A0AF2F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D604D0B-1994-62CA-1EAD-9FA243517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4BC9736-1C04-D023-1242-8B3C3B334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2DC3-110B-DC4D-9E1E-6A9389E6B9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446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778407-251B-C950-769E-F1398A265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FF4ED7D-0B5B-61CB-7BD4-BC6A890405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DDA9EDA7-100D-DD94-431A-3FCF14F11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D4C3CE1B-4CD6-42BA-3207-8CF2FC425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3344-BF17-D54E-81C0-A6C2E7A0AF2F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731E79E1-0F17-6E64-E6CB-7E3FE887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792986E-71A5-361F-11B9-375F5E928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2DC3-110B-DC4D-9E1E-6A9389E6B9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84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7210D4-4FF6-E1DF-E342-53F930BC1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BC5CBCD-4C4D-77C3-FD91-6C4A888A9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46A57A50-6C20-D6AB-710C-E80F9DBBC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53D8812A-905C-B7C7-2D28-971FF86A6A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738BD00A-3031-2713-384A-545869CC1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602A0A45-D2E2-3B8D-022A-D991B9A7D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3344-BF17-D54E-81C0-A6C2E7A0AF2F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970BCABD-C69B-2D2B-3CF8-95547902B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B97BBEE8-403D-D0E9-E63E-91CDB4505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2DC3-110B-DC4D-9E1E-6A9389E6B9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02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B97486-1CED-E36E-EA78-BD09C23F9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4637AB49-1E70-B694-0DAB-80766A160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3344-BF17-D54E-81C0-A6C2E7A0AF2F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EC7A5D28-53BE-BDB3-8622-926DF98CC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19E4674F-9F8C-5CD4-B021-5FB502F3C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2DC3-110B-DC4D-9E1E-6A9389E6B9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793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77B07A76-38C7-A6AE-AC3E-FE0D308EE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3344-BF17-D54E-81C0-A6C2E7A0AF2F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EFC79153-E8A3-9AC2-909B-E650BA057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035D7A6C-8DAB-BC8E-F06C-EDB412ED0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2DC3-110B-DC4D-9E1E-6A9389E6B9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8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B78FC5-A7FD-DE3F-8145-D537F2F6B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CBE5395-743A-E658-B97C-8E9A0D3F6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7B6C6F94-446C-D369-963E-7704CF81F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69A2CF1-9722-C023-B620-7DFCF725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3344-BF17-D54E-81C0-A6C2E7A0AF2F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5B271082-5836-853D-5477-2B6397DE8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BC631F6F-E689-F08B-A1F5-05C48089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2DC3-110B-DC4D-9E1E-6A9389E6B9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467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5FEA89-3F05-5353-2171-F55515A9A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044476A7-3D8F-1E60-F2E4-FDF95A2DF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A67B58CF-10EC-CC8B-7326-15C34455B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6EB0C18-254D-7D5D-AB8A-B82084D03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3344-BF17-D54E-81C0-A6C2E7A0AF2F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E356051-5BC7-F54F-5334-E0D34B3E9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5AC4D725-0ABD-F4A6-C64B-6B771DEA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2DC3-110B-DC4D-9E1E-6A9389E6B9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02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49216E9F-3BA1-5C66-5D98-06765D83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C79EB4D-8671-269B-6401-3DD176982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DDCFF6D-9A71-9B6C-F541-BBC00437C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B3344-BF17-D54E-81C0-A6C2E7A0AF2F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01F8F6D-231D-F778-23EC-1503A242A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E3C7A52-F01C-2E45-759D-D00185175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82DC3-110B-DC4D-9E1E-6A9389E6B9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99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0.png"/><Relationship Id="rId4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9.svg"/><Relationship Id="rId4" Type="http://schemas.openxmlformats.org/officeDocument/2006/relationships/image" Target="../media/image25.png"/><Relationship Id="rId9" Type="http://schemas.openxmlformats.org/officeDocument/2006/relationships/image" Target="../media/image4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cdc.europa.eu/sites/portal/files/documents/Seasonal-influenza-antiviral-use-EU-EEA-Member-States-December-2018_0.pdf" TargetMode="External"/><Relationship Id="rId2" Type="http://schemas.openxmlformats.org/officeDocument/2006/relationships/hyperlink" Target="https://www.who.int/news-room/fact-sheets/detail/influenza-(seasonal)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3" Type="http://schemas.openxmlformats.org/officeDocument/2006/relationships/image" Target="../media/image45.svg"/><Relationship Id="rId7" Type="http://schemas.openxmlformats.org/officeDocument/2006/relationships/image" Target="../media/image48.svg"/><Relationship Id="rId12" Type="http://schemas.openxmlformats.org/officeDocument/2006/relationships/image" Target="../media/image32.png"/><Relationship Id="rId2" Type="http://schemas.openxmlformats.org/officeDocument/2006/relationships/image" Target="../media/image28.png"/><Relationship Id="rId16" Type="http://schemas.openxmlformats.org/officeDocument/2006/relationships/hyperlink" Target="https://www.who.int/en/news-room/fact-sheets/detail/cardiovascular-diseases-(cvds)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52.svg"/><Relationship Id="rId5" Type="http://schemas.openxmlformats.org/officeDocument/2006/relationships/image" Target="../media/image47.svg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50.sv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ho.int/en/news-room/fact-sheets/detail/cardiovascular-diseases-(cvds)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www.who.int/news-room/fact-sheets/detail/influenza-(seasonal)" TargetMode="External"/><Relationship Id="rId10" Type="http://schemas.openxmlformats.org/officeDocument/2006/relationships/image" Target="../media/image7.svg"/><Relationship Id="rId4" Type="http://schemas.openxmlformats.org/officeDocument/2006/relationships/hyperlink" Target="https://apps.who.int/iris/handle/10665/311184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sv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hyperlink" Target="https://www.who.int/news/item/13-12-2017-up-to-650-000-people-die-of-respiratory-diseases-linked-to-seasonal-flu-each-year" TargetMode="External"/><Relationship Id="rId7" Type="http://schemas.openxmlformats.org/officeDocument/2006/relationships/image" Target="../media/image19.svg"/><Relationship Id="rId2" Type="http://schemas.openxmlformats.org/officeDocument/2006/relationships/hyperlink" Target="https://www.who.int/en/news-room/fact-sheets/detail/the-top-10-causes-of-deat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www.cdc.gov/flu/diabetes/" TargetMode="External"/><Relationship Id="rId4" Type="http://schemas.openxmlformats.org/officeDocument/2006/relationships/hyperlink" Target="https://www.cdc.gov/flu/highrisk/heartdisease.htm" TargetMode="External"/><Relationship Id="rId9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0.png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464EC53C-35C4-4E84-AFE2-A7D0818526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xmlns="" id="{9A3F5928-D955-456A-97B5-AA390B8CE9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Legumes e frutas variadas">
            <a:extLst>
              <a:ext uri="{FF2B5EF4-FFF2-40B4-BE49-F238E27FC236}">
                <a16:creationId xmlns:a16="http://schemas.microsoft.com/office/drawing/2014/main" xmlns="" id="{EE2A14CF-5575-CDCB-3665-2B07043260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8610" b="7120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92C60D1-C485-98DB-36AF-EEDA7EC80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275" y="2271449"/>
            <a:ext cx="9679449" cy="2847058"/>
          </a:xfrm>
        </p:spPr>
        <p:txBody>
          <a:bodyPr anchor="b">
            <a:normAutofit/>
          </a:bodyPr>
          <a:lstStyle/>
          <a:p>
            <a:pPr algn="l"/>
            <a:r>
              <a:rPr lang="pt-BR" sz="6200" dirty="0">
                <a:solidFill>
                  <a:srgbClr val="FFFFFF"/>
                </a:solidFill>
              </a:rPr>
              <a:t>Diabetes</a:t>
            </a:r>
            <a:r>
              <a:rPr lang="pt-BR" sz="6200">
                <a:solidFill>
                  <a:srgbClr val="FFFFFF"/>
                </a:solidFill>
              </a:rPr>
              <a:t>, Doenças </a:t>
            </a:r>
            <a:r>
              <a:rPr lang="pt-BR" sz="6200" dirty="0">
                <a:solidFill>
                  <a:srgbClr val="FFFFFF"/>
                </a:solidFill>
              </a:rPr>
              <a:t>Cardiovasculares e Imunização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18B4CC0-E098-019A-6112-3F272F4C0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275" y="5098254"/>
            <a:ext cx="9679449" cy="750259"/>
          </a:xfrm>
        </p:spPr>
        <p:txBody>
          <a:bodyPr anchor="ctr">
            <a:normAutofit/>
          </a:bodyPr>
          <a:lstStyle/>
          <a:p>
            <a:pPr algn="l"/>
            <a:r>
              <a:rPr lang="pt-BR" sz="500">
                <a:solidFill>
                  <a:srgbClr val="FFFFFF"/>
                </a:solidFill>
              </a:rPr>
              <a:t>Maria Cristina Izar</a:t>
            </a:r>
          </a:p>
          <a:p>
            <a:pPr algn="l"/>
            <a:r>
              <a:rPr lang="pt-BR" sz="500">
                <a:solidFill>
                  <a:srgbClr val="FFFFFF"/>
                </a:solidFill>
              </a:rPr>
              <a:t>Professora Adjunta Livre Docente</a:t>
            </a:r>
          </a:p>
          <a:p>
            <a:pPr algn="l"/>
            <a:r>
              <a:rPr lang="pt-BR" sz="500">
                <a:solidFill>
                  <a:srgbClr val="FFFFFF"/>
                </a:solidFill>
              </a:rPr>
              <a:t>Disciplina de Cardiologia – Escola Paulista de Medicina</a:t>
            </a:r>
          </a:p>
          <a:p>
            <a:pPr algn="l"/>
            <a:r>
              <a:rPr lang="pt-BR" sz="500">
                <a:solidFill>
                  <a:srgbClr val="FFFFFF"/>
                </a:solidFill>
              </a:rPr>
              <a:t>Universidade Federal de São Paulo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020367-4FD5-4596-8E10-C5F095CD8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13">
            <a:extLst>
              <a:ext uri="{FF2B5EF4-FFF2-40B4-BE49-F238E27FC236}">
                <a16:creationId xmlns:a16="http://schemas.microsoft.com/office/drawing/2014/main" xmlns="" id="{C5CB530E-515E-412C-9DF1-5F8FFBD6F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xmlns="" id="{712D4376-A578-4FF1-94FC-245E7A6A48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Graphic 15">
            <a:extLst>
              <a:ext uri="{FF2B5EF4-FFF2-40B4-BE49-F238E27FC236}">
                <a16:creationId xmlns:a16="http://schemas.microsoft.com/office/drawing/2014/main" xmlns="" id="{AEA7509D-F04F-40CB-A0B3-EEF16499C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888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5B0D1BD3-A607-F751-43B4-C9CA1BA69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44" y="2141058"/>
            <a:ext cx="5495611" cy="2919373"/>
          </a:xfrm>
          <a:prstGeom prst="rect">
            <a:avLst/>
          </a:prstGeom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C7260829-361E-FF84-8093-A951C008F405}"/>
              </a:ext>
            </a:extLst>
          </p:cNvPr>
          <p:cNvSpPr/>
          <p:nvPr/>
        </p:nvSpPr>
        <p:spPr>
          <a:xfrm>
            <a:off x="904240" y="2397899"/>
            <a:ext cx="4572000" cy="2172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6" name="Rectangle : avec coins arrondis en haut 5">
            <a:extLst>
              <a:ext uri="{FF2B5EF4-FFF2-40B4-BE49-F238E27FC236}">
                <a16:creationId xmlns:a16="http://schemas.microsoft.com/office/drawing/2014/main" xmlns="" id="{F4446FD4-AF8C-228B-D3CE-F23D77BF800D}"/>
              </a:ext>
            </a:extLst>
          </p:cNvPr>
          <p:cNvSpPr/>
          <p:nvPr/>
        </p:nvSpPr>
        <p:spPr>
          <a:xfrm rot="16200000">
            <a:off x="1336078" y="993688"/>
            <a:ext cx="3725857" cy="5811921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525CA3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xmlns="" id="{4D8A5D26-43D7-278D-5156-85BCC170B14E}"/>
              </a:ext>
            </a:extLst>
          </p:cNvPr>
          <p:cNvSpPr txBox="1">
            <a:spLocks/>
          </p:cNvSpPr>
          <p:nvPr/>
        </p:nvSpPr>
        <p:spPr>
          <a:xfrm>
            <a:off x="2230356" y="6383554"/>
            <a:ext cx="7544209" cy="400764"/>
          </a:xfrm>
          <a:prstGeom prst="rect">
            <a:avLst/>
          </a:prstGeom>
        </p:spPr>
        <p:txBody>
          <a:bodyPr/>
          <a:lstStyle>
            <a:lvl1pPr marL="139673" indent="-139673" algn="l" defTabSz="68564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Arial"/>
              <a:buChar char="•"/>
              <a:tabLst/>
              <a:defRPr sz="1400" b="0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4911" indent="0" algn="l" defTabSz="685647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charset="0"/>
              <a:buNone/>
              <a:tabLst/>
              <a:defRPr sz="11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6310" indent="-134911" algn="l" defTabSz="685647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charset="0"/>
              <a:buChar char="•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880" indent="-171414" algn="l" defTabSz="68564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701" indent="-171414" algn="l" defTabSz="68564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527" indent="-171414" algn="l" defTabSz="68564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351" indent="-171414" algn="l" defTabSz="68564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174" indent="-171414" algn="l" defTabSz="68564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001" indent="-171414" algn="l" defTabSz="68564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933" dirty="0">
                <a:solidFill>
                  <a:srgbClr val="1C2766"/>
                </a:solidFill>
              </a:rPr>
              <a:t>CI: confidence interval; CV: cardiovascular; HF: heart failure; HR: hazard ratio.</a:t>
            </a:r>
            <a:br>
              <a:rPr lang="en-US" sz="933" dirty="0">
                <a:solidFill>
                  <a:srgbClr val="1C2766"/>
                </a:solidFill>
              </a:rPr>
            </a:br>
            <a:r>
              <a:rPr lang="en-US" sz="933" dirty="0" err="1">
                <a:solidFill>
                  <a:srgbClr val="1C2766"/>
                </a:solidFill>
              </a:rPr>
              <a:t>Modin</a:t>
            </a:r>
            <a:r>
              <a:rPr lang="en-US" sz="933" dirty="0">
                <a:solidFill>
                  <a:srgbClr val="1C2766"/>
                </a:solidFill>
              </a:rPr>
              <a:t> D, et al. </a:t>
            </a:r>
            <a:r>
              <a:rPr lang="en-US" sz="933" i="1" dirty="0">
                <a:solidFill>
                  <a:srgbClr val="1C2766"/>
                </a:solidFill>
              </a:rPr>
              <a:t>Circulation</a:t>
            </a:r>
            <a:r>
              <a:rPr lang="en-US" sz="933" dirty="0">
                <a:solidFill>
                  <a:srgbClr val="1C2766"/>
                </a:solidFill>
              </a:rPr>
              <a:t>. 2018;139:575-586.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BEA17A38-8528-4AEE-16AC-37C14394D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971" y="554740"/>
            <a:ext cx="11255010" cy="294708"/>
          </a:xfrm>
        </p:spPr>
        <p:txBody>
          <a:bodyPr>
            <a:noAutofit/>
          </a:bodyPr>
          <a:lstStyle/>
          <a:p>
            <a:r>
              <a:rPr lang="pt-BR" sz="3600" dirty="0"/>
              <a:t>Vacinação contra influenza em pacientes com insuficiência cardíaca (IC), Dinamarca</a:t>
            </a:r>
            <a:endParaRPr lang="fr-FR" sz="3600" b="0" dirty="0"/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xmlns="" id="{6BF707DD-57A2-F94D-8650-06D47685991A}"/>
              </a:ext>
            </a:extLst>
          </p:cNvPr>
          <p:cNvGrpSpPr/>
          <p:nvPr/>
        </p:nvGrpSpPr>
        <p:grpSpPr>
          <a:xfrm>
            <a:off x="6409782" y="4071668"/>
            <a:ext cx="5226525" cy="1686735"/>
            <a:chOff x="4709699" y="2896995"/>
            <a:chExt cx="3919894" cy="1265051"/>
          </a:xfrm>
        </p:grpSpPr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xmlns="" id="{8F51BBC6-E7C0-6DBF-785D-6FF5EC4A835B}"/>
                </a:ext>
              </a:extLst>
            </p:cNvPr>
            <p:cNvSpPr txBox="1"/>
            <p:nvPr/>
          </p:nvSpPr>
          <p:spPr>
            <a:xfrm>
              <a:off x="4709699" y="2896995"/>
              <a:ext cx="3919894" cy="1265051"/>
            </a:xfrm>
            <a:prstGeom prst="roundRect">
              <a:avLst>
                <a:gd name="adj" fmla="val 24622"/>
              </a:avLst>
            </a:prstGeom>
            <a:noFill/>
            <a:ln w="19050">
              <a:solidFill>
                <a:srgbClr val="CF483E"/>
              </a:solidFill>
            </a:ln>
          </p:spPr>
          <p:txBody>
            <a:bodyPr wrap="square" lIns="1152000" tIns="36000" rIns="0" bIns="36000" rtlCol="0" anchor="ctr" anchorCtr="0">
              <a:noAutofit/>
            </a:bodyPr>
            <a:lstStyle/>
            <a:p>
              <a:pPr>
                <a:lnSpc>
                  <a:spcPct val="105000"/>
                </a:lnSpc>
                <a:spcAft>
                  <a:spcPts val="600"/>
                </a:spcAft>
              </a:pPr>
              <a:endParaRPr lang="en-GB" sz="1600" b="1">
                <a:solidFill>
                  <a:srgbClr val="CF483E"/>
                </a:solidFill>
              </a:endParaRPr>
            </a:p>
          </p:txBody>
        </p:sp>
        <p:sp>
          <p:nvSpPr>
            <p:cNvPr id="11" name="ZoneTexte 15">
              <a:extLst>
                <a:ext uri="{FF2B5EF4-FFF2-40B4-BE49-F238E27FC236}">
                  <a16:creationId xmlns:a16="http://schemas.microsoft.com/office/drawing/2014/main" xmlns="" id="{B26AB61C-F351-85C4-7CB4-8546D2B4CCFD}"/>
                </a:ext>
              </a:extLst>
            </p:cNvPr>
            <p:cNvSpPr txBox="1"/>
            <p:nvPr/>
          </p:nvSpPr>
          <p:spPr>
            <a:xfrm>
              <a:off x="4963915" y="2973804"/>
              <a:ext cx="3566875" cy="1127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5000"/>
                </a:lnSpc>
                <a:spcAft>
                  <a:spcPts val="600"/>
                </a:spcAft>
              </a:pPr>
              <a:r>
                <a:rPr lang="pt-BR" sz="1467" b="1" dirty="0">
                  <a:solidFill>
                    <a:srgbClr val="343A66"/>
                  </a:solidFill>
                  <a:latin typeface="Arial" panose="020B0604020202020204"/>
                </a:rPr>
                <a:t>Este é o maior estudo de coorte examinando os resultados após a vacinação contra influenza em pacientes com IC. A vacinação anual contra influenza pode ser uma estratégia de tratamento eficaz para melhorar a sobrevida em pacientes com IC</a:t>
              </a:r>
              <a:endParaRPr lang="en-GB" sz="1467" b="1" dirty="0">
                <a:solidFill>
                  <a:srgbClr val="343A66"/>
                </a:solidFill>
              </a:endParaRPr>
            </a:p>
          </p:txBody>
        </p:sp>
      </p:grpSp>
      <p:grpSp>
        <p:nvGrpSpPr>
          <p:cNvPr id="12" name="Group 2">
            <a:extLst>
              <a:ext uri="{FF2B5EF4-FFF2-40B4-BE49-F238E27FC236}">
                <a16:creationId xmlns:a16="http://schemas.microsoft.com/office/drawing/2014/main" xmlns="" id="{7E02C482-4D0C-F83E-4ED8-2E37507E0740}"/>
              </a:ext>
            </a:extLst>
          </p:cNvPr>
          <p:cNvGrpSpPr/>
          <p:nvPr/>
        </p:nvGrpSpPr>
        <p:grpSpPr>
          <a:xfrm>
            <a:off x="6409782" y="2157188"/>
            <a:ext cx="5323615" cy="1496683"/>
            <a:chOff x="4859801" y="1224003"/>
            <a:chExt cx="3992711" cy="1122512"/>
          </a:xfrm>
        </p:grpSpPr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xmlns="" id="{FBCD9023-7DF0-0C35-34E4-B37F38249D6F}"/>
                </a:ext>
              </a:extLst>
            </p:cNvPr>
            <p:cNvSpPr txBox="1">
              <a:spLocks/>
            </p:cNvSpPr>
            <p:nvPr/>
          </p:nvSpPr>
          <p:spPr>
            <a:xfrm>
              <a:off x="6078656" y="1811406"/>
              <a:ext cx="2773856" cy="535109"/>
            </a:xfrm>
            <a:prstGeom prst="rect">
              <a:avLst/>
            </a:prstGeom>
          </p:spPr>
          <p:txBody>
            <a:bodyPr lIns="0" tIns="0" rIns="0" bIns="0"/>
            <a:lstStyle>
              <a:lvl1pPr marL="186262" indent="-186262" algn="l" defTabSz="914377" rtl="0" eaLnBrk="1" latinLnBrk="0" hangingPunct="1">
                <a:lnSpc>
                  <a:spcPct val="90000"/>
                </a:lnSpc>
                <a:spcBef>
                  <a:spcPts val="2400"/>
                </a:spcBef>
                <a:buClr>
                  <a:schemeClr val="accent1"/>
                </a:buClr>
                <a:buFont typeface="Arial" charset="0"/>
                <a:buChar char="•"/>
                <a:tabLst/>
                <a:defRPr sz="2667" b="1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361942" indent="-182029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charset="0"/>
                <a:buChar char="•"/>
                <a:tabLst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1853" indent="-179913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charset="0"/>
                <a:buChar char="•"/>
                <a:tabLst/>
                <a:defRPr sz="2133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spcAft>
                  <a:spcPts val="1600"/>
                </a:spcAft>
                <a:buClr>
                  <a:srgbClr val="CF483E"/>
                </a:buClr>
                <a:buNone/>
                <a:defRPr/>
              </a:pPr>
              <a:r>
                <a:rPr lang="en-US" sz="1600" b="1" dirty="0" err="1">
                  <a:solidFill>
                    <a:srgbClr val="CF483E"/>
                  </a:solidFill>
                </a:rPr>
                <a:t>Redução</a:t>
              </a:r>
              <a:r>
                <a:rPr lang="en-US" sz="1600" dirty="0"/>
                <a:t> </a:t>
              </a:r>
              <a:r>
                <a:rPr lang="pt-BR" sz="1600" dirty="0">
                  <a:solidFill>
                    <a:srgbClr val="343A66"/>
                  </a:solidFill>
                </a:rPr>
                <a:t>no risco de todas as causas e morte CV com vacinação anual após o diagnóstico de IC</a:t>
              </a:r>
              <a:endParaRPr lang="en-US" sz="1600" dirty="0">
                <a:solidFill>
                  <a:srgbClr val="343A66"/>
                </a:solidFill>
              </a:endParaRPr>
            </a:p>
          </p:txBody>
        </p: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xmlns="" id="{DC9FB031-4D40-DD71-AB74-256D17148DF7}"/>
                </a:ext>
              </a:extLst>
            </p:cNvPr>
            <p:cNvSpPr txBox="1"/>
            <p:nvPr/>
          </p:nvSpPr>
          <p:spPr>
            <a:xfrm>
              <a:off x="5164837" y="1224003"/>
              <a:ext cx="2535984" cy="646312"/>
            </a:xfrm>
            <a:prstGeom prst="rect">
              <a:avLst/>
            </a:prstGeom>
            <a:noFill/>
          </p:spPr>
          <p:txBody>
            <a:bodyPr wrap="square" lIns="121896" tIns="60948" rIns="121896" bIns="60948" rtlCol="0">
              <a:spAutoFit/>
            </a:bodyPr>
            <a:lstStyle/>
            <a:p>
              <a:pPr algn="ctr" defTabSz="914377">
                <a:defRPr/>
              </a:pPr>
              <a:r>
                <a:rPr lang="en-CA" sz="4800" b="1">
                  <a:solidFill>
                    <a:srgbClr val="CF483E"/>
                  </a:solidFill>
                  <a:latin typeface="Arial" panose="020B0604020202020204"/>
                </a:rPr>
                <a:t>19%</a:t>
              </a:r>
            </a:p>
          </p:txBody>
        </p:sp>
        <p:pic>
          <p:nvPicPr>
            <p:cNvPr id="15" name="Graphique 4">
              <a:extLst>
                <a:ext uri="{FF2B5EF4-FFF2-40B4-BE49-F238E27FC236}">
                  <a16:creationId xmlns:a16="http://schemas.microsoft.com/office/drawing/2014/main" xmlns="" id="{80AF889D-65A3-92C7-3E73-801D69BA6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164837" y="1387447"/>
              <a:ext cx="629836" cy="959068"/>
            </a:xfrm>
            <a:prstGeom prst="rect">
              <a:avLst/>
            </a:prstGeom>
          </p:spPr>
        </p:pic>
        <p:pic>
          <p:nvPicPr>
            <p:cNvPr id="16" name="Graphique 3">
              <a:extLst>
                <a:ext uri="{FF2B5EF4-FFF2-40B4-BE49-F238E27FC236}">
                  <a16:creationId xmlns:a16="http://schemas.microsoft.com/office/drawing/2014/main" xmlns="" id="{329F1911-AB80-E06A-3432-F0279B233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859801" y="1475500"/>
              <a:ext cx="809625" cy="800100"/>
            </a:xfrm>
            <a:prstGeom prst="rect">
              <a:avLst/>
            </a:prstGeom>
          </p:spPr>
        </p:pic>
      </p:grpSp>
      <p:sp>
        <p:nvSpPr>
          <p:cNvPr id="17" name="TextBox 8">
            <a:extLst>
              <a:ext uri="{FF2B5EF4-FFF2-40B4-BE49-F238E27FC236}">
                <a16:creationId xmlns:a16="http://schemas.microsoft.com/office/drawing/2014/main" xmlns="" id="{8CB35958-4EE2-610E-8218-FA8DD56EDB83}"/>
              </a:ext>
            </a:extLst>
          </p:cNvPr>
          <p:cNvSpPr txBox="1"/>
          <p:nvPr/>
        </p:nvSpPr>
        <p:spPr>
          <a:xfrm>
            <a:off x="420944" y="5204875"/>
            <a:ext cx="5495611" cy="3834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377">
              <a:defRPr/>
            </a:pPr>
            <a:r>
              <a:rPr lang="en-GB" sz="1067">
                <a:solidFill>
                  <a:srgbClr val="6B747B"/>
                </a:solidFill>
                <a:latin typeface="Arial" panose="020B0604020202020204"/>
                <a:ea typeface="MS PGothic" pitchFamily="34" charset="-128"/>
              </a:rPr>
              <a:t>Fig. Vaccination rate and mortality by year. Vaccination coverage, all-cause mortality rate, and cardiovascular mortality rate of the study cohort by year</a:t>
            </a:r>
            <a:r>
              <a:rPr lang="en-GB" sz="1333">
                <a:solidFill>
                  <a:srgbClr val="6B747B"/>
                </a:solidFill>
                <a:latin typeface="Arial" panose="020B0604020202020204"/>
                <a:ea typeface="MS PGothic" pitchFamily="34" charset="-128"/>
              </a:rPr>
              <a:t>.</a:t>
            </a:r>
            <a:br>
              <a:rPr lang="en-GB" sz="1333">
                <a:solidFill>
                  <a:srgbClr val="6B747B"/>
                </a:solidFill>
                <a:latin typeface="Arial" panose="020B0604020202020204"/>
                <a:ea typeface="MS PGothic" pitchFamily="34" charset="-128"/>
              </a:rPr>
            </a:br>
            <a:endParaRPr lang="en-GB" sz="1333">
              <a:solidFill>
                <a:srgbClr val="6B747B"/>
              </a:solidFill>
              <a:latin typeface="Arial" panose="020B0604020202020204"/>
              <a:ea typeface="MS PGothic" pitchFamily="34" charset="-128"/>
            </a:endParaRPr>
          </a:p>
        </p:txBody>
      </p:sp>
      <p:sp>
        <p:nvSpPr>
          <p:cNvPr id="18" name="ZoneTexte 24">
            <a:extLst>
              <a:ext uri="{FF2B5EF4-FFF2-40B4-BE49-F238E27FC236}">
                <a16:creationId xmlns:a16="http://schemas.microsoft.com/office/drawing/2014/main" xmlns="" id="{A8666C47-8485-ED1A-A2CB-BBC841F5B10E}"/>
              </a:ext>
            </a:extLst>
          </p:cNvPr>
          <p:cNvSpPr txBox="1"/>
          <p:nvPr/>
        </p:nvSpPr>
        <p:spPr>
          <a:xfrm>
            <a:off x="293045" y="1119891"/>
            <a:ext cx="102269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343A66"/>
                </a:solidFill>
              </a:rPr>
              <a:t>Um estudo de coorte nacional incluindo todos os pacientes com &gt;18 anos de idade e com diagnóstico de IC na Dinamarca (2003-2015; N = 134.048)</a:t>
            </a:r>
            <a:endParaRPr lang="en-GB" sz="1600" dirty="0">
              <a:solidFill>
                <a:srgbClr val="343A66"/>
              </a:solidFill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xmlns="" id="{9F0998F1-7D52-5069-9643-E89A186FD65D}"/>
              </a:ext>
            </a:extLst>
          </p:cNvPr>
          <p:cNvSpPr/>
          <p:nvPr/>
        </p:nvSpPr>
        <p:spPr>
          <a:xfrm>
            <a:off x="5360591" y="3947436"/>
            <a:ext cx="60959" cy="622569"/>
          </a:xfrm>
          <a:prstGeom prst="rect">
            <a:avLst/>
          </a:prstGeom>
          <a:solidFill>
            <a:srgbClr val="34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0" name="Rectangle 26">
            <a:extLst>
              <a:ext uri="{FF2B5EF4-FFF2-40B4-BE49-F238E27FC236}">
                <a16:creationId xmlns:a16="http://schemas.microsoft.com/office/drawing/2014/main" xmlns="" id="{B3BEA819-31AD-69DF-5B70-363C9CAAAFD2}"/>
              </a:ext>
            </a:extLst>
          </p:cNvPr>
          <p:cNvSpPr/>
          <p:nvPr/>
        </p:nvSpPr>
        <p:spPr>
          <a:xfrm>
            <a:off x="4999121" y="3947436"/>
            <a:ext cx="60959" cy="622569"/>
          </a:xfrm>
          <a:prstGeom prst="rect">
            <a:avLst/>
          </a:prstGeom>
          <a:solidFill>
            <a:srgbClr val="34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xmlns="" id="{345E1251-0942-54B2-56B3-8C37B86061C4}"/>
              </a:ext>
            </a:extLst>
          </p:cNvPr>
          <p:cNvSpPr/>
          <p:nvPr/>
        </p:nvSpPr>
        <p:spPr>
          <a:xfrm>
            <a:off x="4650299" y="3947436"/>
            <a:ext cx="60959" cy="622569"/>
          </a:xfrm>
          <a:prstGeom prst="rect">
            <a:avLst/>
          </a:prstGeom>
          <a:solidFill>
            <a:srgbClr val="34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2" name="Rectangle 30">
            <a:extLst>
              <a:ext uri="{FF2B5EF4-FFF2-40B4-BE49-F238E27FC236}">
                <a16:creationId xmlns:a16="http://schemas.microsoft.com/office/drawing/2014/main" xmlns="" id="{080B88D6-0918-56D1-0265-5B6D3D53EF81}"/>
              </a:ext>
            </a:extLst>
          </p:cNvPr>
          <p:cNvSpPr/>
          <p:nvPr/>
        </p:nvSpPr>
        <p:spPr>
          <a:xfrm>
            <a:off x="4298353" y="3947436"/>
            <a:ext cx="60959" cy="622569"/>
          </a:xfrm>
          <a:prstGeom prst="rect">
            <a:avLst/>
          </a:prstGeom>
          <a:solidFill>
            <a:srgbClr val="34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3" name="Rectangle 31">
            <a:extLst>
              <a:ext uri="{FF2B5EF4-FFF2-40B4-BE49-F238E27FC236}">
                <a16:creationId xmlns:a16="http://schemas.microsoft.com/office/drawing/2014/main" xmlns="" id="{5FCE2D5B-722F-4187-6804-EEB518E25FB9}"/>
              </a:ext>
            </a:extLst>
          </p:cNvPr>
          <p:cNvSpPr/>
          <p:nvPr/>
        </p:nvSpPr>
        <p:spPr>
          <a:xfrm>
            <a:off x="3938437" y="3947436"/>
            <a:ext cx="60959" cy="622569"/>
          </a:xfrm>
          <a:prstGeom prst="rect">
            <a:avLst/>
          </a:prstGeom>
          <a:solidFill>
            <a:srgbClr val="34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4" name="Rectangle 32">
            <a:extLst>
              <a:ext uri="{FF2B5EF4-FFF2-40B4-BE49-F238E27FC236}">
                <a16:creationId xmlns:a16="http://schemas.microsoft.com/office/drawing/2014/main" xmlns="" id="{3E0C1270-3E67-3B94-CBC8-49C4B4788A7A}"/>
              </a:ext>
            </a:extLst>
          </p:cNvPr>
          <p:cNvSpPr/>
          <p:nvPr/>
        </p:nvSpPr>
        <p:spPr>
          <a:xfrm>
            <a:off x="3586490" y="3876572"/>
            <a:ext cx="60959" cy="693433"/>
          </a:xfrm>
          <a:prstGeom prst="rect">
            <a:avLst/>
          </a:prstGeom>
          <a:solidFill>
            <a:srgbClr val="34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5" name="Rectangle 33">
            <a:extLst>
              <a:ext uri="{FF2B5EF4-FFF2-40B4-BE49-F238E27FC236}">
                <a16:creationId xmlns:a16="http://schemas.microsoft.com/office/drawing/2014/main" xmlns="" id="{01D8B28D-5BAD-C9D4-4D57-D802508C02BE}"/>
              </a:ext>
            </a:extLst>
          </p:cNvPr>
          <p:cNvSpPr/>
          <p:nvPr/>
        </p:nvSpPr>
        <p:spPr>
          <a:xfrm>
            <a:off x="3246026" y="3876572"/>
            <a:ext cx="60959" cy="693433"/>
          </a:xfrm>
          <a:prstGeom prst="rect">
            <a:avLst/>
          </a:prstGeom>
          <a:solidFill>
            <a:srgbClr val="34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6" name="Rectangle 34">
            <a:extLst>
              <a:ext uri="{FF2B5EF4-FFF2-40B4-BE49-F238E27FC236}">
                <a16:creationId xmlns:a16="http://schemas.microsoft.com/office/drawing/2014/main" xmlns="" id="{B2A7F825-7F9C-1F5F-D602-9AF1406138D6}"/>
              </a:ext>
            </a:extLst>
          </p:cNvPr>
          <p:cNvSpPr/>
          <p:nvPr/>
        </p:nvSpPr>
        <p:spPr>
          <a:xfrm>
            <a:off x="2894079" y="3851931"/>
            <a:ext cx="60959" cy="718075"/>
          </a:xfrm>
          <a:prstGeom prst="rect">
            <a:avLst/>
          </a:prstGeom>
          <a:solidFill>
            <a:srgbClr val="34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7" name="Rectangle 35">
            <a:extLst>
              <a:ext uri="{FF2B5EF4-FFF2-40B4-BE49-F238E27FC236}">
                <a16:creationId xmlns:a16="http://schemas.microsoft.com/office/drawing/2014/main" xmlns="" id="{424C781A-B84F-AD18-CD83-25F1C46AE4D5}"/>
              </a:ext>
            </a:extLst>
          </p:cNvPr>
          <p:cNvSpPr/>
          <p:nvPr/>
        </p:nvSpPr>
        <p:spPr>
          <a:xfrm>
            <a:off x="2542133" y="3876571"/>
            <a:ext cx="60959" cy="693435"/>
          </a:xfrm>
          <a:prstGeom prst="rect">
            <a:avLst/>
          </a:prstGeom>
          <a:solidFill>
            <a:srgbClr val="34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xmlns="" id="{D57907CD-D461-8E80-7DA0-E44D9F44D4B9}"/>
              </a:ext>
            </a:extLst>
          </p:cNvPr>
          <p:cNvSpPr/>
          <p:nvPr/>
        </p:nvSpPr>
        <p:spPr>
          <a:xfrm>
            <a:off x="2198085" y="3730522"/>
            <a:ext cx="64543" cy="839484"/>
          </a:xfrm>
          <a:prstGeom prst="rect">
            <a:avLst/>
          </a:prstGeom>
          <a:solidFill>
            <a:srgbClr val="34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9" name="Rectangle 37">
            <a:extLst>
              <a:ext uri="{FF2B5EF4-FFF2-40B4-BE49-F238E27FC236}">
                <a16:creationId xmlns:a16="http://schemas.microsoft.com/office/drawing/2014/main" xmlns="" id="{EF410D6F-2C62-E6B9-82A1-31A8547D870D}"/>
              </a:ext>
            </a:extLst>
          </p:cNvPr>
          <p:cNvSpPr/>
          <p:nvPr/>
        </p:nvSpPr>
        <p:spPr>
          <a:xfrm>
            <a:off x="1842554" y="3628922"/>
            <a:ext cx="64543" cy="941084"/>
          </a:xfrm>
          <a:prstGeom prst="rect">
            <a:avLst/>
          </a:prstGeom>
          <a:solidFill>
            <a:srgbClr val="34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0" name="Rectangle 41">
            <a:extLst>
              <a:ext uri="{FF2B5EF4-FFF2-40B4-BE49-F238E27FC236}">
                <a16:creationId xmlns:a16="http://schemas.microsoft.com/office/drawing/2014/main" xmlns="" id="{E570E927-1E3A-9837-8AB0-449B2D1BBD7F}"/>
              </a:ext>
            </a:extLst>
          </p:cNvPr>
          <p:cNvSpPr/>
          <p:nvPr/>
        </p:nvSpPr>
        <p:spPr>
          <a:xfrm>
            <a:off x="1494675" y="3568597"/>
            <a:ext cx="68373" cy="1001409"/>
          </a:xfrm>
          <a:prstGeom prst="rect">
            <a:avLst/>
          </a:prstGeom>
          <a:solidFill>
            <a:srgbClr val="34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1" name="Rectangle 43">
            <a:extLst>
              <a:ext uri="{FF2B5EF4-FFF2-40B4-BE49-F238E27FC236}">
                <a16:creationId xmlns:a16="http://schemas.microsoft.com/office/drawing/2014/main" xmlns="" id="{FAFD7EBA-3CA2-DFB4-3265-CCC91C0C8670}"/>
              </a:ext>
            </a:extLst>
          </p:cNvPr>
          <p:cNvSpPr/>
          <p:nvPr/>
        </p:nvSpPr>
        <p:spPr>
          <a:xfrm>
            <a:off x="1129498" y="3165372"/>
            <a:ext cx="68373" cy="1404635"/>
          </a:xfrm>
          <a:prstGeom prst="rect">
            <a:avLst/>
          </a:prstGeom>
          <a:solidFill>
            <a:srgbClr val="34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2" name="Rectangle 46">
            <a:extLst>
              <a:ext uri="{FF2B5EF4-FFF2-40B4-BE49-F238E27FC236}">
                <a16:creationId xmlns:a16="http://schemas.microsoft.com/office/drawing/2014/main" xmlns="" id="{D671165C-E942-805A-18A2-A424A05A4B48}"/>
              </a:ext>
            </a:extLst>
          </p:cNvPr>
          <p:cNvSpPr/>
          <p:nvPr/>
        </p:nvSpPr>
        <p:spPr>
          <a:xfrm>
            <a:off x="1342814" y="3165372"/>
            <a:ext cx="68373" cy="1404635"/>
          </a:xfrm>
          <a:prstGeom prst="rect">
            <a:avLst/>
          </a:prstGeom>
          <a:solidFill>
            <a:srgbClr val="CF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3" name="Rectangle 47">
            <a:extLst>
              <a:ext uri="{FF2B5EF4-FFF2-40B4-BE49-F238E27FC236}">
                <a16:creationId xmlns:a16="http://schemas.microsoft.com/office/drawing/2014/main" xmlns="" id="{CA261F32-BC56-BAA1-7E78-25505FE315C4}"/>
              </a:ext>
            </a:extLst>
          </p:cNvPr>
          <p:cNvSpPr/>
          <p:nvPr/>
        </p:nvSpPr>
        <p:spPr>
          <a:xfrm>
            <a:off x="1688507" y="3276495"/>
            <a:ext cx="68373" cy="1293511"/>
          </a:xfrm>
          <a:prstGeom prst="rect">
            <a:avLst/>
          </a:prstGeom>
          <a:solidFill>
            <a:srgbClr val="CF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4" name="Rectangle 48">
            <a:extLst>
              <a:ext uri="{FF2B5EF4-FFF2-40B4-BE49-F238E27FC236}">
                <a16:creationId xmlns:a16="http://schemas.microsoft.com/office/drawing/2014/main" xmlns="" id="{A9F4FF20-3425-FC65-FFBF-AFB30D047CE2}"/>
              </a:ext>
            </a:extLst>
          </p:cNvPr>
          <p:cNvSpPr/>
          <p:nvPr/>
        </p:nvSpPr>
        <p:spPr>
          <a:xfrm>
            <a:off x="2050086" y="3416197"/>
            <a:ext cx="62511" cy="1153809"/>
          </a:xfrm>
          <a:prstGeom prst="rect">
            <a:avLst/>
          </a:prstGeom>
          <a:solidFill>
            <a:srgbClr val="CF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5" name="Rectangle 49">
            <a:extLst>
              <a:ext uri="{FF2B5EF4-FFF2-40B4-BE49-F238E27FC236}">
                <a16:creationId xmlns:a16="http://schemas.microsoft.com/office/drawing/2014/main" xmlns="" id="{61D5F893-A04B-2840-E7E5-53EA70F807BA}"/>
              </a:ext>
            </a:extLst>
          </p:cNvPr>
          <p:cNvSpPr/>
          <p:nvPr/>
        </p:nvSpPr>
        <p:spPr>
          <a:xfrm>
            <a:off x="2405802" y="3416197"/>
            <a:ext cx="60959" cy="1153809"/>
          </a:xfrm>
          <a:prstGeom prst="rect">
            <a:avLst/>
          </a:prstGeom>
          <a:solidFill>
            <a:srgbClr val="CF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6" name="Rectangle 54">
            <a:extLst>
              <a:ext uri="{FF2B5EF4-FFF2-40B4-BE49-F238E27FC236}">
                <a16:creationId xmlns:a16="http://schemas.microsoft.com/office/drawing/2014/main" xmlns="" id="{000280B9-9B08-44A4-9D64-7217769901F7}"/>
              </a:ext>
            </a:extLst>
          </p:cNvPr>
          <p:cNvSpPr/>
          <p:nvPr/>
        </p:nvSpPr>
        <p:spPr>
          <a:xfrm>
            <a:off x="2749717" y="3541704"/>
            <a:ext cx="60959" cy="1028301"/>
          </a:xfrm>
          <a:prstGeom prst="rect">
            <a:avLst/>
          </a:prstGeom>
          <a:solidFill>
            <a:srgbClr val="CF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7" name="Rectangle 55">
            <a:extLst>
              <a:ext uri="{FF2B5EF4-FFF2-40B4-BE49-F238E27FC236}">
                <a16:creationId xmlns:a16="http://schemas.microsoft.com/office/drawing/2014/main" xmlns="" id="{5B2B4D43-0A7A-101B-C70C-73C2CEEA7727}"/>
              </a:ext>
            </a:extLst>
          </p:cNvPr>
          <p:cNvSpPr/>
          <p:nvPr/>
        </p:nvSpPr>
        <p:spPr>
          <a:xfrm>
            <a:off x="3098538" y="3541704"/>
            <a:ext cx="60959" cy="1028301"/>
          </a:xfrm>
          <a:prstGeom prst="rect">
            <a:avLst/>
          </a:prstGeom>
          <a:solidFill>
            <a:srgbClr val="CF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8" name="Rectangle 56">
            <a:extLst>
              <a:ext uri="{FF2B5EF4-FFF2-40B4-BE49-F238E27FC236}">
                <a16:creationId xmlns:a16="http://schemas.microsoft.com/office/drawing/2014/main" xmlns="" id="{6B6700B1-9037-2294-360E-FAF66EFC955B}"/>
              </a:ext>
            </a:extLst>
          </p:cNvPr>
          <p:cNvSpPr/>
          <p:nvPr/>
        </p:nvSpPr>
        <p:spPr>
          <a:xfrm>
            <a:off x="3443431" y="3568596"/>
            <a:ext cx="60959" cy="1001409"/>
          </a:xfrm>
          <a:prstGeom prst="rect">
            <a:avLst/>
          </a:prstGeom>
          <a:solidFill>
            <a:srgbClr val="CF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9" name="Rectangle 57">
            <a:extLst>
              <a:ext uri="{FF2B5EF4-FFF2-40B4-BE49-F238E27FC236}">
                <a16:creationId xmlns:a16="http://schemas.microsoft.com/office/drawing/2014/main" xmlns="" id="{E765B4C7-5C9F-3CC4-84E0-7C35B32152B5}"/>
              </a:ext>
            </a:extLst>
          </p:cNvPr>
          <p:cNvSpPr/>
          <p:nvPr/>
        </p:nvSpPr>
        <p:spPr>
          <a:xfrm>
            <a:off x="3793587" y="3628921"/>
            <a:ext cx="60959" cy="941083"/>
          </a:xfrm>
          <a:prstGeom prst="rect">
            <a:avLst/>
          </a:prstGeom>
          <a:solidFill>
            <a:srgbClr val="CF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0" name="Rectangle 58">
            <a:extLst>
              <a:ext uri="{FF2B5EF4-FFF2-40B4-BE49-F238E27FC236}">
                <a16:creationId xmlns:a16="http://schemas.microsoft.com/office/drawing/2014/main" xmlns="" id="{656F4724-0A3B-0860-2B4F-70F15B21B78C}"/>
              </a:ext>
            </a:extLst>
          </p:cNvPr>
          <p:cNvSpPr/>
          <p:nvPr/>
        </p:nvSpPr>
        <p:spPr>
          <a:xfrm>
            <a:off x="4165219" y="3654321"/>
            <a:ext cx="60959" cy="915683"/>
          </a:xfrm>
          <a:prstGeom prst="rect">
            <a:avLst/>
          </a:prstGeom>
          <a:solidFill>
            <a:srgbClr val="CF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1" name="Rectangle 59">
            <a:extLst>
              <a:ext uri="{FF2B5EF4-FFF2-40B4-BE49-F238E27FC236}">
                <a16:creationId xmlns:a16="http://schemas.microsoft.com/office/drawing/2014/main" xmlns="" id="{E9AA7516-EC08-D824-3F62-0C35F345D253}"/>
              </a:ext>
            </a:extLst>
          </p:cNvPr>
          <p:cNvSpPr/>
          <p:nvPr/>
        </p:nvSpPr>
        <p:spPr>
          <a:xfrm>
            <a:off x="4508527" y="3628921"/>
            <a:ext cx="60959" cy="941083"/>
          </a:xfrm>
          <a:prstGeom prst="rect">
            <a:avLst/>
          </a:prstGeom>
          <a:solidFill>
            <a:srgbClr val="CF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2" name="Rectangle 60">
            <a:extLst>
              <a:ext uri="{FF2B5EF4-FFF2-40B4-BE49-F238E27FC236}">
                <a16:creationId xmlns:a16="http://schemas.microsoft.com/office/drawing/2014/main" xmlns="" id="{4C419FC4-D5B6-EF99-65AD-C6549FB7A507}"/>
              </a:ext>
            </a:extLst>
          </p:cNvPr>
          <p:cNvSpPr/>
          <p:nvPr/>
        </p:nvSpPr>
        <p:spPr>
          <a:xfrm>
            <a:off x="4853962" y="3628921"/>
            <a:ext cx="60959" cy="941083"/>
          </a:xfrm>
          <a:prstGeom prst="rect">
            <a:avLst/>
          </a:prstGeom>
          <a:solidFill>
            <a:srgbClr val="CF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3" name="Rectangle 61">
            <a:extLst>
              <a:ext uri="{FF2B5EF4-FFF2-40B4-BE49-F238E27FC236}">
                <a16:creationId xmlns:a16="http://schemas.microsoft.com/office/drawing/2014/main" xmlns="" id="{A6B98B91-D2BB-6D8E-2C95-A532A0DCA4D3}"/>
              </a:ext>
            </a:extLst>
          </p:cNvPr>
          <p:cNvSpPr/>
          <p:nvPr/>
        </p:nvSpPr>
        <p:spPr>
          <a:xfrm>
            <a:off x="5213387" y="3628921"/>
            <a:ext cx="60959" cy="941083"/>
          </a:xfrm>
          <a:prstGeom prst="rect">
            <a:avLst/>
          </a:prstGeom>
          <a:solidFill>
            <a:srgbClr val="CF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4" name="Rectangle 62">
            <a:extLst>
              <a:ext uri="{FF2B5EF4-FFF2-40B4-BE49-F238E27FC236}">
                <a16:creationId xmlns:a16="http://schemas.microsoft.com/office/drawing/2014/main" xmlns="" id="{6F5C2DCC-FEF1-E56A-2201-5836321F72A6}"/>
              </a:ext>
            </a:extLst>
          </p:cNvPr>
          <p:cNvSpPr/>
          <p:nvPr/>
        </p:nvSpPr>
        <p:spPr>
          <a:xfrm>
            <a:off x="5286990" y="2590697"/>
            <a:ext cx="60959" cy="1979308"/>
          </a:xfrm>
          <a:prstGeom prst="rect">
            <a:avLst/>
          </a:prstGeom>
          <a:solidFill>
            <a:srgbClr val="BCB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5" name="Rectangle 63">
            <a:extLst>
              <a:ext uri="{FF2B5EF4-FFF2-40B4-BE49-F238E27FC236}">
                <a16:creationId xmlns:a16="http://schemas.microsoft.com/office/drawing/2014/main" xmlns="" id="{6A87D161-4A23-C927-B08D-0BDDC9F24AFF}"/>
              </a:ext>
            </a:extLst>
          </p:cNvPr>
          <p:cNvSpPr/>
          <p:nvPr/>
        </p:nvSpPr>
        <p:spPr>
          <a:xfrm>
            <a:off x="4926542" y="2590697"/>
            <a:ext cx="60959" cy="1979308"/>
          </a:xfrm>
          <a:prstGeom prst="rect">
            <a:avLst/>
          </a:prstGeom>
          <a:solidFill>
            <a:srgbClr val="BCB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6" name="Rectangle 64">
            <a:extLst>
              <a:ext uri="{FF2B5EF4-FFF2-40B4-BE49-F238E27FC236}">
                <a16:creationId xmlns:a16="http://schemas.microsoft.com/office/drawing/2014/main" xmlns="" id="{B1909C60-9166-B329-1753-99A55D4EACB1}"/>
              </a:ext>
            </a:extLst>
          </p:cNvPr>
          <p:cNvSpPr/>
          <p:nvPr/>
        </p:nvSpPr>
        <p:spPr>
          <a:xfrm>
            <a:off x="4579414" y="2533547"/>
            <a:ext cx="60959" cy="2036459"/>
          </a:xfrm>
          <a:prstGeom prst="rect">
            <a:avLst/>
          </a:prstGeom>
          <a:solidFill>
            <a:srgbClr val="BCB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7" name="Rectangle 65">
            <a:extLst>
              <a:ext uri="{FF2B5EF4-FFF2-40B4-BE49-F238E27FC236}">
                <a16:creationId xmlns:a16="http://schemas.microsoft.com/office/drawing/2014/main" xmlns="" id="{08F2179E-F727-D9D2-6F03-23B877C2ECD9}"/>
              </a:ext>
            </a:extLst>
          </p:cNvPr>
          <p:cNvSpPr/>
          <p:nvPr/>
        </p:nvSpPr>
        <p:spPr>
          <a:xfrm>
            <a:off x="4231786" y="2616096"/>
            <a:ext cx="60959" cy="1953909"/>
          </a:xfrm>
          <a:prstGeom prst="rect">
            <a:avLst/>
          </a:prstGeom>
          <a:solidFill>
            <a:srgbClr val="BCB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8" name="Rectangle 66">
            <a:extLst>
              <a:ext uri="{FF2B5EF4-FFF2-40B4-BE49-F238E27FC236}">
                <a16:creationId xmlns:a16="http://schemas.microsoft.com/office/drawing/2014/main" xmlns="" id="{8A8C4574-EE3C-0820-F953-368638C6DAF1}"/>
              </a:ext>
            </a:extLst>
          </p:cNvPr>
          <p:cNvSpPr/>
          <p:nvPr/>
        </p:nvSpPr>
        <p:spPr>
          <a:xfrm>
            <a:off x="3866013" y="2590696"/>
            <a:ext cx="60959" cy="1979309"/>
          </a:xfrm>
          <a:prstGeom prst="rect">
            <a:avLst/>
          </a:prstGeom>
          <a:solidFill>
            <a:srgbClr val="BCB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9" name="Rectangle 67">
            <a:extLst>
              <a:ext uri="{FF2B5EF4-FFF2-40B4-BE49-F238E27FC236}">
                <a16:creationId xmlns:a16="http://schemas.microsoft.com/office/drawing/2014/main" xmlns="" id="{5C83274A-31FC-1493-D24F-B40307D68ECB}"/>
              </a:ext>
            </a:extLst>
          </p:cNvPr>
          <p:cNvSpPr/>
          <p:nvPr/>
        </p:nvSpPr>
        <p:spPr>
          <a:xfrm>
            <a:off x="3514961" y="2590696"/>
            <a:ext cx="60959" cy="1979309"/>
          </a:xfrm>
          <a:prstGeom prst="rect">
            <a:avLst/>
          </a:prstGeom>
          <a:solidFill>
            <a:srgbClr val="BCB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50" name="Rectangle 68">
            <a:extLst>
              <a:ext uri="{FF2B5EF4-FFF2-40B4-BE49-F238E27FC236}">
                <a16:creationId xmlns:a16="http://schemas.microsoft.com/office/drawing/2014/main" xmlns="" id="{F69206E5-A224-95BB-24C3-0669B3626546}"/>
              </a:ext>
            </a:extLst>
          </p:cNvPr>
          <p:cNvSpPr/>
          <p:nvPr/>
        </p:nvSpPr>
        <p:spPr>
          <a:xfrm>
            <a:off x="3172282" y="2509146"/>
            <a:ext cx="60959" cy="2060860"/>
          </a:xfrm>
          <a:prstGeom prst="rect">
            <a:avLst/>
          </a:prstGeom>
          <a:solidFill>
            <a:srgbClr val="BCB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51" name="Rectangle 69">
            <a:extLst>
              <a:ext uri="{FF2B5EF4-FFF2-40B4-BE49-F238E27FC236}">
                <a16:creationId xmlns:a16="http://schemas.microsoft.com/office/drawing/2014/main" xmlns="" id="{14F7D121-8C87-ED5B-87F7-9FA83DCFF3E1}"/>
              </a:ext>
            </a:extLst>
          </p:cNvPr>
          <p:cNvSpPr/>
          <p:nvPr/>
        </p:nvSpPr>
        <p:spPr>
          <a:xfrm>
            <a:off x="2821898" y="2568471"/>
            <a:ext cx="60959" cy="2001535"/>
          </a:xfrm>
          <a:prstGeom prst="rect">
            <a:avLst/>
          </a:prstGeom>
          <a:solidFill>
            <a:srgbClr val="BCB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52" name="Rectangle 70">
            <a:extLst>
              <a:ext uri="{FF2B5EF4-FFF2-40B4-BE49-F238E27FC236}">
                <a16:creationId xmlns:a16="http://schemas.microsoft.com/office/drawing/2014/main" xmlns="" id="{9BB55DD7-6696-72A0-7659-54866BD99C42}"/>
              </a:ext>
            </a:extLst>
          </p:cNvPr>
          <p:cNvSpPr/>
          <p:nvPr/>
        </p:nvSpPr>
        <p:spPr>
          <a:xfrm>
            <a:off x="2473967" y="2982069"/>
            <a:ext cx="60959" cy="1587936"/>
          </a:xfrm>
          <a:prstGeom prst="rect">
            <a:avLst/>
          </a:prstGeom>
          <a:solidFill>
            <a:srgbClr val="BCB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53" name="Rectangle 71">
            <a:extLst>
              <a:ext uri="{FF2B5EF4-FFF2-40B4-BE49-F238E27FC236}">
                <a16:creationId xmlns:a16="http://schemas.microsoft.com/office/drawing/2014/main" xmlns="" id="{72479471-91F0-A914-B830-6A68EB7F09B8}"/>
              </a:ext>
            </a:extLst>
          </p:cNvPr>
          <p:cNvSpPr/>
          <p:nvPr/>
        </p:nvSpPr>
        <p:spPr>
          <a:xfrm>
            <a:off x="2124861" y="3416196"/>
            <a:ext cx="60959" cy="1153809"/>
          </a:xfrm>
          <a:prstGeom prst="rect">
            <a:avLst/>
          </a:prstGeom>
          <a:solidFill>
            <a:srgbClr val="BCB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54" name="Rectangle 72">
            <a:extLst>
              <a:ext uri="{FF2B5EF4-FFF2-40B4-BE49-F238E27FC236}">
                <a16:creationId xmlns:a16="http://schemas.microsoft.com/office/drawing/2014/main" xmlns="" id="{261FEABF-644E-B537-3E5C-BF5C838B6819}"/>
              </a:ext>
            </a:extLst>
          </p:cNvPr>
          <p:cNvSpPr/>
          <p:nvPr/>
        </p:nvSpPr>
        <p:spPr>
          <a:xfrm>
            <a:off x="1769238" y="3387622"/>
            <a:ext cx="60959" cy="1182383"/>
          </a:xfrm>
          <a:prstGeom prst="rect">
            <a:avLst/>
          </a:prstGeom>
          <a:solidFill>
            <a:srgbClr val="BCB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55" name="Rectangle 73">
            <a:extLst>
              <a:ext uri="{FF2B5EF4-FFF2-40B4-BE49-F238E27FC236}">
                <a16:creationId xmlns:a16="http://schemas.microsoft.com/office/drawing/2014/main" xmlns="" id="{280A4D24-9C5B-3F9E-EE42-EDDBC364B402}"/>
              </a:ext>
            </a:extLst>
          </p:cNvPr>
          <p:cNvSpPr/>
          <p:nvPr/>
        </p:nvSpPr>
        <p:spPr>
          <a:xfrm>
            <a:off x="1422453" y="3482871"/>
            <a:ext cx="60959" cy="1087133"/>
          </a:xfrm>
          <a:prstGeom prst="rect">
            <a:avLst/>
          </a:prstGeom>
          <a:solidFill>
            <a:srgbClr val="BCB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56" name="Rectangle 74">
            <a:extLst>
              <a:ext uri="{FF2B5EF4-FFF2-40B4-BE49-F238E27FC236}">
                <a16:creationId xmlns:a16="http://schemas.microsoft.com/office/drawing/2014/main" xmlns="" id="{996EA472-2D78-A0AA-99BD-38294F0DAEAF}"/>
              </a:ext>
            </a:extLst>
          </p:cNvPr>
          <p:cNvSpPr/>
          <p:nvPr/>
        </p:nvSpPr>
        <p:spPr>
          <a:xfrm>
            <a:off x="1057678" y="3947434"/>
            <a:ext cx="60959" cy="622569"/>
          </a:xfrm>
          <a:prstGeom prst="rect">
            <a:avLst/>
          </a:prstGeom>
          <a:solidFill>
            <a:srgbClr val="BCB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57" name="Rectangle 77">
            <a:extLst>
              <a:ext uri="{FF2B5EF4-FFF2-40B4-BE49-F238E27FC236}">
                <a16:creationId xmlns:a16="http://schemas.microsoft.com/office/drawing/2014/main" xmlns="" id="{C4958CC4-4DA5-29F1-EC1D-78946EF799C4}"/>
              </a:ext>
            </a:extLst>
          </p:cNvPr>
          <p:cNvSpPr/>
          <p:nvPr/>
        </p:nvSpPr>
        <p:spPr>
          <a:xfrm>
            <a:off x="984661" y="2682771"/>
            <a:ext cx="62156" cy="1887236"/>
          </a:xfrm>
          <a:prstGeom prst="rect">
            <a:avLst/>
          </a:prstGeom>
          <a:solidFill>
            <a:srgbClr val="CF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58" name="Rectangle 78">
            <a:extLst>
              <a:ext uri="{FF2B5EF4-FFF2-40B4-BE49-F238E27FC236}">
                <a16:creationId xmlns:a16="http://schemas.microsoft.com/office/drawing/2014/main" xmlns="" id="{8B9DB471-B882-2409-76D5-36173DC6B39D}"/>
              </a:ext>
            </a:extLst>
          </p:cNvPr>
          <p:cNvSpPr/>
          <p:nvPr/>
        </p:nvSpPr>
        <p:spPr>
          <a:xfrm>
            <a:off x="3657430" y="4915987"/>
            <a:ext cx="98143" cy="64451"/>
          </a:xfrm>
          <a:prstGeom prst="rect">
            <a:avLst/>
          </a:prstGeom>
          <a:solidFill>
            <a:srgbClr val="34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59" name="Rectangle 79">
            <a:extLst>
              <a:ext uri="{FF2B5EF4-FFF2-40B4-BE49-F238E27FC236}">
                <a16:creationId xmlns:a16="http://schemas.microsoft.com/office/drawing/2014/main" xmlns="" id="{F0902CA4-F41E-5C0C-DDAC-1C01899E6ADB}"/>
              </a:ext>
            </a:extLst>
          </p:cNvPr>
          <p:cNvSpPr/>
          <p:nvPr/>
        </p:nvSpPr>
        <p:spPr>
          <a:xfrm>
            <a:off x="2300403" y="4915987"/>
            <a:ext cx="98143" cy="64451"/>
          </a:xfrm>
          <a:prstGeom prst="rect">
            <a:avLst/>
          </a:prstGeom>
          <a:solidFill>
            <a:srgbClr val="CF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60" name="Rectangle 80">
            <a:extLst>
              <a:ext uri="{FF2B5EF4-FFF2-40B4-BE49-F238E27FC236}">
                <a16:creationId xmlns:a16="http://schemas.microsoft.com/office/drawing/2014/main" xmlns="" id="{21BDB8D0-5A4E-10AC-39E9-0B9F108D4A4A}"/>
              </a:ext>
            </a:extLst>
          </p:cNvPr>
          <p:cNvSpPr/>
          <p:nvPr/>
        </p:nvSpPr>
        <p:spPr>
          <a:xfrm>
            <a:off x="1041519" y="4915987"/>
            <a:ext cx="98143" cy="64451"/>
          </a:xfrm>
          <a:prstGeom prst="rect">
            <a:avLst/>
          </a:prstGeom>
          <a:solidFill>
            <a:srgbClr val="BCB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688231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3794B818-4BBC-C765-582C-E359E3DB0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3" y="453603"/>
            <a:ext cx="10283213" cy="295402"/>
          </a:xfrm>
        </p:spPr>
        <p:txBody>
          <a:bodyPr>
            <a:normAutofit fontScale="90000"/>
          </a:bodyPr>
          <a:lstStyle/>
          <a:p>
            <a:r>
              <a:rPr lang="pt-BR" dirty="0"/>
              <a:t>A vacinação contra a gripe reduz as mortes após o infarto do miocárdio</a:t>
            </a:r>
            <a:endParaRPr lang="fr-FR" b="0" dirty="0"/>
          </a:p>
        </p:txBody>
      </p:sp>
      <p:sp>
        <p:nvSpPr>
          <p:cNvPr id="5" name="ZoneTexte 24">
            <a:extLst>
              <a:ext uri="{FF2B5EF4-FFF2-40B4-BE49-F238E27FC236}">
                <a16:creationId xmlns:a16="http://schemas.microsoft.com/office/drawing/2014/main" xmlns="" id="{8F0FC893-A511-7C97-4820-D3A53ED1F8CA}"/>
              </a:ext>
            </a:extLst>
          </p:cNvPr>
          <p:cNvSpPr txBox="1"/>
          <p:nvPr/>
        </p:nvSpPr>
        <p:spPr>
          <a:xfrm>
            <a:off x="85478" y="1068773"/>
            <a:ext cx="10839321" cy="792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343A66"/>
                </a:solidFill>
              </a:rPr>
              <a:t>Um ensaio multicêntrico randomizado, duplo-cego, controlado por placebo, incluindo pacientes com </a:t>
            </a:r>
            <a:r>
              <a:rPr lang="pt-BR" sz="1600" dirty="0">
                <a:solidFill>
                  <a:srgbClr val="FF0000"/>
                </a:solidFill>
              </a:rPr>
              <a:t>STEMI e NÃO STEMI (2016-2020; N = 2571)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xmlns="" id="{9EAE1D9B-9730-CE85-8EF2-897D8AEC8511}"/>
              </a:ext>
            </a:extLst>
          </p:cNvPr>
          <p:cNvSpPr txBox="1">
            <a:spLocks/>
          </p:cNvSpPr>
          <p:nvPr/>
        </p:nvSpPr>
        <p:spPr>
          <a:xfrm>
            <a:off x="2230765" y="6401617"/>
            <a:ext cx="9071303" cy="3749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33" dirty="0">
                <a:solidFill>
                  <a:srgbClr val="343A66"/>
                </a:solidFill>
              </a:rPr>
              <a:t>CI: confidence interval; QIV : quadrivalent influenza vaccine; STEMI: ST-segment elevation myocardial infarction.</a:t>
            </a:r>
            <a:br>
              <a:rPr lang="en-GB" sz="933" dirty="0">
                <a:solidFill>
                  <a:srgbClr val="343A66"/>
                </a:solidFill>
              </a:rPr>
            </a:br>
            <a:r>
              <a:rPr lang="en-GB" sz="933" dirty="0" err="1">
                <a:solidFill>
                  <a:srgbClr val="343A66"/>
                </a:solidFill>
              </a:rPr>
              <a:t>Fröbert</a:t>
            </a:r>
            <a:r>
              <a:rPr lang="en-GB" sz="933" dirty="0">
                <a:solidFill>
                  <a:srgbClr val="343A66"/>
                </a:solidFill>
              </a:rPr>
              <a:t> O et al. </a:t>
            </a:r>
            <a:r>
              <a:rPr lang="en-GB" sz="933" i="1" dirty="0">
                <a:solidFill>
                  <a:srgbClr val="343A66"/>
                </a:solidFill>
              </a:rPr>
              <a:t>Circulation</a:t>
            </a:r>
            <a:r>
              <a:rPr lang="en-GB" sz="933" dirty="0">
                <a:solidFill>
                  <a:srgbClr val="343A66"/>
                </a:solidFill>
              </a:rPr>
              <a:t>. 2021;0.1161/CIRCULATIONAHA.121.057042.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208DB31B-DFFD-7FA9-7D9E-9B9452480119}"/>
              </a:ext>
            </a:extLst>
          </p:cNvPr>
          <p:cNvGraphicFramePr>
            <a:graphicFrameLocks noGrp="1"/>
          </p:cNvGraphicFramePr>
          <p:nvPr/>
        </p:nvGraphicFramePr>
        <p:xfrm>
          <a:off x="171251" y="2028455"/>
          <a:ext cx="8242516" cy="41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0861">
                  <a:extLst>
                    <a:ext uri="{9D8B030D-6E8A-4147-A177-3AD203B41FA5}">
                      <a16:colId xmlns:a16="http://schemas.microsoft.com/office/drawing/2014/main" xmlns="" val="1831854783"/>
                    </a:ext>
                  </a:extLst>
                </a:gridCol>
                <a:gridCol w="1157088">
                  <a:extLst>
                    <a:ext uri="{9D8B030D-6E8A-4147-A177-3AD203B41FA5}">
                      <a16:colId xmlns:a16="http://schemas.microsoft.com/office/drawing/2014/main" xmlns="" val="533716461"/>
                    </a:ext>
                  </a:extLst>
                </a:gridCol>
                <a:gridCol w="1056000">
                  <a:extLst>
                    <a:ext uri="{9D8B030D-6E8A-4147-A177-3AD203B41FA5}">
                      <a16:colId xmlns:a16="http://schemas.microsoft.com/office/drawing/2014/main" xmlns="" val="575629795"/>
                    </a:ext>
                  </a:extLst>
                </a:gridCol>
                <a:gridCol w="2064000">
                  <a:extLst>
                    <a:ext uri="{9D8B030D-6E8A-4147-A177-3AD203B41FA5}">
                      <a16:colId xmlns:a16="http://schemas.microsoft.com/office/drawing/2014/main" xmlns="" val="2041433428"/>
                    </a:ext>
                  </a:extLst>
                </a:gridCol>
                <a:gridCol w="954567">
                  <a:extLst>
                    <a:ext uri="{9D8B030D-6E8A-4147-A177-3AD203B41FA5}">
                      <a16:colId xmlns:a16="http://schemas.microsoft.com/office/drawing/2014/main" xmlns="" val="1465939425"/>
                    </a:ext>
                  </a:extLst>
                </a:gridCol>
              </a:tblGrid>
              <a:tr h="528320">
                <a:tc>
                  <a:txBody>
                    <a:bodyPr/>
                    <a:lstStyle/>
                    <a:p>
                      <a:pPr algn="ctr"/>
                      <a:endParaRPr kumimoji="0" lang="en-IN" sz="1300" b="0" i="0" u="none" strike="noStrike" kern="1200" cap="none" normalizeH="0" baseline="0">
                        <a:ln>
                          <a:noFill/>
                        </a:ln>
                        <a:solidFill>
                          <a:srgbClr val="1C2766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3A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3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Vaccine</a:t>
                      </a:r>
                      <a:br>
                        <a:rPr kumimoji="0" lang="fr-FR" sz="13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</a:br>
                      <a:r>
                        <a:rPr kumimoji="0" lang="fr-FR" sz="13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(N = 1272)</a:t>
                      </a:r>
                      <a:endParaRPr kumimoji="0" lang="en-US" sz="13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3A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kumimoji="0" lang="fr-FR" sz="13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Placebo</a:t>
                      </a:r>
                      <a:br>
                        <a:rPr kumimoji="0" lang="fr-FR" sz="13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</a:br>
                      <a:r>
                        <a:rPr kumimoji="0" lang="fr-FR" sz="13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(N = 1260)</a:t>
                      </a:r>
                      <a:endParaRPr kumimoji="0" lang="en-US" sz="13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3A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kumimoji="0" lang="fr-FR" sz="13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Hazard Ratio</a:t>
                      </a:r>
                      <a:br>
                        <a:rPr kumimoji="0" lang="fr-FR" sz="13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</a:br>
                      <a:r>
                        <a:rPr kumimoji="0" lang="fr-FR" sz="13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(95% CI)</a:t>
                      </a:r>
                      <a:endParaRPr kumimoji="0" lang="en-US" sz="13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3A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kumimoji="0" lang="en-US" sz="13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Efficacy </a:t>
                      </a:r>
                    </a:p>
                    <a:p>
                      <a:pPr marL="0" algn="ctr" defTabSz="685800" rtl="0" eaLnBrk="1" latinLnBrk="0" hangingPunct="1"/>
                      <a:r>
                        <a:rPr kumimoji="0" lang="en-US" sz="13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3A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064451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/>
                      <a:r>
                        <a:rPr kumimoji="0" lang="en-IN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Desfecho</a:t>
                      </a:r>
                      <a:r>
                        <a:rPr kumimoji="0" lang="en-IN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Prim</a:t>
                      </a:r>
                      <a:r>
                        <a:rPr kumimoji="0" lang="en-US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ário</a:t>
                      </a:r>
                      <a:r>
                        <a:rPr kumimoji="0" lang="en-IN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n</a:t>
                      </a:r>
                      <a:r>
                        <a:rPr kumimoji="0" lang="en-IN" sz="1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en-IN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(%)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E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0" lang="en-IN" sz="1400" b="1" i="0" u="none" strike="noStrike" kern="1200" cap="none" normalizeH="0" baseline="0">
                        <a:ln>
                          <a:noFill/>
                        </a:ln>
                        <a:solidFill>
                          <a:srgbClr val="1C2766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E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0" lang="en-IN" sz="1400" b="1" i="0" u="none" strike="noStrike" kern="1200" cap="none" normalizeH="0" baseline="0">
                        <a:ln>
                          <a:noFill/>
                        </a:ln>
                        <a:solidFill>
                          <a:srgbClr val="1C2766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E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0" lang="en-IN" sz="1400" b="1" i="0" u="none" strike="noStrike" kern="1200" cap="none" normalizeH="0" baseline="0">
                        <a:ln>
                          <a:noFill/>
                        </a:ln>
                        <a:solidFill>
                          <a:srgbClr val="1C2766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E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0" lang="en-IN" sz="1400" b="1" i="0" u="none" strike="noStrike" kern="1200" cap="none" normalizeH="0" baseline="0">
                        <a:ln>
                          <a:noFill/>
                        </a:ln>
                        <a:solidFill>
                          <a:srgbClr val="1C2766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995355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kumimoji="0" lang="en-IN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Mortalidade</a:t>
                      </a:r>
                      <a:r>
                        <a:rPr kumimoji="0" lang="en-I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IN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por</a:t>
                      </a:r>
                      <a:r>
                        <a:rPr kumimoji="0" lang="en-I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IN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todas</a:t>
                      </a:r>
                      <a:r>
                        <a:rPr kumimoji="0" lang="en-I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as </a:t>
                      </a:r>
                      <a:r>
                        <a:rPr kumimoji="0" lang="en-IN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causas</a:t>
                      </a:r>
                      <a:r>
                        <a:rPr kumimoji="0" lang="en-I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, IM, </a:t>
                      </a:r>
                      <a:r>
                        <a:rPr kumimoji="0" lang="en-IN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trombose</a:t>
                      </a:r>
                      <a:r>
                        <a:rPr kumimoji="0" lang="en-I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de stent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B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67 (5.3)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B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91 (7.2)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B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CF483E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0.72</a:t>
                      </a:r>
                      <a:r>
                        <a:rPr kumimoji="0" lang="en-IN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(0.52-0.99)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1" u="none" strike="noStrike" kern="1200" cap="none" normalizeH="0" baseline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en-IN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=0.040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B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CF483E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28%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B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467162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kumimoji="0" lang="en-IN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Desfechos</a:t>
                      </a:r>
                      <a:r>
                        <a:rPr kumimoji="0" lang="en-IN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IN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Secund</a:t>
                      </a:r>
                      <a:r>
                        <a:rPr kumimoji="0" lang="en-US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ários</a:t>
                      </a: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Chave</a:t>
                      </a:r>
                      <a:r>
                        <a:rPr kumimoji="0" lang="en-IN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, n</a:t>
                      </a:r>
                      <a:r>
                        <a:rPr kumimoji="0" lang="en-IN" sz="1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en-IN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(%)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E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0" lang="en-IN" sz="1400" b="1" i="0" u="none" strike="noStrike" kern="1200" cap="none" normalizeH="0" baseline="0">
                        <a:ln>
                          <a:noFill/>
                        </a:ln>
                        <a:solidFill>
                          <a:srgbClr val="1C2766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E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0" lang="en-IN" sz="1400" b="1" i="0" u="none" strike="noStrike" kern="1200" cap="none" normalizeH="0" baseline="0">
                        <a:ln>
                          <a:noFill/>
                        </a:ln>
                        <a:solidFill>
                          <a:srgbClr val="1C2766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E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0" lang="en-IN" sz="1400" b="1" i="0" u="none" strike="noStrike" kern="1200" cap="none" normalizeH="0" baseline="0">
                        <a:ln>
                          <a:noFill/>
                        </a:ln>
                        <a:solidFill>
                          <a:srgbClr val="1C2766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E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0" lang="en-IN" sz="1400" b="1" i="0" u="none" strike="noStrike" kern="1200" cap="none" normalizeH="0" baseline="0">
                        <a:ln>
                          <a:noFill/>
                        </a:ln>
                        <a:solidFill>
                          <a:srgbClr val="1C2766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74008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kumimoji="0" lang="en-IN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Mortalidade</a:t>
                      </a:r>
                      <a:r>
                        <a:rPr kumimoji="0" lang="en-I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IN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por</a:t>
                      </a:r>
                      <a:r>
                        <a:rPr kumimoji="0" lang="en-I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IN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todas</a:t>
                      </a:r>
                      <a:r>
                        <a:rPr kumimoji="0" lang="en-I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as </a:t>
                      </a:r>
                      <a:r>
                        <a:rPr kumimoji="0" lang="en-IN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causas</a:t>
                      </a:r>
                      <a:endParaRPr kumimoji="0" lang="en-I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C2766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B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37 (2.9)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B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61 (4.9)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B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CF483E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0.59</a:t>
                      </a:r>
                      <a:r>
                        <a:rPr kumimoji="0" lang="en-IN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(0.39-0.89) </a:t>
                      </a:r>
                      <a:r>
                        <a:rPr kumimoji="0" lang="en-IN" sz="1400" b="0" i="1" u="none" strike="noStrike" kern="1200" cap="none" normalizeH="0" baseline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en-IN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=0.010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B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CF483E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B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386422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kumimoji="0" lang="en-IN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Morte</a:t>
                      </a:r>
                      <a:r>
                        <a:rPr kumimoji="0" lang="en-I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Cardiovascular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E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34 (2.7)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E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56 (4.5)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E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CF483E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0.59</a:t>
                      </a:r>
                      <a:r>
                        <a:rPr kumimoji="0" lang="en-IN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(0.39-0.90)</a:t>
                      </a:r>
                      <a:r>
                        <a:rPr kumimoji="0" lang="en-IN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p</a:t>
                      </a:r>
                      <a:r>
                        <a:rPr kumimoji="0" lang="en-IN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=0.014</a:t>
                      </a:r>
                      <a:endParaRPr kumimoji="0" lang="en-IN" sz="1400" b="0" i="0" u="none" strike="noStrike" kern="1200" cap="none" normalizeH="0" baseline="0">
                        <a:ln>
                          <a:noFill/>
                        </a:ln>
                        <a:solidFill>
                          <a:srgbClr val="1C2766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E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CF483E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629523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kumimoji="0" lang="en-IN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Infarto</a:t>
                      </a:r>
                      <a:r>
                        <a:rPr kumimoji="0" lang="en-I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do </a:t>
                      </a:r>
                      <a:r>
                        <a:rPr kumimoji="0" lang="en-IN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mioc</a:t>
                      </a:r>
                      <a:r>
                        <a:rPr kumimoji="0" lang="en-US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árdio</a:t>
                      </a:r>
                      <a:endParaRPr kumimoji="0" lang="en-I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C2766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B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25 (2.0)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B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29 (2.4)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B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0.86 (0.50-1.46)</a:t>
                      </a:r>
                      <a:r>
                        <a:rPr kumimoji="0" lang="en-IN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p</a:t>
                      </a:r>
                      <a:r>
                        <a:rPr kumimoji="0" lang="en-IN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=0.57</a:t>
                      </a:r>
                      <a:endParaRPr kumimoji="0" lang="en-IN" sz="1400" b="0" i="0" u="none" strike="noStrike" kern="1200" cap="none" normalizeH="0" baseline="0">
                        <a:ln>
                          <a:noFill/>
                        </a:ln>
                        <a:solidFill>
                          <a:srgbClr val="1C2766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B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B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302607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kumimoji="0" lang="en-IN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Trombose</a:t>
                      </a:r>
                      <a:r>
                        <a:rPr kumimoji="0" lang="en-I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de Stent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6 (0.5)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3 (0.2)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E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1.94 (0.48-7.76)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en-IN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=</a:t>
                      </a:r>
                      <a:r>
                        <a:rPr kumimoji="0" lang="en-IN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E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-0.94%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6776022"/>
                  </a:ext>
                </a:extLst>
              </a:tr>
            </a:tbl>
          </a:graphicData>
        </a:graphic>
      </p:graphicFrame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9A182C54-B42B-C242-AE55-8D653FD72087}"/>
              </a:ext>
            </a:extLst>
          </p:cNvPr>
          <p:cNvGrpSpPr/>
          <p:nvPr/>
        </p:nvGrpSpPr>
        <p:grpSpPr>
          <a:xfrm>
            <a:off x="8556133" y="2945375"/>
            <a:ext cx="3464617" cy="2457095"/>
            <a:chOff x="6489982" y="2079579"/>
            <a:chExt cx="2598463" cy="1842821"/>
          </a:xfrm>
        </p:grpSpPr>
        <p:sp>
          <p:nvSpPr>
            <p:cNvPr id="9" name="TextBox 12">
              <a:extLst>
                <a:ext uri="{FF2B5EF4-FFF2-40B4-BE49-F238E27FC236}">
                  <a16:creationId xmlns:a16="http://schemas.microsoft.com/office/drawing/2014/main" xmlns="" id="{D2E7D2AD-EC0F-385E-7A5B-B66522BB1562}"/>
                </a:ext>
              </a:extLst>
            </p:cNvPr>
            <p:cNvSpPr txBox="1"/>
            <p:nvPr/>
          </p:nvSpPr>
          <p:spPr>
            <a:xfrm>
              <a:off x="6489982" y="2157861"/>
              <a:ext cx="2598463" cy="1764539"/>
            </a:xfrm>
            <a:prstGeom prst="roundRect">
              <a:avLst>
                <a:gd name="adj" fmla="val 28419"/>
              </a:avLst>
            </a:prstGeom>
            <a:noFill/>
            <a:ln w="19050">
              <a:solidFill>
                <a:srgbClr val="CF483E"/>
              </a:solidFill>
            </a:ln>
          </p:spPr>
          <p:txBody>
            <a:bodyPr wrap="square" lIns="1152000" tIns="36000" rIns="0" bIns="36000" rtlCol="0" anchor="t" anchorCtr="0">
              <a:noAutofit/>
            </a:bodyPr>
            <a:lstStyle/>
            <a:p>
              <a:pPr>
                <a:lnSpc>
                  <a:spcPct val="105000"/>
                </a:lnSpc>
                <a:spcAft>
                  <a:spcPts val="600"/>
                </a:spcAft>
              </a:pPr>
              <a:endParaRPr lang="en-US" sz="1600" b="1">
                <a:solidFill>
                  <a:srgbClr val="343A66"/>
                </a:solidFill>
              </a:endParaRPr>
            </a:p>
          </p:txBody>
        </p:sp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xmlns="" id="{F51F1366-3D0D-3618-B633-84625BEF62E6}"/>
                </a:ext>
              </a:extLst>
            </p:cNvPr>
            <p:cNvGrpSpPr/>
            <p:nvPr/>
          </p:nvGrpSpPr>
          <p:grpSpPr>
            <a:xfrm>
              <a:off x="6624637" y="2079579"/>
              <a:ext cx="2392517" cy="1393198"/>
              <a:chOff x="6647367" y="2566179"/>
              <a:chExt cx="2392517" cy="1393198"/>
            </a:xfrm>
          </p:grpSpPr>
          <p:sp>
            <p:nvSpPr>
              <p:cNvPr id="11" name="TextBox 43">
                <a:extLst>
                  <a:ext uri="{FF2B5EF4-FFF2-40B4-BE49-F238E27FC236}">
                    <a16:creationId xmlns:a16="http://schemas.microsoft.com/office/drawing/2014/main" xmlns="" id="{599722AF-EC71-F874-21BB-CF29808502FE}"/>
                  </a:ext>
                </a:extLst>
              </p:cNvPr>
              <p:cNvSpPr txBox="1"/>
              <p:nvPr/>
            </p:nvSpPr>
            <p:spPr>
              <a:xfrm>
                <a:off x="6717628" y="2566179"/>
                <a:ext cx="359891" cy="8569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l"/>
                <a:r>
                  <a:rPr lang="en-GB" sz="11733">
                    <a:solidFill>
                      <a:srgbClr val="CF483E"/>
                    </a:solidFill>
                    <a:latin typeface="Georgia" panose="02040502050405020303" pitchFamily="18" charset="0"/>
                  </a:rPr>
                  <a:t>“</a:t>
                </a:r>
              </a:p>
            </p:txBody>
          </p:sp>
          <p:sp>
            <p:nvSpPr>
              <p:cNvPr id="12" name="TextBox 23">
                <a:extLst>
                  <a:ext uri="{FF2B5EF4-FFF2-40B4-BE49-F238E27FC236}">
                    <a16:creationId xmlns:a16="http://schemas.microsoft.com/office/drawing/2014/main" xmlns="" id="{789BB2CC-7388-D49A-93E6-6654195DF0C7}"/>
                  </a:ext>
                </a:extLst>
              </p:cNvPr>
              <p:cNvSpPr txBox="1"/>
              <p:nvPr/>
            </p:nvSpPr>
            <p:spPr>
              <a:xfrm>
                <a:off x="6647367" y="2810744"/>
                <a:ext cx="2392517" cy="1148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BR" sz="1600" b="1" dirty="0">
                    <a:solidFill>
                      <a:srgbClr val="1C2766"/>
                    </a:solidFill>
                  </a:rPr>
                  <a:t>           A vacinação contra a gripe deve ser considerada como parte do tratamento hospitalar após o infarto do miocárdio ”</a:t>
                </a:r>
                <a:endParaRPr lang="en-US" sz="1600" b="1" dirty="0">
                  <a:solidFill>
                    <a:srgbClr val="1C2766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7179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B29D04B9-740C-462C-7BE1-4BF0B78787EF}"/>
              </a:ext>
            </a:extLst>
          </p:cNvPr>
          <p:cNvSpPr txBox="1">
            <a:spLocks/>
          </p:cNvSpPr>
          <p:nvPr/>
        </p:nvSpPr>
        <p:spPr>
          <a:xfrm>
            <a:off x="380065" y="302215"/>
            <a:ext cx="10592735" cy="881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Desempenho da vacina contra influenza contra eventos cardiovasculares</a:t>
            </a:r>
            <a:endParaRPr lang="fr-FR" sz="3200" dirty="0"/>
          </a:p>
        </p:txBody>
      </p:sp>
      <p:graphicFrame>
        <p:nvGraphicFramePr>
          <p:cNvPr id="5" name="Tableau 75">
            <a:extLst>
              <a:ext uri="{FF2B5EF4-FFF2-40B4-BE49-F238E27FC236}">
                <a16:creationId xmlns:a16="http://schemas.microsoft.com/office/drawing/2014/main" xmlns="" id="{B4D58EB9-B9CB-7E2A-A2A4-50B03038B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800562"/>
              </p:ext>
            </p:extLst>
          </p:nvPr>
        </p:nvGraphicFramePr>
        <p:xfrm>
          <a:off x="223549" y="2078182"/>
          <a:ext cx="11574970" cy="4036909"/>
        </p:xfrm>
        <a:graphic>
          <a:graphicData uri="http://schemas.openxmlformats.org/drawingml/2006/table">
            <a:tbl>
              <a:tblPr/>
              <a:tblGrid>
                <a:gridCol w="4279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329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7548"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Verdana" pitchFamily="34" charset="0"/>
                        <a:defRPr sz="1400" b="1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Autores</a:t>
                      </a:r>
                      <a:endParaRPr kumimoji="0" lang="en-US" altLang="fr-FR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3A66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Verdana" pitchFamily="34" charset="0"/>
                        <a:defRPr sz="1400" b="1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Desfechos</a:t>
                      </a:r>
                      <a:endParaRPr kumimoji="0" lang="en-US" altLang="fr-FR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3A66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Verdana" pitchFamily="34" charset="0"/>
                        <a:defRPr sz="1400" b="1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Efeito</a:t>
                      </a:r>
                      <a:r>
                        <a:rPr kumimoji="0" lang="en-US" altLang="fr-F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da </a:t>
                      </a:r>
                      <a:r>
                        <a:rPr kumimoji="0" lang="en-US" altLang="fr-FR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Vacina</a:t>
                      </a:r>
                      <a:endParaRPr kumimoji="0" lang="en-US" altLang="fr-FR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3A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0781"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Verdana" pitchFamily="34" charset="0"/>
                        <a:defRPr sz="1400" b="1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Loomba RS, </a:t>
                      </a:r>
                      <a:r>
                        <a:rPr kumimoji="0" lang="en-GB" altLang="fr-FR" sz="15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J Cardiovasc </a:t>
                      </a:r>
                      <a:r>
                        <a:rPr kumimoji="0" lang="en-GB" altLang="fr-FR" sz="15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Pharmacol</a:t>
                      </a:r>
                      <a:r>
                        <a:rPr kumimoji="0" lang="en-GB" altLang="fr-FR" sz="15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fr-FR" sz="15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Ther</a:t>
                      </a:r>
                      <a:r>
                        <a:rPr kumimoji="0" lang="en-GB" altLang="fr-F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, 2012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EF5"/>
                    </a:solidFill>
                  </a:tcPr>
                </a:tc>
                <a:tc>
                  <a:txBody>
                    <a:bodyPr/>
                    <a:lstStyle>
                      <a:lvl1pPr marL="171450" indent="-17145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Verdana" pitchFamily="34" charset="0"/>
                        <a:defRPr sz="1400" b="1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altLang="fr-F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MACE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EF5"/>
                    </a:solidFill>
                  </a:tcPr>
                </a:tc>
                <a:tc>
                  <a:txBody>
                    <a:bodyPr/>
                    <a:lstStyle>
                      <a:lvl1pPr marL="171450" indent="-17145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Verdana" pitchFamily="34" charset="0"/>
                        <a:defRPr sz="1400" b="1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GB" altLang="fr-FR" sz="2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CF483E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-54% </a:t>
                      </a:r>
                      <a:r>
                        <a:rPr kumimoji="0" lang="en-GB" alt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F483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IC 95% 26-71%</a:t>
                      </a:r>
                      <a:endParaRPr kumimoji="0" lang="en-GB" alt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C276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9868"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Verdana" pitchFamily="34" charset="0"/>
                        <a:defRPr sz="1400" b="1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Udell</a:t>
                      </a:r>
                      <a:r>
                        <a:rPr kumimoji="0" lang="en-GB" altLang="fr-F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JA, </a:t>
                      </a:r>
                      <a:r>
                        <a:rPr kumimoji="0" lang="en-GB" altLang="fr-FR" sz="15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JAMA</a:t>
                      </a:r>
                      <a:r>
                        <a:rPr kumimoji="0" lang="en-GB" altLang="fr-F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, 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BEA"/>
                    </a:solidFill>
                  </a:tcPr>
                </a:tc>
                <a:tc>
                  <a:txBody>
                    <a:bodyPr/>
                    <a:lstStyle>
                      <a:lvl1pPr marL="171450" indent="-17145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Verdana" pitchFamily="34" charset="0"/>
                        <a:defRPr sz="1400" b="1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altLang="fr-FR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Eventos</a:t>
                      </a:r>
                      <a:r>
                        <a:rPr kumimoji="0" lang="en-GB" altLang="fr-F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fr-FR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Cardiovasculares</a:t>
                      </a:r>
                      <a:endParaRPr kumimoji="0" lang="en-GB" altLang="fr-FR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1C2766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BEA"/>
                    </a:solidFill>
                  </a:tcPr>
                </a:tc>
                <a:tc>
                  <a:txBody>
                    <a:bodyPr/>
                    <a:lstStyle>
                      <a:lvl1pPr marL="171450" indent="-17145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Verdana" pitchFamily="34" charset="0"/>
                        <a:defRPr sz="1400" b="1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altLang="fr-FR" sz="2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CF483E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-36% </a:t>
                      </a:r>
                      <a:r>
                        <a:rPr kumimoji="0" lang="en-GB" altLang="fr-FR" sz="15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CF483E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IC 95% 14-52%</a:t>
                      </a:r>
                      <a:endParaRPr kumimoji="0" lang="en-GB" altLang="fr-FR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1C2766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B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120"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Verdana" pitchFamily="34" charset="0"/>
                        <a:defRPr sz="1400" b="1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Clar</a:t>
                      </a:r>
                      <a:r>
                        <a:rPr kumimoji="0" lang="en-GB" altLang="fr-F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C, </a:t>
                      </a:r>
                      <a:r>
                        <a:rPr kumimoji="0" lang="en-GB" altLang="fr-FR" sz="15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Cochrane Library</a:t>
                      </a:r>
                      <a:r>
                        <a:rPr kumimoji="0" lang="en-GB" altLang="fr-F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, 2015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EF5"/>
                    </a:solidFill>
                  </a:tcPr>
                </a:tc>
                <a:tc>
                  <a:txBody>
                    <a:bodyPr/>
                    <a:lstStyle>
                      <a:lvl1pPr marL="171450" indent="-17145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Verdana" pitchFamily="34" charset="0"/>
                        <a:defRPr sz="1400" b="1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altLang="fr-FR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Morte</a:t>
                      </a:r>
                      <a:r>
                        <a:rPr kumimoji="0" lang="en-GB" altLang="fr-F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Cardiovascular </a:t>
                      </a:r>
                      <a:r>
                        <a:rPr kumimoji="0" lang="en-GB" altLang="fr-FR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em</a:t>
                      </a:r>
                      <a:r>
                        <a:rPr kumimoji="0" lang="en-GB" altLang="fr-F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fr-FR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pacientes</a:t>
                      </a:r>
                      <a:r>
                        <a:rPr kumimoji="0" lang="en-GB" altLang="fr-F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com DCV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EF5"/>
                    </a:solidFill>
                  </a:tcPr>
                </a:tc>
                <a:tc>
                  <a:txBody>
                    <a:bodyPr/>
                    <a:lstStyle>
                      <a:lvl1pPr marL="171450" indent="-17145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Verdana" pitchFamily="34" charset="0"/>
                        <a:defRPr sz="1400" b="1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altLang="fr-FR" sz="2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CF483E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-56%</a:t>
                      </a:r>
                      <a:r>
                        <a:rPr kumimoji="0" lang="en-GB" altLang="fr-FR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CF483E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fr-FR" sz="15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CF483E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IC 95% 24-74%</a:t>
                      </a:r>
                      <a:endParaRPr kumimoji="0" lang="en-GB" altLang="fr-FR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1C2766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9868"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Verdana" pitchFamily="34" charset="0"/>
                        <a:defRPr sz="1400" b="1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Barnes M, </a:t>
                      </a:r>
                      <a:r>
                        <a:rPr kumimoji="0" lang="en-GB" altLang="fr-FR" sz="15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Heart</a:t>
                      </a:r>
                      <a:r>
                        <a:rPr kumimoji="0" lang="en-GB" altLang="fr-F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, 2015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BEA"/>
                    </a:solidFill>
                  </a:tcPr>
                </a:tc>
                <a:tc>
                  <a:txBody>
                    <a:bodyPr/>
                    <a:lstStyle>
                      <a:lvl1pPr marL="171450" indent="-17145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Verdana" pitchFamily="34" charset="0"/>
                        <a:defRPr sz="1400" b="1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altLang="fr-FR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Infarto</a:t>
                      </a:r>
                      <a:r>
                        <a:rPr kumimoji="0" lang="en-GB" altLang="fr-F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do </a:t>
                      </a:r>
                      <a:r>
                        <a:rPr kumimoji="0" lang="en-GB" altLang="fr-FR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Mioc</a:t>
                      </a:r>
                      <a:r>
                        <a:rPr kumimoji="0" lang="en-US" altLang="fr-FR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árdio</a:t>
                      </a:r>
                      <a:endParaRPr kumimoji="0" lang="en-GB" altLang="fr-FR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1C2766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BEA"/>
                    </a:solidFill>
                  </a:tcPr>
                </a:tc>
                <a:tc>
                  <a:txBody>
                    <a:bodyPr/>
                    <a:lstStyle>
                      <a:lvl1pPr marL="171450" indent="-17145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Verdana" pitchFamily="34" charset="0"/>
                        <a:defRPr sz="1400" b="1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 kern="1200">
                          <a:solidFill>
                            <a:srgbClr val="59616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GB" altLang="fr-FR" sz="2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CF483E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-29%</a:t>
                      </a:r>
                      <a:r>
                        <a:rPr kumimoji="0" lang="en-GB" altLang="fr-FR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CF483E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fr-FR" sz="15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CF483E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IC 95% 9-44%</a:t>
                      </a:r>
                      <a:endParaRPr kumimoji="0" lang="en-GB" altLang="fr-FR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1C2766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B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9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Lee KR et al. </a:t>
                      </a:r>
                      <a:r>
                        <a:rPr kumimoji="0" lang="en-GB" altLang="fr-FR" sz="15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Neuroepidemiology</a:t>
                      </a:r>
                      <a:r>
                        <a:rPr kumimoji="0" lang="en-GB" altLang="fr-F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, 2017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E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altLang="fr-FR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Risco</a:t>
                      </a:r>
                      <a:r>
                        <a:rPr kumimoji="0" lang="en-GB" altLang="fr-F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de AVC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E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CF483E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-18%</a:t>
                      </a:r>
                      <a:r>
                        <a:rPr kumimoji="0" lang="en-GB" sz="2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CF483E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fr-FR" sz="15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CF483E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IC 95% 9-25%</a:t>
                      </a:r>
                      <a:endParaRPr kumimoji="0" lang="en-GB" altLang="fr-FR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1C2766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9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Fukuta</a:t>
                      </a:r>
                      <a:r>
                        <a:rPr kumimoji="0" lang="en-GB" altLang="fr-F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et al. </a:t>
                      </a:r>
                      <a:r>
                        <a:rPr kumimoji="0" lang="en-GB" altLang="fr-FR" sz="15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Heart Fail Rev</a:t>
                      </a:r>
                      <a:r>
                        <a:rPr kumimoji="0" lang="en-GB" altLang="fr-F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, 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E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altLang="fr-FR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Hospitaliza</a:t>
                      </a:r>
                      <a:r>
                        <a:rPr kumimoji="0" lang="en-US" altLang="fr-FR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ções</a:t>
                      </a:r>
                      <a:r>
                        <a:rPr kumimoji="0" lang="en-US" altLang="fr-F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fr-FR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por</a:t>
                      </a:r>
                      <a:r>
                        <a:rPr kumimoji="0" lang="en-US" altLang="fr-F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fr-FR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Causa</a:t>
                      </a:r>
                      <a:r>
                        <a:rPr kumimoji="0" lang="en-US" altLang="fr-F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fr-F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1C2766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Cardiovascular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E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GB" altLang="fr-FR" sz="2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CF483E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-16% </a:t>
                      </a:r>
                      <a:r>
                        <a:rPr kumimoji="0" lang="en-GB" altLang="fr-FR" sz="15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CF483E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IC 95% 0,68-0,80%</a:t>
                      </a:r>
                      <a:endParaRPr kumimoji="0" lang="en-GB" altLang="fr-FR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1C2766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678995"/>
                  </a:ext>
                </a:extLst>
              </a:tr>
            </a:tbl>
          </a:graphicData>
        </a:graphic>
      </p:graphicFrame>
      <p:sp>
        <p:nvSpPr>
          <p:cNvPr id="6" name="ZoneTexte 6">
            <a:extLst>
              <a:ext uri="{FF2B5EF4-FFF2-40B4-BE49-F238E27FC236}">
                <a16:creationId xmlns:a16="http://schemas.microsoft.com/office/drawing/2014/main" xmlns="" id="{64D21E1A-FA9A-7BE6-95A4-FEC98D42F941}"/>
              </a:ext>
            </a:extLst>
          </p:cNvPr>
          <p:cNvSpPr txBox="1"/>
          <p:nvPr/>
        </p:nvSpPr>
        <p:spPr>
          <a:xfrm>
            <a:off x="223549" y="1184179"/>
            <a:ext cx="115749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343A66"/>
                </a:solidFill>
              </a:rPr>
              <a:t>Faixa de eficácia estatisticamente significativa</a:t>
            </a:r>
            <a:r>
              <a:rPr lang="en-US" sz="2400" b="1" dirty="0">
                <a:solidFill>
                  <a:srgbClr val="CF483E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16-56%</a:t>
            </a:r>
          </a:p>
          <a:p>
            <a:r>
              <a:rPr lang="pt-BR" sz="1600" dirty="0">
                <a:solidFill>
                  <a:srgbClr val="343A66"/>
                </a:solidFill>
              </a:rPr>
              <a:t>Revisão sistemática recente e/ou meta-análises</a:t>
            </a:r>
            <a:endParaRPr lang="en-US" sz="1333" dirty="0">
              <a:solidFill>
                <a:srgbClr val="343A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12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C737154-8D91-A5AE-5028-484C72596916}"/>
              </a:ext>
            </a:extLst>
          </p:cNvPr>
          <p:cNvSpPr txBox="1">
            <a:spLocks/>
          </p:cNvSpPr>
          <p:nvPr/>
        </p:nvSpPr>
        <p:spPr>
          <a:xfrm>
            <a:off x="522516" y="399002"/>
            <a:ext cx="10084204" cy="41857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cap="none" baseline="0">
                <a:solidFill>
                  <a:srgbClr val="525CA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sz="3200" b="0" dirty="0">
                <a:solidFill>
                  <a:schemeClr val="tx1"/>
                </a:solidFill>
              </a:rPr>
              <a:t>Vacinação contra influenza em adultos com diabetes</a:t>
            </a:r>
            <a:r>
              <a:rPr lang="en-AU" sz="2000" b="0" baseline="60000" dirty="0">
                <a:solidFill>
                  <a:schemeClr val="tx1"/>
                </a:solidFill>
              </a:rPr>
              <a:t>1</a:t>
            </a:r>
            <a:r>
              <a:rPr lang="en-AU" sz="3200" b="0" dirty="0">
                <a:solidFill>
                  <a:schemeClr val="tx1"/>
                </a:solidFill>
              </a:rPr>
              <a:t> </a:t>
            </a:r>
            <a:endParaRPr lang="en-US" sz="2800" b="0" baseline="30000" dirty="0">
              <a:solidFill>
                <a:schemeClr val="tx1"/>
              </a:solidFill>
            </a:endParaRPr>
          </a:p>
        </p:txBody>
      </p:sp>
      <p:sp>
        <p:nvSpPr>
          <p:cNvPr id="5" name="Espace réservé du pied de page 61">
            <a:extLst>
              <a:ext uri="{FF2B5EF4-FFF2-40B4-BE49-F238E27FC236}">
                <a16:creationId xmlns:a16="http://schemas.microsoft.com/office/drawing/2014/main" xmlns="" id="{119E4DB0-2130-1076-EAD7-44FE42544564}"/>
              </a:ext>
            </a:extLst>
          </p:cNvPr>
          <p:cNvSpPr txBox="1">
            <a:spLocks/>
          </p:cNvSpPr>
          <p:nvPr/>
        </p:nvSpPr>
        <p:spPr>
          <a:xfrm>
            <a:off x="7911216" y="6719501"/>
            <a:ext cx="1974900" cy="138499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727FA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</a:rPr>
              <a:t>MAT-GLB-2003905 v2.0 07/2021 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186C0C65-AB07-980C-783C-924C27CF9BB4}"/>
              </a:ext>
            </a:extLst>
          </p:cNvPr>
          <p:cNvSpPr txBox="1">
            <a:spLocks/>
          </p:cNvSpPr>
          <p:nvPr/>
        </p:nvSpPr>
        <p:spPr>
          <a:xfrm>
            <a:off x="2683415" y="1342821"/>
            <a:ext cx="7411529" cy="392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Meta-análise: vacinação contra influenza em adultos em idade produtiva (18-64 anos) com diabetes </a:t>
            </a:r>
            <a:r>
              <a:rPr lang="en-AU" baseline="30000"/>
              <a:t>†</a:t>
            </a:r>
          </a:p>
          <a:p>
            <a:endParaRPr lang="fr-FR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9396A74E-40AC-F658-36A2-98163E2096C1}"/>
              </a:ext>
            </a:extLst>
          </p:cNvPr>
          <p:cNvSpPr txBox="1">
            <a:spLocks/>
          </p:cNvSpPr>
          <p:nvPr/>
        </p:nvSpPr>
        <p:spPr>
          <a:xfrm>
            <a:off x="1609963" y="6218088"/>
            <a:ext cx="7411529" cy="49197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altLang="en-US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†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Meta analysis of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 observational studies (N=170,924). </a:t>
            </a:r>
          </a:p>
          <a:p>
            <a:pPr>
              <a:spcBef>
                <a:spcPts val="200"/>
              </a:spcBef>
            </a:pP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95% CI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95% Confidence Interval;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NS,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significant;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odds ratio;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vaccine effectiveness </a:t>
            </a:r>
          </a:p>
          <a:p>
            <a:pPr>
              <a:spcBef>
                <a:spcPts val="200"/>
              </a:spcBef>
            </a:pP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</a:t>
            </a:r>
            <a:r>
              <a:rPr lang="en-US" alt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Remschmidt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C, </a:t>
            </a:r>
            <a:r>
              <a:rPr lang="en-US" alt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 al. BMC Med.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2015; 13: 53.</a:t>
            </a: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object 18">
            <a:extLst>
              <a:ext uri="{FF2B5EF4-FFF2-40B4-BE49-F238E27FC236}">
                <a16:creationId xmlns:a16="http://schemas.microsoft.com/office/drawing/2014/main" xmlns="" id="{D597D15F-FDA3-8AE7-7572-A3CAB6DF39BE}"/>
              </a:ext>
            </a:extLst>
          </p:cNvPr>
          <p:cNvGraphicFramePr>
            <a:graphicFrameLocks noGrp="1"/>
          </p:cNvGraphicFramePr>
          <p:nvPr/>
        </p:nvGraphicFramePr>
        <p:xfrm>
          <a:off x="2159767" y="2229699"/>
          <a:ext cx="7411527" cy="35459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41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98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43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89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78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75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89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90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100" b="1" dirty="0">
                          <a:solidFill>
                            <a:srgbClr val="3F4A90"/>
                          </a:solidFill>
                          <a:latin typeface="Arial"/>
                          <a:cs typeface="Arial"/>
                        </a:rPr>
                        <a:t>Outcome/design</a:t>
                      </a:r>
                      <a:endParaRPr sz="1100" dirty="0">
                        <a:solidFill>
                          <a:srgbClr val="3F4A9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47625" indent="-635"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No.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 included 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studies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solidFill>
                      <a:srgbClr val="3F4A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Adjusted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873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(95%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solidFill>
                      <a:srgbClr val="3F4A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50" b="1" spc="-7" baseline="-17676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6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solidFill>
                      <a:srgbClr val="3F4A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50800" marR="43180" indent="186055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No.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in-  cluded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studies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solidFill>
                      <a:srgbClr val="3F4A90"/>
                    </a:solidFill>
                  </a:tcPr>
                </a:tc>
                <a:tc>
                  <a:txBody>
                    <a:bodyPr/>
                    <a:lstStyle/>
                    <a:p>
                      <a:pPr marL="106680" marR="99060"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Off-season  adjusted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  (95%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solidFill>
                      <a:srgbClr val="3F4A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50" b="1" spc="-7" baseline="-17676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6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solidFill>
                      <a:srgbClr val="3F4A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3329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All-cause</a:t>
                      </a:r>
                      <a:r>
                        <a:rPr sz="1200" spc="-2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mortality</a:t>
                      </a: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i="1" spc="-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Case-control</a:t>
                      </a:r>
                      <a:endParaRPr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R w="6350">
                      <a:solidFill>
                        <a:srgbClr val="C4C7CA"/>
                      </a:solidFill>
                      <a:prstDash val="solid"/>
                    </a:lnR>
                    <a:lnB w="6350">
                      <a:solidFill>
                        <a:srgbClr val="C4C7CA"/>
                      </a:solidFill>
                      <a:prstDash val="solid"/>
                    </a:lnB>
                    <a:solidFill>
                      <a:srgbClr val="725F9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B w="6350">
                      <a:solidFill>
                        <a:srgbClr val="C4C7C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5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0.76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(0.07-8.06)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NA</a:t>
                      </a:r>
                      <a:r>
                        <a:rPr sz="1050" spc="-7" baseline="31746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050" baseline="31746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B w="6350">
                      <a:solidFill>
                        <a:srgbClr val="C4C7C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972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B w="6350">
                      <a:solidFill>
                        <a:srgbClr val="C4C7C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B w="6350">
                      <a:solidFill>
                        <a:srgbClr val="C4C7C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NA</a:t>
                      </a:r>
                      <a:r>
                        <a:rPr sz="1050" spc="-7" baseline="31746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050" baseline="31746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C4C7CA"/>
                      </a:solidFill>
                      <a:prstDash val="solid"/>
                    </a:lnL>
                    <a:lnB w="6350">
                      <a:solidFill>
                        <a:srgbClr val="C4C7C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0750">
                <a:tc>
                  <a:txBody>
                    <a:bodyPr/>
                    <a:lstStyle/>
                    <a:p>
                      <a:pPr marL="107950" marR="492759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2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All-cause  </a:t>
                      </a:r>
                      <a:r>
                        <a:rPr sz="1200" spc="-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hospitalization  </a:t>
                      </a:r>
                      <a:r>
                        <a:rPr sz="1200" i="1" spc="-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Case-control</a:t>
                      </a:r>
                      <a:endParaRPr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R w="6350">
                      <a:solidFill>
                        <a:srgbClr val="C4C7CA"/>
                      </a:solidFill>
                      <a:prstDash val="solid"/>
                    </a:lnR>
                    <a:lnT w="6350">
                      <a:solidFill>
                        <a:srgbClr val="C4C7CA"/>
                      </a:solidFill>
                      <a:prstDash val="solid"/>
                    </a:lnT>
                    <a:lnB w="6350">
                      <a:solidFill>
                        <a:srgbClr val="C4C7CA"/>
                      </a:solidFill>
                      <a:prstDash val="solid"/>
                    </a:lnB>
                    <a:solidFill>
                      <a:srgbClr val="725F9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C4C7CA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C4C7CA"/>
                      </a:solidFill>
                      <a:prstDash val="solid"/>
                    </a:lnT>
                    <a:lnB w="6350">
                      <a:solidFill>
                        <a:srgbClr val="C4C7C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200" spc="-5" dirty="0">
                          <a:solidFill>
                            <a:srgbClr val="676F79"/>
                          </a:solidFill>
                          <a:latin typeface="Arial"/>
                          <a:cs typeface="Arial"/>
                        </a:rPr>
                        <a:t>0.42</a:t>
                      </a:r>
                      <a:endParaRPr sz="1200" dirty="0">
                        <a:solidFill>
                          <a:srgbClr val="676F79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676F79"/>
                          </a:solidFill>
                          <a:latin typeface="Arial"/>
                          <a:cs typeface="Arial"/>
                        </a:rPr>
                        <a:t>(0.19-0.94)</a:t>
                      </a:r>
                    </a:p>
                  </a:txBody>
                  <a:tcPr marL="0" marR="0" marT="7556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77%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 w="6350">
                      <a:solidFill>
                        <a:srgbClr val="C4C7CA"/>
                      </a:solidFill>
                      <a:prstDash val="solid"/>
                    </a:lnT>
                    <a:lnB w="6350">
                      <a:solidFill>
                        <a:srgbClr val="C4C7C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50" dirty="0">
                        <a:latin typeface="Times New Roman"/>
                        <a:cs typeface="Times New Roman"/>
                      </a:endParaRPr>
                    </a:p>
                    <a:p>
                      <a:pPr marL="49720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 w="6350">
                      <a:solidFill>
                        <a:srgbClr val="C4C7CA"/>
                      </a:solidFill>
                      <a:prstDash val="solid"/>
                    </a:lnT>
                    <a:lnB w="6350">
                      <a:solidFill>
                        <a:srgbClr val="C4C7C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0.73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(0.65-0.83)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 w="6350">
                      <a:solidFill>
                        <a:srgbClr val="C4C7CA"/>
                      </a:solidFill>
                      <a:prstDash val="solid"/>
                    </a:lnT>
                    <a:lnB w="6350">
                      <a:solidFill>
                        <a:srgbClr val="C4C7C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NA</a:t>
                      </a:r>
                      <a:r>
                        <a:rPr sz="1050" spc="-7" baseline="31746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050" baseline="31746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C4C7CA"/>
                      </a:solidFill>
                      <a:prstDash val="solid"/>
                    </a:lnL>
                    <a:lnT w="6350">
                      <a:solidFill>
                        <a:srgbClr val="C4C7CA"/>
                      </a:solidFill>
                      <a:prstDash val="solid"/>
                    </a:lnT>
                    <a:lnB w="6350">
                      <a:solidFill>
                        <a:srgbClr val="C4C7C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6677">
                <a:tc>
                  <a:txBody>
                    <a:bodyPr/>
                    <a:lstStyle/>
                    <a:p>
                      <a:pPr marL="107950" marR="4254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2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Influenza/pneumonia  </a:t>
                      </a:r>
                      <a:r>
                        <a:rPr sz="1200" spc="-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hospitalization</a:t>
                      </a:r>
                      <a:endParaRPr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i="1" spc="-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Case-control</a:t>
                      </a:r>
                      <a:endParaRPr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6520" marB="0">
                    <a:lnR w="6350">
                      <a:solidFill>
                        <a:srgbClr val="C4C7CA"/>
                      </a:solidFill>
                      <a:prstDash val="solid"/>
                    </a:lnR>
                    <a:lnT w="6350">
                      <a:solidFill>
                        <a:srgbClr val="C4C7CA"/>
                      </a:solidFill>
                      <a:prstDash val="solid"/>
                    </a:lnT>
                    <a:lnB w="6350">
                      <a:solidFill>
                        <a:srgbClr val="C4C7CA"/>
                      </a:solidFill>
                      <a:prstDash val="solid"/>
                    </a:lnB>
                    <a:solidFill>
                      <a:srgbClr val="725F9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C4C7CA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C4C7CA"/>
                      </a:solidFill>
                      <a:prstDash val="solid"/>
                    </a:lnT>
                    <a:lnB w="6350">
                      <a:solidFill>
                        <a:srgbClr val="C4C7C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200" spc="-5" dirty="0">
                          <a:solidFill>
                            <a:srgbClr val="676F79"/>
                          </a:solidFill>
                          <a:latin typeface="Arial"/>
                          <a:cs typeface="Arial"/>
                        </a:rPr>
                        <a:t>0.57</a:t>
                      </a:r>
                      <a:endParaRPr sz="1200" dirty="0">
                        <a:solidFill>
                          <a:srgbClr val="676F79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676F79"/>
                          </a:solidFill>
                          <a:latin typeface="Arial"/>
                          <a:cs typeface="Arial"/>
                        </a:rPr>
                        <a:t>(0.46-0.72)</a:t>
                      </a:r>
                    </a:p>
                  </a:txBody>
                  <a:tcPr marL="0" marR="0" marT="9652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NA</a:t>
                      </a:r>
                      <a:r>
                        <a:rPr sz="1050" spc="-7" baseline="31746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050" baseline="31746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 w="6350">
                      <a:solidFill>
                        <a:srgbClr val="C4C7CA"/>
                      </a:solidFill>
                      <a:prstDash val="solid"/>
                    </a:lnT>
                    <a:lnB w="6350">
                      <a:solidFill>
                        <a:srgbClr val="C4C7C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49720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 w="6350">
                      <a:solidFill>
                        <a:srgbClr val="C4C7CA"/>
                      </a:solidFill>
                      <a:prstDash val="solid"/>
                    </a:lnT>
                    <a:lnB w="6350">
                      <a:solidFill>
                        <a:srgbClr val="C4C7C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200" spc="-5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0.88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(0.68-1.14)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6520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 w="6350">
                      <a:solidFill>
                        <a:srgbClr val="C4C7CA"/>
                      </a:solidFill>
                      <a:prstDash val="solid"/>
                    </a:lnT>
                    <a:lnB w="6350">
                      <a:solidFill>
                        <a:srgbClr val="C4C7C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NA</a:t>
                      </a:r>
                      <a:r>
                        <a:rPr sz="1050" spc="-7" baseline="31746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050" baseline="31746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C4C7CA"/>
                      </a:solidFill>
                      <a:prstDash val="solid"/>
                    </a:lnL>
                    <a:lnT w="6350">
                      <a:solidFill>
                        <a:srgbClr val="C4C7CA"/>
                      </a:solidFill>
                      <a:prstDash val="solid"/>
                    </a:lnT>
                    <a:lnB w="6350">
                      <a:solidFill>
                        <a:srgbClr val="C4C7C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4597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Influenza-like</a:t>
                      </a:r>
                      <a:r>
                        <a:rPr sz="1200" spc="-3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Illness</a:t>
                      </a: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i="1" spc="-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Case-control</a:t>
                      </a:r>
                      <a:endParaRPr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R w="6350">
                      <a:solidFill>
                        <a:srgbClr val="C4C7CA"/>
                      </a:solidFill>
                      <a:prstDash val="solid"/>
                    </a:lnR>
                    <a:lnT w="6350">
                      <a:solidFill>
                        <a:srgbClr val="C4C7CA"/>
                      </a:solidFill>
                      <a:prstDash val="solid"/>
                    </a:lnT>
                    <a:solidFill>
                      <a:srgbClr val="725F9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 w="6350">
                      <a:solidFill>
                        <a:srgbClr val="C4C7CA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0.99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(0.97-1.01)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NA</a:t>
                      </a:r>
                      <a:r>
                        <a:rPr sz="1050" spc="-7" baseline="31746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050" baseline="31746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 w="6350">
                      <a:solidFill>
                        <a:srgbClr val="C4C7CA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49720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 w="6350">
                      <a:solidFill>
                        <a:srgbClr val="C4C7CA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(0.90-1.12)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 w="6350">
                      <a:solidFill>
                        <a:srgbClr val="C4C7CA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NA</a:t>
                      </a:r>
                      <a:r>
                        <a:rPr sz="1050" spc="-7" baseline="31746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050" baseline="31746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C4C7CA"/>
                      </a:solidFill>
                      <a:prstDash val="solid"/>
                    </a:lnL>
                    <a:lnT w="6350">
                      <a:solidFill>
                        <a:srgbClr val="C4C7CA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547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xmlns="" id="{40FD7DF4-7DF3-8F66-1C18-D459554154B3}"/>
              </a:ext>
            </a:extLst>
          </p:cNvPr>
          <p:cNvSpPr txBox="1">
            <a:spLocks/>
          </p:cNvSpPr>
          <p:nvPr/>
        </p:nvSpPr>
        <p:spPr>
          <a:xfrm>
            <a:off x="4292212" y="6507250"/>
            <a:ext cx="7411529" cy="4136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AU" sz="1100" b="1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t>Remschmidt C, </a:t>
            </a:r>
            <a:r>
              <a:rPr lang="en-US" altLang="en-US" sz="1100" i="1">
                <a:solidFill>
                  <a:schemeClr val="tx1">
                    <a:lumMod val="50000"/>
                    <a:lumOff val="50000"/>
                  </a:schemeClr>
                </a:solidFill>
              </a:rPr>
              <a:t>et al. BMC Med. </a:t>
            </a:r>
            <a:r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t>2015; 13: 53.</a:t>
            </a:r>
            <a:endParaRPr lang="en-A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xmlns="" id="{0E030AC4-D039-A952-7D10-2935D844EBFB}"/>
              </a:ext>
            </a:extLst>
          </p:cNvPr>
          <p:cNvSpPr txBox="1">
            <a:spLocks/>
          </p:cNvSpPr>
          <p:nvPr/>
        </p:nvSpPr>
        <p:spPr>
          <a:xfrm>
            <a:off x="739884" y="95003"/>
            <a:ext cx="11210919" cy="986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spc="-30" dirty="0"/>
              <a:t>A vacinação contra a gripe reduz a mortalidade em idosos com diabetes</a:t>
            </a:r>
            <a:r>
              <a:rPr lang="en-AU" sz="2800" spc="-30" baseline="60000" dirty="0"/>
              <a:t>1</a:t>
            </a:r>
            <a:r>
              <a:rPr lang="en-AU" sz="2800" spc="-30" dirty="0"/>
              <a:t> </a:t>
            </a:r>
            <a:endParaRPr lang="en-US" sz="2800" spc="-30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xmlns="" id="{B5124325-A35B-83DE-2F49-EF60B4B6055B}"/>
              </a:ext>
            </a:extLst>
          </p:cNvPr>
          <p:cNvSpPr txBox="1">
            <a:spLocks/>
          </p:cNvSpPr>
          <p:nvPr/>
        </p:nvSpPr>
        <p:spPr>
          <a:xfrm>
            <a:off x="1574486" y="1365312"/>
            <a:ext cx="5818773" cy="54576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Meta-análise: vacinação contra influenza em idosos (&gt; 65 anos) com diabetes</a:t>
            </a:r>
            <a:r>
              <a:rPr lang="en-AU" baseline="30000"/>
              <a:t>1†</a:t>
            </a:r>
            <a:endParaRPr lang="en-AU" dirty="0"/>
          </a:p>
        </p:txBody>
      </p:sp>
      <p:pic>
        <p:nvPicPr>
          <p:cNvPr id="7" name="Graphic 23" descr="Man with cane">
            <a:extLst>
              <a:ext uri="{FF2B5EF4-FFF2-40B4-BE49-F238E27FC236}">
                <a16:creationId xmlns:a16="http://schemas.microsoft.com/office/drawing/2014/main" xmlns="" id="{02E881DA-2715-308B-BEBE-4EBA3D0A1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8353" y="1260091"/>
            <a:ext cx="756208" cy="756208"/>
          </a:xfrm>
          <a:prstGeom prst="rect">
            <a:avLst/>
          </a:prstGeom>
        </p:spPr>
      </p:pic>
      <p:graphicFrame>
        <p:nvGraphicFramePr>
          <p:cNvPr id="8" name="object 24">
            <a:extLst>
              <a:ext uri="{FF2B5EF4-FFF2-40B4-BE49-F238E27FC236}">
                <a16:creationId xmlns:a16="http://schemas.microsoft.com/office/drawing/2014/main" xmlns="" id="{172D9D90-E165-9608-B8B9-4554ED20F4EE}"/>
              </a:ext>
            </a:extLst>
          </p:cNvPr>
          <p:cNvGraphicFramePr>
            <a:graphicFrameLocks noGrp="1"/>
          </p:cNvGraphicFramePr>
          <p:nvPr/>
        </p:nvGraphicFramePr>
        <p:xfrm>
          <a:off x="735538" y="2194455"/>
          <a:ext cx="7420225" cy="3810227"/>
        </p:xfrm>
        <a:graphic>
          <a:graphicData uri="http://schemas.openxmlformats.org/drawingml/2006/table">
            <a:tbl>
              <a:tblPr firstRow="1" bandRow="1"/>
              <a:tblGrid>
                <a:gridCol w="19335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8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17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00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25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65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71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4911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3F4A90"/>
                          </a:solidFill>
                          <a:latin typeface="Arial"/>
                          <a:cs typeface="Arial"/>
                        </a:rPr>
                        <a:t>Outcome/design</a:t>
                      </a:r>
                      <a:endParaRPr sz="1200" dirty="0">
                        <a:solidFill>
                          <a:srgbClr val="3F4A9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>
                      <a:noFill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53340" marR="45085" indent="-63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No. of  included 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studies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4A9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40360" marR="172720" indent="-160655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Adjusted</a:t>
                      </a:r>
                      <a:r>
                        <a:rPr sz="9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 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(95%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CI)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4A9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7" baseline="-18518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4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4A9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5570" marR="107950" indent="-63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No. of  included 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studies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4A9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0650" marR="113030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Off-season</a:t>
                      </a:r>
                      <a:r>
                        <a:rPr sz="9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ad-  justed 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 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(95%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CI)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4A9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200" b="1" spc="7" baseline="-18518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400" dirty="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4A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982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350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5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All-cause</a:t>
                      </a:r>
                      <a:r>
                        <a:rPr sz="1050" spc="-1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mortality</a:t>
                      </a:r>
                    </a:p>
                    <a:p>
                      <a:pPr marL="919480" marR="41275" indent="389890">
                        <a:lnSpc>
                          <a:spcPct val="116500"/>
                        </a:lnSpc>
                        <a:spcBef>
                          <a:spcPts val="720"/>
                        </a:spcBef>
                      </a:pPr>
                      <a:r>
                        <a:rPr sz="1050" i="1" spc="-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Cohort  Case-control</a:t>
                      </a:r>
                      <a:endParaRPr sz="105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>
                      <a:noFill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6B747B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5F9E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2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6B747B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676F79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200" spc="-5" dirty="0">
                          <a:solidFill>
                            <a:srgbClr val="676F79"/>
                          </a:solidFill>
                          <a:latin typeface="Arial"/>
                          <a:cs typeface="Arial"/>
                        </a:rPr>
                        <a:t>0.62</a:t>
                      </a:r>
                      <a:r>
                        <a:rPr sz="1200" spc="-80" dirty="0">
                          <a:solidFill>
                            <a:srgbClr val="676F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676F79"/>
                          </a:solidFill>
                          <a:latin typeface="Arial"/>
                          <a:cs typeface="Arial"/>
                        </a:rPr>
                        <a:t>(0.57-0.68)</a:t>
                      </a: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spc="-5" dirty="0">
                          <a:solidFill>
                            <a:srgbClr val="676F79"/>
                          </a:solidFill>
                          <a:latin typeface="Arial"/>
                          <a:cs typeface="Arial"/>
                        </a:rPr>
                        <a:t>0.44</a:t>
                      </a:r>
                      <a:r>
                        <a:rPr sz="1200" spc="-80" dirty="0">
                          <a:solidFill>
                            <a:srgbClr val="676F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676F79"/>
                          </a:solidFill>
                          <a:latin typeface="Arial"/>
                          <a:cs typeface="Arial"/>
                        </a:rPr>
                        <a:t>(0.36-0.53)</a:t>
                      </a:r>
                    </a:p>
                  </a:txBody>
                  <a:tcPr marL="0" marR="0" marT="0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6B747B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45415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200" spc="-5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0%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54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spc="-5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6B747B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2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6B747B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200" spc="-5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0.70</a:t>
                      </a:r>
                      <a:r>
                        <a:rPr sz="1200" spc="-3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(0.37-1.31)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6B747B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1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NA</a:t>
                      </a:r>
                      <a:r>
                        <a:rPr sz="900" baseline="34188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 baseline="34188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C4C7CA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6350">
                      <a:solidFill>
                        <a:srgbClr val="6B747B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005">
                <a:tc rowSpan="2"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35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5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All-cause</a:t>
                      </a:r>
                      <a:r>
                        <a:rPr sz="1050" spc="-2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hospitalization</a:t>
                      </a:r>
                      <a:endParaRPr sz="105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  <a:p>
                      <a:pPr marL="919480" marR="40640" indent="390525">
                        <a:lnSpc>
                          <a:spcPct val="116500"/>
                        </a:lnSpc>
                        <a:spcBef>
                          <a:spcPts val="960"/>
                        </a:spcBef>
                      </a:pPr>
                      <a:r>
                        <a:rPr sz="1050" i="1" spc="-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Cohort  Case-control</a:t>
                      </a:r>
                      <a:endParaRPr sz="105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>
                      <a:noFill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 w="6350">
                      <a:solidFill>
                        <a:srgbClr val="6B747B"/>
                      </a:solidFill>
                      <a:prstDash val="solid"/>
                    </a:lnT>
                    <a:lnB w="6350">
                      <a:solidFill>
                        <a:srgbClr val="6B747B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5F9E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 w="6350">
                      <a:solidFill>
                        <a:srgbClr val="6B747B"/>
                      </a:solidFill>
                      <a:prstDash val="solid"/>
                    </a:lnT>
                    <a:lnB w="6350">
                      <a:solidFill>
                        <a:srgbClr val="6B747B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676F79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 dirty="0">
                        <a:solidFill>
                          <a:srgbClr val="676F79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676F79"/>
                          </a:solidFill>
                          <a:latin typeface="Arial"/>
                          <a:cs typeface="Arial"/>
                        </a:rPr>
                        <a:t>-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spc="-5" dirty="0">
                          <a:solidFill>
                            <a:srgbClr val="676F79"/>
                          </a:solidFill>
                          <a:latin typeface="Arial"/>
                          <a:cs typeface="Arial"/>
                        </a:rPr>
                        <a:t>0.77</a:t>
                      </a:r>
                      <a:r>
                        <a:rPr sz="1200" spc="-30" dirty="0">
                          <a:solidFill>
                            <a:srgbClr val="676F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676F79"/>
                          </a:solidFill>
                          <a:latin typeface="Arial"/>
                          <a:cs typeface="Arial"/>
                        </a:rPr>
                        <a:t>(0.60-0.99)</a:t>
                      </a:r>
                    </a:p>
                  </a:txBody>
                  <a:tcPr marL="0" marR="0" marT="0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 w="6350">
                      <a:solidFill>
                        <a:srgbClr val="6B747B"/>
                      </a:solidFill>
                      <a:prstDash val="solid"/>
                    </a:lnT>
                    <a:lnB w="6350">
                      <a:solidFill>
                        <a:srgbClr val="6B747B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4775" marR="96520" indent="121920">
                        <a:lnSpc>
                          <a:spcPct val="116500"/>
                        </a:lnSpc>
                        <a:spcBef>
                          <a:spcPts val="994"/>
                        </a:spcBef>
                      </a:pPr>
                      <a:r>
                        <a:rPr sz="12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-  </a:t>
                      </a:r>
                      <a:r>
                        <a:rPr sz="1200" spc="-5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94%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 w="6350">
                      <a:solidFill>
                        <a:srgbClr val="6B747B"/>
                      </a:solidFill>
                      <a:prstDash val="solid"/>
                    </a:lnT>
                    <a:lnB w="6350">
                      <a:solidFill>
                        <a:srgbClr val="6B747B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 w="6350">
                      <a:solidFill>
                        <a:srgbClr val="6B747B"/>
                      </a:solidFill>
                      <a:prstDash val="solid"/>
                    </a:lnT>
                    <a:lnB w="6350">
                      <a:solidFill>
                        <a:srgbClr val="6B747B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0.91</a:t>
                      </a:r>
                      <a:r>
                        <a:rPr sz="1200" spc="-3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(0.71-1.17)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 w="6350">
                      <a:solidFill>
                        <a:srgbClr val="6B747B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77495" marR="269875" algn="ctr">
                        <a:lnSpc>
                          <a:spcPct val="116500"/>
                        </a:lnSpc>
                        <a:spcBef>
                          <a:spcPts val="994"/>
                        </a:spcBef>
                      </a:pPr>
                      <a:r>
                        <a:rPr sz="1100" spc="-5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900" baseline="34188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1  </a:t>
                      </a:r>
                      <a:r>
                        <a:rPr sz="1100" spc="-5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900" baseline="34188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 baseline="34188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C4C7CA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6B747B"/>
                      </a:solidFill>
                      <a:prstDash val="solid"/>
                    </a:lnT>
                    <a:lnB w="6350">
                      <a:solidFill>
                        <a:srgbClr val="6B747B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187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0" marB="0">
                    <a:lnR w="6350">
                      <a:solidFill>
                        <a:srgbClr val="C4C7CA"/>
                      </a:solidFill>
                      <a:prstDash val="solid"/>
                    </a:lnR>
                    <a:lnT w="6350">
                      <a:solidFill>
                        <a:srgbClr val="6B747B"/>
                      </a:solidFill>
                      <a:prstDash val="solid"/>
                    </a:lnT>
                    <a:lnB w="6350">
                      <a:solidFill>
                        <a:srgbClr val="6B747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 w="6350">
                      <a:solidFill>
                        <a:srgbClr val="6B747B"/>
                      </a:solidFill>
                      <a:prstDash val="solid"/>
                    </a:lnT>
                    <a:lnB w="6350">
                      <a:solidFill>
                        <a:srgbClr val="6B747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 w="6350">
                      <a:solidFill>
                        <a:srgbClr val="6B747B"/>
                      </a:solidFill>
                      <a:prstDash val="solid"/>
                    </a:lnT>
                    <a:lnB w="6350">
                      <a:solidFill>
                        <a:srgbClr val="6B747B"/>
                      </a:solidFill>
                      <a:prstDash val="solid"/>
                    </a:lnB>
                    <a:solidFill>
                      <a:srgbClr val="2157A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 w="6350">
                      <a:solidFill>
                        <a:srgbClr val="6B747B"/>
                      </a:solidFill>
                      <a:prstDash val="solid"/>
                    </a:lnT>
                    <a:lnB w="6350">
                      <a:solidFill>
                        <a:srgbClr val="6B747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 w="6350">
                      <a:solidFill>
                        <a:srgbClr val="6B747B"/>
                      </a:solidFill>
                      <a:prstDash val="solid"/>
                    </a:lnT>
                    <a:lnB w="6350">
                      <a:solidFill>
                        <a:srgbClr val="6B74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5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0.66</a:t>
                      </a:r>
                      <a:r>
                        <a:rPr sz="1200" spc="-3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(0.59-0.74)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6B747B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C4C7CA"/>
                      </a:solidFill>
                      <a:prstDash val="solid"/>
                    </a:lnL>
                    <a:lnT w="6350">
                      <a:solidFill>
                        <a:srgbClr val="6B747B"/>
                      </a:solidFill>
                      <a:prstDash val="solid"/>
                    </a:lnT>
                    <a:lnB w="6350">
                      <a:solidFill>
                        <a:srgbClr val="6B747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3828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3505" marR="32702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5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Influenza/pneumonia  </a:t>
                      </a:r>
                      <a:r>
                        <a:rPr sz="1050" spc="-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hospitalization</a:t>
                      </a:r>
                      <a:endParaRPr sz="105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  <a:p>
                      <a:pPr marL="91948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050" i="1" spc="-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Case-control</a:t>
                      </a:r>
                      <a:endParaRPr sz="105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>
                      <a:noFill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 w="6350">
                      <a:solidFill>
                        <a:srgbClr val="6B747B"/>
                      </a:solidFill>
                      <a:prstDash val="solid"/>
                    </a:lnT>
                    <a:lnB w="6350">
                      <a:solidFill>
                        <a:srgbClr val="6B747B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5F9E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288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 w="6350">
                      <a:solidFill>
                        <a:srgbClr val="6B747B"/>
                      </a:solidFill>
                      <a:prstDash val="solid"/>
                    </a:lnT>
                    <a:lnB w="6350">
                      <a:solidFill>
                        <a:srgbClr val="6B747B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676F79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676F79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 dirty="0">
                        <a:solidFill>
                          <a:srgbClr val="676F79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676F79"/>
                          </a:solidFill>
                          <a:latin typeface="Arial"/>
                          <a:cs typeface="Arial"/>
                        </a:rPr>
                        <a:t>0.55</a:t>
                      </a:r>
                      <a:r>
                        <a:rPr sz="1200" spc="-30" dirty="0">
                          <a:solidFill>
                            <a:srgbClr val="676F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676F79"/>
                          </a:solidFill>
                          <a:latin typeface="Arial"/>
                          <a:cs typeface="Arial"/>
                        </a:rPr>
                        <a:t>(0.47-0.66)</a:t>
                      </a:r>
                    </a:p>
                  </a:txBody>
                  <a:tcPr marL="0" marR="0" marT="0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 w="6350">
                      <a:solidFill>
                        <a:srgbClr val="6B747B"/>
                      </a:solidFill>
                      <a:prstDash val="solid"/>
                    </a:lnT>
                    <a:lnB w="6350">
                      <a:solidFill>
                        <a:srgbClr val="6B747B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NA</a:t>
                      </a:r>
                      <a:r>
                        <a:rPr sz="1000" baseline="34188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000" baseline="34188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 w="6350">
                      <a:solidFill>
                        <a:srgbClr val="6B747B"/>
                      </a:solidFill>
                      <a:prstDash val="solid"/>
                    </a:lnT>
                    <a:lnB w="6350">
                      <a:solidFill>
                        <a:srgbClr val="6B747B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 w="6350">
                      <a:solidFill>
                        <a:srgbClr val="6B747B"/>
                      </a:solidFill>
                      <a:prstDash val="solid"/>
                    </a:lnT>
                    <a:lnB w="6350">
                      <a:solidFill>
                        <a:srgbClr val="6B747B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0.48</a:t>
                      </a:r>
                      <a:r>
                        <a:rPr sz="1200" spc="-3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(0.32-0.70)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 w="6350">
                      <a:solidFill>
                        <a:srgbClr val="6B747B"/>
                      </a:solidFill>
                      <a:prstDash val="solid"/>
                    </a:lnT>
                    <a:lnB w="6350">
                      <a:solidFill>
                        <a:srgbClr val="6B747B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NA</a:t>
                      </a:r>
                      <a:r>
                        <a:rPr sz="900" baseline="34188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 baseline="34188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C4C7CA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6B747B"/>
                      </a:solidFill>
                      <a:prstDash val="solid"/>
                    </a:lnT>
                    <a:lnB w="6350">
                      <a:solidFill>
                        <a:srgbClr val="6B747B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213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3505" marR="3270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5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Influenza/pneumonia  </a:t>
                      </a:r>
                      <a:r>
                        <a:rPr sz="1050" spc="-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hospitalization</a:t>
                      </a:r>
                      <a:endParaRPr sz="105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  <a:p>
                      <a:pPr marL="91948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050" i="1" spc="-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Case-control</a:t>
                      </a:r>
                      <a:endParaRPr sz="105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>
                      <a:noFill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 w="6350">
                      <a:solidFill>
                        <a:srgbClr val="6B747B"/>
                      </a:solidFill>
                      <a:prstDash val="solid"/>
                    </a:lnT>
                    <a:lnB w="6350">
                      <a:solidFill>
                        <a:srgbClr val="C4C7C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5F9E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288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 w="6350">
                      <a:solidFill>
                        <a:srgbClr val="6B747B"/>
                      </a:solidFill>
                      <a:prstDash val="solid"/>
                    </a:lnT>
                    <a:lnB w="6350">
                      <a:solidFill>
                        <a:srgbClr val="C4C7C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676F79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676F79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200" spc="-5" dirty="0">
                          <a:solidFill>
                            <a:srgbClr val="676F79"/>
                          </a:solidFill>
                          <a:latin typeface="Arial"/>
                          <a:cs typeface="Arial"/>
                        </a:rPr>
                        <a:t>0.87</a:t>
                      </a:r>
                      <a:r>
                        <a:rPr sz="1200" spc="-30" dirty="0">
                          <a:solidFill>
                            <a:srgbClr val="676F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676F79"/>
                          </a:solidFill>
                          <a:latin typeface="Arial"/>
                          <a:cs typeface="Arial"/>
                        </a:rPr>
                        <a:t>(0.84-0.90)</a:t>
                      </a:r>
                    </a:p>
                  </a:txBody>
                  <a:tcPr marL="0" marR="0" marT="0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 w="6350">
                      <a:solidFill>
                        <a:srgbClr val="6B747B"/>
                      </a:solidFill>
                      <a:prstDash val="solid"/>
                    </a:lnT>
                    <a:lnB w="6350">
                      <a:solidFill>
                        <a:srgbClr val="C4C7C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NA</a:t>
                      </a:r>
                      <a:r>
                        <a:rPr sz="1000" baseline="34188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000" baseline="34188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 w="6350">
                      <a:solidFill>
                        <a:srgbClr val="6B747B"/>
                      </a:solidFill>
                      <a:prstDash val="solid"/>
                    </a:lnT>
                    <a:lnB w="6350">
                      <a:solidFill>
                        <a:srgbClr val="C4C7C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 w="6350">
                      <a:solidFill>
                        <a:srgbClr val="6B747B"/>
                      </a:solidFill>
                      <a:prstDash val="solid"/>
                    </a:lnT>
                    <a:lnB w="6350">
                      <a:solidFill>
                        <a:srgbClr val="C4C7C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200" spc="-5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0.82</a:t>
                      </a:r>
                      <a:r>
                        <a:rPr sz="1200" spc="-3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(0.70-0.96)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C4C7CA"/>
                      </a:solidFill>
                      <a:prstDash val="solid"/>
                    </a:lnL>
                    <a:lnR w="6350">
                      <a:solidFill>
                        <a:srgbClr val="C4C7CA"/>
                      </a:solidFill>
                      <a:prstDash val="solid"/>
                    </a:lnR>
                    <a:lnT w="6350">
                      <a:solidFill>
                        <a:srgbClr val="6B747B"/>
                      </a:solidFill>
                      <a:prstDash val="solid"/>
                    </a:lnT>
                    <a:lnB w="6350">
                      <a:solidFill>
                        <a:srgbClr val="C4C7C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NA</a:t>
                      </a:r>
                      <a:r>
                        <a:rPr sz="900" baseline="34188" dirty="0">
                          <a:solidFill>
                            <a:srgbClr val="6B747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 baseline="34188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C4C7CA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6B747B"/>
                      </a:solidFill>
                      <a:prstDash val="solid"/>
                    </a:lnT>
                    <a:lnB w="6350">
                      <a:solidFill>
                        <a:srgbClr val="C4C7C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Rectangle 26">
            <a:extLst>
              <a:ext uri="{FF2B5EF4-FFF2-40B4-BE49-F238E27FC236}">
                <a16:creationId xmlns:a16="http://schemas.microsoft.com/office/drawing/2014/main" xmlns="" id="{280513B4-431A-CBAA-2242-25B951CB39DC}"/>
              </a:ext>
            </a:extLst>
          </p:cNvPr>
          <p:cNvSpPr/>
          <p:nvPr/>
        </p:nvSpPr>
        <p:spPr>
          <a:xfrm>
            <a:off x="3366119" y="2705721"/>
            <a:ext cx="1303539" cy="3296190"/>
          </a:xfrm>
          <a:prstGeom prst="rect">
            <a:avLst/>
          </a:prstGeom>
          <a:noFill/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xmlns="" id="{A13F4BE9-7198-E1E3-718F-0EFF8A039FCD}"/>
              </a:ext>
            </a:extLst>
          </p:cNvPr>
          <p:cNvSpPr/>
          <p:nvPr/>
        </p:nvSpPr>
        <p:spPr>
          <a:xfrm>
            <a:off x="8875566" y="2035129"/>
            <a:ext cx="2915749" cy="4220837"/>
          </a:xfrm>
          <a:custGeom>
            <a:avLst/>
            <a:gdLst/>
            <a:ahLst/>
            <a:cxnLst/>
            <a:rect l="l" t="t" r="r" b="b"/>
            <a:pathLst>
              <a:path w="4293870" h="4408170">
                <a:moveTo>
                  <a:pt x="4293260" y="0"/>
                </a:moveTo>
                <a:lnTo>
                  <a:pt x="0" y="0"/>
                </a:lnTo>
                <a:lnTo>
                  <a:pt x="0" y="4155909"/>
                </a:lnTo>
                <a:lnTo>
                  <a:pt x="4060" y="4201208"/>
                </a:lnTo>
                <a:lnTo>
                  <a:pt x="15766" y="4243843"/>
                </a:lnTo>
                <a:lnTo>
                  <a:pt x="34406" y="4283102"/>
                </a:lnTo>
                <a:lnTo>
                  <a:pt x="59268" y="4318274"/>
                </a:lnTo>
                <a:lnTo>
                  <a:pt x="89641" y="4348647"/>
                </a:lnTo>
                <a:lnTo>
                  <a:pt x="124813" y="4373509"/>
                </a:lnTo>
                <a:lnTo>
                  <a:pt x="164072" y="4392149"/>
                </a:lnTo>
                <a:lnTo>
                  <a:pt x="206707" y="4403855"/>
                </a:lnTo>
                <a:lnTo>
                  <a:pt x="252006" y="4407916"/>
                </a:lnTo>
                <a:lnTo>
                  <a:pt x="4041266" y="4407916"/>
                </a:lnTo>
                <a:lnTo>
                  <a:pt x="4086561" y="4403855"/>
                </a:lnTo>
                <a:lnTo>
                  <a:pt x="4129193" y="4392149"/>
                </a:lnTo>
                <a:lnTo>
                  <a:pt x="4168450" y="4373509"/>
                </a:lnTo>
                <a:lnTo>
                  <a:pt x="4203620" y="4348647"/>
                </a:lnTo>
                <a:lnTo>
                  <a:pt x="4233992" y="4318274"/>
                </a:lnTo>
                <a:lnTo>
                  <a:pt x="4258854" y="4283102"/>
                </a:lnTo>
                <a:lnTo>
                  <a:pt x="4277494" y="4243843"/>
                </a:lnTo>
                <a:lnTo>
                  <a:pt x="4289200" y="4201208"/>
                </a:lnTo>
                <a:lnTo>
                  <a:pt x="4293260" y="4155909"/>
                </a:lnTo>
                <a:lnTo>
                  <a:pt x="4293260" y="0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</p:spPr>
        <p:txBody>
          <a:bodyPr wrap="square" lIns="0" tIns="0" rIns="0" bIns="0" rtlCol="0"/>
          <a:lstStyle/>
          <a:p>
            <a:pPr marL="12065" marR="22225">
              <a:lnSpc>
                <a:spcPct val="113100"/>
              </a:lnSpc>
              <a:tabLst>
                <a:tab pos="169545" algn="l"/>
              </a:tabLst>
            </a:pPr>
            <a:endParaRPr lang="en-US" sz="900" dirty="0">
              <a:solidFill>
                <a:srgbClr val="2157A1"/>
              </a:solidFill>
              <a:cs typeface="Arial"/>
            </a:endParaRPr>
          </a:p>
          <a:p>
            <a:pPr marL="12065" marR="22225" algn="ctr">
              <a:lnSpc>
                <a:spcPct val="113100"/>
              </a:lnSpc>
              <a:tabLst>
                <a:tab pos="169545" algn="l"/>
              </a:tabLst>
            </a:pPr>
            <a:r>
              <a:rPr lang="en-US" sz="1600" b="1" dirty="0">
                <a:solidFill>
                  <a:srgbClr val="2157A1"/>
                </a:solidFill>
                <a:cs typeface="Arial"/>
              </a:rPr>
              <a:t>  </a:t>
            </a:r>
            <a:r>
              <a:rPr lang="pt-BR" sz="1600" b="1" dirty="0">
                <a:solidFill>
                  <a:srgbClr val="2157A1"/>
                </a:solidFill>
                <a:cs typeface="Arial"/>
              </a:rPr>
              <a:t>Em 65+, a vacinação contra influenza preveniu:</a:t>
            </a:r>
          </a:p>
          <a:p>
            <a:pPr marL="12065" marR="22225" algn="ctr">
              <a:lnSpc>
                <a:spcPct val="113100"/>
              </a:lnSpc>
              <a:tabLst>
                <a:tab pos="169545" algn="l"/>
              </a:tabLst>
            </a:pPr>
            <a:r>
              <a:rPr lang="en-US" sz="1600" b="1" spc="-5" dirty="0" err="1">
                <a:solidFill>
                  <a:srgbClr val="7030A0"/>
                </a:solidFill>
                <a:cs typeface="Arial"/>
              </a:rPr>
              <a:t>Todas</a:t>
            </a:r>
            <a:r>
              <a:rPr lang="en-US" sz="1600" b="1" spc="-5" dirty="0">
                <a:solidFill>
                  <a:srgbClr val="7030A0"/>
                </a:solidFill>
                <a:cs typeface="Arial"/>
              </a:rPr>
              <a:t> as </a:t>
            </a:r>
            <a:r>
              <a:rPr lang="en-US" sz="1600" b="1" spc="-5" dirty="0" err="1">
                <a:solidFill>
                  <a:srgbClr val="7030A0"/>
                </a:solidFill>
                <a:cs typeface="Arial"/>
              </a:rPr>
              <a:t>causas</a:t>
            </a:r>
            <a:r>
              <a:rPr lang="en-US" sz="1600" b="1" spc="-5" dirty="0">
                <a:solidFill>
                  <a:srgbClr val="7030A0"/>
                </a:solidFill>
                <a:cs typeface="Arial"/>
              </a:rPr>
              <a:t> de </a:t>
            </a:r>
            <a:r>
              <a:rPr lang="en-US" sz="1600" b="1" spc="-5" dirty="0" err="1">
                <a:solidFill>
                  <a:srgbClr val="7030A0"/>
                </a:solidFill>
                <a:cs typeface="Arial"/>
              </a:rPr>
              <a:t>mortalidade</a:t>
            </a:r>
            <a:endParaRPr lang="en-US" sz="1600" b="1" spc="-5" dirty="0">
              <a:solidFill>
                <a:srgbClr val="7030A0"/>
              </a:solidFill>
              <a:cs typeface="Arial"/>
            </a:endParaRPr>
          </a:p>
          <a:p>
            <a:pPr marL="469265" marR="22225" lvl="1">
              <a:lnSpc>
                <a:spcPct val="113100"/>
              </a:lnSpc>
              <a:tabLst>
                <a:tab pos="169545" algn="l"/>
              </a:tabLst>
            </a:pPr>
            <a:r>
              <a:rPr lang="en-US" sz="1600" dirty="0">
                <a:solidFill>
                  <a:srgbClr val="2157A1"/>
                </a:solidFill>
                <a:cs typeface="Arial"/>
              </a:rPr>
              <a:t>(VE </a:t>
            </a:r>
            <a:r>
              <a:rPr lang="en-US" sz="1600" spc="-5" dirty="0">
                <a:solidFill>
                  <a:srgbClr val="2157A1"/>
                </a:solidFill>
                <a:cs typeface="Arial"/>
              </a:rPr>
              <a:t>38%; 95% CI, 32–43%) </a:t>
            </a:r>
          </a:p>
          <a:p>
            <a:pPr marL="297815" marR="22225" indent="-285750">
              <a:lnSpc>
                <a:spcPct val="113100"/>
              </a:lnSpc>
              <a:buFont typeface="Wingdings" panose="05000000000000000000" pitchFamily="2" charset="2"/>
              <a:buChar char="§"/>
              <a:tabLst>
                <a:tab pos="169545" algn="l"/>
              </a:tabLst>
            </a:pPr>
            <a:r>
              <a:rPr lang="en-US" sz="1600" b="1" spc="-5" dirty="0" err="1">
                <a:solidFill>
                  <a:srgbClr val="7030A0"/>
                </a:solidFill>
                <a:cs typeface="Arial"/>
              </a:rPr>
              <a:t>Todas</a:t>
            </a:r>
            <a:r>
              <a:rPr lang="en-US" sz="1600" b="1" spc="-5" dirty="0">
                <a:solidFill>
                  <a:srgbClr val="7030A0"/>
                </a:solidFill>
                <a:cs typeface="Arial"/>
              </a:rPr>
              <a:t> as </a:t>
            </a:r>
            <a:r>
              <a:rPr lang="en-US" sz="1600" b="1" spc="-5" dirty="0" err="1">
                <a:solidFill>
                  <a:srgbClr val="7030A0"/>
                </a:solidFill>
                <a:cs typeface="Arial"/>
              </a:rPr>
              <a:t>causas</a:t>
            </a:r>
            <a:r>
              <a:rPr lang="en-US" sz="1600" b="1" spc="-5" dirty="0">
                <a:solidFill>
                  <a:srgbClr val="7030A0"/>
                </a:solidFill>
                <a:cs typeface="Arial"/>
              </a:rPr>
              <a:t> de </a:t>
            </a:r>
            <a:r>
              <a:rPr lang="en-US" sz="1600" b="1" spc="-5" dirty="0" err="1">
                <a:solidFill>
                  <a:srgbClr val="7030A0"/>
                </a:solidFill>
                <a:cs typeface="Arial"/>
              </a:rPr>
              <a:t>hospitalização</a:t>
            </a:r>
            <a:endParaRPr lang="en-US" sz="1600" b="1" dirty="0">
              <a:solidFill>
                <a:srgbClr val="7030A0"/>
              </a:solidFill>
              <a:cs typeface="Arial"/>
            </a:endParaRPr>
          </a:p>
          <a:p>
            <a:pPr marL="469265" marR="22225" lvl="1">
              <a:lnSpc>
                <a:spcPct val="113100"/>
              </a:lnSpc>
              <a:tabLst>
                <a:tab pos="169545" algn="l"/>
              </a:tabLst>
            </a:pPr>
            <a:r>
              <a:rPr lang="en-US" sz="1600" dirty="0">
                <a:solidFill>
                  <a:srgbClr val="2157A1"/>
                </a:solidFill>
                <a:cs typeface="Arial"/>
              </a:rPr>
              <a:t>(VE </a:t>
            </a:r>
            <a:r>
              <a:rPr lang="en-US" sz="1600" spc="-5" dirty="0">
                <a:solidFill>
                  <a:srgbClr val="2157A1"/>
                </a:solidFill>
                <a:cs typeface="Arial"/>
              </a:rPr>
              <a:t>23%;  95% CI, 1–40%)</a:t>
            </a:r>
          </a:p>
          <a:p>
            <a:pPr marL="297815" marR="22225" indent="-285750">
              <a:lnSpc>
                <a:spcPct val="113100"/>
              </a:lnSpc>
              <a:buFont typeface="Wingdings" panose="05000000000000000000" pitchFamily="2" charset="2"/>
              <a:buChar char="§"/>
              <a:tabLst>
                <a:tab pos="169545" algn="l"/>
              </a:tabLst>
            </a:pPr>
            <a:r>
              <a:rPr lang="en-US" sz="1600" b="1" dirty="0" err="1">
                <a:solidFill>
                  <a:srgbClr val="7030A0"/>
                </a:solidFill>
                <a:cs typeface="Arial"/>
              </a:rPr>
              <a:t>Hospitalização</a:t>
            </a:r>
            <a:r>
              <a:rPr lang="en-US" sz="1600" b="1" dirty="0">
                <a:solidFill>
                  <a:srgbClr val="7030A0"/>
                </a:solidFill>
                <a:cs typeface="Arial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cs typeface="Arial"/>
              </a:rPr>
              <a:t>devido</a:t>
            </a:r>
            <a:r>
              <a:rPr lang="en-US" sz="1600" b="1" dirty="0">
                <a:solidFill>
                  <a:srgbClr val="7030A0"/>
                </a:solidFill>
                <a:cs typeface="Arial"/>
              </a:rPr>
              <a:t> a influenza /pneumonia</a:t>
            </a:r>
          </a:p>
          <a:p>
            <a:pPr marL="469265" marR="22225" lvl="1">
              <a:lnSpc>
                <a:spcPct val="113100"/>
              </a:lnSpc>
              <a:tabLst>
                <a:tab pos="169545" algn="l"/>
              </a:tabLst>
            </a:pPr>
            <a:r>
              <a:rPr lang="en-US" sz="1600" dirty="0">
                <a:solidFill>
                  <a:srgbClr val="2157A1"/>
                </a:solidFill>
                <a:cs typeface="Arial"/>
              </a:rPr>
              <a:t>(VE </a:t>
            </a:r>
            <a:r>
              <a:rPr lang="en-US" sz="1600" spc="-5" dirty="0">
                <a:solidFill>
                  <a:srgbClr val="2157A1"/>
                </a:solidFill>
                <a:cs typeface="Arial"/>
              </a:rPr>
              <a:t>45%;  95% CI, 34–53%) </a:t>
            </a:r>
          </a:p>
          <a:p>
            <a:pPr marL="297815" marR="22225" indent="-285750">
              <a:lnSpc>
                <a:spcPct val="113100"/>
              </a:lnSpc>
              <a:buFont typeface="Wingdings" panose="05000000000000000000" pitchFamily="2" charset="2"/>
              <a:buChar char="§"/>
              <a:tabLst>
                <a:tab pos="169545" algn="l"/>
              </a:tabLst>
            </a:pPr>
            <a:r>
              <a:rPr lang="en-US" sz="1600" b="1" dirty="0">
                <a:solidFill>
                  <a:srgbClr val="7030A0"/>
                </a:solidFill>
                <a:cs typeface="Arial"/>
              </a:rPr>
              <a:t>ILI</a:t>
            </a:r>
            <a:r>
              <a:rPr lang="en-US" sz="1600" dirty="0">
                <a:solidFill>
                  <a:srgbClr val="2157A1"/>
                </a:solidFill>
                <a:cs typeface="Arial"/>
              </a:rPr>
              <a:t> </a:t>
            </a:r>
          </a:p>
          <a:p>
            <a:pPr marL="12065" marR="22225">
              <a:lnSpc>
                <a:spcPct val="113100"/>
              </a:lnSpc>
              <a:tabLst>
                <a:tab pos="169545" algn="l"/>
              </a:tabLst>
            </a:pPr>
            <a:r>
              <a:rPr lang="en-US" sz="1600" dirty="0">
                <a:solidFill>
                  <a:srgbClr val="2157A1"/>
                </a:solidFill>
                <a:cs typeface="Arial"/>
              </a:rPr>
              <a:t>         (VE </a:t>
            </a:r>
            <a:r>
              <a:rPr lang="en-US" sz="1600" spc="-5" dirty="0">
                <a:solidFill>
                  <a:srgbClr val="2157A1"/>
                </a:solidFill>
                <a:cs typeface="Arial"/>
              </a:rPr>
              <a:t>13%;  95% CI,</a:t>
            </a:r>
            <a:r>
              <a:rPr lang="en-US" sz="1600" spc="-15" dirty="0">
                <a:solidFill>
                  <a:srgbClr val="2157A1"/>
                </a:solidFill>
                <a:cs typeface="Arial"/>
              </a:rPr>
              <a:t> </a:t>
            </a:r>
            <a:r>
              <a:rPr lang="en-US" sz="1600" spc="-5" dirty="0">
                <a:solidFill>
                  <a:srgbClr val="2157A1"/>
                </a:solidFill>
                <a:cs typeface="Arial"/>
              </a:rPr>
              <a:t>10–16%)</a:t>
            </a:r>
            <a:endParaRPr lang="en-US" sz="1600" dirty="0">
              <a:cs typeface="Arial"/>
            </a:endParaRPr>
          </a:p>
          <a:p>
            <a:pPr marL="12065" marR="387985" algn="ctr">
              <a:lnSpc>
                <a:spcPct val="113100"/>
              </a:lnSpc>
              <a:spcBef>
                <a:spcPts val="565"/>
              </a:spcBef>
              <a:tabLst>
                <a:tab pos="169545" algn="l"/>
              </a:tabLst>
            </a:pPr>
            <a:r>
              <a:rPr lang="en-US" sz="1600" i="1" spc="-15" dirty="0">
                <a:solidFill>
                  <a:srgbClr val="CACB38"/>
                </a:solidFill>
                <a:cs typeface="Arial"/>
              </a:rPr>
              <a:t> </a:t>
            </a:r>
            <a:endParaRPr lang="en-US" sz="1600" i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2223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DD9563-6D6A-A4AF-EF62-C772FE432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effectLst/>
                <a:latin typeface="OTNEJMQuadraat"/>
              </a:rPr>
              <a:t>Eficácia da Alta Dose vs. Dose Padrão da Vacina Contra Influenza em Adultos Idosos</a:t>
            </a:r>
            <a:endParaRPr lang="pt-BR" sz="3600" dirty="0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xmlns="" id="{E014ACA2-DD16-0BBF-A368-C571D056283E}"/>
              </a:ext>
            </a:extLst>
          </p:cNvPr>
          <p:cNvGrpSpPr/>
          <p:nvPr/>
        </p:nvGrpSpPr>
        <p:grpSpPr>
          <a:xfrm>
            <a:off x="797636" y="1572947"/>
            <a:ext cx="10983861" cy="1396958"/>
            <a:chOff x="610993" y="1179710"/>
            <a:chExt cx="8237896" cy="1047718"/>
          </a:xfrm>
        </p:grpSpPr>
        <p:sp>
          <p:nvSpPr>
            <p:cNvPr id="5" name="Rectangle : avec coins arrondis en haut 29">
              <a:extLst>
                <a:ext uri="{FF2B5EF4-FFF2-40B4-BE49-F238E27FC236}">
                  <a16:creationId xmlns:a16="http://schemas.microsoft.com/office/drawing/2014/main" xmlns="" id="{7FF8A2DE-EF77-EADD-87B7-26D3C41B9B69}"/>
                </a:ext>
              </a:extLst>
            </p:cNvPr>
            <p:cNvSpPr/>
            <p:nvPr/>
          </p:nvSpPr>
          <p:spPr>
            <a:xfrm rot="16200000">
              <a:off x="4206083" y="-2415378"/>
              <a:ext cx="1047718" cy="8237894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525CA3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8" name="TextBox 20">
              <a:extLst>
                <a:ext uri="{FF2B5EF4-FFF2-40B4-BE49-F238E27FC236}">
                  <a16:creationId xmlns:a16="http://schemas.microsoft.com/office/drawing/2014/main" xmlns="" id="{DD83B85D-41C4-309D-3733-43B7310089CC}"/>
                </a:ext>
              </a:extLst>
            </p:cNvPr>
            <p:cNvSpPr txBox="1"/>
            <p:nvPr/>
          </p:nvSpPr>
          <p:spPr>
            <a:xfrm>
              <a:off x="610993" y="1323156"/>
              <a:ext cx="8207473" cy="7617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sz="2000" dirty="0">
                  <a:effectLst/>
                  <a:latin typeface="OTNEJMQuadraat"/>
                </a:rPr>
                <a:t>O estudo avaliou se IIV3-HD também melhora a proteção contra a influenza confirmada por laboratório.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sz="2000" dirty="0">
                  <a:latin typeface="OTNEJMQuadraat"/>
                </a:rPr>
                <a:t>Um total de 31.989 participantes de 126 centros nos EUA e Canadá receberam IIV3-HD ou IIV3-SD.</a:t>
              </a:r>
            </a:p>
          </p:txBody>
        </p:sp>
      </p:grpSp>
      <p:sp>
        <p:nvSpPr>
          <p:cNvPr id="9" name="Rectangle : avec coins arrondis en haut 29">
            <a:extLst>
              <a:ext uri="{FF2B5EF4-FFF2-40B4-BE49-F238E27FC236}">
                <a16:creationId xmlns:a16="http://schemas.microsoft.com/office/drawing/2014/main" xmlns="" id="{8FE5BD16-3B44-3E90-D4DD-97731EAC8FAA}"/>
              </a:ext>
            </a:extLst>
          </p:cNvPr>
          <p:cNvSpPr/>
          <p:nvPr/>
        </p:nvSpPr>
        <p:spPr>
          <a:xfrm rot="16200000">
            <a:off x="5591088" y="-1611439"/>
            <a:ext cx="1396958" cy="10983858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525CA3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xmlns="" id="{B4A0B232-4127-75E7-A37A-CD1DFB6B9171}"/>
              </a:ext>
            </a:extLst>
          </p:cNvPr>
          <p:cNvSpPr txBox="1"/>
          <p:nvPr/>
        </p:nvSpPr>
        <p:spPr>
          <a:xfrm>
            <a:off x="838200" y="3255530"/>
            <a:ext cx="109432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effectLst/>
                <a:latin typeface="OTNEJMQuadraat"/>
              </a:rPr>
              <a:t>Pelo menos um evento adverso foi sério foi confirmado em 8,3% dos participantes no grupo IIV3-HD contra 9,0% no grupo IIV3-SD.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effectLst/>
                <a:latin typeface="OTNEJMQuadraat"/>
              </a:rPr>
              <a:t>Após a vacinação os títulos de anticorpos e a </a:t>
            </a:r>
            <a:r>
              <a:rPr lang="pt-BR" sz="2000" dirty="0" err="1">
                <a:effectLst/>
                <a:latin typeface="OTNEJMQuadraat"/>
              </a:rPr>
              <a:t>soroproteção</a:t>
            </a:r>
            <a:r>
              <a:rPr lang="pt-BR" sz="2000" dirty="0">
                <a:effectLst/>
                <a:latin typeface="OTNEJMQuadraat"/>
              </a:rPr>
              <a:t> foram significantemente maiores nos que receberam altas doses. </a:t>
            </a:r>
          </a:p>
        </p:txBody>
      </p:sp>
      <p:sp>
        <p:nvSpPr>
          <p:cNvPr id="11" name="Rectangle : avec coins arrondis en haut 29">
            <a:extLst>
              <a:ext uri="{FF2B5EF4-FFF2-40B4-BE49-F238E27FC236}">
                <a16:creationId xmlns:a16="http://schemas.microsoft.com/office/drawing/2014/main" xmlns="" id="{97525ECC-C4F8-3E72-8804-FA6D51F536AC}"/>
              </a:ext>
            </a:extLst>
          </p:cNvPr>
          <p:cNvSpPr/>
          <p:nvPr/>
        </p:nvSpPr>
        <p:spPr>
          <a:xfrm rot="16200000">
            <a:off x="5573365" y="8255"/>
            <a:ext cx="1396958" cy="10983858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525CA3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xmlns="" id="{3EFA7D1D-EFEA-6D7A-E57A-313FE6302344}"/>
              </a:ext>
            </a:extLst>
          </p:cNvPr>
          <p:cNvSpPr txBox="1"/>
          <p:nvPr/>
        </p:nvSpPr>
        <p:spPr>
          <a:xfrm>
            <a:off x="820477" y="4875224"/>
            <a:ext cx="109432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OTNEJMQuadraat"/>
              </a:rPr>
              <a:t>Conclusão: em pessoas com 65 anos ou mais, a IIV3-HD induziu respostas de anticorpos significantemente maiores e forneceram maior proteção contra a influenza confirmada em laboratório do que a vacina em dose padrão.</a:t>
            </a:r>
            <a:endParaRPr lang="pt-BR" sz="32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DA880D76-6CAC-DE66-6CEF-63767CA0300A}"/>
              </a:ext>
            </a:extLst>
          </p:cNvPr>
          <p:cNvSpPr txBox="1"/>
          <p:nvPr/>
        </p:nvSpPr>
        <p:spPr>
          <a:xfrm>
            <a:off x="1358310" y="6311900"/>
            <a:ext cx="6097772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 err="1">
                <a:solidFill>
                  <a:srgbClr val="75777A"/>
                </a:solidFill>
                <a:effectLst/>
                <a:latin typeface="OTNEJMScalaSansLF"/>
              </a:rPr>
              <a:t>DiasGranados</a:t>
            </a:r>
            <a:r>
              <a:rPr lang="pt-BR" sz="1050" b="1" dirty="0">
                <a:solidFill>
                  <a:srgbClr val="75777A"/>
                </a:solidFill>
                <a:effectLst/>
                <a:latin typeface="OTNEJMScalaSansLF"/>
              </a:rPr>
              <a:t> C, et al. N </a:t>
            </a:r>
            <a:r>
              <a:rPr lang="pt-BR" sz="1050" b="1" dirty="0" err="1">
                <a:solidFill>
                  <a:srgbClr val="75777A"/>
                </a:solidFill>
                <a:effectLst/>
                <a:latin typeface="OTNEJMScalaSansLF"/>
              </a:rPr>
              <a:t>Engl</a:t>
            </a:r>
            <a:r>
              <a:rPr lang="pt-BR" sz="1050" b="1" dirty="0">
                <a:solidFill>
                  <a:srgbClr val="75777A"/>
                </a:solidFill>
                <a:effectLst/>
                <a:latin typeface="OTNEJMScalaSansLF"/>
              </a:rPr>
              <a:t> J Med 2014;371:635-45.</a:t>
            </a:r>
            <a:br>
              <a:rPr lang="pt-BR" sz="1050" b="1" dirty="0">
                <a:solidFill>
                  <a:srgbClr val="75777A"/>
                </a:solidFill>
                <a:effectLst/>
                <a:latin typeface="OTNEJMScalaSansLF"/>
              </a:rPr>
            </a:b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239164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447DE6E7-F93B-1847-F649-14464AB21F60}"/>
              </a:ext>
            </a:extLst>
          </p:cNvPr>
          <p:cNvSpPr txBox="1">
            <a:spLocks/>
          </p:cNvSpPr>
          <p:nvPr/>
        </p:nvSpPr>
        <p:spPr>
          <a:xfrm>
            <a:off x="478388" y="311317"/>
            <a:ext cx="11094487" cy="590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/>
              <a:t>A vacinação contra influenza pode ser uma intervenção eficaz na prevenção secundária de IM</a:t>
            </a:r>
            <a:endParaRPr lang="fr-FR" sz="3600" dirty="0"/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xmlns="" id="{3428E041-AF99-6973-AB19-45B9147C8295}"/>
              </a:ext>
            </a:extLst>
          </p:cNvPr>
          <p:cNvSpPr txBox="1">
            <a:spLocks/>
          </p:cNvSpPr>
          <p:nvPr/>
        </p:nvSpPr>
        <p:spPr>
          <a:xfrm>
            <a:off x="2241846" y="6363321"/>
            <a:ext cx="6675109" cy="400764"/>
          </a:xfrm>
          <a:prstGeom prst="rect">
            <a:avLst/>
          </a:prstGeom>
        </p:spPr>
        <p:txBody>
          <a:bodyPr/>
          <a:lstStyle>
            <a:lvl1pPr marL="139673" indent="-139673" algn="l" defTabSz="68564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Arial"/>
              <a:buChar char="•"/>
              <a:tabLst/>
              <a:defRPr sz="1400" b="0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4911" indent="0" algn="l" defTabSz="685647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charset="0"/>
              <a:buNone/>
              <a:tabLst/>
              <a:defRPr sz="11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6310" indent="-134911" algn="l" defTabSz="685647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charset="0"/>
              <a:buChar char="•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880" indent="-171414" algn="l" defTabSz="68564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701" indent="-171414" algn="l" defTabSz="68564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527" indent="-171414" algn="l" defTabSz="68564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351" indent="-171414" algn="l" defTabSz="68564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174" indent="-171414" algn="l" defTabSz="68564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001" indent="-171414" algn="l" defTabSz="68564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933" dirty="0">
                <a:solidFill>
                  <a:srgbClr val="343A66"/>
                </a:solidFill>
              </a:rPr>
              <a:t>MI: myocardial infarction.</a:t>
            </a:r>
            <a:br>
              <a:rPr lang="en-US" sz="933" dirty="0">
                <a:solidFill>
                  <a:srgbClr val="343A66"/>
                </a:solidFill>
              </a:rPr>
            </a:br>
            <a:r>
              <a:rPr lang="en-US" sz="933" dirty="0" err="1">
                <a:solidFill>
                  <a:srgbClr val="343A66"/>
                </a:solidFill>
              </a:rPr>
              <a:t>MacIntyre</a:t>
            </a:r>
            <a:r>
              <a:rPr lang="en-US" sz="933" dirty="0">
                <a:solidFill>
                  <a:srgbClr val="343A66"/>
                </a:solidFill>
              </a:rPr>
              <a:t> CR, et al. </a:t>
            </a:r>
            <a:r>
              <a:rPr lang="en-US" sz="933" i="1" dirty="0">
                <a:solidFill>
                  <a:srgbClr val="343A66"/>
                </a:solidFill>
              </a:rPr>
              <a:t>Heart</a:t>
            </a:r>
            <a:r>
              <a:rPr lang="en-US" sz="933" dirty="0">
                <a:solidFill>
                  <a:srgbClr val="343A66"/>
                </a:solidFill>
              </a:rPr>
              <a:t>. 2016;102(24):1953.</a:t>
            </a:r>
          </a:p>
        </p:txBody>
      </p:sp>
      <p:sp>
        <p:nvSpPr>
          <p:cNvPr id="6" name="Rectangle : avec coins arrondis en haut 9">
            <a:extLst>
              <a:ext uri="{FF2B5EF4-FFF2-40B4-BE49-F238E27FC236}">
                <a16:creationId xmlns:a16="http://schemas.microsoft.com/office/drawing/2014/main" xmlns="" id="{FA533BB5-3A27-AC81-67A8-481111945D21}"/>
              </a:ext>
            </a:extLst>
          </p:cNvPr>
          <p:cNvSpPr/>
          <p:nvPr/>
        </p:nvSpPr>
        <p:spPr>
          <a:xfrm rot="16200000">
            <a:off x="2428907" y="-554089"/>
            <a:ext cx="4130272" cy="8390352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525CA3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9F62377-E8F9-67F6-1795-B6663B48246F}"/>
              </a:ext>
            </a:extLst>
          </p:cNvPr>
          <p:cNvGrpSpPr/>
          <p:nvPr/>
        </p:nvGrpSpPr>
        <p:grpSpPr>
          <a:xfrm>
            <a:off x="1122239" y="2336661"/>
            <a:ext cx="7093613" cy="297454"/>
            <a:chOff x="841679" y="1450109"/>
            <a:chExt cx="5320210" cy="285654"/>
          </a:xfrm>
        </p:grpSpPr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xmlns="" id="{F5D4B273-7419-4EF6-3036-79E9183E5ADB}"/>
                </a:ext>
              </a:extLst>
            </p:cNvPr>
            <p:cNvSpPr/>
            <p:nvPr/>
          </p:nvSpPr>
          <p:spPr>
            <a:xfrm>
              <a:off x="1263695" y="1590285"/>
              <a:ext cx="4898194" cy="10246"/>
            </a:xfrm>
            <a:custGeom>
              <a:avLst/>
              <a:gdLst>
                <a:gd name="connsiteX0" fmla="*/ 0 w 4234330"/>
                <a:gd name="connsiteY0" fmla="*/ 0 h 12973"/>
                <a:gd name="connsiteX1" fmla="*/ 4234331 w 4234330"/>
                <a:gd name="connsiteY1" fmla="*/ 0 h 1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34330" h="12973">
                  <a:moveTo>
                    <a:pt x="0" y="0"/>
                  </a:moveTo>
                  <a:lnTo>
                    <a:pt x="4234331" y="0"/>
                  </a:lnTo>
                </a:path>
              </a:pathLst>
            </a:custGeom>
            <a:ln w="9525" cap="flat">
              <a:solidFill>
                <a:srgbClr val="B1B1B1"/>
              </a:solidFill>
              <a:prstDash val="sysDot"/>
              <a:miter/>
            </a:ln>
          </p:spPr>
          <p:txBody>
            <a:bodyPr rtlCol="0" anchor="ctr"/>
            <a:lstStyle/>
            <a:p>
              <a:endParaRPr lang="en-US" sz="1333">
                <a:solidFill>
                  <a:srgbClr val="343A66"/>
                </a:solidFill>
              </a:endParaRPr>
            </a:p>
          </p:txBody>
        </p:sp>
        <p:sp>
          <p:nvSpPr>
            <p:cNvPr id="9" name="TextBox 92">
              <a:extLst>
                <a:ext uri="{FF2B5EF4-FFF2-40B4-BE49-F238E27FC236}">
                  <a16:creationId xmlns:a16="http://schemas.microsoft.com/office/drawing/2014/main" xmlns="" id="{BE882D43-DF01-D032-1368-490DFDAD0F0B}"/>
                </a:ext>
              </a:extLst>
            </p:cNvPr>
            <p:cNvSpPr txBox="1"/>
            <p:nvPr/>
          </p:nvSpPr>
          <p:spPr>
            <a:xfrm>
              <a:off x="841679" y="1450109"/>
              <a:ext cx="268343" cy="285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33">
                  <a:solidFill>
                    <a:srgbClr val="343A66"/>
                  </a:solidFill>
                  <a:cs typeface="Arial"/>
                  <a:sym typeface="Arial"/>
                  <a:rtl val="0"/>
                </a:rPr>
                <a:t>50</a:t>
              </a: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xmlns="" id="{9535BD93-C33B-E198-9AA9-A4F6030234AF}"/>
              </a:ext>
            </a:extLst>
          </p:cNvPr>
          <p:cNvGrpSpPr/>
          <p:nvPr/>
        </p:nvGrpSpPr>
        <p:grpSpPr>
          <a:xfrm>
            <a:off x="1122239" y="2850140"/>
            <a:ext cx="7093613" cy="297454"/>
            <a:chOff x="841679" y="2111752"/>
            <a:chExt cx="5320210" cy="285654"/>
          </a:xfrm>
        </p:grpSpPr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xmlns="" id="{70F8A7E8-2B4A-F570-8EDF-3B8907BC243C}"/>
                </a:ext>
              </a:extLst>
            </p:cNvPr>
            <p:cNvSpPr/>
            <p:nvPr/>
          </p:nvSpPr>
          <p:spPr>
            <a:xfrm>
              <a:off x="1263695" y="2229739"/>
              <a:ext cx="4898194" cy="10246"/>
            </a:xfrm>
            <a:custGeom>
              <a:avLst/>
              <a:gdLst>
                <a:gd name="connsiteX0" fmla="*/ 0 w 4234330"/>
                <a:gd name="connsiteY0" fmla="*/ 0 h 12973"/>
                <a:gd name="connsiteX1" fmla="*/ 4234331 w 4234330"/>
                <a:gd name="connsiteY1" fmla="*/ 0 h 1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34330" h="12973">
                  <a:moveTo>
                    <a:pt x="0" y="0"/>
                  </a:moveTo>
                  <a:lnTo>
                    <a:pt x="4234331" y="0"/>
                  </a:lnTo>
                </a:path>
              </a:pathLst>
            </a:custGeom>
            <a:ln w="9525" cap="flat">
              <a:solidFill>
                <a:srgbClr val="B1B1B1"/>
              </a:solidFill>
              <a:prstDash val="sysDot"/>
              <a:miter/>
            </a:ln>
          </p:spPr>
          <p:txBody>
            <a:bodyPr rtlCol="0" anchor="ctr"/>
            <a:lstStyle/>
            <a:p>
              <a:endParaRPr lang="en-US" sz="1333"/>
            </a:p>
          </p:txBody>
        </p:sp>
        <p:sp>
          <p:nvSpPr>
            <p:cNvPr id="12" name="TextBox 93">
              <a:extLst>
                <a:ext uri="{FF2B5EF4-FFF2-40B4-BE49-F238E27FC236}">
                  <a16:creationId xmlns:a16="http://schemas.microsoft.com/office/drawing/2014/main" xmlns="" id="{F8BE07F2-D0E5-CD48-AC4F-1757B15B3885}"/>
                </a:ext>
              </a:extLst>
            </p:cNvPr>
            <p:cNvSpPr txBox="1"/>
            <p:nvPr/>
          </p:nvSpPr>
          <p:spPr>
            <a:xfrm>
              <a:off x="841679" y="2111752"/>
              <a:ext cx="268343" cy="285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33">
                  <a:solidFill>
                    <a:schemeClr val="tx2"/>
                  </a:solidFill>
                  <a:cs typeface="Arial"/>
                  <a:sym typeface="Arial"/>
                  <a:rtl val="0"/>
                </a:rPr>
                <a:t>40</a:t>
              </a:r>
            </a:p>
          </p:txBody>
        </p:sp>
      </p:grpSp>
      <p:grpSp>
        <p:nvGrpSpPr>
          <p:cNvPr id="13" name="Group 9">
            <a:extLst>
              <a:ext uri="{FF2B5EF4-FFF2-40B4-BE49-F238E27FC236}">
                <a16:creationId xmlns:a16="http://schemas.microsoft.com/office/drawing/2014/main" xmlns="" id="{CDA4E583-8202-8660-8BDF-7A6E486ABE72}"/>
              </a:ext>
            </a:extLst>
          </p:cNvPr>
          <p:cNvGrpSpPr/>
          <p:nvPr/>
        </p:nvGrpSpPr>
        <p:grpSpPr>
          <a:xfrm>
            <a:off x="1122239" y="3340513"/>
            <a:ext cx="7093613" cy="297454"/>
            <a:chOff x="841679" y="2326145"/>
            <a:chExt cx="5320210" cy="285654"/>
          </a:xfrm>
        </p:grpSpPr>
        <p:sp>
          <p:nvSpPr>
            <p:cNvPr id="14" name="Freeform 24">
              <a:extLst>
                <a:ext uri="{FF2B5EF4-FFF2-40B4-BE49-F238E27FC236}">
                  <a16:creationId xmlns:a16="http://schemas.microsoft.com/office/drawing/2014/main" xmlns="" id="{0388F665-63DE-735F-E9A2-584CEF51942C}"/>
                </a:ext>
              </a:extLst>
            </p:cNvPr>
            <p:cNvSpPr/>
            <p:nvPr/>
          </p:nvSpPr>
          <p:spPr>
            <a:xfrm>
              <a:off x="1263695" y="2444132"/>
              <a:ext cx="4898194" cy="10246"/>
            </a:xfrm>
            <a:custGeom>
              <a:avLst/>
              <a:gdLst>
                <a:gd name="connsiteX0" fmla="*/ 0 w 4234330"/>
                <a:gd name="connsiteY0" fmla="*/ 0 h 12973"/>
                <a:gd name="connsiteX1" fmla="*/ 4234331 w 4234330"/>
                <a:gd name="connsiteY1" fmla="*/ 0 h 1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34330" h="12973">
                  <a:moveTo>
                    <a:pt x="0" y="0"/>
                  </a:moveTo>
                  <a:lnTo>
                    <a:pt x="4234331" y="0"/>
                  </a:lnTo>
                </a:path>
              </a:pathLst>
            </a:custGeom>
            <a:ln w="9525" cap="flat">
              <a:solidFill>
                <a:srgbClr val="B1B1B1"/>
              </a:solidFill>
              <a:prstDash val="sysDot"/>
              <a:miter/>
            </a:ln>
          </p:spPr>
          <p:txBody>
            <a:bodyPr rtlCol="0" anchor="ctr"/>
            <a:lstStyle/>
            <a:p>
              <a:endParaRPr lang="en-US" sz="1333">
                <a:solidFill>
                  <a:srgbClr val="343A66"/>
                </a:solidFill>
              </a:endParaRPr>
            </a:p>
          </p:txBody>
        </p:sp>
        <p:sp>
          <p:nvSpPr>
            <p:cNvPr id="15" name="TextBox 94">
              <a:extLst>
                <a:ext uri="{FF2B5EF4-FFF2-40B4-BE49-F238E27FC236}">
                  <a16:creationId xmlns:a16="http://schemas.microsoft.com/office/drawing/2014/main" xmlns="" id="{8827C0BC-7965-1E21-43EC-9F5113EE4E5C}"/>
                </a:ext>
              </a:extLst>
            </p:cNvPr>
            <p:cNvSpPr txBox="1"/>
            <p:nvPr/>
          </p:nvSpPr>
          <p:spPr>
            <a:xfrm>
              <a:off x="841679" y="2326145"/>
              <a:ext cx="268343" cy="285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33">
                  <a:solidFill>
                    <a:srgbClr val="343A66"/>
                  </a:solidFill>
                  <a:cs typeface="Arial"/>
                  <a:sym typeface="Arial"/>
                  <a:rtl val="0"/>
                </a:rPr>
                <a:t>30</a:t>
              </a:r>
            </a:p>
          </p:txBody>
        </p:sp>
      </p:grpSp>
      <p:grpSp>
        <p:nvGrpSpPr>
          <p:cNvPr id="16" name="Group 8">
            <a:extLst>
              <a:ext uri="{FF2B5EF4-FFF2-40B4-BE49-F238E27FC236}">
                <a16:creationId xmlns:a16="http://schemas.microsoft.com/office/drawing/2014/main" xmlns="" id="{DC4A2641-3D73-54C0-8864-6DE4B3082723}"/>
              </a:ext>
            </a:extLst>
          </p:cNvPr>
          <p:cNvGrpSpPr/>
          <p:nvPr/>
        </p:nvGrpSpPr>
        <p:grpSpPr>
          <a:xfrm>
            <a:off x="1122239" y="3830885"/>
            <a:ext cx="7093613" cy="297454"/>
            <a:chOff x="841679" y="2737350"/>
            <a:chExt cx="5320210" cy="285654"/>
          </a:xfrm>
        </p:grpSpPr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xmlns="" id="{516BE221-B861-0B14-2B90-9407AB759A53}"/>
                </a:ext>
              </a:extLst>
            </p:cNvPr>
            <p:cNvSpPr/>
            <p:nvPr/>
          </p:nvSpPr>
          <p:spPr>
            <a:xfrm>
              <a:off x="1263695" y="2855337"/>
              <a:ext cx="4898194" cy="10246"/>
            </a:xfrm>
            <a:custGeom>
              <a:avLst/>
              <a:gdLst>
                <a:gd name="connsiteX0" fmla="*/ 0 w 4234330"/>
                <a:gd name="connsiteY0" fmla="*/ 0 h 12973"/>
                <a:gd name="connsiteX1" fmla="*/ 4234331 w 4234330"/>
                <a:gd name="connsiteY1" fmla="*/ 0 h 1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34330" h="12973">
                  <a:moveTo>
                    <a:pt x="0" y="0"/>
                  </a:moveTo>
                  <a:lnTo>
                    <a:pt x="4234331" y="0"/>
                  </a:lnTo>
                </a:path>
              </a:pathLst>
            </a:custGeom>
            <a:ln w="9525" cap="flat">
              <a:solidFill>
                <a:srgbClr val="B1B1B1"/>
              </a:solidFill>
              <a:prstDash val="sysDot"/>
              <a:miter/>
            </a:ln>
          </p:spPr>
          <p:txBody>
            <a:bodyPr rtlCol="0" anchor="ctr"/>
            <a:lstStyle/>
            <a:p>
              <a:endParaRPr lang="en-US" sz="1333"/>
            </a:p>
          </p:txBody>
        </p:sp>
        <p:sp>
          <p:nvSpPr>
            <p:cNvPr id="18" name="TextBox 95">
              <a:extLst>
                <a:ext uri="{FF2B5EF4-FFF2-40B4-BE49-F238E27FC236}">
                  <a16:creationId xmlns:a16="http://schemas.microsoft.com/office/drawing/2014/main" xmlns="" id="{76B314B9-391C-16CD-6B8A-B3F9CE0BF227}"/>
                </a:ext>
              </a:extLst>
            </p:cNvPr>
            <p:cNvSpPr txBox="1"/>
            <p:nvPr/>
          </p:nvSpPr>
          <p:spPr>
            <a:xfrm>
              <a:off x="841679" y="2737350"/>
              <a:ext cx="268343" cy="285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33">
                  <a:solidFill>
                    <a:schemeClr val="tx2"/>
                  </a:solidFill>
                  <a:cs typeface="Arial"/>
                  <a:sym typeface="Arial"/>
                  <a:rtl val="0"/>
                </a:rPr>
                <a:t>20</a:t>
              </a:r>
            </a:p>
          </p:txBody>
        </p:sp>
      </p:grpSp>
      <p:grpSp>
        <p:nvGrpSpPr>
          <p:cNvPr id="19" name="Group 7">
            <a:extLst>
              <a:ext uri="{FF2B5EF4-FFF2-40B4-BE49-F238E27FC236}">
                <a16:creationId xmlns:a16="http://schemas.microsoft.com/office/drawing/2014/main" xmlns="" id="{5B04BFC1-9AF1-4A8A-4C66-6C5150043031}"/>
              </a:ext>
            </a:extLst>
          </p:cNvPr>
          <p:cNvGrpSpPr/>
          <p:nvPr/>
        </p:nvGrpSpPr>
        <p:grpSpPr>
          <a:xfrm>
            <a:off x="1122239" y="4321258"/>
            <a:ext cx="7093613" cy="297454"/>
            <a:chOff x="841679" y="3623025"/>
            <a:chExt cx="5320210" cy="285654"/>
          </a:xfrm>
        </p:grpSpPr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xmlns="" id="{4186FE96-C61D-6E21-43BA-F86A29340BDB}"/>
                </a:ext>
              </a:extLst>
            </p:cNvPr>
            <p:cNvSpPr/>
            <p:nvPr/>
          </p:nvSpPr>
          <p:spPr>
            <a:xfrm>
              <a:off x="1263695" y="3741012"/>
              <a:ext cx="4898194" cy="10246"/>
            </a:xfrm>
            <a:custGeom>
              <a:avLst/>
              <a:gdLst>
                <a:gd name="connsiteX0" fmla="*/ 0 w 4234330"/>
                <a:gd name="connsiteY0" fmla="*/ 0 h 12973"/>
                <a:gd name="connsiteX1" fmla="*/ 4234331 w 4234330"/>
                <a:gd name="connsiteY1" fmla="*/ 0 h 1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34330" h="12973">
                  <a:moveTo>
                    <a:pt x="0" y="0"/>
                  </a:moveTo>
                  <a:lnTo>
                    <a:pt x="4234331" y="0"/>
                  </a:lnTo>
                </a:path>
              </a:pathLst>
            </a:custGeom>
            <a:ln w="9525" cap="flat">
              <a:solidFill>
                <a:srgbClr val="B1B1B1"/>
              </a:solidFill>
              <a:prstDash val="sysDot"/>
              <a:miter/>
            </a:ln>
          </p:spPr>
          <p:txBody>
            <a:bodyPr rtlCol="0" anchor="ctr"/>
            <a:lstStyle/>
            <a:p>
              <a:endParaRPr lang="en-US" sz="1333"/>
            </a:p>
          </p:txBody>
        </p:sp>
        <p:sp>
          <p:nvSpPr>
            <p:cNvPr id="21" name="TextBox 96">
              <a:extLst>
                <a:ext uri="{FF2B5EF4-FFF2-40B4-BE49-F238E27FC236}">
                  <a16:creationId xmlns:a16="http://schemas.microsoft.com/office/drawing/2014/main" xmlns="" id="{0F16A530-C087-BDE7-E6A2-8663293FC36A}"/>
                </a:ext>
              </a:extLst>
            </p:cNvPr>
            <p:cNvSpPr txBox="1"/>
            <p:nvPr/>
          </p:nvSpPr>
          <p:spPr>
            <a:xfrm>
              <a:off x="841679" y="3623025"/>
              <a:ext cx="268343" cy="285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33">
                  <a:solidFill>
                    <a:schemeClr val="tx2"/>
                  </a:solidFill>
                  <a:cs typeface="Arial"/>
                  <a:sym typeface="Arial"/>
                  <a:rtl val="0"/>
                </a:rPr>
                <a:t>10</a:t>
              </a:r>
            </a:p>
          </p:txBody>
        </p:sp>
      </p:grpSp>
      <p:sp>
        <p:nvSpPr>
          <p:cNvPr id="22" name="TextBox 102">
            <a:extLst>
              <a:ext uri="{FF2B5EF4-FFF2-40B4-BE49-F238E27FC236}">
                <a16:creationId xmlns:a16="http://schemas.microsoft.com/office/drawing/2014/main" xmlns="" id="{3EF3BDBB-8C86-B118-CBA9-6373C61D89F6}"/>
              </a:ext>
            </a:extLst>
          </p:cNvPr>
          <p:cNvSpPr txBox="1"/>
          <p:nvPr/>
        </p:nvSpPr>
        <p:spPr>
          <a:xfrm rot="16200000">
            <a:off x="8861" y="3345616"/>
            <a:ext cx="1648465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33" b="1">
                <a:solidFill>
                  <a:srgbClr val="343A66"/>
                </a:solidFill>
                <a:cs typeface="Arial"/>
                <a:sym typeface="Arial"/>
                <a:rtl val="0"/>
              </a:rPr>
              <a:t>Intervention efficacy</a:t>
            </a:r>
            <a:br>
              <a:rPr lang="en-US" sz="1333" b="1">
                <a:solidFill>
                  <a:srgbClr val="343A66"/>
                </a:solidFill>
                <a:cs typeface="Arial"/>
                <a:sym typeface="Arial"/>
                <a:rtl val="0"/>
              </a:rPr>
            </a:br>
            <a:r>
              <a:rPr lang="en-US" sz="1333" b="1">
                <a:solidFill>
                  <a:srgbClr val="343A66"/>
                </a:solidFill>
                <a:cs typeface="Arial"/>
                <a:sym typeface="Arial"/>
                <a:rtl val="0"/>
              </a:rPr>
              <a:t>/effectiveness (%)</a:t>
            </a:r>
          </a:p>
        </p:txBody>
      </p:sp>
      <p:grpSp>
        <p:nvGrpSpPr>
          <p:cNvPr id="23" name="Group 11">
            <a:extLst>
              <a:ext uri="{FF2B5EF4-FFF2-40B4-BE49-F238E27FC236}">
                <a16:creationId xmlns:a16="http://schemas.microsoft.com/office/drawing/2014/main" xmlns="" id="{533117B2-77F4-7C39-4DFC-B36EE7318B05}"/>
              </a:ext>
            </a:extLst>
          </p:cNvPr>
          <p:cNvGrpSpPr/>
          <p:nvPr/>
        </p:nvGrpSpPr>
        <p:grpSpPr>
          <a:xfrm>
            <a:off x="1222319" y="4811631"/>
            <a:ext cx="7045376" cy="297454"/>
            <a:chOff x="916739" y="3826899"/>
            <a:chExt cx="5284032" cy="285654"/>
          </a:xfrm>
        </p:grpSpPr>
        <p:sp>
          <p:nvSpPr>
            <p:cNvPr id="24" name="TextBox 101">
              <a:extLst>
                <a:ext uri="{FF2B5EF4-FFF2-40B4-BE49-F238E27FC236}">
                  <a16:creationId xmlns:a16="http://schemas.microsoft.com/office/drawing/2014/main" xmlns="" id="{00EFD410-BCD4-00A4-F47E-FC270722BF51}"/>
                </a:ext>
              </a:extLst>
            </p:cNvPr>
            <p:cNvSpPr txBox="1"/>
            <p:nvPr/>
          </p:nvSpPr>
          <p:spPr>
            <a:xfrm>
              <a:off x="916739" y="3826899"/>
              <a:ext cx="203421" cy="285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33">
                  <a:solidFill>
                    <a:schemeClr val="tx2"/>
                  </a:solidFill>
                  <a:cs typeface="Arial"/>
                  <a:sym typeface="Arial"/>
                  <a:rtl val="0"/>
                </a:rPr>
                <a:t>0</a:t>
              </a:r>
            </a:p>
          </p:txBody>
        </p:sp>
        <p:sp>
          <p:nvSpPr>
            <p:cNvPr id="25" name="Freeform 71">
              <a:extLst>
                <a:ext uri="{FF2B5EF4-FFF2-40B4-BE49-F238E27FC236}">
                  <a16:creationId xmlns:a16="http://schemas.microsoft.com/office/drawing/2014/main" xmlns="" id="{3AC57CF6-C0C5-1630-73D9-8216D5493CAB}"/>
                </a:ext>
              </a:extLst>
            </p:cNvPr>
            <p:cNvSpPr/>
            <p:nvPr/>
          </p:nvSpPr>
          <p:spPr>
            <a:xfrm>
              <a:off x="1255740" y="3962399"/>
              <a:ext cx="4945031" cy="0"/>
            </a:xfrm>
            <a:custGeom>
              <a:avLst/>
              <a:gdLst>
                <a:gd name="connsiteX0" fmla="*/ 4274819 w 4274819"/>
                <a:gd name="connsiteY0" fmla="*/ 0 h 12973"/>
                <a:gd name="connsiteX1" fmla="*/ 0 w 4274819"/>
                <a:gd name="connsiteY1" fmla="*/ 0 h 1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74819" h="12973">
                  <a:moveTo>
                    <a:pt x="4274819" y="0"/>
                  </a:moveTo>
                  <a:lnTo>
                    <a:pt x="0" y="0"/>
                  </a:lnTo>
                </a:path>
              </a:pathLst>
            </a:custGeom>
            <a:ln w="9525" cap="flat">
              <a:solidFill>
                <a:schemeClr val="tx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333"/>
            </a:p>
          </p:txBody>
        </p:sp>
      </p:grpSp>
      <p:grpSp>
        <p:nvGrpSpPr>
          <p:cNvPr id="26" name="Group 28">
            <a:extLst>
              <a:ext uri="{FF2B5EF4-FFF2-40B4-BE49-F238E27FC236}">
                <a16:creationId xmlns:a16="http://schemas.microsoft.com/office/drawing/2014/main" xmlns="" id="{379FF42A-9E9A-B7E1-A386-7D752D0D2291}"/>
              </a:ext>
            </a:extLst>
          </p:cNvPr>
          <p:cNvGrpSpPr/>
          <p:nvPr/>
        </p:nvGrpSpPr>
        <p:grpSpPr>
          <a:xfrm>
            <a:off x="6684384" y="1679258"/>
            <a:ext cx="1522581" cy="3829069"/>
            <a:chOff x="5013288" y="1415950"/>
            <a:chExt cx="1141936" cy="2871802"/>
          </a:xfrm>
        </p:grpSpPr>
        <p:sp>
          <p:nvSpPr>
            <p:cNvPr id="27" name="TextBox 146">
              <a:extLst>
                <a:ext uri="{FF2B5EF4-FFF2-40B4-BE49-F238E27FC236}">
                  <a16:creationId xmlns:a16="http://schemas.microsoft.com/office/drawing/2014/main" xmlns="" id="{C4022849-0644-F227-6FF0-34DBA193A041}"/>
                </a:ext>
              </a:extLst>
            </p:cNvPr>
            <p:cNvSpPr txBox="1"/>
            <p:nvPr/>
          </p:nvSpPr>
          <p:spPr bwMode="gray">
            <a:xfrm>
              <a:off x="5013288" y="3918750"/>
              <a:ext cx="1141936" cy="369002"/>
            </a:xfrm>
            <a:prstGeom prst="rect">
              <a:avLst/>
            </a:prstGeom>
            <a:noFill/>
          </p:spPr>
          <p:txBody>
            <a:bodyPr wrap="square" lIns="0" tIns="48000" rIns="0" bIns="96000" rtlCol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333">
                  <a:solidFill>
                    <a:srgbClr val="343A66"/>
                  </a:solidFill>
                </a:rPr>
                <a:t>Influenza </a:t>
              </a:r>
              <a:br>
                <a:rPr lang="en-GB" sz="1333">
                  <a:solidFill>
                    <a:srgbClr val="343A66"/>
                  </a:solidFill>
                </a:rPr>
              </a:br>
              <a:r>
                <a:rPr lang="en-GB" sz="1333">
                  <a:solidFill>
                    <a:srgbClr val="343A66"/>
                  </a:solidFill>
                </a:rPr>
                <a:t>vaccine</a:t>
              </a:r>
            </a:p>
            <a:p>
              <a:pPr algn="ctr">
                <a:lnSpc>
                  <a:spcPct val="90000"/>
                </a:lnSpc>
              </a:pPr>
              <a:endParaRPr lang="en-GB" sz="1467">
                <a:solidFill>
                  <a:srgbClr val="343A66"/>
                </a:solidFill>
              </a:endParaRPr>
            </a:p>
          </p:txBody>
        </p:sp>
        <p:grpSp>
          <p:nvGrpSpPr>
            <p:cNvPr id="28" name="Group 151">
              <a:extLst>
                <a:ext uri="{FF2B5EF4-FFF2-40B4-BE49-F238E27FC236}">
                  <a16:creationId xmlns:a16="http://schemas.microsoft.com/office/drawing/2014/main" xmlns="" id="{2032CD83-9C47-D799-904E-AE1DE48F1F5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68256" y="1415950"/>
              <a:ext cx="432000" cy="432000"/>
              <a:chOff x="5645158" y="1697331"/>
              <a:chExt cx="655320" cy="655320"/>
            </a:xfrm>
          </p:grpSpPr>
          <p:sp>
            <p:nvSpPr>
              <p:cNvPr id="32" name="Oval 152">
                <a:extLst>
                  <a:ext uri="{FF2B5EF4-FFF2-40B4-BE49-F238E27FC236}">
                    <a16:creationId xmlns:a16="http://schemas.microsoft.com/office/drawing/2014/main" xmlns="" id="{9EF78E56-59BA-F6D4-3DE0-5E0FE6AA834B}"/>
                  </a:ext>
                </a:extLst>
              </p:cNvPr>
              <p:cNvSpPr/>
              <p:nvPr/>
            </p:nvSpPr>
            <p:spPr bwMode="gray">
              <a:xfrm>
                <a:off x="5645158" y="1697331"/>
                <a:ext cx="655320" cy="655320"/>
              </a:xfrm>
              <a:prstGeom prst="ellipse">
                <a:avLst/>
              </a:prstGeom>
              <a:solidFill>
                <a:srgbClr val="343A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>
                  <a:solidFill>
                    <a:srgbClr val="343A66"/>
                  </a:solidFill>
                </a:endParaRPr>
              </a:p>
            </p:txBody>
          </p:sp>
          <p:pic>
            <p:nvPicPr>
              <p:cNvPr id="33" name="Graphic 153">
                <a:extLst>
                  <a:ext uri="{FF2B5EF4-FFF2-40B4-BE49-F238E27FC236}">
                    <a16:creationId xmlns:a16="http://schemas.microsoft.com/office/drawing/2014/main" xmlns="" id="{7E5AC347-5AB5-8109-67D9-6F7527ADCD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 bwMode="gray">
              <a:xfrm>
                <a:off x="5802401" y="1830944"/>
                <a:ext cx="373667" cy="373667"/>
              </a:xfrm>
              <a:prstGeom prst="rect">
                <a:avLst/>
              </a:prstGeom>
            </p:spPr>
          </p:pic>
        </p:grp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xmlns="" id="{9E82870D-689C-F802-09CE-C9E88F196B3E}"/>
                </a:ext>
              </a:extLst>
            </p:cNvPr>
            <p:cNvSpPr/>
            <p:nvPr/>
          </p:nvSpPr>
          <p:spPr>
            <a:xfrm>
              <a:off x="5232981" y="2213208"/>
              <a:ext cx="702551" cy="1141186"/>
            </a:xfrm>
            <a:custGeom>
              <a:avLst/>
              <a:gdLst>
                <a:gd name="connsiteX0" fmla="*/ 0 w 607332"/>
                <a:gd name="connsiteY0" fmla="*/ 0 h 2324914"/>
                <a:gd name="connsiteX1" fmla="*/ 607333 w 607332"/>
                <a:gd name="connsiteY1" fmla="*/ 0 h 2324914"/>
                <a:gd name="connsiteX2" fmla="*/ 607333 w 607332"/>
                <a:gd name="connsiteY2" fmla="*/ 2324914 h 2324914"/>
                <a:gd name="connsiteX3" fmla="*/ 0 w 607332"/>
                <a:gd name="connsiteY3" fmla="*/ 2324914 h 232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332" h="2324914">
                  <a:moveTo>
                    <a:pt x="0" y="0"/>
                  </a:moveTo>
                  <a:lnTo>
                    <a:pt x="607333" y="0"/>
                  </a:lnTo>
                  <a:lnTo>
                    <a:pt x="607333" y="2324914"/>
                  </a:lnTo>
                  <a:lnTo>
                    <a:pt x="0" y="2324914"/>
                  </a:lnTo>
                  <a:close/>
                </a:path>
              </a:pathLst>
            </a:custGeom>
            <a:solidFill>
              <a:srgbClr val="343A66"/>
            </a:solidFill>
            <a:ln w="129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33">
                <a:solidFill>
                  <a:srgbClr val="343A66"/>
                </a:solidFill>
              </a:endParaRPr>
            </a:p>
          </p:txBody>
        </p:sp>
        <p:sp>
          <p:nvSpPr>
            <p:cNvPr id="30" name="TextBox 199">
              <a:extLst>
                <a:ext uri="{FF2B5EF4-FFF2-40B4-BE49-F238E27FC236}">
                  <a16:creationId xmlns:a16="http://schemas.microsoft.com/office/drawing/2014/main" xmlns="" id="{4C07AAB9-B046-396D-2714-C97685A757A8}"/>
                </a:ext>
              </a:extLst>
            </p:cNvPr>
            <p:cNvSpPr txBox="1"/>
            <p:nvPr/>
          </p:nvSpPr>
          <p:spPr bwMode="gray">
            <a:xfrm>
              <a:off x="5232981" y="1922936"/>
              <a:ext cx="702551" cy="287172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algn="ctr"/>
              <a:r>
                <a:rPr lang="en-GB" sz="2400" b="1">
                  <a:solidFill>
                    <a:srgbClr val="343A66"/>
                  </a:solidFill>
                </a:rPr>
                <a:t>45%</a:t>
              </a:r>
              <a:endParaRPr lang="en-GB" sz="2400" b="1" baseline="30000">
                <a:solidFill>
                  <a:srgbClr val="343A66"/>
                </a:solidFill>
              </a:endParaRPr>
            </a:p>
          </p:txBody>
        </p:sp>
        <p:sp>
          <p:nvSpPr>
            <p:cNvPr id="31" name="TextBox 201">
              <a:extLst>
                <a:ext uri="{FF2B5EF4-FFF2-40B4-BE49-F238E27FC236}">
                  <a16:creationId xmlns:a16="http://schemas.microsoft.com/office/drawing/2014/main" xmlns="" id="{D01E9425-17D9-A5DE-F5EE-550A58735C96}"/>
                </a:ext>
              </a:extLst>
            </p:cNvPr>
            <p:cNvSpPr txBox="1"/>
            <p:nvPr/>
          </p:nvSpPr>
          <p:spPr bwMode="gray">
            <a:xfrm>
              <a:off x="5232981" y="3352748"/>
              <a:ext cx="702551" cy="3567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2400" b="1">
                  <a:solidFill>
                    <a:srgbClr val="343A66"/>
                  </a:solidFill>
                </a:rPr>
                <a:t>15%</a:t>
              </a:r>
              <a:endParaRPr lang="en-GB" sz="2400" b="1" baseline="30000">
                <a:solidFill>
                  <a:srgbClr val="343A66"/>
                </a:solidFill>
              </a:endParaRPr>
            </a:p>
          </p:txBody>
        </p:sp>
      </p:grpSp>
      <p:grpSp>
        <p:nvGrpSpPr>
          <p:cNvPr id="34" name="Group 27">
            <a:extLst>
              <a:ext uri="{FF2B5EF4-FFF2-40B4-BE49-F238E27FC236}">
                <a16:creationId xmlns:a16="http://schemas.microsoft.com/office/drawing/2014/main" xmlns="" id="{3CDFA501-BE47-C259-D5E2-4AA8801BD8A5}"/>
              </a:ext>
            </a:extLst>
          </p:cNvPr>
          <p:cNvGrpSpPr/>
          <p:nvPr/>
        </p:nvGrpSpPr>
        <p:grpSpPr>
          <a:xfrm>
            <a:off x="5045774" y="2628124"/>
            <a:ext cx="1522581" cy="2880203"/>
            <a:chOff x="3727413" y="2127600"/>
            <a:chExt cx="1141936" cy="2160152"/>
          </a:xfrm>
        </p:grpSpPr>
        <p:grpSp>
          <p:nvGrpSpPr>
            <p:cNvPr id="35" name="Group 157">
              <a:extLst>
                <a:ext uri="{FF2B5EF4-FFF2-40B4-BE49-F238E27FC236}">
                  <a16:creationId xmlns:a16="http://schemas.microsoft.com/office/drawing/2014/main" xmlns="" id="{76032847-8BF7-4F87-1136-DFE22D68228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82381" y="2127600"/>
              <a:ext cx="432000" cy="432000"/>
              <a:chOff x="4360735" y="1697331"/>
              <a:chExt cx="655320" cy="655320"/>
            </a:xfrm>
          </p:grpSpPr>
          <p:sp>
            <p:nvSpPr>
              <p:cNvPr id="40" name="Oval 158">
                <a:extLst>
                  <a:ext uri="{FF2B5EF4-FFF2-40B4-BE49-F238E27FC236}">
                    <a16:creationId xmlns:a16="http://schemas.microsoft.com/office/drawing/2014/main" xmlns="" id="{823FF739-0B53-1689-9C79-B0AB2B59C74F}"/>
                  </a:ext>
                </a:extLst>
              </p:cNvPr>
              <p:cNvSpPr/>
              <p:nvPr/>
            </p:nvSpPr>
            <p:spPr bwMode="gray">
              <a:xfrm>
                <a:off x="4360735" y="1697331"/>
                <a:ext cx="655320" cy="655320"/>
              </a:xfrm>
              <a:prstGeom prst="ellipse">
                <a:avLst/>
              </a:prstGeom>
              <a:solidFill>
                <a:srgbClr val="BCB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>
                  <a:solidFill>
                    <a:srgbClr val="343A66"/>
                  </a:solidFill>
                </a:endParaRPr>
              </a:p>
            </p:txBody>
          </p:sp>
          <p:pic>
            <p:nvPicPr>
              <p:cNvPr id="41" name="Graphic 159" descr="Medicine">
                <a:extLst>
                  <a:ext uri="{FF2B5EF4-FFF2-40B4-BE49-F238E27FC236}">
                    <a16:creationId xmlns:a16="http://schemas.microsoft.com/office/drawing/2014/main" xmlns="" id="{C3C484B6-2270-E107-3071-234BEB843D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474948" y="1786306"/>
                <a:ext cx="477369" cy="477369"/>
              </a:xfrm>
              <a:prstGeom prst="rect">
                <a:avLst/>
              </a:prstGeom>
            </p:spPr>
          </p:pic>
        </p:grp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xmlns="" id="{71166DF9-AE3E-C3FD-3A77-18C89CF59E83}"/>
                </a:ext>
              </a:extLst>
            </p:cNvPr>
            <p:cNvSpPr/>
            <p:nvPr/>
          </p:nvSpPr>
          <p:spPr>
            <a:xfrm>
              <a:off x="3947106" y="2940463"/>
              <a:ext cx="702551" cy="344228"/>
            </a:xfrm>
            <a:custGeom>
              <a:avLst/>
              <a:gdLst>
                <a:gd name="connsiteX0" fmla="*/ 0 w 607332"/>
                <a:gd name="connsiteY0" fmla="*/ 0 h 705478"/>
                <a:gd name="connsiteX1" fmla="*/ 607333 w 607332"/>
                <a:gd name="connsiteY1" fmla="*/ 0 h 705478"/>
                <a:gd name="connsiteX2" fmla="*/ 607333 w 607332"/>
                <a:gd name="connsiteY2" fmla="*/ 705479 h 705478"/>
                <a:gd name="connsiteX3" fmla="*/ 0 w 607332"/>
                <a:gd name="connsiteY3" fmla="*/ 705479 h 70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332" h="705478">
                  <a:moveTo>
                    <a:pt x="0" y="0"/>
                  </a:moveTo>
                  <a:lnTo>
                    <a:pt x="607333" y="0"/>
                  </a:lnTo>
                  <a:lnTo>
                    <a:pt x="607333" y="705479"/>
                  </a:lnTo>
                  <a:lnTo>
                    <a:pt x="0" y="705479"/>
                  </a:lnTo>
                  <a:close/>
                </a:path>
              </a:pathLst>
            </a:custGeom>
            <a:solidFill>
              <a:srgbClr val="BCBC1C"/>
            </a:solidFill>
            <a:ln w="129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33">
                <a:solidFill>
                  <a:srgbClr val="343A66"/>
                </a:solidFill>
              </a:endParaRPr>
            </a:p>
          </p:txBody>
        </p:sp>
        <p:sp>
          <p:nvSpPr>
            <p:cNvPr id="37" name="TextBox 202">
              <a:extLst>
                <a:ext uri="{FF2B5EF4-FFF2-40B4-BE49-F238E27FC236}">
                  <a16:creationId xmlns:a16="http://schemas.microsoft.com/office/drawing/2014/main" xmlns="" id="{AACF1622-E564-8241-B3D1-FA569F3A7A70}"/>
                </a:ext>
              </a:extLst>
            </p:cNvPr>
            <p:cNvSpPr txBox="1"/>
            <p:nvPr/>
          </p:nvSpPr>
          <p:spPr bwMode="gray">
            <a:xfrm>
              <a:off x="3947106" y="2628566"/>
              <a:ext cx="702551" cy="311173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algn="ctr"/>
              <a:r>
                <a:rPr lang="en-GB" sz="2400" b="1">
                  <a:solidFill>
                    <a:srgbClr val="343A66"/>
                  </a:solidFill>
                </a:rPr>
                <a:t>25%</a:t>
              </a:r>
              <a:endParaRPr lang="en-GB" sz="2400" b="1" baseline="30000">
                <a:solidFill>
                  <a:srgbClr val="343A66"/>
                </a:solidFill>
              </a:endParaRPr>
            </a:p>
          </p:txBody>
        </p:sp>
        <p:sp>
          <p:nvSpPr>
            <p:cNvPr id="38" name="TextBox 203">
              <a:extLst>
                <a:ext uri="{FF2B5EF4-FFF2-40B4-BE49-F238E27FC236}">
                  <a16:creationId xmlns:a16="http://schemas.microsoft.com/office/drawing/2014/main" xmlns="" id="{27163844-1521-AEF3-B41C-82022A17915F}"/>
                </a:ext>
              </a:extLst>
            </p:cNvPr>
            <p:cNvSpPr txBox="1"/>
            <p:nvPr/>
          </p:nvSpPr>
          <p:spPr bwMode="gray">
            <a:xfrm>
              <a:off x="3947106" y="3284692"/>
              <a:ext cx="702551" cy="3714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2400" b="1">
                  <a:solidFill>
                    <a:srgbClr val="343A66"/>
                  </a:solidFill>
                </a:rPr>
                <a:t>17%</a:t>
              </a:r>
              <a:endParaRPr lang="en-GB" sz="2400" b="1" baseline="30000">
                <a:solidFill>
                  <a:srgbClr val="343A66"/>
                </a:solidFill>
              </a:endParaRPr>
            </a:p>
          </p:txBody>
        </p:sp>
        <p:sp>
          <p:nvSpPr>
            <p:cNvPr id="39" name="TextBox 204">
              <a:extLst>
                <a:ext uri="{FF2B5EF4-FFF2-40B4-BE49-F238E27FC236}">
                  <a16:creationId xmlns:a16="http://schemas.microsoft.com/office/drawing/2014/main" xmlns="" id="{77D96B93-4B9A-2C08-5F39-3DC12D363E87}"/>
                </a:ext>
              </a:extLst>
            </p:cNvPr>
            <p:cNvSpPr txBox="1"/>
            <p:nvPr/>
          </p:nvSpPr>
          <p:spPr bwMode="gray">
            <a:xfrm>
              <a:off x="3727413" y="3918750"/>
              <a:ext cx="1141936" cy="369002"/>
            </a:xfrm>
            <a:prstGeom prst="rect">
              <a:avLst/>
            </a:prstGeom>
            <a:noFill/>
          </p:spPr>
          <p:txBody>
            <a:bodyPr wrap="square" lIns="0" tIns="48000" rIns="0" bIns="96000" rtlCol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333">
                  <a:solidFill>
                    <a:srgbClr val="343A66"/>
                  </a:solidFill>
                </a:rPr>
                <a:t>Antihypertensive drugs</a:t>
              </a:r>
            </a:p>
          </p:txBody>
        </p:sp>
      </p:grpSp>
      <p:grpSp>
        <p:nvGrpSpPr>
          <p:cNvPr id="42" name="Group 25">
            <a:extLst>
              <a:ext uri="{FF2B5EF4-FFF2-40B4-BE49-F238E27FC236}">
                <a16:creationId xmlns:a16="http://schemas.microsoft.com/office/drawing/2014/main" xmlns="" id="{ABFD7053-C21B-E0C7-638A-4C1219F9E3D1}"/>
              </a:ext>
            </a:extLst>
          </p:cNvPr>
          <p:cNvGrpSpPr/>
          <p:nvPr/>
        </p:nvGrpSpPr>
        <p:grpSpPr>
          <a:xfrm>
            <a:off x="3407164" y="2391535"/>
            <a:ext cx="1522581" cy="3116792"/>
            <a:chOff x="2441538" y="1950158"/>
            <a:chExt cx="1141936" cy="2337594"/>
          </a:xfrm>
        </p:grpSpPr>
        <p:grpSp>
          <p:nvGrpSpPr>
            <p:cNvPr id="43" name="Group 134">
              <a:extLst>
                <a:ext uri="{FF2B5EF4-FFF2-40B4-BE49-F238E27FC236}">
                  <a16:creationId xmlns:a16="http://schemas.microsoft.com/office/drawing/2014/main" xmlns="" id="{09E98A72-E047-4466-69F1-BE8CD096D77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96506" y="1950158"/>
              <a:ext cx="432000" cy="432000"/>
              <a:chOff x="3109445" y="1697331"/>
              <a:chExt cx="655320" cy="655320"/>
            </a:xfrm>
          </p:grpSpPr>
          <p:sp>
            <p:nvSpPr>
              <p:cNvPr id="48" name="Oval 135">
                <a:extLst>
                  <a:ext uri="{FF2B5EF4-FFF2-40B4-BE49-F238E27FC236}">
                    <a16:creationId xmlns:a16="http://schemas.microsoft.com/office/drawing/2014/main" xmlns="" id="{C10CAEDE-7DC2-F28E-5975-1EE5EB1A4042}"/>
                  </a:ext>
                </a:extLst>
              </p:cNvPr>
              <p:cNvSpPr/>
              <p:nvPr/>
            </p:nvSpPr>
            <p:spPr bwMode="gray">
              <a:xfrm>
                <a:off x="3109445" y="1697331"/>
                <a:ext cx="655320" cy="655320"/>
              </a:xfrm>
              <a:prstGeom prst="ellipse">
                <a:avLst/>
              </a:prstGeom>
              <a:solidFill>
                <a:srgbClr val="CF48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>
                  <a:solidFill>
                    <a:srgbClr val="343A66"/>
                  </a:solidFill>
                </a:endParaRPr>
              </a:p>
            </p:txBody>
          </p:sp>
          <p:pic>
            <p:nvPicPr>
              <p:cNvPr id="49" name="Graphic 136">
                <a:extLst>
                  <a:ext uri="{FF2B5EF4-FFF2-40B4-BE49-F238E27FC236}">
                    <a16:creationId xmlns:a16="http://schemas.microsoft.com/office/drawing/2014/main" xmlns="" id="{9AAF1B04-B8BC-0703-BBE7-7BFCE6BBF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 bwMode="gray">
              <a:xfrm>
                <a:off x="3311684" y="1886316"/>
                <a:ext cx="286380" cy="286380"/>
              </a:xfrm>
              <a:prstGeom prst="rect">
                <a:avLst/>
              </a:prstGeom>
            </p:spPr>
          </p:pic>
        </p:grp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xmlns="" id="{E2F63F73-F760-6B8D-9A48-6327BA4CAD7C}"/>
                </a:ext>
              </a:extLst>
            </p:cNvPr>
            <p:cNvSpPr/>
            <p:nvPr/>
          </p:nvSpPr>
          <p:spPr>
            <a:xfrm>
              <a:off x="2661231" y="2755549"/>
              <a:ext cx="702551" cy="448179"/>
            </a:xfrm>
            <a:custGeom>
              <a:avLst/>
              <a:gdLst>
                <a:gd name="connsiteX0" fmla="*/ 0 w 607332"/>
                <a:gd name="connsiteY0" fmla="*/ 0 h 1424968"/>
                <a:gd name="connsiteX1" fmla="*/ 607333 w 607332"/>
                <a:gd name="connsiteY1" fmla="*/ 0 h 1424968"/>
                <a:gd name="connsiteX2" fmla="*/ 607333 w 607332"/>
                <a:gd name="connsiteY2" fmla="*/ 1424968 h 1424968"/>
                <a:gd name="connsiteX3" fmla="*/ 0 w 607332"/>
                <a:gd name="connsiteY3" fmla="*/ 1424968 h 142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332" h="1424968">
                  <a:moveTo>
                    <a:pt x="0" y="0"/>
                  </a:moveTo>
                  <a:lnTo>
                    <a:pt x="607333" y="0"/>
                  </a:lnTo>
                  <a:lnTo>
                    <a:pt x="607333" y="1424968"/>
                  </a:lnTo>
                  <a:lnTo>
                    <a:pt x="0" y="1424968"/>
                  </a:lnTo>
                  <a:close/>
                </a:path>
              </a:pathLst>
            </a:custGeom>
            <a:solidFill>
              <a:srgbClr val="CF483E"/>
            </a:solidFill>
            <a:ln w="129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33">
                <a:solidFill>
                  <a:srgbClr val="343A66"/>
                </a:solidFill>
              </a:endParaRPr>
            </a:p>
          </p:txBody>
        </p:sp>
        <p:sp>
          <p:nvSpPr>
            <p:cNvPr id="45" name="TextBox 205">
              <a:extLst>
                <a:ext uri="{FF2B5EF4-FFF2-40B4-BE49-F238E27FC236}">
                  <a16:creationId xmlns:a16="http://schemas.microsoft.com/office/drawing/2014/main" xmlns="" id="{7FC31F1B-01F1-A7B4-A068-0CF48602A5F7}"/>
                </a:ext>
              </a:extLst>
            </p:cNvPr>
            <p:cNvSpPr txBox="1"/>
            <p:nvPr/>
          </p:nvSpPr>
          <p:spPr bwMode="gray">
            <a:xfrm>
              <a:off x="2441538" y="3918750"/>
              <a:ext cx="1141936" cy="369002"/>
            </a:xfrm>
            <a:prstGeom prst="rect">
              <a:avLst/>
            </a:prstGeom>
            <a:noFill/>
          </p:spPr>
          <p:txBody>
            <a:bodyPr wrap="square" lIns="0" tIns="48000" rIns="0" bIns="96000" rtlCol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333">
                  <a:solidFill>
                    <a:srgbClr val="343A66"/>
                  </a:solidFill>
                </a:rPr>
                <a:t>Statins</a:t>
              </a:r>
            </a:p>
          </p:txBody>
        </p:sp>
        <p:sp>
          <p:nvSpPr>
            <p:cNvPr id="46" name="TextBox 206">
              <a:extLst>
                <a:ext uri="{FF2B5EF4-FFF2-40B4-BE49-F238E27FC236}">
                  <a16:creationId xmlns:a16="http://schemas.microsoft.com/office/drawing/2014/main" xmlns="" id="{925AEB3B-5642-FC8C-79E8-9B9A308AB583}"/>
                </a:ext>
              </a:extLst>
            </p:cNvPr>
            <p:cNvSpPr txBox="1"/>
            <p:nvPr/>
          </p:nvSpPr>
          <p:spPr bwMode="gray">
            <a:xfrm>
              <a:off x="2670439" y="3203729"/>
              <a:ext cx="684135" cy="2995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2400" b="1">
                  <a:solidFill>
                    <a:srgbClr val="343A66"/>
                  </a:solidFill>
                </a:rPr>
                <a:t>19%</a:t>
              </a:r>
              <a:endParaRPr lang="en-GB" sz="2400" b="1" baseline="30000">
                <a:solidFill>
                  <a:srgbClr val="343A66"/>
                </a:solidFill>
              </a:endParaRPr>
            </a:p>
          </p:txBody>
        </p:sp>
        <p:sp>
          <p:nvSpPr>
            <p:cNvPr id="47" name="TextBox 207">
              <a:extLst>
                <a:ext uri="{FF2B5EF4-FFF2-40B4-BE49-F238E27FC236}">
                  <a16:creationId xmlns:a16="http://schemas.microsoft.com/office/drawing/2014/main" xmlns="" id="{5A25B7FE-2919-5C21-8857-F8394751D904}"/>
                </a:ext>
              </a:extLst>
            </p:cNvPr>
            <p:cNvSpPr txBox="1"/>
            <p:nvPr/>
          </p:nvSpPr>
          <p:spPr bwMode="gray">
            <a:xfrm>
              <a:off x="2669600" y="2474345"/>
              <a:ext cx="685813" cy="27968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algn="ctr"/>
              <a:r>
                <a:rPr lang="en-GB" sz="2400" b="1">
                  <a:solidFill>
                    <a:srgbClr val="343A66"/>
                  </a:solidFill>
                </a:rPr>
                <a:t>30%</a:t>
              </a:r>
              <a:endParaRPr lang="en-GB" sz="2400" b="1" baseline="30000">
                <a:solidFill>
                  <a:srgbClr val="343A66"/>
                </a:solidFill>
              </a:endParaRPr>
            </a:p>
          </p:txBody>
        </p:sp>
      </p:grpSp>
      <p:grpSp>
        <p:nvGrpSpPr>
          <p:cNvPr id="50" name="Group 26">
            <a:extLst>
              <a:ext uri="{FF2B5EF4-FFF2-40B4-BE49-F238E27FC236}">
                <a16:creationId xmlns:a16="http://schemas.microsoft.com/office/drawing/2014/main" xmlns="" id="{E9089545-DCF7-3738-BE37-F7E96F9BC1D0}"/>
              </a:ext>
            </a:extLst>
          </p:cNvPr>
          <p:cNvGrpSpPr/>
          <p:nvPr/>
        </p:nvGrpSpPr>
        <p:grpSpPr>
          <a:xfrm>
            <a:off x="1739746" y="1749723"/>
            <a:ext cx="1522581" cy="3758604"/>
            <a:chOff x="1304809" y="1468799"/>
            <a:chExt cx="1141936" cy="2818953"/>
          </a:xfrm>
        </p:grpSpPr>
        <p:grpSp>
          <p:nvGrpSpPr>
            <p:cNvPr id="51" name="Group 128">
              <a:extLst>
                <a:ext uri="{FF2B5EF4-FFF2-40B4-BE49-F238E27FC236}">
                  <a16:creationId xmlns:a16="http://schemas.microsoft.com/office/drawing/2014/main" xmlns="" id="{858784A2-9067-5825-02D3-AC973DB15B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81384" y="1468799"/>
              <a:ext cx="432000" cy="432000"/>
              <a:chOff x="1891287" y="1697331"/>
              <a:chExt cx="655320" cy="655320"/>
            </a:xfrm>
          </p:grpSpPr>
          <p:sp>
            <p:nvSpPr>
              <p:cNvPr id="56" name="Oval 129">
                <a:extLst>
                  <a:ext uri="{FF2B5EF4-FFF2-40B4-BE49-F238E27FC236}">
                    <a16:creationId xmlns:a16="http://schemas.microsoft.com/office/drawing/2014/main" xmlns="" id="{D16FFCA6-D703-4B01-CB79-DFE938508B0F}"/>
                  </a:ext>
                </a:extLst>
              </p:cNvPr>
              <p:cNvSpPr/>
              <p:nvPr/>
            </p:nvSpPr>
            <p:spPr bwMode="gray">
              <a:xfrm>
                <a:off x="1891287" y="1697331"/>
                <a:ext cx="655320" cy="655320"/>
              </a:xfrm>
              <a:prstGeom prst="ellipse">
                <a:avLst/>
              </a:prstGeom>
              <a:solidFill>
                <a:srgbClr val="343A66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>
                  <a:solidFill>
                    <a:srgbClr val="343A66"/>
                  </a:solidFill>
                </a:endParaRPr>
              </a:p>
            </p:txBody>
          </p:sp>
          <p:pic>
            <p:nvPicPr>
              <p:cNvPr id="57" name="Graphic 130">
                <a:extLst>
                  <a:ext uri="{FF2B5EF4-FFF2-40B4-BE49-F238E27FC236}">
                    <a16:creationId xmlns:a16="http://schemas.microsoft.com/office/drawing/2014/main" xmlns="" id="{838B2FFC-474C-EC87-2460-F8623348C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 bwMode="gray">
              <a:xfrm>
                <a:off x="2041834" y="1875546"/>
                <a:ext cx="329065" cy="329065"/>
              </a:xfrm>
              <a:prstGeom prst="rect">
                <a:avLst/>
              </a:prstGeom>
            </p:spPr>
          </p:pic>
        </p:grp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xmlns="" id="{C7CA9B53-1CD4-8411-76CD-B6AAC95BF1AD}"/>
                </a:ext>
              </a:extLst>
            </p:cNvPr>
            <p:cNvSpPr/>
            <p:nvPr/>
          </p:nvSpPr>
          <p:spPr>
            <a:xfrm>
              <a:off x="1546109" y="2287257"/>
              <a:ext cx="702551" cy="392865"/>
            </a:xfrm>
            <a:custGeom>
              <a:avLst/>
              <a:gdLst>
                <a:gd name="connsiteX0" fmla="*/ 0 w 607332"/>
                <a:gd name="connsiteY0" fmla="*/ 0 h 1424968"/>
                <a:gd name="connsiteX1" fmla="*/ 607333 w 607332"/>
                <a:gd name="connsiteY1" fmla="*/ 0 h 1424968"/>
                <a:gd name="connsiteX2" fmla="*/ 607333 w 607332"/>
                <a:gd name="connsiteY2" fmla="*/ 1424968 h 1424968"/>
                <a:gd name="connsiteX3" fmla="*/ 0 w 607332"/>
                <a:gd name="connsiteY3" fmla="*/ 1424968 h 142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332" h="1424968">
                  <a:moveTo>
                    <a:pt x="0" y="0"/>
                  </a:moveTo>
                  <a:lnTo>
                    <a:pt x="607333" y="0"/>
                  </a:lnTo>
                  <a:lnTo>
                    <a:pt x="607333" y="1424968"/>
                  </a:lnTo>
                  <a:lnTo>
                    <a:pt x="0" y="1424968"/>
                  </a:lnTo>
                  <a:close/>
                </a:path>
              </a:pathLst>
            </a:custGeom>
            <a:solidFill>
              <a:srgbClr val="343A66">
                <a:alpha val="50000"/>
              </a:srgbClr>
            </a:solidFill>
            <a:ln w="129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33">
                <a:solidFill>
                  <a:srgbClr val="343A66"/>
                </a:solidFill>
              </a:endParaRPr>
            </a:p>
          </p:txBody>
        </p:sp>
        <p:sp>
          <p:nvSpPr>
            <p:cNvPr id="53" name="TextBox 212">
              <a:extLst>
                <a:ext uri="{FF2B5EF4-FFF2-40B4-BE49-F238E27FC236}">
                  <a16:creationId xmlns:a16="http://schemas.microsoft.com/office/drawing/2014/main" xmlns="" id="{CA690F41-6829-4327-6F32-8A433AAE854D}"/>
                </a:ext>
              </a:extLst>
            </p:cNvPr>
            <p:cNvSpPr txBox="1"/>
            <p:nvPr/>
          </p:nvSpPr>
          <p:spPr bwMode="gray">
            <a:xfrm>
              <a:off x="1304809" y="3918750"/>
              <a:ext cx="1141936" cy="369002"/>
            </a:xfrm>
            <a:prstGeom prst="rect">
              <a:avLst/>
            </a:prstGeom>
            <a:noFill/>
          </p:spPr>
          <p:txBody>
            <a:bodyPr wrap="square" lIns="0" tIns="48000" rIns="0" bIns="96000" rtlCol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333">
                  <a:solidFill>
                    <a:srgbClr val="343A66"/>
                  </a:solidFill>
                </a:rPr>
                <a:t>Smoking </a:t>
              </a:r>
              <a:br>
                <a:rPr lang="en-GB" sz="1333">
                  <a:solidFill>
                    <a:srgbClr val="343A66"/>
                  </a:solidFill>
                </a:rPr>
              </a:br>
              <a:r>
                <a:rPr lang="en-GB" sz="1333">
                  <a:solidFill>
                    <a:srgbClr val="343A66"/>
                  </a:solidFill>
                </a:rPr>
                <a:t>cessation</a:t>
              </a:r>
            </a:p>
          </p:txBody>
        </p:sp>
        <p:sp>
          <p:nvSpPr>
            <p:cNvPr id="54" name="TextBox 213">
              <a:extLst>
                <a:ext uri="{FF2B5EF4-FFF2-40B4-BE49-F238E27FC236}">
                  <a16:creationId xmlns:a16="http://schemas.microsoft.com/office/drawing/2014/main" xmlns="" id="{4EA9E6FC-3E06-956A-965D-E617E5D85C2F}"/>
                </a:ext>
              </a:extLst>
            </p:cNvPr>
            <p:cNvSpPr txBox="1"/>
            <p:nvPr/>
          </p:nvSpPr>
          <p:spPr bwMode="gray">
            <a:xfrm>
              <a:off x="1555317" y="2681917"/>
              <a:ext cx="684135" cy="4521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2400" b="1">
                  <a:solidFill>
                    <a:srgbClr val="343A66"/>
                  </a:solidFill>
                </a:rPr>
                <a:t>32%</a:t>
              </a:r>
              <a:endParaRPr lang="en-GB" sz="2400" b="1" baseline="30000">
                <a:solidFill>
                  <a:srgbClr val="343A66"/>
                </a:solidFill>
              </a:endParaRPr>
            </a:p>
          </p:txBody>
        </p:sp>
        <p:sp>
          <p:nvSpPr>
            <p:cNvPr id="55" name="TextBox 214">
              <a:extLst>
                <a:ext uri="{FF2B5EF4-FFF2-40B4-BE49-F238E27FC236}">
                  <a16:creationId xmlns:a16="http://schemas.microsoft.com/office/drawing/2014/main" xmlns="" id="{6C0A8606-AF5F-8D96-8ED0-E0AFD312D3E6}"/>
                </a:ext>
              </a:extLst>
            </p:cNvPr>
            <p:cNvSpPr txBox="1"/>
            <p:nvPr/>
          </p:nvSpPr>
          <p:spPr bwMode="gray">
            <a:xfrm>
              <a:off x="1554478" y="2034269"/>
              <a:ext cx="685813" cy="251194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algn="ctr"/>
              <a:r>
                <a:rPr lang="en-GB" sz="2400" b="1">
                  <a:solidFill>
                    <a:srgbClr val="343A66"/>
                  </a:solidFill>
                </a:rPr>
                <a:t>43%</a:t>
              </a:r>
              <a:endParaRPr lang="en-GB" sz="2400" b="1" baseline="30000">
                <a:solidFill>
                  <a:srgbClr val="343A66"/>
                </a:solidFill>
              </a:endParaRPr>
            </a:p>
          </p:txBody>
        </p:sp>
      </p:grpSp>
      <p:sp>
        <p:nvSpPr>
          <p:cNvPr id="58" name="TextBox 12">
            <a:extLst>
              <a:ext uri="{FF2B5EF4-FFF2-40B4-BE49-F238E27FC236}">
                <a16:creationId xmlns:a16="http://schemas.microsoft.com/office/drawing/2014/main" xmlns="" id="{78E6297B-6257-DF18-44CB-EB6DB83C25A1}"/>
              </a:ext>
            </a:extLst>
          </p:cNvPr>
          <p:cNvSpPr txBox="1"/>
          <p:nvPr/>
        </p:nvSpPr>
        <p:spPr>
          <a:xfrm>
            <a:off x="8956072" y="1906368"/>
            <a:ext cx="2885637" cy="4337270"/>
          </a:xfrm>
          <a:prstGeom prst="roundRect">
            <a:avLst>
              <a:gd name="adj" fmla="val 21967"/>
            </a:avLst>
          </a:prstGeom>
          <a:noFill/>
          <a:ln w="19050">
            <a:solidFill>
              <a:srgbClr val="CF483E"/>
            </a:solidFill>
          </a:ln>
        </p:spPr>
        <p:txBody>
          <a:bodyPr wrap="square" lIns="1152000" tIns="36000" rIns="0" bIns="36000" rtlCol="0" anchor="ctr" anchorCtr="0">
            <a:noAutofit/>
          </a:bodyPr>
          <a:lstStyle/>
          <a:p>
            <a:pPr indent="-457083" algn="ctr">
              <a:lnSpc>
                <a:spcPct val="110000"/>
              </a:lnSpc>
              <a:spcAft>
                <a:spcPts val="1400"/>
              </a:spcAft>
              <a:buClr>
                <a:srgbClr val="CF483E"/>
              </a:buClr>
            </a:pPr>
            <a:endParaRPr lang="en-US" sz="1600">
              <a:solidFill>
                <a:srgbClr val="343A66"/>
              </a:solidFill>
            </a:endParaRPr>
          </a:p>
        </p:txBody>
      </p:sp>
      <p:sp>
        <p:nvSpPr>
          <p:cNvPr id="59" name="ZoneTexte 73">
            <a:extLst>
              <a:ext uri="{FF2B5EF4-FFF2-40B4-BE49-F238E27FC236}">
                <a16:creationId xmlns:a16="http://schemas.microsoft.com/office/drawing/2014/main" xmlns="" id="{6D007379-E6D1-2ED9-CA04-D8E08C2B88EC}"/>
              </a:ext>
            </a:extLst>
          </p:cNvPr>
          <p:cNvSpPr txBox="1"/>
          <p:nvPr/>
        </p:nvSpPr>
        <p:spPr>
          <a:xfrm>
            <a:off x="8975629" y="2296494"/>
            <a:ext cx="2866081" cy="3566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343A66"/>
                </a:solidFill>
              </a:rPr>
              <a:t>“</a:t>
            </a:r>
            <a:r>
              <a:rPr lang="pt-BR" sz="2400" b="1" dirty="0">
                <a:solidFill>
                  <a:srgbClr val="343A66"/>
                </a:solidFill>
              </a:rPr>
              <a:t>A incorporação da vacinação na prevenção de DCV de rotina no atendimento ao paciente requer uma mudança de paradigma da prática clínica</a:t>
            </a:r>
            <a:r>
              <a:rPr lang="en-US" sz="2400" b="1" dirty="0">
                <a:solidFill>
                  <a:srgbClr val="343A66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282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AAF9EB0-4ACD-43EC-7863-E21251898A7C}"/>
              </a:ext>
            </a:extLst>
          </p:cNvPr>
          <p:cNvSpPr txBox="1">
            <a:spLocks/>
          </p:cNvSpPr>
          <p:nvPr/>
        </p:nvSpPr>
        <p:spPr>
          <a:xfrm>
            <a:off x="478387" y="311317"/>
            <a:ext cx="11126164" cy="590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/>
              <a:t>A vacinação contra a gripe é recomendada para pacientes com DCV por autoridades de saúde, órgãos consultivos e sociedades médicas</a:t>
            </a:r>
            <a:endParaRPr lang="fr-FR" sz="2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0A8A803-9165-0F0C-B0EF-8A743BEBA1B6}"/>
              </a:ext>
            </a:extLst>
          </p:cNvPr>
          <p:cNvSpPr txBox="1"/>
          <p:nvPr/>
        </p:nvSpPr>
        <p:spPr>
          <a:xfrm>
            <a:off x="478387" y="5742967"/>
            <a:ext cx="10983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343A66"/>
                </a:solidFill>
              </a:rPr>
              <a:t>Apesar das recomendações, as taxas de cobertura de vacinação contra influenza (VCR) são baixas e variam entre os pacientes com doença cardiovascular</a:t>
            </a:r>
            <a:r>
              <a:rPr lang="en-US" sz="1600" b="1" baseline="30000" dirty="0">
                <a:solidFill>
                  <a:srgbClr val="343A66"/>
                </a:solidFill>
              </a:rPr>
              <a:t>2</a:t>
            </a:r>
            <a:endParaRPr lang="fr-FR" sz="16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43B4CB17-A192-0040-221A-5FBA3742B597}"/>
              </a:ext>
            </a:extLst>
          </p:cNvPr>
          <p:cNvSpPr txBox="1"/>
          <p:nvPr/>
        </p:nvSpPr>
        <p:spPr>
          <a:xfrm>
            <a:off x="2272413" y="6286704"/>
            <a:ext cx="9118467" cy="523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33" dirty="0">
                <a:solidFill>
                  <a:srgbClr val="1C2766"/>
                </a:solidFill>
              </a:rPr>
              <a:t>AIDS: acquired immunodeficiency syndrome; CVD: cardiovascular disease; EU: European Union; HIV: human immunodeficiency virus; USA: United States of America; WHO: World Health Organization.</a:t>
            </a:r>
          </a:p>
          <a:p>
            <a:r>
              <a:rPr lang="en-US" sz="933" b="1" dirty="0">
                <a:solidFill>
                  <a:srgbClr val="1C2766"/>
                </a:solidFill>
              </a:rPr>
              <a:t>1. </a:t>
            </a:r>
            <a:r>
              <a:rPr lang="en-IN" altLang="fr-FR" sz="933" dirty="0">
                <a:solidFill>
                  <a:schemeClr val="tx2"/>
                </a:solidFill>
                <a:hlinkClick r:id="rId2"/>
              </a:rPr>
              <a:t>WHO. Influenza (Seasonal) – Factsheet</a:t>
            </a:r>
            <a:r>
              <a:rPr lang="en-IN" altLang="fr-FR" sz="933" dirty="0">
                <a:solidFill>
                  <a:schemeClr val="tx2"/>
                </a:solidFill>
              </a:rPr>
              <a:t>.</a:t>
            </a:r>
            <a:r>
              <a:rPr lang="en-GB" sz="933" dirty="0">
                <a:solidFill>
                  <a:schemeClr val="tx2"/>
                </a:solidFill>
              </a:rPr>
              <a:t> </a:t>
            </a:r>
            <a:r>
              <a:rPr lang="en-GB" sz="933" b="1" dirty="0">
                <a:solidFill>
                  <a:schemeClr val="tx2"/>
                </a:solidFill>
              </a:rPr>
              <a:t>2. </a:t>
            </a:r>
            <a:r>
              <a:rPr lang="en-US" sz="933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ECDC. Seasonal influenza vaccination and antiviral use in EU/EEA Member States</a:t>
            </a:r>
            <a:endParaRPr lang="fr-FR" sz="9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xmlns="" id="{2AAEA61D-EC2D-1841-81D7-8EF695FCEFF9}"/>
              </a:ext>
            </a:extLst>
          </p:cNvPr>
          <p:cNvGrpSpPr/>
          <p:nvPr/>
        </p:nvGrpSpPr>
        <p:grpSpPr>
          <a:xfrm>
            <a:off x="250633" y="1572947"/>
            <a:ext cx="11530864" cy="1396958"/>
            <a:chOff x="200741" y="1179710"/>
            <a:chExt cx="8648148" cy="1047718"/>
          </a:xfrm>
        </p:grpSpPr>
        <p:sp>
          <p:nvSpPr>
            <p:cNvPr id="6" name="Rectangle : avec coins arrondis en haut 29">
              <a:extLst>
                <a:ext uri="{FF2B5EF4-FFF2-40B4-BE49-F238E27FC236}">
                  <a16:creationId xmlns:a16="http://schemas.microsoft.com/office/drawing/2014/main" xmlns="" id="{D5186A79-16BF-CAD9-36EF-6DC268C02901}"/>
                </a:ext>
              </a:extLst>
            </p:cNvPr>
            <p:cNvSpPr/>
            <p:nvPr/>
          </p:nvSpPr>
          <p:spPr>
            <a:xfrm rot="16200000">
              <a:off x="4206083" y="-2415378"/>
              <a:ext cx="1047718" cy="8237894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525CA3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7" name="TextBox 12">
              <a:extLst>
                <a:ext uri="{FF2B5EF4-FFF2-40B4-BE49-F238E27FC236}">
                  <a16:creationId xmlns:a16="http://schemas.microsoft.com/office/drawing/2014/main" xmlns="" id="{1E33E983-CE4D-5274-4A03-136B189B4143}"/>
                </a:ext>
              </a:extLst>
            </p:cNvPr>
            <p:cNvSpPr txBox="1"/>
            <p:nvPr/>
          </p:nvSpPr>
          <p:spPr>
            <a:xfrm rot="5400000">
              <a:off x="334749" y="1255555"/>
              <a:ext cx="693878" cy="961894"/>
            </a:xfrm>
            <a:prstGeom prst="roundRect">
              <a:avLst>
                <a:gd name="adj" fmla="val 47866"/>
              </a:avLst>
            </a:prstGeom>
            <a:solidFill>
              <a:schemeClr val="bg1"/>
            </a:solidFill>
            <a:ln w="19050">
              <a:solidFill>
                <a:srgbClr val="1C2766"/>
              </a:solidFill>
            </a:ln>
          </p:spPr>
          <p:txBody>
            <a:bodyPr wrap="square" lIns="1152000" tIns="36000" rIns="0" bIns="36000" rtlCol="0" anchor="ctr" anchorCtr="0">
              <a:noAutofit/>
            </a:bodyPr>
            <a:lstStyle/>
            <a:p>
              <a:pPr indent="-457083" algn="ctr">
                <a:lnSpc>
                  <a:spcPct val="110000"/>
                </a:lnSpc>
                <a:spcAft>
                  <a:spcPts val="1400"/>
                </a:spcAft>
                <a:buClr>
                  <a:srgbClr val="CF483E"/>
                </a:buClr>
              </a:pPr>
              <a:endParaRPr lang="en-US" sz="1600">
                <a:solidFill>
                  <a:srgbClr val="343A66"/>
                </a:solidFill>
              </a:endParaRPr>
            </a:p>
          </p:txBody>
        </p:sp>
        <p:sp>
          <p:nvSpPr>
            <p:cNvPr id="8" name="TextBox 34">
              <a:extLst>
                <a:ext uri="{FF2B5EF4-FFF2-40B4-BE49-F238E27FC236}">
                  <a16:creationId xmlns:a16="http://schemas.microsoft.com/office/drawing/2014/main" xmlns="" id="{AB89690D-5815-D726-5D46-1B3594607DD4}"/>
                </a:ext>
              </a:extLst>
            </p:cNvPr>
            <p:cNvSpPr txBox="1"/>
            <p:nvPr/>
          </p:nvSpPr>
          <p:spPr>
            <a:xfrm>
              <a:off x="388090" y="1613896"/>
              <a:ext cx="560600" cy="2452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>
                <a:spcAft>
                  <a:spcPts val="800"/>
                </a:spcAft>
                <a:defRPr/>
              </a:pPr>
              <a:r>
                <a:rPr lang="en-US" sz="2000" b="1" dirty="0">
                  <a:solidFill>
                    <a:srgbClr val="343A66"/>
                  </a:solidFill>
                  <a:latin typeface="Arial" panose="020B0604020202020204"/>
                </a:rPr>
                <a:t>WHO</a:t>
              </a:r>
            </a:p>
          </p:txBody>
        </p:sp>
        <p:sp>
          <p:nvSpPr>
            <p:cNvPr id="9" name="TextBox 20">
              <a:extLst>
                <a:ext uri="{FF2B5EF4-FFF2-40B4-BE49-F238E27FC236}">
                  <a16:creationId xmlns:a16="http://schemas.microsoft.com/office/drawing/2014/main" xmlns="" id="{39C104CC-7CD6-BB0F-5C1E-DC0BBEEE46C5}"/>
                </a:ext>
              </a:extLst>
            </p:cNvPr>
            <p:cNvSpPr txBox="1"/>
            <p:nvPr/>
          </p:nvSpPr>
          <p:spPr>
            <a:xfrm>
              <a:off x="1125457" y="1318439"/>
              <a:ext cx="7590722" cy="8290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594" indent="-228594" defTabSz="914377">
                <a:lnSpc>
                  <a:spcPts val="1867"/>
                </a:lnSpc>
                <a:spcAft>
                  <a:spcPts val="267"/>
                </a:spcAft>
                <a:buClr>
                  <a:srgbClr val="CF483E"/>
                </a:buClr>
                <a:buFont typeface="Arial" panose="020B0604020202020204" pitchFamily="34" charset="0"/>
                <a:buChar char="•"/>
                <a:defRPr/>
              </a:pPr>
              <a:r>
                <a:rPr lang="pt-BR" sz="1600" b="1" dirty="0">
                  <a:solidFill>
                    <a:srgbClr val="343A66"/>
                  </a:solidFill>
                  <a:latin typeface="Arial" panose="020B0604020202020204"/>
                </a:rPr>
                <a:t>Os grupos de risco para influenza incluem aqueles com risco particular de desenvolver doença grave, resultando em hospitalização ou morte</a:t>
              </a:r>
            </a:p>
            <a:p>
              <a:pPr marL="228594" indent="-228594" defTabSz="914377">
                <a:lnSpc>
                  <a:spcPts val="1867"/>
                </a:lnSpc>
                <a:spcAft>
                  <a:spcPts val="267"/>
                </a:spcAft>
                <a:buClr>
                  <a:srgbClr val="CF483E"/>
                </a:buClr>
                <a:buFont typeface="Arial" panose="020B0604020202020204" pitchFamily="34" charset="0"/>
                <a:buChar char="•"/>
                <a:defRPr/>
              </a:pPr>
              <a:r>
                <a:rPr lang="pt-BR" sz="1600" dirty="0">
                  <a:solidFill>
                    <a:srgbClr val="343A66"/>
                  </a:solidFill>
                  <a:latin typeface="Arial" panose="020B0604020202020204"/>
                </a:rPr>
                <a:t>Mulheres grávidas, crianças com menos de 5 anos de idade, adultos mais velhos e indivíduos com problemas de saúde subjacentes, como: HIV / AIDS, asma e doenças cardíacas ou pulmonares crônicas</a:t>
              </a:r>
              <a:endParaRPr lang="en-GB" sz="1600" dirty="0">
                <a:solidFill>
                  <a:srgbClr val="343A66"/>
                </a:solidFill>
                <a:latin typeface="Arial" panose="020B0604020202020204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E2209E6-31CC-34F0-F3D3-91683FF43567}"/>
              </a:ext>
            </a:extLst>
          </p:cNvPr>
          <p:cNvGrpSpPr/>
          <p:nvPr/>
        </p:nvGrpSpPr>
        <p:grpSpPr>
          <a:xfrm>
            <a:off x="233614" y="3177311"/>
            <a:ext cx="11564905" cy="1396957"/>
            <a:chOff x="175210" y="2387904"/>
            <a:chExt cx="8673679" cy="1047718"/>
          </a:xfrm>
        </p:grpSpPr>
        <p:sp>
          <p:nvSpPr>
            <p:cNvPr id="11" name="Rectangle : avec coins arrondis en haut 31">
              <a:extLst>
                <a:ext uri="{FF2B5EF4-FFF2-40B4-BE49-F238E27FC236}">
                  <a16:creationId xmlns:a16="http://schemas.microsoft.com/office/drawing/2014/main" xmlns="" id="{1C58FC38-589A-904C-CF2E-3C49DB0A7C2A}"/>
                </a:ext>
              </a:extLst>
            </p:cNvPr>
            <p:cNvSpPr/>
            <p:nvPr/>
          </p:nvSpPr>
          <p:spPr>
            <a:xfrm rot="16200000">
              <a:off x="6359567" y="946300"/>
              <a:ext cx="1047718" cy="3930926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525CA3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2" name="Rectangle : avec coins arrondis en haut 30">
              <a:extLst>
                <a:ext uri="{FF2B5EF4-FFF2-40B4-BE49-F238E27FC236}">
                  <a16:creationId xmlns:a16="http://schemas.microsoft.com/office/drawing/2014/main" xmlns="" id="{800C9A06-EED3-1899-DA01-F6848D6FACCA}"/>
                </a:ext>
              </a:extLst>
            </p:cNvPr>
            <p:cNvSpPr/>
            <p:nvPr/>
          </p:nvSpPr>
          <p:spPr>
            <a:xfrm rot="16200000">
              <a:off x="1954751" y="1044149"/>
              <a:ext cx="1047718" cy="37352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525CA3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4CDE8BC-16B1-C985-2C7B-CB2C050707F4}"/>
                </a:ext>
              </a:extLst>
            </p:cNvPr>
            <p:cNvSpPr txBox="1"/>
            <p:nvPr/>
          </p:nvSpPr>
          <p:spPr>
            <a:xfrm rot="5400000">
              <a:off x="309218" y="2430816"/>
              <a:ext cx="693878" cy="961893"/>
            </a:xfrm>
            <a:prstGeom prst="roundRect">
              <a:avLst>
                <a:gd name="adj" fmla="val 47866"/>
              </a:avLst>
            </a:prstGeom>
            <a:solidFill>
              <a:schemeClr val="bg1"/>
            </a:solidFill>
            <a:ln w="19050">
              <a:solidFill>
                <a:srgbClr val="1C2766"/>
              </a:solidFill>
            </a:ln>
          </p:spPr>
          <p:txBody>
            <a:bodyPr wrap="square" lIns="1152000" tIns="36000" rIns="0" bIns="36000" rtlCol="0" anchor="ctr" anchorCtr="0">
              <a:noAutofit/>
            </a:bodyPr>
            <a:lstStyle/>
            <a:p>
              <a:pPr indent="-457083" algn="ctr">
                <a:lnSpc>
                  <a:spcPct val="110000"/>
                </a:lnSpc>
                <a:spcAft>
                  <a:spcPts val="1400"/>
                </a:spcAft>
                <a:buClr>
                  <a:srgbClr val="CF483E"/>
                </a:buClr>
              </a:pPr>
              <a:endParaRPr lang="en-US" sz="1600">
                <a:solidFill>
                  <a:srgbClr val="343A66"/>
                </a:solidFill>
              </a:endParaRPr>
            </a:p>
          </p:txBody>
        </p:sp>
        <p:sp>
          <p:nvSpPr>
            <p:cNvPr id="14" name="TextBox 63">
              <a:extLst>
                <a:ext uri="{FF2B5EF4-FFF2-40B4-BE49-F238E27FC236}">
                  <a16:creationId xmlns:a16="http://schemas.microsoft.com/office/drawing/2014/main" xmlns="" id="{B6A0300D-588A-6CEB-9CCC-1B3F711F0417}"/>
                </a:ext>
              </a:extLst>
            </p:cNvPr>
            <p:cNvSpPr txBox="1"/>
            <p:nvPr/>
          </p:nvSpPr>
          <p:spPr>
            <a:xfrm>
              <a:off x="491354" y="2803066"/>
              <a:ext cx="327182" cy="2173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ctr" defTabSz="914377">
                <a:spcAft>
                  <a:spcPts val="800"/>
                </a:spcAft>
                <a:defRPr/>
              </a:pPr>
              <a:r>
                <a:rPr lang="en-US" sz="2000" b="1">
                  <a:solidFill>
                    <a:srgbClr val="343A66"/>
                  </a:solidFill>
                  <a:latin typeface="Arial" panose="020B0604020202020204"/>
                </a:rPr>
                <a:t>EU</a:t>
              </a: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xmlns="" id="{486F6A52-9D57-6133-782B-3A8998A65A25}"/>
                </a:ext>
              </a:extLst>
            </p:cNvPr>
            <p:cNvSpPr txBox="1"/>
            <p:nvPr/>
          </p:nvSpPr>
          <p:spPr>
            <a:xfrm rot="5400000">
              <a:off x="4634867" y="2417181"/>
              <a:ext cx="693878" cy="989163"/>
            </a:xfrm>
            <a:prstGeom prst="roundRect">
              <a:avLst>
                <a:gd name="adj" fmla="val 47866"/>
              </a:avLst>
            </a:prstGeom>
            <a:solidFill>
              <a:schemeClr val="bg1"/>
            </a:solidFill>
            <a:ln w="19050">
              <a:solidFill>
                <a:srgbClr val="1C2766"/>
              </a:solidFill>
            </a:ln>
          </p:spPr>
          <p:txBody>
            <a:bodyPr wrap="square" lIns="1152000" tIns="36000" rIns="0" bIns="36000" rtlCol="0" anchor="ctr" anchorCtr="0">
              <a:noAutofit/>
            </a:bodyPr>
            <a:lstStyle/>
            <a:p>
              <a:pPr indent="-457083" algn="ctr">
                <a:lnSpc>
                  <a:spcPct val="110000"/>
                </a:lnSpc>
                <a:spcAft>
                  <a:spcPts val="1400"/>
                </a:spcAft>
                <a:buClr>
                  <a:srgbClr val="CF483E"/>
                </a:buClr>
              </a:pPr>
              <a:endParaRPr lang="en-US" sz="1600">
                <a:solidFill>
                  <a:srgbClr val="343A66"/>
                </a:solidFill>
              </a:endParaRPr>
            </a:p>
          </p:txBody>
        </p:sp>
        <p:sp>
          <p:nvSpPr>
            <p:cNvPr id="16" name="TextBox 69">
              <a:extLst>
                <a:ext uri="{FF2B5EF4-FFF2-40B4-BE49-F238E27FC236}">
                  <a16:creationId xmlns:a16="http://schemas.microsoft.com/office/drawing/2014/main" xmlns="" id="{B297B69D-4736-235E-BC88-2E7605864E09}"/>
                </a:ext>
              </a:extLst>
            </p:cNvPr>
            <p:cNvSpPr txBox="1"/>
            <p:nvPr/>
          </p:nvSpPr>
          <p:spPr>
            <a:xfrm>
              <a:off x="4763334" y="2800547"/>
              <a:ext cx="443514" cy="2224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ctr" defTabSz="914377">
                <a:spcAft>
                  <a:spcPts val="800"/>
                </a:spcAft>
                <a:defRPr/>
              </a:pPr>
              <a:r>
                <a:rPr lang="en-US" sz="2000" b="1">
                  <a:solidFill>
                    <a:srgbClr val="343A66"/>
                  </a:solidFill>
                  <a:latin typeface="Arial" panose="020B0604020202020204"/>
                </a:rPr>
                <a:t>USA</a:t>
              </a:r>
            </a:p>
          </p:txBody>
        </p:sp>
        <p:sp>
          <p:nvSpPr>
            <p:cNvPr id="17" name="TextBox 22">
              <a:extLst>
                <a:ext uri="{FF2B5EF4-FFF2-40B4-BE49-F238E27FC236}">
                  <a16:creationId xmlns:a16="http://schemas.microsoft.com/office/drawing/2014/main" xmlns="" id="{09FB55AD-6974-7DC8-0A60-6F2D7E2DC2B0}"/>
                </a:ext>
              </a:extLst>
            </p:cNvPr>
            <p:cNvSpPr txBox="1"/>
            <p:nvPr/>
          </p:nvSpPr>
          <p:spPr>
            <a:xfrm>
              <a:off x="1134680" y="2775828"/>
              <a:ext cx="3197014" cy="251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594" indent="-228594" defTabSz="914377">
                <a:lnSpc>
                  <a:spcPts val="1867"/>
                </a:lnSpc>
                <a:spcAft>
                  <a:spcPts val="267"/>
                </a:spcAft>
                <a:buClr>
                  <a:srgbClr val="CF483E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1600" b="1" dirty="0">
                  <a:solidFill>
                    <a:srgbClr val="343A66"/>
                  </a:solidFill>
                  <a:latin typeface="Arial" panose="020B0604020202020204"/>
                </a:rPr>
                <a:t>European Society of Cardiology (ESC)</a:t>
              </a:r>
            </a:p>
          </p:txBody>
        </p:sp>
        <p:sp>
          <p:nvSpPr>
            <p:cNvPr id="18" name="TextBox 24">
              <a:extLst>
                <a:ext uri="{FF2B5EF4-FFF2-40B4-BE49-F238E27FC236}">
                  <a16:creationId xmlns:a16="http://schemas.microsoft.com/office/drawing/2014/main" xmlns="" id="{3AAC7500-B476-CB33-5574-C820B4FDB148}"/>
                </a:ext>
              </a:extLst>
            </p:cNvPr>
            <p:cNvSpPr txBox="1"/>
            <p:nvPr/>
          </p:nvSpPr>
          <p:spPr>
            <a:xfrm>
              <a:off x="5513769" y="2673235"/>
              <a:ext cx="3335120" cy="4635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594" indent="-228594" defTabSz="914377">
                <a:lnSpc>
                  <a:spcPts val="1867"/>
                </a:lnSpc>
                <a:spcAft>
                  <a:spcPts val="267"/>
                </a:spcAft>
                <a:buClr>
                  <a:srgbClr val="CF483E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1600" b="1" dirty="0">
                  <a:solidFill>
                    <a:srgbClr val="343A66"/>
                  </a:solidFill>
                  <a:latin typeface="Arial" panose="020B0604020202020204"/>
                </a:rPr>
                <a:t>American College of Cardiology (ACC)</a:t>
              </a:r>
            </a:p>
            <a:p>
              <a:pPr marL="228594" indent="-228594" defTabSz="914377">
                <a:lnSpc>
                  <a:spcPts val="1867"/>
                </a:lnSpc>
                <a:spcAft>
                  <a:spcPts val="267"/>
                </a:spcAft>
                <a:buClr>
                  <a:srgbClr val="CF483E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1600" b="1" dirty="0">
                  <a:solidFill>
                    <a:srgbClr val="343A66"/>
                  </a:solidFill>
                  <a:latin typeface="Arial" panose="020B0604020202020204"/>
                </a:rPr>
                <a:t>American Heart Association (AHA)</a:t>
              </a:r>
              <a:endParaRPr lang="en-GB" sz="1600" b="1" baseline="30000" dirty="0">
                <a:solidFill>
                  <a:srgbClr val="525CA3"/>
                </a:solidFill>
                <a:latin typeface="Arial" panose="020B0604020202020204"/>
              </a:endParaRPr>
            </a:p>
          </p:txBody>
        </p:sp>
      </p:grpSp>
      <p:sp>
        <p:nvSpPr>
          <p:cNvPr id="19" name="TextBox 12">
            <a:extLst>
              <a:ext uri="{FF2B5EF4-FFF2-40B4-BE49-F238E27FC236}">
                <a16:creationId xmlns:a16="http://schemas.microsoft.com/office/drawing/2014/main" xmlns="" id="{A4A8D7E9-2709-52BC-29B3-88CE8422381E}"/>
              </a:ext>
            </a:extLst>
          </p:cNvPr>
          <p:cNvSpPr txBox="1"/>
          <p:nvPr/>
        </p:nvSpPr>
        <p:spPr>
          <a:xfrm rot="5400000">
            <a:off x="2382803" y="4517355"/>
            <a:ext cx="925171" cy="1282525"/>
          </a:xfrm>
          <a:prstGeom prst="roundRect">
            <a:avLst>
              <a:gd name="adj" fmla="val 47866"/>
            </a:avLst>
          </a:prstGeom>
          <a:solidFill>
            <a:schemeClr val="bg1"/>
          </a:solidFill>
          <a:ln w="19050">
            <a:solidFill>
              <a:srgbClr val="1C2766"/>
            </a:solidFill>
          </a:ln>
        </p:spPr>
        <p:txBody>
          <a:bodyPr wrap="square" lIns="1152000" tIns="36000" rIns="0" bIns="36000" rtlCol="0" anchor="ctr" anchorCtr="0">
            <a:noAutofit/>
          </a:bodyPr>
          <a:lstStyle/>
          <a:p>
            <a:pPr indent="-457083" algn="ctr">
              <a:lnSpc>
                <a:spcPct val="110000"/>
              </a:lnSpc>
              <a:spcAft>
                <a:spcPts val="1400"/>
              </a:spcAft>
              <a:buClr>
                <a:srgbClr val="CF483E"/>
              </a:buClr>
            </a:pPr>
            <a:endParaRPr lang="en-US" sz="1600">
              <a:solidFill>
                <a:srgbClr val="343A66"/>
              </a:solidFill>
            </a:endParaRPr>
          </a:p>
        </p:txBody>
      </p:sp>
      <p:sp>
        <p:nvSpPr>
          <p:cNvPr id="20" name="TextBox 34">
            <a:extLst>
              <a:ext uri="{FF2B5EF4-FFF2-40B4-BE49-F238E27FC236}">
                <a16:creationId xmlns:a16="http://schemas.microsoft.com/office/drawing/2014/main" xmlns="" id="{4F172D46-F1ED-ED06-CFFB-DC2BA5F21B7A}"/>
              </a:ext>
            </a:extLst>
          </p:cNvPr>
          <p:cNvSpPr txBox="1"/>
          <p:nvPr/>
        </p:nvSpPr>
        <p:spPr>
          <a:xfrm>
            <a:off x="2538990" y="5015279"/>
            <a:ext cx="765196" cy="3269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defTabSz="914377">
              <a:spcAft>
                <a:spcPts val="800"/>
              </a:spcAft>
              <a:defRPr/>
            </a:pPr>
            <a:r>
              <a:rPr lang="en-US" sz="2000" b="1" dirty="0">
                <a:solidFill>
                  <a:srgbClr val="343A66"/>
                </a:solidFill>
                <a:latin typeface="Arial" panose="020B0604020202020204"/>
              </a:rPr>
              <a:t>SBD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xmlns="" id="{42627212-43D4-21DE-FDA7-111D29E6105E}"/>
              </a:ext>
            </a:extLst>
          </p:cNvPr>
          <p:cNvSpPr txBox="1"/>
          <p:nvPr/>
        </p:nvSpPr>
        <p:spPr>
          <a:xfrm rot="5400000">
            <a:off x="5633414" y="4557967"/>
            <a:ext cx="925171" cy="1282525"/>
          </a:xfrm>
          <a:prstGeom prst="roundRect">
            <a:avLst>
              <a:gd name="adj" fmla="val 47866"/>
            </a:avLst>
          </a:prstGeom>
          <a:solidFill>
            <a:schemeClr val="bg1"/>
          </a:solidFill>
          <a:ln w="19050">
            <a:solidFill>
              <a:srgbClr val="1C2766"/>
            </a:solidFill>
          </a:ln>
        </p:spPr>
        <p:txBody>
          <a:bodyPr wrap="square" lIns="1152000" tIns="36000" rIns="0" bIns="36000" rtlCol="0" anchor="ctr" anchorCtr="0">
            <a:noAutofit/>
          </a:bodyPr>
          <a:lstStyle/>
          <a:p>
            <a:pPr indent="-457083" algn="ctr">
              <a:lnSpc>
                <a:spcPct val="110000"/>
              </a:lnSpc>
              <a:spcAft>
                <a:spcPts val="1400"/>
              </a:spcAft>
              <a:buClr>
                <a:srgbClr val="CF483E"/>
              </a:buClr>
            </a:pPr>
            <a:endParaRPr lang="en-US" sz="1600">
              <a:solidFill>
                <a:srgbClr val="343A66"/>
              </a:solidFill>
            </a:endParaRPr>
          </a:p>
        </p:txBody>
      </p:sp>
      <p:sp>
        <p:nvSpPr>
          <p:cNvPr id="22" name="TextBox 34">
            <a:extLst>
              <a:ext uri="{FF2B5EF4-FFF2-40B4-BE49-F238E27FC236}">
                <a16:creationId xmlns:a16="http://schemas.microsoft.com/office/drawing/2014/main" xmlns="" id="{5B2E0EAB-A90B-D2A1-9742-B621D0E42649}"/>
              </a:ext>
            </a:extLst>
          </p:cNvPr>
          <p:cNvSpPr txBox="1"/>
          <p:nvPr/>
        </p:nvSpPr>
        <p:spPr>
          <a:xfrm>
            <a:off x="5789601" y="5055891"/>
            <a:ext cx="765196" cy="3269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defTabSz="914377">
              <a:spcAft>
                <a:spcPts val="800"/>
              </a:spcAft>
              <a:defRPr/>
            </a:pPr>
            <a:r>
              <a:rPr lang="en-US" sz="2000" b="1" dirty="0">
                <a:solidFill>
                  <a:srgbClr val="343A66"/>
                </a:solidFill>
                <a:latin typeface="Arial" panose="020B0604020202020204"/>
              </a:rPr>
              <a:t>SBIN</a:t>
            </a: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xmlns="" id="{41D809BC-D333-6DFB-1B27-BADE08C8559E}"/>
              </a:ext>
            </a:extLst>
          </p:cNvPr>
          <p:cNvSpPr txBox="1"/>
          <p:nvPr/>
        </p:nvSpPr>
        <p:spPr>
          <a:xfrm rot="5400000">
            <a:off x="9055859" y="4557967"/>
            <a:ext cx="925171" cy="1282525"/>
          </a:xfrm>
          <a:prstGeom prst="roundRect">
            <a:avLst>
              <a:gd name="adj" fmla="val 47866"/>
            </a:avLst>
          </a:prstGeom>
          <a:solidFill>
            <a:schemeClr val="bg1"/>
          </a:solidFill>
          <a:ln w="19050">
            <a:solidFill>
              <a:srgbClr val="1C2766"/>
            </a:solidFill>
          </a:ln>
        </p:spPr>
        <p:txBody>
          <a:bodyPr wrap="square" lIns="1152000" tIns="36000" rIns="0" bIns="36000" rtlCol="0" anchor="ctr" anchorCtr="0">
            <a:noAutofit/>
          </a:bodyPr>
          <a:lstStyle/>
          <a:p>
            <a:pPr indent="-457083" algn="ctr">
              <a:lnSpc>
                <a:spcPct val="110000"/>
              </a:lnSpc>
              <a:spcAft>
                <a:spcPts val="1400"/>
              </a:spcAft>
              <a:buClr>
                <a:srgbClr val="CF483E"/>
              </a:buClr>
            </a:pPr>
            <a:endParaRPr lang="en-US" sz="1600">
              <a:solidFill>
                <a:srgbClr val="343A66"/>
              </a:solidFill>
            </a:endParaRPr>
          </a:p>
        </p:txBody>
      </p:sp>
      <p:sp>
        <p:nvSpPr>
          <p:cNvPr id="24" name="TextBox 34">
            <a:extLst>
              <a:ext uri="{FF2B5EF4-FFF2-40B4-BE49-F238E27FC236}">
                <a16:creationId xmlns:a16="http://schemas.microsoft.com/office/drawing/2014/main" xmlns="" id="{91B17306-3265-1C2F-2620-A38670758601}"/>
              </a:ext>
            </a:extLst>
          </p:cNvPr>
          <p:cNvSpPr txBox="1"/>
          <p:nvPr/>
        </p:nvSpPr>
        <p:spPr>
          <a:xfrm>
            <a:off x="9222678" y="5072608"/>
            <a:ext cx="765196" cy="3269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defTabSz="914377">
              <a:spcAft>
                <a:spcPts val="800"/>
              </a:spcAft>
              <a:defRPr/>
            </a:pPr>
            <a:r>
              <a:rPr lang="en-US" sz="2000" b="1" dirty="0">
                <a:solidFill>
                  <a:srgbClr val="343A66"/>
                </a:solidFill>
                <a:latin typeface="Arial" panose="020B0604020202020204"/>
              </a:rPr>
              <a:t>SBC</a:t>
            </a:r>
          </a:p>
        </p:txBody>
      </p:sp>
    </p:spTree>
    <p:extLst>
      <p:ext uri="{BB962C8B-B14F-4D97-AF65-F5344CB8AC3E}">
        <p14:creationId xmlns:p14="http://schemas.microsoft.com/office/powerpoint/2010/main" val="2357104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E07F1C69-0737-2721-8BF2-D76A6E398FA9}"/>
              </a:ext>
            </a:extLst>
          </p:cNvPr>
          <p:cNvSpPr txBox="1">
            <a:spLocks/>
          </p:cNvSpPr>
          <p:nvPr/>
        </p:nvSpPr>
        <p:spPr>
          <a:xfrm>
            <a:off x="11798521" y="6495459"/>
            <a:ext cx="414748" cy="1642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fr-FR"/>
            </a:defPPr>
            <a:lvl1pPr marL="0" algn="l" defTabSz="685647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21" algn="l" defTabSz="68564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47" algn="l" defTabSz="68564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71" algn="l" defTabSz="68564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294" algn="l" defTabSz="68564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21" algn="l" defTabSz="68564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40" algn="l" defTabSz="68564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760" algn="l" defTabSz="68564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581" algn="l" defTabSz="68564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0E94A8-0648-D043-B8F7-3AFA110B04BE}" type="slidenum">
              <a:rPr lang="fr-FR" sz="1067" b="1">
                <a:solidFill>
                  <a:schemeClr val="bg1"/>
                </a:solidFill>
              </a:rPr>
              <a:pPr/>
              <a:t>18</a:t>
            </a:fld>
            <a:endParaRPr lang="fr-FR" sz="1067" b="1">
              <a:solidFill>
                <a:schemeClr val="bg1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1773E4C8-F757-BCA7-8CF4-0BD007AB8BE8}"/>
              </a:ext>
            </a:extLst>
          </p:cNvPr>
          <p:cNvSpPr txBox="1">
            <a:spLocks/>
          </p:cNvSpPr>
          <p:nvPr/>
        </p:nvSpPr>
        <p:spPr>
          <a:xfrm>
            <a:off x="478387" y="459050"/>
            <a:ext cx="9039239" cy="295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Resumo e conclusão</a:t>
            </a:r>
            <a:endParaRPr lang="fr-FR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CDBCC36-1607-B181-CD49-B7C2684722ED}"/>
              </a:ext>
            </a:extLst>
          </p:cNvPr>
          <p:cNvGrpSpPr/>
          <p:nvPr/>
        </p:nvGrpSpPr>
        <p:grpSpPr>
          <a:xfrm>
            <a:off x="619140" y="1477980"/>
            <a:ext cx="10980513" cy="4330912"/>
            <a:chOff x="358788" y="1021667"/>
            <a:chExt cx="8235385" cy="3248184"/>
          </a:xfrm>
        </p:grpSpPr>
        <p:sp>
          <p:nvSpPr>
            <p:cNvPr id="6" name="Rectangle : avec coins arrondis en haut 21">
              <a:extLst>
                <a:ext uri="{FF2B5EF4-FFF2-40B4-BE49-F238E27FC236}">
                  <a16:creationId xmlns:a16="http://schemas.microsoft.com/office/drawing/2014/main" xmlns="" id="{3D72C094-5623-1870-CF07-0A7BFD06BAA3}"/>
                </a:ext>
              </a:extLst>
            </p:cNvPr>
            <p:cNvSpPr/>
            <p:nvPr/>
          </p:nvSpPr>
          <p:spPr>
            <a:xfrm>
              <a:off x="358788" y="1316203"/>
              <a:ext cx="1572343" cy="2953648"/>
            </a:xfrm>
            <a:prstGeom prst="round2SameRect">
              <a:avLst>
                <a:gd name="adj1" fmla="val 0"/>
                <a:gd name="adj2" fmla="val 20244"/>
              </a:avLst>
            </a:prstGeom>
            <a:noFill/>
            <a:ln>
              <a:solidFill>
                <a:srgbClr val="CF48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7" name="Rectangle : avec coins arrondis en haut 54">
              <a:extLst>
                <a:ext uri="{FF2B5EF4-FFF2-40B4-BE49-F238E27FC236}">
                  <a16:creationId xmlns:a16="http://schemas.microsoft.com/office/drawing/2014/main" xmlns="" id="{516A7CD0-EA2F-D8CA-CA24-61C7E7DE41B7}"/>
                </a:ext>
              </a:extLst>
            </p:cNvPr>
            <p:cNvSpPr/>
            <p:nvPr/>
          </p:nvSpPr>
          <p:spPr>
            <a:xfrm>
              <a:off x="3680701" y="1316203"/>
              <a:ext cx="1572343" cy="2953648"/>
            </a:xfrm>
            <a:prstGeom prst="round2SameRect">
              <a:avLst>
                <a:gd name="adj1" fmla="val 0"/>
                <a:gd name="adj2" fmla="val 20244"/>
              </a:avLst>
            </a:prstGeom>
            <a:noFill/>
            <a:ln>
              <a:solidFill>
                <a:srgbClr val="CF48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8" name="Rectangle : avec coins arrondis en haut 64">
              <a:extLst>
                <a:ext uri="{FF2B5EF4-FFF2-40B4-BE49-F238E27FC236}">
                  <a16:creationId xmlns:a16="http://schemas.microsoft.com/office/drawing/2014/main" xmlns="" id="{C361070E-AD7D-198C-1EE9-C6968AB5B578}"/>
                </a:ext>
              </a:extLst>
            </p:cNvPr>
            <p:cNvSpPr/>
            <p:nvPr/>
          </p:nvSpPr>
          <p:spPr>
            <a:xfrm>
              <a:off x="7021829" y="1316203"/>
              <a:ext cx="1572343" cy="2953648"/>
            </a:xfrm>
            <a:prstGeom prst="round2SameRect">
              <a:avLst>
                <a:gd name="adj1" fmla="val 0"/>
                <a:gd name="adj2" fmla="val 20244"/>
              </a:avLst>
            </a:prstGeom>
            <a:noFill/>
            <a:ln>
              <a:solidFill>
                <a:srgbClr val="CF48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9" name="Rectangle 22">
              <a:extLst>
                <a:ext uri="{FF2B5EF4-FFF2-40B4-BE49-F238E27FC236}">
                  <a16:creationId xmlns:a16="http://schemas.microsoft.com/office/drawing/2014/main" xmlns="" id="{97B5EF1C-147D-E83B-BD30-3534D5E86073}"/>
                </a:ext>
              </a:extLst>
            </p:cNvPr>
            <p:cNvSpPr/>
            <p:nvPr/>
          </p:nvSpPr>
          <p:spPr>
            <a:xfrm>
              <a:off x="379177" y="1534135"/>
              <a:ext cx="1529221" cy="13123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48" tIns="144000" rIns="0" bIns="60948" rtlCol="0" anchor="t"/>
            <a:lstStyle/>
            <a:p>
              <a:pPr marL="143996" indent="-143996" defTabSz="914377">
                <a:spcAft>
                  <a:spcPts val="800"/>
                </a:spcAft>
                <a:buClr>
                  <a:srgbClr val="CF483E"/>
                </a:buClr>
                <a:buFont typeface="Arial" panose="020B0604020202020204" pitchFamily="34" charset="0"/>
                <a:buChar char="•"/>
                <a:defRPr/>
              </a:pPr>
              <a:r>
                <a:rPr lang="pt-BR" sz="1400" spc="13" dirty="0" err="1">
                  <a:solidFill>
                    <a:srgbClr val="343A66"/>
                  </a:solidFill>
                  <a:latin typeface="Arial" panose="020B0604020202020204"/>
                </a:rPr>
                <a:t>DCVs</a:t>
              </a:r>
              <a:r>
                <a:rPr lang="pt-BR" sz="1400" spc="13" dirty="0">
                  <a:solidFill>
                    <a:srgbClr val="343A66"/>
                  </a:solidFill>
                  <a:latin typeface="Arial" panose="020B0604020202020204"/>
                </a:rPr>
                <a:t> são a causa número um de mortes em todo o mundo</a:t>
              </a:r>
            </a:p>
            <a:p>
              <a:pPr marL="143996" indent="-143996" defTabSz="914377">
                <a:spcAft>
                  <a:spcPts val="800"/>
                </a:spcAft>
                <a:buClr>
                  <a:srgbClr val="CF483E"/>
                </a:buClr>
                <a:buFont typeface="Arial" panose="020B0604020202020204" pitchFamily="34" charset="0"/>
                <a:buChar char="•"/>
                <a:defRPr/>
              </a:pPr>
              <a:endParaRPr lang="pt-BR" sz="1400" spc="13" dirty="0">
                <a:solidFill>
                  <a:srgbClr val="343A66"/>
                </a:solidFill>
                <a:latin typeface="Arial" panose="020B0604020202020204"/>
              </a:endParaRPr>
            </a:p>
            <a:p>
              <a:pPr marL="143996" indent="-143996" defTabSz="914377">
                <a:spcAft>
                  <a:spcPts val="800"/>
                </a:spcAft>
                <a:buClr>
                  <a:srgbClr val="CF483E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1333" b="1" spc="13" dirty="0">
                  <a:solidFill>
                    <a:srgbClr val="CF483E"/>
                  </a:solidFill>
                  <a:latin typeface="Arial" panose="020B0604020202020204"/>
                </a:rPr>
                <a:t>17.9 million </a:t>
              </a:r>
              <a:r>
                <a:rPr lang="pt-BR" sz="1333" spc="13" dirty="0">
                  <a:solidFill>
                    <a:srgbClr val="343A66"/>
                  </a:solidFill>
                  <a:latin typeface="Arial" panose="020B0604020202020204"/>
                </a:rPr>
                <a:t>mortes por ano, que representam 32% de todas as mortes globais</a:t>
              </a:r>
              <a:endParaRPr lang="en-US" sz="1333" spc="13" dirty="0">
                <a:solidFill>
                  <a:srgbClr val="343A66"/>
                </a:solidFill>
                <a:latin typeface="Arial" panose="020B0604020202020204"/>
              </a:endParaRPr>
            </a:p>
          </p:txBody>
        </p:sp>
        <p:sp>
          <p:nvSpPr>
            <p:cNvPr id="10" name="Snip Single Corner Rectangle 17">
              <a:extLst>
                <a:ext uri="{FF2B5EF4-FFF2-40B4-BE49-F238E27FC236}">
                  <a16:creationId xmlns:a16="http://schemas.microsoft.com/office/drawing/2014/main" xmlns="" id="{0A2A80A5-8A2B-2E75-2485-77EA3A1CCD6D}"/>
                </a:ext>
              </a:extLst>
            </p:cNvPr>
            <p:cNvSpPr/>
            <p:nvPr/>
          </p:nvSpPr>
          <p:spPr>
            <a:xfrm>
              <a:off x="358790" y="1033258"/>
              <a:ext cx="1572342" cy="483624"/>
            </a:xfrm>
            <a:prstGeom prst="roundRect">
              <a:avLst>
                <a:gd name="adj" fmla="val 50000"/>
              </a:avLst>
            </a:prstGeom>
            <a:solidFill>
              <a:srgbClr val="CF483E"/>
            </a:solidFill>
            <a:ln>
              <a:solidFill>
                <a:srgbClr val="CF48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6" tIns="60948" rIns="121896" bIns="60948" rtlCol="0" anchor="ctr"/>
            <a:lstStyle/>
            <a:p>
              <a:pPr algn="ctr"/>
              <a:endParaRPr lang="en-CA" sz="2400"/>
            </a:p>
          </p:txBody>
        </p:sp>
        <p:sp>
          <p:nvSpPr>
            <p:cNvPr id="11" name="Rectangle 55">
              <a:extLst>
                <a:ext uri="{FF2B5EF4-FFF2-40B4-BE49-F238E27FC236}">
                  <a16:creationId xmlns:a16="http://schemas.microsoft.com/office/drawing/2014/main" xmlns="" id="{41204333-A0BB-69FC-1C3A-D90D58E0691F}"/>
                </a:ext>
              </a:extLst>
            </p:cNvPr>
            <p:cNvSpPr/>
            <p:nvPr/>
          </p:nvSpPr>
          <p:spPr>
            <a:xfrm>
              <a:off x="3707161" y="1534135"/>
              <a:ext cx="1511114" cy="1968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48" tIns="144000" rIns="0" bIns="60948" rtlCol="0" anchor="t"/>
            <a:lstStyle/>
            <a:p>
              <a:pPr marL="143996" indent="-143996" defTabSz="914377">
                <a:spcAft>
                  <a:spcPts val="800"/>
                </a:spcAft>
                <a:buClr>
                  <a:srgbClr val="CF483E"/>
                </a:buClr>
                <a:buFont typeface="Arial" panose="020B0604020202020204" pitchFamily="34" charset="0"/>
                <a:buChar char="•"/>
                <a:defRPr/>
              </a:pPr>
              <a:r>
                <a:rPr lang="pt-BR" sz="1467" spc="13" dirty="0">
                  <a:solidFill>
                    <a:srgbClr val="343A66"/>
                  </a:solidFill>
                </a:rPr>
                <a:t>A vacinação contra a gripe pode proteger contra eventos cardiovasculares</a:t>
              </a:r>
            </a:p>
            <a:p>
              <a:pPr marL="143996" indent="-143996" defTabSz="914377">
                <a:spcAft>
                  <a:spcPts val="800"/>
                </a:spcAft>
                <a:buClr>
                  <a:srgbClr val="CF483E"/>
                </a:buClr>
                <a:buFont typeface="Arial" panose="020B0604020202020204" pitchFamily="34" charset="0"/>
                <a:buChar char="•"/>
                <a:defRPr/>
              </a:pPr>
              <a:r>
                <a:rPr lang="pt-BR" sz="1467" spc="13" dirty="0">
                  <a:solidFill>
                    <a:srgbClr val="343A66"/>
                  </a:solidFill>
                </a:rPr>
                <a:t>A vacinação contra a gripe demonstrou reduzir os eventos cardiovasculares em 26-54% e reduziu as mortes cardiovasculares em 56%</a:t>
              </a:r>
              <a:endParaRPr lang="en-US" sz="1400" spc="13" baseline="30000" dirty="0">
                <a:solidFill>
                  <a:srgbClr val="CF483E"/>
                </a:solidFill>
                <a:latin typeface="Arial" panose="020B0604020202020204"/>
              </a:endParaRPr>
            </a:p>
          </p:txBody>
        </p:sp>
        <p:sp>
          <p:nvSpPr>
            <p:cNvPr id="12" name="Snip Single Corner Rectangle 17">
              <a:extLst>
                <a:ext uri="{FF2B5EF4-FFF2-40B4-BE49-F238E27FC236}">
                  <a16:creationId xmlns:a16="http://schemas.microsoft.com/office/drawing/2014/main" xmlns="" id="{7BEE1C6F-CE91-C6A1-BDD7-F11D98D238AE}"/>
                </a:ext>
              </a:extLst>
            </p:cNvPr>
            <p:cNvSpPr/>
            <p:nvPr/>
          </p:nvSpPr>
          <p:spPr>
            <a:xfrm>
              <a:off x="3680703" y="1033258"/>
              <a:ext cx="1572342" cy="483624"/>
            </a:xfrm>
            <a:prstGeom prst="roundRect">
              <a:avLst>
                <a:gd name="adj" fmla="val 50000"/>
              </a:avLst>
            </a:prstGeom>
            <a:solidFill>
              <a:srgbClr val="CF483E"/>
            </a:solidFill>
            <a:ln>
              <a:solidFill>
                <a:srgbClr val="CF48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6" tIns="60948" rIns="121896" bIns="60948" rtlCol="0" anchor="ctr"/>
            <a:lstStyle/>
            <a:p>
              <a:pPr algn="ctr"/>
              <a:endParaRPr lang="en-CA" sz="2400"/>
            </a:p>
          </p:txBody>
        </p:sp>
        <p:sp>
          <p:nvSpPr>
            <p:cNvPr id="13" name="Rectangle 65">
              <a:extLst>
                <a:ext uri="{FF2B5EF4-FFF2-40B4-BE49-F238E27FC236}">
                  <a16:creationId xmlns:a16="http://schemas.microsoft.com/office/drawing/2014/main" xmlns="" id="{D9FA47E1-CD39-7C08-D16E-435DDE060696}"/>
                </a:ext>
              </a:extLst>
            </p:cNvPr>
            <p:cNvSpPr/>
            <p:nvPr/>
          </p:nvSpPr>
          <p:spPr>
            <a:xfrm>
              <a:off x="7021831" y="1534135"/>
              <a:ext cx="1572342" cy="1158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48" tIns="144000" rIns="0" bIns="60948" rtlCol="0" anchor="t"/>
            <a:lstStyle/>
            <a:p>
              <a:pPr marL="143996" indent="-143996" defTabSz="914377">
                <a:spcAft>
                  <a:spcPts val="800"/>
                </a:spcAft>
                <a:buClr>
                  <a:srgbClr val="CF483E"/>
                </a:buClr>
                <a:buFont typeface="Arial" panose="020B0604020202020204" pitchFamily="34" charset="0"/>
                <a:buChar char="•"/>
                <a:defRPr/>
              </a:pPr>
              <a:r>
                <a:rPr lang="pt-BR" sz="1400" spc="13" dirty="0">
                  <a:solidFill>
                    <a:srgbClr val="343A66"/>
                  </a:solidFill>
                  <a:latin typeface="Arial" panose="020B0604020202020204"/>
                </a:rPr>
                <a:t>A vacinação contra a gripe permanece abaixo do ideal em populações suscetíveis a DCV</a:t>
              </a:r>
            </a:p>
            <a:p>
              <a:pPr marL="143996" indent="-143996" defTabSz="914377">
                <a:spcAft>
                  <a:spcPts val="800"/>
                </a:spcAft>
                <a:buClr>
                  <a:srgbClr val="CF483E"/>
                </a:buClr>
                <a:buFont typeface="Arial" panose="020B0604020202020204" pitchFamily="34" charset="0"/>
                <a:buChar char="•"/>
                <a:defRPr/>
              </a:pPr>
              <a:r>
                <a:rPr lang="pt-BR" sz="1400" spc="13" dirty="0">
                  <a:solidFill>
                    <a:srgbClr val="343A66"/>
                  </a:solidFill>
                  <a:latin typeface="Arial" panose="020B0604020202020204"/>
                </a:rPr>
                <a:t>Este é um problema de saúde pública</a:t>
              </a:r>
              <a:endParaRPr lang="en-US" sz="1400" spc="13" dirty="0">
                <a:solidFill>
                  <a:srgbClr val="343A66"/>
                </a:solidFill>
                <a:latin typeface="Arial" panose="020B0604020202020204"/>
              </a:endParaRPr>
            </a:p>
          </p:txBody>
        </p:sp>
        <p:sp>
          <p:nvSpPr>
            <p:cNvPr id="14" name="Snip Single Corner Rectangle 17">
              <a:extLst>
                <a:ext uri="{FF2B5EF4-FFF2-40B4-BE49-F238E27FC236}">
                  <a16:creationId xmlns:a16="http://schemas.microsoft.com/office/drawing/2014/main" xmlns="" id="{39B48FBB-4987-F6F1-2120-8A08D7D12626}"/>
                </a:ext>
              </a:extLst>
            </p:cNvPr>
            <p:cNvSpPr/>
            <p:nvPr/>
          </p:nvSpPr>
          <p:spPr>
            <a:xfrm>
              <a:off x="7021831" y="1033258"/>
              <a:ext cx="1572342" cy="483624"/>
            </a:xfrm>
            <a:prstGeom prst="roundRect">
              <a:avLst>
                <a:gd name="adj" fmla="val 50000"/>
              </a:avLst>
            </a:prstGeom>
            <a:solidFill>
              <a:srgbClr val="CF483E"/>
            </a:solidFill>
            <a:ln>
              <a:solidFill>
                <a:srgbClr val="CF48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6" tIns="60948" rIns="121896" bIns="60948" rtlCol="0" anchor="ctr"/>
            <a:lstStyle/>
            <a:p>
              <a:pPr algn="ctr"/>
              <a:endParaRPr lang="en-CA" sz="2400"/>
            </a:p>
          </p:txBody>
        </p:sp>
        <p:pic>
          <p:nvPicPr>
            <p:cNvPr id="15" name="Graphic 44">
              <a:extLst>
                <a:ext uri="{FF2B5EF4-FFF2-40B4-BE49-F238E27FC236}">
                  <a16:creationId xmlns:a16="http://schemas.microsoft.com/office/drawing/2014/main" xmlns="" id="{945B8045-EAFC-269E-BDDC-FF76B881C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gray">
            <a:xfrm>
              <a:off x="975770" y="1131997"/>
              <a:ext cx="338378" cy="286147"/>
            </a:xfrm>
            <a:prstGeom prst="rect">
              <a:avLst/>
            </a:prstGeom>
          </p:spPr>
        </p:pic>
        <p:grpSp>
          <p:nvGrpSpPr>
            <p:cNvPr id="16" name="Group 2">
              <a:extLst>
                <a:ext uri="{FF2B5EF4-FFF2-40B4-BE49-F238E27FC236}">
                  <a16:creationId xmlns:a16="http://schemas.microsoft.com/office/drawing/2014/main" xmlns="" id="{6A3727D4-0154-7AB2-63C7-E9CD1A466C71}"/>
                </a:ext>
              </a:extLst>
            </p:cNvPr>
            <p:cNvGrpSpPr/>
            <p:nvPr/>
          </p:nvGrpSpPr>
          <p:grpSpPr>
            <a:xfrm>
              <a:off x="2008964" y="1021667"/>
              <a:ext cx="1573515" cy="3248184"/>
              <a:chOff x="2008964" y="1021667"/>
              <a:chExt cx="1573515" cy="3248184"/>
            </a:xfrm>
          </p:grpSpPr>
          <p:sp>
            <p:nvSpPr>
              <p:cNvPr id="28" name="Rectangle : avec coins arrondis en haut 45">
                <a:extLst>
                  <a:ext uri="{FF2B5EF4-FFF2-40B4-BE49-F238E27FC236}">
                    <a16:creationId xmlns:a16="http://schemas.microsoft.com/office/drawing/2014/main" xmlns="" id="{54DA58C3-D44A-9FBA-7F82-DC01533F2D3C}"/>
                  </a:ext>
                </a:extLst>
              </p:cNvPr>
              <p:cNvSpPr/>
              <p:nvPr/>
            </p:nvSpPr>
            <p:spPr>
              <a:xfrm>
                <a:off x="2010135" y="1316203"/>
                <a:ext cx="1572343" cy="2953648"/>
              </a:xfrm>
              <a:prstGeom prst="round2SameRect">
                <a:avLst>
                  <a:gd name="adj1" fmla="val 0"/>
                  <a:gd name="adj2" fmla="val 20244"/>
                </a:avLst>
              </a:prstGeom>
              <a:noFill/>
              <a:ln>
                <a:solidFill>
                  <a:srgbClr val="CF48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29" name="Rectangle 46">
                <a:extLst>
                  <a:ext uri="{FF2B5EF4-FFF2-40B4-BE49-F238E27FC236}">
                    <a16:creationId xmlns:a16="http://schemas.microsoft.com/office/drawing/2014/main" xmlns="" id="{F7C6B9D6-10C9-3AE4-D7BB-B1CC25C37A8F}"/>
                  </a:ext>
                </a:extLst>
              </p:cNvPr>
              <p:cNvSpPr/>
              <p:nvPr/>
            </p:nvSpPr>
            <p:spPr>
              <a:xfrm>
                <a:off x="2008964" y="1534134"/>
                <a:ext cx="1571174" cy="23970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0948" tIns="144000" rIns="0" bIns="60948" rtlCol="0" anchor="t"/>
              <a:lstStyle/>
              <a:p>
                <a:pPr marL="143996" indent="-143996" defTabSz="914377">
                  <a:spcAft>
                    <a:spcPts val="80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pt-BR" sz="1333" spc="-13" dirty="0">
                    <a:solidFill>
                      <a:srgbClr val="343A66"/>
                    </a:solidFill>
                    <a:latin typeface="Arial" panose="020B0604020202020204"/>
                  </a:rPr>
                  <a:t>Um volume crescente de dados mostra a influenza como um gatilho para resultados CV adversos</a:t>
                </a:r>
              </a:p>
              <a:p>
                <a:pPr marL="143996" indent="-143996" defTabSz="914377">
                  <a:spcAft>
                    <a:spcPts val="80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1200" b="1" spc="13" dirty="0">
                    <a:solidFill>
                      <a:srgbClr val="CF483E"/>
                    </a:solidFill>
                    <a:latin typeface="Arial" panose="020B0604020202020204"/>
                  </a:rPr>
                  <a:t>6–17x</a:t>
                </a:r>
                <a:r>
                  <a:rPr lang="en-US" sz="1200" b="1" spc="13" dirty="0">
                    <a:solidFill>
                      <a:srgbClr val="BCBC1C">
                        <a:lumMod val="75000"/>
                      </a:srgbClr>
                    </a:solidFill>
                    <a:latin typeface="Arial" panose="020B0604020202020204"/>
                  </a:rPr>
                  <a:t> </a:t>
                </a:r>
                <a:r>
                  <a:rPr lang="pt-BR" sz="1200" spc="13" dirty="0">
                    <a:solidFill>
                      <a:srgbClr val="343A66"/>
                    </a:solidFill>
                    <a:latin typeface="Arial" panose="020B0604020202020204"/>
                  </a:rPr>
                  <a:t>aumento do risco de infarto do miocárdio dentro de 1 semana após a gripe confirmada em laboratório</a:t>
                </a:r>
                <a:r>
                  <a:rPr lang="en-US" sz="1200" spc="13" baseline="30000" dirty="0">
                    <a:solidFill>
                      <a:srgbClr val="343A66"/>
                    </a:solidFill>
                    <a:latin typeface="Arial" panose="020B0604020202020204"/>
                  </a:rPr>
                  <a:t>2,3</a:t>
                </a:r>
              </a:p>
              <a:p>
                <a:pPr marL="143996" indent="-143996" defTabSz="914377">
                  <a:spcAft>
                    <a:spcPts val="40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1200" b="1" spc="13" dirty="0">
                    <a:solidFill>
                      <a:srgbClr val="CF483E"/>
                    </a:solidFill>
                    <a:latin typeface="Arial" panose="020B0604020202020204"/>
                  </a:rPr>
                  <a:t>3–10x</a:t>
                </a:r>
                <a:r>
                  <a:rPr lang="en-US" sz="1200" b="1" spc="13" dirty="0">
                    <a:solidFill>
                      <a:srgbClr val="BCBC1C"/>
                    </a:solidFill>
                    <a:latin typeface="Arial" panose="020B0604020202020204"/>
                  </a:rPr>
                  <a:t> </a:t>
                </a:r>
                <a:r>
                  <a:rPr lang="pt-BR" sz="1200" spc="13" dirty="0">
                    <a:solidFill>
                      <a:srgbClr val="343A66"/>
                    </a:solidFill>
                    <a:latin typeface="Arial" panose="020B0604020202020204"/>
                  </a:rPr>
                  <a:t>aumento do risco de acidente vascular cerebral</a:t>
                </a:r>
                <a:r>
                  <a:rPr lang="en-US" sz="1200" spc="13" baseline="30000" dirty="0">
                    <a:solidFill>
                      <a:srgbClr val="343A66"/>
                    </a:solidFill>
                    <a:latin typeface="Arial" panose="020B0604020202020204"/>
                  </a:rPr>
                  <a:t>3,4</a:t>
                </a:r>
              </a:p>
              <a:p>
                <a:pPr marL="143996" indent="-143996" defTabSz="914377">
                  <a:spcAft>
                    <a:spcPts val="40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GB" sz="1200" b="1" spc="13" dirty="0">
                    <a:solidFill>
                      <a:srgbClr val="CF483E"/>
                    </a:solidFill>
                  </a:rPr>
                  <a:t>24% </a:t>
                </a:r>
                <a:r>
                  <a:rPr lang="pt-BR" sz="1200" spc="13" dirty="0">
                    <a:solidFill>
                      <a:srgbClr val="343A66"/>
                    </a:solidFill>
                    <a:latin typeface="Arial" panose="020B0604020202020204"/>
                  </a:rPr>
                  <a:t>risco elevado nas taxas de hospitalização por IC associado ao aumento de 5% na atividade de ILI</a:t>
                </a:r>
                <a:endParaRPr lang="en-US" sz="1200" spc="-13" dirty="0">
                  <a:solidFill>
                    <a:srgbClr val="343A66"/>
                  </a:solidFill>
                  <a:latin typeface="Arial" panose="020B0604020202020204"/>
                </a:endParaRPr>
              </a:p>
            </p:txBody>
          </p:sp>
          <p:sp>
            <p:nvSpPr>
              <p:cNvPr id="30" name="Snip Single Corner Rectangle 17">
                <a:extLst>
                  <a:ext uri="{FF2B5EF4-FFF2-40B4-BE49-F238E27FC236}">
                    <a16:creationId xmlns:a16="http://schemas.microsoft.com/office/drawing/2014/main" xmlns="" id="{CCA0D208-D771-2771-25E5-A0268E8EE862}"/>
                  </a:ext>
                </a:extLst>
              </p:cNvPr>
              <p:cNvSpPr/>
              <p:nvPr/>
            </p:nvSpPr>
            <p:spPr>
              <a:xfrm>
                <a:off x="2010137" y="1033258"/>
                <a:ext cx="1572342" cy="483624"/>
              </a:xfrm>
              <a:prstGeom prst="roundRect">
                <a:avLst>
                  <a:gd name="adj" fmla="val 50000"/>
                </a:avLst>
              </a:prstGeom>
              <a:solidFill>
                <a:srgbClr val="CF483E"/>
              </a:solidFill>
              <a:ln>
                <a:solidFill>
                  <a:srgbClr val="CF48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rtlCol="0" anchor="ctr"/>
              <a:lstStyle/>
              <a:p>
                <a:pPr algn="ctr"/>
                <a:endParaRPr lang="en-CA" sz="2400"/>
              </a:p>
            </p:txBody>
          </p:sp>
          <p:pic>
            <p:nvPicPr>
              <p:cNvPr id="31" name="Graphic 11" descr="Business Growth">
                <a:extLst>
                  <a:ext uri="{FF2B5EF4-FFF2-40B4-BE49-F238E27FC236}">
                    <a16:creationId xmlns:a16="http://schemas.microsoft.com/office/drawing/2014/main" xmlns="" id="{12287AB5-79EB-2570-2C0F-5F0774AC57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541148" y="1021667"/>
                <a:ext cx="506806" cy="506806"/>
              </a:xfrm>
              <a:prstGeom prst="rect">
                <a:avLst/>
              </a:prstGeom>
            </p:spPr>
          </p:pic>
        </p:grpSp>
        <p:pic>
          <p:nvPicPr>
            <p:cNvPr id="17" name="Graphic 45">
              <a:extLst>
                <a:ext uri="{FF2B5EF4-FFF2-40B4-BE49-F238E27FC236}">
                  <a16:creationId xmlns:a16="http://schemas.microsoft.com/office/drawing/2014/main" xmlns="" id="{B16A95FF-9B4B-96CE-8339-49E6EE184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 bwMode="gray">
            <a:xfrm>
              <a:off x="4280038" y="1088237"/>
              <a:ext cx="373667" cy="373667"/>
            </a:xfrm>
            <a:prstGeom prst="rect">
              <a:avLst/>
            </a:prstGeom>
          </p:spPr>
        </p:pic>
        <p:pic>
          <p:nvPicPr>
            <p:cNvPr id="18" name="Graphic 47">
              <a:extLst>
                <a:ext uri="{FF2B5EF4-FFF2-40B4-BE49-F238E27FC236}">
                  <a16:creationId xmlns:a16="http://schemas.microsoft.com/office/drawing/2014/main" xmlns="" id="{C5AEF113-4329-09C7-6A7A-99393DF4E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 bwMode="gray">
            <a:xfrm>
              <a:off x="7701115" y="1093696"/>
              <a:ext cx="346977" cy="362749"/>
            </a:xfrm>
            <a:prstGeom prst="rect">
              <a:avLst/>
            </a:prstGeom>
          </p:spPr>
        </p:pic>
        <p:grpSp>
          <p:nvGrpSpPr>
            <p:cNvPr id="19" name="Group 3">
              <a:extLst>
                <a:ext uri="{FF2B5EF4-FFF2-40B4-BE49-F238E27FC236}">
                  <a16:creationId xmlns:a16="http://schemas.microsoft.com/office/drawing/2014/main" xmlns="" id="{FC6219B5-56CF-9B9B-A698-2B0EDE282386}"/>
                </a:ext>
              </a:extLst>
            </p:cNvPr>
            <p:cNvGrpSpPr/>
            <p:nvPr/>
          </p:nvGrpSpPr>
          <p:grpSpPr>
            <a:xfrm>
              <a:off x="5370484" y="1033258"/>
              <a:ext cx="1572344" cy="3236593"/>
              <a:chOff x="5370484" y="1033258"/>
              <a:chExt cx="1572344" cy="3236593"/>
            </a:xfrm>
          </p:grpSpPr>
          <p:sp>
            <p:nvSpPr>
              <p:cNvPr id="20" name="Rectangle : avec coins arrondis en haut 59">
                <a:extLst>
                  <a:ext uri="{FF2B5EF4-FFF2-40B4-BE49-F238E27FC236}">
                    <a16:creationId xmlns:a16="http://schemas.microsoft.com/office/drawing/2014/main" xmlns="" id="{C8EA0350-1F34-351A-A019-5E923D3C3005}"/>
                  </a:ext>
                </a:extLst>
              </p:cNvPr>
              <p:cNvSpPr/>
              <p:nvPr/>
            </p:nvSpPr>
            <p:spPr>
              <a:xfrm>
                <a:off x="5370484" y="1316203"/>
                <a:ext cx="1572343" cy="2953648"/>
              </a:xfrm>
              <a:prstGeom prst="round2SameRect">
                <a:avLst>
                  <a:gd name="adj1" fmla="val 0"/>
                  <a:gd name="adj2" fmla="val 20244"/>
                </a:avLst>
              </a:prstGeom>
              <a:noFill/>
              <a:ln>
                <a:solidFill>
                  <a:srgbClr val="CF48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21" name="Rectangle 60">
                <a:extLst>
                  <a:ext uri="{FF2B5EF4-FFF2-40B4-BE49-F238E27FC236}">
                    <a16:creationId xmlns:a16="http://schemas.microsoft.com/office/drawing/2014/main" xmlns="" id="{1D5AFC3A-F59C-6FB7-3196-3E9FC797A294}"/>
                  </a:ext>
                </a:extLst>
              </p:cNvPr>
              <p:cNvSpPr/>
              <p:nvPr/>
            </p:nvSpPr>
            <p:spPr>
              <a:xfrm>
                <a:off x="5415946" y="1534135"/>
                <a:ext cx="1526882" cy="17639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0948" tIns="144000" rIns="0" bIns="60948" rtlCol="0" anchor="t"/>
              <a:lstStyle/>
              <a:p>
                <a:pPr marL="143996" indent="-143996" defTabSz="914377">
                  <a:buClr>
                    <a:srgbClr val="CF483E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pt-BR" sz="1400" spc="13" dirty="0">
                    <a:solidFill>
                      <a:srgbClr val="343A66"/>
                    </a:solidFill>
                    <a:latin typeface="Arial" panose="020B0604020202020204"/>
                  </a:rPr>
                  <a:t>A vacinação contra a gripe é recomendada e reembolsada pelas autoridades de saúde para indivíduos com DCV</a:t>
                </a:r>
                <a:endParaRPr lang="en-US" sz="1400" spc="13" dirty="0">
                  <a:solidFill>
                    <a:srgbClr val="343A66"/>
                  </a:solidFill>
                  <a:latin typeface="Arial" panose="020B0604020202020204"/>
                </a:endParaRPr>
              </a:p>
            </p:txBody>
          </p:sp>
          <p:sp>
            <p:nvSpPr>
              <p:cNvPr id="22" name="Snip Single Corner Rectangle 17">
                <a:extLst>
                  <a:ext uri="{FF2B5EF4-FFF2-40B4-BE49-F238E27FC236}">
                    <a16:creationId xmlns:a16="http://schemas.microsoft.com/office/drawing/2014/main" xmlns="" id="{24DEAF02-BAD4-F014-F6A7-7CBE343CE105}"/>
                  </a:ext>
                </a:extLst>
              </p:cNvPr>
              <p:cNvSpPr/>
              <p:nvPr/>
            </p:nvSpPr>
            <p:spPr>
              <a:xfrm>
                <a:off x="5370486" y="1033258"/>
                <a:ext cx="1572342" cy="483624"/>
              </a:xfrm>
              <a:prstGeom prst="roundRect">
                <a:avLst>
                  <a:gd name="adj" fmla="val 50000"/>
                </a:avLst>
              </a:prstGeom>
              <a:solidFill>
                <a:srgbClr val="CF483E"/>
              </a:solidFill>
              <a:ln>
                <a:solidFill>
                  <a:srgbClr val="CF48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rtlCol="0" anchor="ctr"/>
              <a:lstStyle/>
              <a:p>
                <a:pPr algn="ctr"/>
                <a:endParaRPr lang="en-CA" sz="2400"/>
              </a:p>
            </p:txBody>
          </p:sp>
          <p:pic>
            <p:nvPicPr>
              <p:cNvPr id="23" name="Graphic 46">
                <a:extLst>
                  <a:ext uri="{FF2B5EF4-FFF2-40B4-BE49-F238E27FC236}">
                    <a16:creationId xmlns:a16="http://schemas.microsoft.com/office/drawing/2014/main" xmlns="" id="{7B5F24DE-5BBD-05EF-F886-E57EB66238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p:blipFill>
            <p:spPr bwMode="gray">
              <a:xfrm>
                <a:off x="6000140" y="1118555"/>
                <a:ext cx="313030" cy="313030"/>
              </a:xfrm>
              <a:prstGeom prst="rect">
                <a:avLst/>
              </a:prstGeom>
            </p:spPr>
          </p:pic>
          <p:pic>
            <p:nvPicPr>
              <p:cNvPr id="24" name="Picture 64" descr="A picture containing food&#10;&#10;Description automatically generated">
                <a:extLst>
                  <a:ext uri="{FF2B5EF4-FFF2-40B4-BE49-F238E27FC236}">
                    <a16:creationId xmlns:a16="http://schemas.microsoft.com/office/drawing/2014/main" xmlns="" id="{63B95E7F-231C-96F4-07D6-BA5A6277DC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gray">
              <a:xfrm>
                <a:off x="5595483" y="2913546"/>
                <a:ext cx="427661" cy="444978"/>
              </a:xfrm>
              <a:prstGeom prst="rect">
                <a:avLst/>
              </a:prstGeom>
            </p:spPr>
          </p:pic>
          <p:pic>
            <p:nvPicPr>
              <p:cNvPr id="25" name="Picture 66" descr="A close up of a sign&#10;&#10;Description automatically generated">
                <a:extLst>
                  <a:ext uri="{FF2B5EF4-FFF2-40B4-BE49-F238E27FC236}">
                    <a16:creationId xmlns:a16="http://schemas.microsoft.com/office/drawing/2014/main" xmlns="" id="{5853A237-61B7-C838-7F13-B4290E421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gray">
              <a:xfrm>
                <a:off x="5595483" y="3666824"/>
                <a:ext cx="320286" cy="326363"/>
              </a:xfrm>
              <a:prstGeom prst="rect">
                <a:avLst/>
              </a:prstGeom>
            </p:spPr>
          </p:pic>
          <p:pic>
            <p:nvPicPr>
              <p:cNvPr id="26" name="Picture 67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xmlns="" id="{AA453755-76BB-D117-7B15-1076E9355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gray">
              <a:xfrm>
                <a:off x="6226430" y="3584475"/>
                <a:ext cx="504596" cy="408712"/>
              </a:xfrm>
              <a:prstGeom prst="rect">
                <a:avLst/>
              </a:prstGeom>
            </p:spPr>
          </p:pic>
          <p:pic>
            <p:nvPicPr>
              <p:cNvPr id="27" name="Picture 8" descr="A picture containing lamp&#10;&#10;Description automatically generated">
                <a:extLst>
                  <a:ext uri="{FF2B5EF4-FFF2-40B4-BE49-F238E27FC236}">
                    <a16:creationId xmlns:a16="http://schemas.microsoft.com/office/drawing/2014/main" xmlns="" id="{431B3EF4-4248-411E-E5D0-0400C9F08C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4154" y="2942094"/>
                <a:ext cx="501826" cy="444978"/>
              </a:xfrm>
              <a:prstGeom prst="rect">
                <a:avLst/>
              </a:prstGeom>
            </p:spPr>
          </p:pic>
        </p:grpSp>
      </p:grpSp>
      <p:sp>
        <p:nvSpPr>
          <p:cNvPr id="32" name="TextBox 34">
            <a:extLst>
              <a:ext uri="{FF2B5EF4-FFF2-40B4-BE49-F238E27FC236}">
                <a16:creationId xmlns:a16="http://schemas.microsoft.com/office/drawing/2014/main" xmlns="" id="{71E20DEA-586E-6E02-9654-3F9BA60CD132}"/>
              </a:ext>
            </a:extLst>
          </p:cNvPr>
          <p:cNvSpPr txBox="1"/>
          <p:nvPr/>
        </p:nvSpPr>
        <p:spPr>
          <a:xfrm>
            <a:off x="2235200" y="6160373"/>
            <a:ext cx="9364451" cy="666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377">
              <a:buClr>
                <a:srgbClr val="525CA3"/>
              </a:buClr>
              <a:defRPr/>
            </a:pPr>
            <a:r>
              <a:rPr lang="en-GB" sz="933" dirty="0">
                <a:solidFill>
                  <a:srgbClr val="1C2766"/>
                </a:solidFill>
                <a:latin typeface="Arial" panose="020B0604020202020204"/>
              </a:rPr>
              <a:t>CVD: cardiovascular disease.</a:t>
            </a:r>
            <a:endParaRPr lang="en-IN" sz="933" dirty="0">
              <a:solidFill>
                <a:srgbClr val="1C2766"/>
              </a:solidFill>
              <a:latin typeface="Arial" panose="020B0604020202020204"/>
            </a:endParaRPr>
          </a:p>
          <a:p>
            <a:pPr algn="just" defTabSz="914377">
              <a:buClr>
                <a:srgbClr val="525CA3"/>
              </a:buClr>
              <a:defRPr/>
            </a:pPr>
            <a:r>
              <a:rPr lang="en-GB" sz="933" b="1" dirty="0">
                <a:solidFill>
                  <a:srgbClr val="1C2766"/>
                </a:solidFill>
                <a:latin typeface="Arial" panose="020B0604020202020204"/>
              </a:rPr>
              <a:t>1. </a:t>
            </a:r>
            <a:r>
              <a:rPr lang="en-GB" sz="933" dirty="0">
                <a:solidFill>
                  <a:srgbClr val="525CA3"/>
                </a:solidFill>
                <a:latin typeface="Arial" panose="020B0604020202020204"/>
                <a:hlinkClick r:id="rId16"/>
              </a:rPr>
              <a:t>WHO. Cardiovascular diseases (CVDs)</a:t>
            </a:r>
            <a:r>
              <a:rPr lang="en-GB" sz="933" dirty="0">
                <a:solidFill>
                  <a:srgbClr val="525CA3"/>
                </a:solidFill>
                <a:latin typeface="Arial" panose="020B0604020202020204"/>
              </a:rPr>
              <a:t>. </a:t>
            </a:r>
            <a:r>
              <a:rPr lang="en-GB" sz="933" b="1" dirty="0">
                <a:solidFill>
                  <a:srgbClr val="1C2766"/>
                </a:solidFill>
                <a:latin typeface="Arial" panose="020B0604020202020204"/>
              </a:rPr>
              <a:t>2. </a:t>
            </a:r>
            <a:r>
              <a:rPr lang="en-IN" sz="933" dirty="0" err="1">
                <a:solidFill>
                  <a:srgbClr val="1C2766"/>
                </a:solidFill>
                <a:latin typeface="Arial" panose="020B0604020202020204"/>
              </a:rPr>
              <a:t>Kwong</a:t>
            </a:r>
            <a:r>
              <a:rPr lang="en-IN" sz="933" dirty="0">
                <a:solidFill>
                  <a:srgbClr val="1C2766"/>
                </a:solidFill>
                <a:latin typeface="Arial" panose="020B0604020202020204"/>
              </a:rPr>
              <a:t> JC, et al. </a:t>
            </a:r>
            <a:r>
              <a:rPr lang="en-IN" sz="933" i="1" dirty="0">
                <a:solidFill>
                  <a:srgbClr val="1C2766"/>
                </a:solidFill>
                <a:latin typeface="Arial" panose="020B0604020202020204"/>
              </a:rPr>
              <a:t>N </a:t>
            </a:r>
            <a:r>
              <a:rPr lang="en-IN" sz="933" i="1" dirty="0" err="1">
                <a:solidFill>
                  <a:srgbClr val="1C2766"/>
                </a:solidFill>
                <a:latin typeface="Arial" panose="020B0604020202020204"/>
              </a:rPr>
              <a:t>Engl</a:t>
            </a:r>
            <a:r>
              <a:rPr lang="en-IN" sz="933" i="1" dirty="0">
                <a:solidFill>
                  <a:srgbClr val="1C2766"/>
                </a:solidFill>
                <a:latin typeface="Arial" panose="020B0604020202020204"/>
              </a:rPr>
              <a:t> J Med</a:t>
            </a:r>
            <a:r>
              <a:rPr lang="en-IN" sz="933" dirty="0">
                <a:solidFill>
                  <a:srgbClr val="1C2766"/>
                </a:solidFill>
                <a:latin typeface="Arial" panose="020B0604020202020204"/>
              </a:rPr>
              <a:t>. 2018;378(4):345-353. </a:t>
            </a:r>
            <a:r>
              <a:rPr lang="en-GB" sz="933" b="1" dirty="0">
                <a:solidFill>
                  <a:srgbClr val="1C2766"/>
                </a:solidFill>
                <a:latin typeface="Arial" panose="020B0604020202020204"/>
              </a:rPr>
              <a:t>3. </a:t>
            </a:r>
            <a:r>
              <a:rPr lang="fr-FR" sz="933" dirty="0" err="1">
                <a:solidFill>
                  <a:srgbClr val="1C2766"/>
                </a:solidFill>
                <a:latin typeface="Arial" panose="020B0604020202020204"/>
              </a:rPr>
              <a:t>Ohland</a:t>
            </a:r>
            <a:r>
              <a:rPr lang="fr-FR" sz="933" dirty="0">
                <a:solidFill>
                  <a:srgbClr val="1C2766"/>
                </a:solidFill>
                <a:latin typeface="Arial" panose="020B0604020202020204"/>
              </a:rPr>
              <a:t> J, et al. Euro </a:t>
            </a:r>
            <a:r>
              <a:rPr lang="fr-FR" sz="933" dirty="0" err="1">
                <a:solidFill>
                  <a:srgbClr val="1C2766"/>
                </a:solidFill>
                <a:latin typeface="Arial" panose="020B0604020202020204"/>
              </a:rPr>
              <a:t>Surveill</a:t>
            </a:r>
            <a:r>
              <a:rPr lang="fr-FR" sz="933" dirty="0">
                <a:solidFill>
                  <a:srgbClr val="1C2766"/>
                </a:solidFill>
                <a:latin typeface="Arial" panose="020B0604020202020204"/>
              </a:rPr>
              <a:t>. 2020;25(17):1900199. </a:t>
            </a:r>
            <a:r>
              <a:rPr lang="en-GB" sz="933" b="1" dirty="0">
                <a:solidFill>
                  <a:srgbClr val="1C2766"/>
                </a:solidFill>
                <a:latin typeface="Arial" panose="020B0604020202020204"/>
              </a:rPr>
              <a:t>4. </a:t>
            </a:r>
            <a:r>
              <a:rPr lang="en-GB" sz="933" dirty="0">
                <a:solidFill>
                  <a:srgbClr val="1C2766"/>
                </a:solidFill>
                <a:latin typeface="Arial" panose="020B0604020202020204"/>
              </a:rPr>
              <a:t>Boehme AK, et al. </a:t>
            </a:r>
            <a:r>
              <a:rPr lang="en-GB" sz="933" i="1" dirty="0">
                <a:solidFill>
                  <a:srgbClr val="1C2766"/>
                </a:solidFill>
                <a:latin typeface="Arial" panose="020B0604020202020204"/>
              </a:rPr>
              <a:t>Ann Clin </a:t>
            </a:r>
            <a:r>
              <a:rPr lang="en-GB" sz="933" i="1" dirty="0" err="1">
                <a:solidFill>
                  <a:srgbClr val="1C2766"/>
                </a:solidFill>
                <a:latin typeface="Arial" panose="020B0604020202020204"/>
              </a:rPr>
              <a:t>Transl</a:t>
            </a:r>
            <a:r>
              <a:rPr lang="en-GB" sz="933" i="1" dirty="0">
                <a:solidFill>
                  <a:srgbClr val="1C2766"/>
                </a:solidFill>
                <a:latin typeface="Arial" panose="020B0604020202020204"/>
              </a:rPr>
              <a:t> Neurol</a:t>
            </a:r>
            <a:r>
              <a:rPr lang="en-GB" sz="933" dirty="0">
                <a:solidFill>
                  <a:srgbClr val="1C2766"/>
                </a:solidFill>
                <a:latin typeface="Arial" panose="020B0604020202020204"/>
              </a:rPr>
              <a:t>. 2018;5(4):456-463. </a:t>
            </a:r>
            <a:r>
              <a:rPr lang="en-GB" sz="933" b="1" dirty="0">
                <a:solidFill>
                  <a:srgbClr val="1C2766"/>
                </a:solidFill>
                <a:latin typeface="Arial" panose="020B0604020202020204"/>
              </a:rPr>
              <a:t>5. </a:t>
            </a:r>
            <a:r>
              <a:rPr lang="en-US" sz="933" dirty="0" err="1">
                <a:solidFill>
                  <a:srgbClr val="343A66"/>
                </a:solidFill>
                <a:latin typeface="Arial" panose="020B0604020202020204"/>
              </a:rPr>
              <a:t>Kytömaa</a:t>
            </a:r>
            <a:r>
              <a:rPr lang="en-US" sz="933" dirty="0">
                <a:solidFill>
                  <a:srgbClr val="343A66"/>
                </a:solidFill>
                <a:latin typeface="Arial" panose="020B0604020202020204"/>
              </a:rPr>
              <a:t> C, </a:t>
            </a:r>
            <a:r>
              <a:rPr lang="en-US" sz="933" i="1" dirty="0">
                <a:solidFill>
                  <a:srgbClr val="343A66"/>
                </a:solidFill>
                <a:latin typeface="Arial" panose="020B0604020202020204"/>
              </a:rPr>
              <a:t>et al. JAMA </a:t>
            </a:r>
            <a:r>
              <a:rPr lang="en-US" sz="933" i="1" dirty="0" err="1">
                <a:solidFill>
                  <a:srgbClr val="343A66"/>
                </a:solidFill>
                <a:latin typeface="Arial" panose="020B0604020202020204"/>
              </a:rPr>
              <a:t>Cardiol</a:t>
            </a:r>
            <a:r>
              <a:rPr lang="en-GB" sz="933" dirty="0">
                <a:solidFill>
                  <a:srgbClr val="343A66"/>
                </a:solidFill>
                <a:latin typeface="Arial" panose="020B0604020202020204"/>
              </a:rPr>
              <a:t>. 2019;4(4):363-369. </a:t>
            </a:r>
            <a:r>
              <a:rPr lang="en-GB" sz="933" b="1" dirty="0">
                <a:solidFill>
                  <a:srgbClr val="343A66"/>
                </a:solidFill>
                <a:latin typeface="Arial" panose="020B0604020202020204"/>
              </a:rPr>
              <a:t>6. </a:t>
            </a:r>
            <a:r>
              <a:rPr lang="en-GB" sz="933" dirty="0" err="1">
                <a:solidFill>
                  <a:srgbClr val="1C2766"/>
                </a:solidFill>
                <a:latin typeface="Arial" panose="020B0604020202020204"/>
              </a:rPr>
              <a:t>Udell</a:t>
            </a:r>
            <a:r>
              <a:rPr lang="en-GB" sz="933" dirty="0">
                <a:solidFill>
                  <a:srgbClr val="1C2766"/>
                </a:solidFill>
                <a:latin typeface="Arial" panose="020B0604020202020204"/>
              </a:rPr>
              <a:t> JA et al. </a:t>
            </a:r>
            <a:r>
              <a:rPr lang="en-GB" sz="933" i="1" dirty="0">
                <a:solidFill>
                  <a:srgbClr val="1C2766"/>
                </a:solidFill>
                <a:latin typeface="Arial" panose="020B0604020202020204"/>
              </a:rPr>
              <a:t>JAMA</a:t>
            </a:r>
            <a:r>
              <a:rPr lang="en-GB" sz="933" dirty="0">
                <a:solidFill>
                  <a:srgbClr val="1C2766"/>
                </a:solidFill>
                <a:latin typeface="Arial" panose="020B0604020202020204"/>
              </a:rPr>
              <a:t>. 2013;310(16):1711-1720. </a:t>
            </a:r>
            <a:r>
              <a:rPr lang="en-GB" sz="933" b="1" dirty="0">
                <a:solidFill>
                  <a:srgbClr val="1C2766"/>
                </a:solidFill>
                <a:latin typeface="Arial" panose="020B0604020202020204"/>
              </a:rPr>
              <a:t>7.</a:t>
            </a:r>
            <a:r>
              <a:rPr lang="en-GB" sz="933" dirty="0">
                <a:solidFill>
                  <a:srgbClr val="1C2766"/>
                </a:solidFill>
                <a:latin typeface="Arial" panose="020B0604020202020204"/>
              </a:rPr>
              <a:t> Loomba RS, et al. </a:t>
            </a:r>
            <a:r>
              <a:rPr lang="en-GB" sz="933" i="1" dirty="0">
                <a:solidFill>
                  <a:srgbClr val="1C2766"/>
                </a:solidFill>
                <a:latin typeface="Arial" panose="020B0604020202020204"/>
              </a:rPr>
              <a:t>J Cardiovasc </a:t>
            </a:r>
            <a:r>
              <a:rPr lang="en-GB" sz="933" i="1" dirty="0" err="1">
                <a:solidFill>
                  <a:srgbClr val="1C2766"/>
                </a:solidFill>
                <a:latin typeface="Arial" panose="020B0604020202020204"/>
              </a:rPr>
              <a:t>Pharmacol</a:t>
            </a:r>
            <a:r>
              <a:rPr lang="en-GB" sz="933" i="1" dirty="0">
                <a:solidFill>
                  <a:srgbClr val="1C2766"/>
                </a:solidFill>
                <a:latin typeface="Arial" panose="020B0604020202020204"/>
              </a:rPr>
              <a:t> </a:t>
            </a:r>
            <a:r>
              <a:rPr lang="en-GB" sz="933" i="1" dirty="0" err="1">
                <a:solidFill>
                  <a:srgbClr val="1C2766"/>
                </a:solidFill>
                <a:latin typeface="Arial" panose="020B0604020202020204"/>
              </a:rPr>
              <a:t>Ther</a:t>
            </a:r>
            <a:r>
              <a:rPr lang="en-GB" sz="933" i="1" dirty="0">
                <a:solidFill>
                  <a:srgbClr val="1C2766"/>
                </a:solidFill>
                <a:latin typeface="Arial" panose="020B0604020202020204"/>
              </a:rPr>
              <a:t>. </a:t>
            </a:r>
            <a:r>
              <a:rPr lang="en-GB" sz="933" dirty="0">
                <a:solidFill>
                  <a:srgbClr val="1C2766"/>
                </a:solidFill>
                <a:latin typeface="Arial" panose="020B0604020202020204"/>
              </a:rPr>
              <a:t>2012;17(3):277-283. </a:t>
            </a:r>
            <a:r>
              <a:rPr lang="en-GB" sz="933" b="1" dirty="0">
                <a:solidFill>
                  <a:srgbClr val="1C2766"/>
                </a:solidFill>
                <a:latin typeface="Arial" panose="020B0604020202020204"/>
              </a:rPr>
              <a:t>8.</a:t>
            </a:r>
            <a:r>
              <a:rPr lang="en-GB" sz="933" dirty="0">
                <a:solidFill>
                  <a:srgbClr val="1C2766"/>
                </a:solidFill>
                <a:latin typeface="Arial" panose="020B0604020202020204"/>
              </a:rPr>
              <a:t> </a:t>
            </a:r>
            <a:r>
              <a:rPr lang="en-GB" sz="933" dirty="0" err="1">
                <a:solidFill>
                  <a:srgbClr val="1C2766"/>
                </a:solidFill>
                <a:latin typeface="Arial" panose="020B0604020202020204"/>
              </a:rPr>
              <a:t>Clar</a:t>
            </a:r>
            <a:r>
              <a:rPr lang="en-GB" sz="933" dirty="0">
                <a:solidFill>
                  <a:srgbClr val="1C2766"/>
                </a:solidFill>
                <a:latin typeface="Arial" panose="020B0604020202020204"/>
              </a:rPr>
              <a:t> C, et al. </a:t>
            </a:r>
            <a:r>
              <a:rPr lang="en-GB" sz="933" i="1" dirty="0">
                <a:solidFill>
                  <a:srgbClr val="1C2766"/>
                </a:solidFill>
                <a:latin typeface="Arial" panose="020B0604020202020204"/>
              </a:rPr>
              <a:t>Cochrane Database </a:t>
            </a:r>
            <a:r>
              <a:rPr lang="en-GB" sz="933" i="1" dirty="0" err="1">
                <a:solidFill>
                  <a:srgbClr val="1C2766"/>
                </a:solidFill>
                <a:latin typeface="Arial" panose="020B0604020202020204"/>
              </a:rPr>
              <a:t>Syst</a:t>
            </a:r>
            <a:r>
              <a:rPr lang="en-GB" sz="933" i="1" dirty="0">
                <a:solidFill>
                  <a:srgbClr val="1C2766"/>
                </a:solidFill>
                <a:latin typeface="Arial" panose="020B0604020202020204"/>
              </a:rPr>
              <a:t> Rev. </a:t>
            </a:r>
            <a:r>
              <a:rPr lang="en-GB" sz="933" dirty="0">
                <a:solidFill>
                  <a:srgbClr val="1C2766"/>
                </a:solidFill>
                <a:latin typeface="Arial" panose="020B0604020202020204"/>
              </a:rPr>
              <a:t>2015;(5):CD005050.</a:t>
            </a:r>
          </a:p>
        </p:txBody>
      </p:sp>
    </p:spTree>
    <p:extLst>
      <p:ext uri="{BB962C8B-B14F-4D97-AF65-F5344CB8AC3E}">
        <p14:creationId xmlns:p14="http://schemas.microsoft.com/office/powerpoint/2010/main" val="2842596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>
            <a:extLst>
              <a:ext uri="{FF2B5EF4-FFF2-40B4-BE49-F238E27FC236}">
                <a16:creationId xmlns:a16="http://schemas.microsoft.com/office/drawing/2014/main" xmlns="" id="{CBA89167-874E-5CFD-D73F-E10FDB5AB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99" t="55838" r="3458" b="9939"/>
          <a:stretch/>
        </p:blipFill>
        <p:spPr>
          <a:xfrm>
            <a:off x="6170496" y="1210712"/>
            <a:ext cx="5424265" cy="969656"/>
          </a:xfrm>
          <a:prstGeom prst="rect">
            <a:avLst/>
          </a:prstGeom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xmlns="" id="{F4755059-01A5-9C25-A7C8-C0B9E36CC2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" t="15209" r="1385" b="50000"/>
          <a:stretch/>
        </p:blipFill>
        <p:spPr>
          <a:xfrm>
            <a:off x="284083" y="1210698"/>
            <a:ext cx="5410381" cy="969671"/>
          </a:xfrm>
          <a:prstGeom prst="rect">
            <a:avLst/>
          </a:prstGeom>
        </p:spPr>
      </p:pic>
      <p:sp>
        <p:nvSpPr>
          <p:cNvPr id="6" name="Rectangle : avec coins arrondis en haut 29">
            <a:extLst>
              <a:ext uri="{FF2B5EF4-FFF2-40B4-BE49-F238E27FC236}">
                <a16:creationId xmlns:a16="http://schemas.microsoft.com/office/drawing/2014/main" xmlns="" id="{9DB0C93A-C8B1-AFA1-4C72-6ECAEC99C502}"/>
              </a:ext>
            </a:extLst>
          </p:cNvPr>
          <p:cNvSpPr/>
          <p:nvPr/>
        </p:nvSpPr>
        <p:spPr>
          <a:xfrm rot="16200000">
            <a:off x="612840" y="881958"/>
            <a:ext cx="4766755" cy="542426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525CA3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7" name="Rectangle : avec coins arrondis en haut 17">
            <a:extLst>
              <a:ext uri="{FF2B5EF4-FFF2-40B4-BE49-F238E27FC236}">
                <a16:creationId xmlns:a16="http://schemas.microsoft.com/office/drawing/2014/main" xmlns="" id="{7799AF97-411A-8964-4643-FAB2BAB5EBC3}"/>
              </a:ext>
            </a:extLst>
          </p:cNvPr>
          <p:cNvSpPr/>
          <p:nvPr/>
        </p:nvSpPr>
        <p:spPr>
          <a:xfrm rot="16200000">
            <a:off x="6499251" y="881957"/>
            <a:ext cx="4766755" cy="5424264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525CA3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xmlns="" id="{B226425A-2132-933B-F5DD-0DD47C7DAD39}"/>
              </a:ext>
            </a:extLst>
          </p:cNvPr>
          <p:cNvSpPr txBox="1">
            <a:spLocks/>
          </p:cNvSpPr>
          <p:nvPr/>
        </p:nvSpPr>
        <p:spPr>
          <a:xfrm>
            <a:off x="2272392" y="6421783"/>
            <a:ext cx="8992352" cy="300069"/>
          </a:xfrm>
          <a:prstGeom prst="rect">
            <a:avLst/>
          </a:prstGeom>
        </p:spPr>
        <p:txBody>
          <a:bodyPr/>
          <a:lstStyle>
            <a:lvl1pPr marL="139673" indent="-139673" algn="l" defTabSz="68564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Arial"/>
              <a:buChar char="•"/>
              <a:tabLst/>
              <a:defRPr sz="1400" b="0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4911" indent="0" algn="l" defTabSz="685647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charset="0"/>
              <a:buNone/>
              <a:tabLst/>
              <a:defRPr sz="11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6310" indent="-134911" algn="l" defTabSz="685647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charset="0"/>
              <a:buChar char="•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880" indent="-171414" algn="l" defTabSz="68564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701" indent="-171414" algn="l" defTabSz="68564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527" indent="-171414" algn="l" defTabSz="68564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351" indent="-171414" algn="l" defTabSz="68564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174" indent="-171414" algn="l" defTabSz="68564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001" indent="-171414" algn="l" defTabSz="68564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933" b="1" dirty="0">
                <a:solidFill>
                  <a:srgbClr val="343A66"/>
                </a:solidFill>
              </a:rPr>
              <a:t>1. </a:t>
            </a:r>
            <a:r>
              <a:rPr lang="en-US" sz="933" dirty="0">
                <a:solidFill>
                  <a:srgbClr val="343A66"/>
                </a:solidFill>
                <a:hlinkClick r:id="rId4"/>
              </a:rPr>
              <a:t>WHO. Global Influenza Strategy 2019–2030</a:t>
            </a:r>
            <a:r>
              <a:rPr lang="en-US" sz="933" dirty="0">
                <a:solidFill>
                  <a:srgbClr val="343A66"/>
                </a:solidFill>
              </a:rPr>
              <a:t>. </a:t>
            </a:r>
            <a:r>
              <a:rPr lang="en-US" altLang="fr-FR" sz="933" b="1" dirty="0">
                <a:solidFill>
                  <a:schemeClr val="tx2"/>
                </a:solidFill>
              </a:rPr>
              <a:t>2. </a:t>
            </a:r>
            <a:r>
              <a:rPr lang="en-IN" altLang="fr-FR" sz="933" dirty="0">
                <a:solidFill>
                  <a:schemeClr val="tx2"/>
                </a:solidFill>
                <a:hlinkClick r:id="rId5"/>
              </a:rPr>
              <a:t>WHO. Influenza (Seasonal) – Factsheet</a:t>
            </a:r>
            <a:r>
              <a:rPr lang="en-IN" altLang="fr-FR" sz="933" dirty="0">
                <a:solidFill>
                  <a:schemeClr val="tx2"/>
                </a:solidFill>
              </a:rPr>
              <a:t>.</a:t>
            </a:r>
            <a:r>
              <a:rPr lang="en-GB" sz="933" dirty="0">
                <a:solidFill>
                  <a:schemeClr val="tx2"/>
                </a:solidFill>
              </a:rPr>
              <a:t> </a:t>
            </a:r>
            <a:r>
              <a:rPr lang="en-GB" sz="933" b="1" dirty="0">
                <a:solidFill>
                  <a:schemeClr val="tx2"/>
                </a:solidFill>
              </a:rPr>
              <a:t>3.</a:t>
            </a:r>
            <a:r>
              <a:rPr lang="en-GB" sz="933" dirty="0">
                <a:solidFill>
                  <a:schemeClr val="tx2"/>
                </a:solidFill>
              </a:rPr>
              <a:t> </a:t>
            </a:r>
            <a:r>
              <a:rPr lang="en-GB" sz="933" dirty="0">
                <a:solidFill>
                  <a:schemeClr val="tx2"/>
                </a:solidFill>
                <a:hlinkClick r:id="rId6"/>
              </a:rPr>
              <a:t>WHO. Cardiovascular diseases (CVDs)</a:t>
            </a:r>
            <a:r>
              <a:rPr lang="en-GB" sz="933" dirty="0">
                <a:solidFill>
                  <a:schemeClr val="tx2"/>
                </a:solidFill>
              </a:rPr>
              <a:t>. </a:t>
            </a:r>
            <a:endParaRPr lang="en-US" sz="933" dirty="0">
              <a:solidFill>
                <a:srgbClr val="343A66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ABB2A746-28E7-B48E-9A1F-597508671976}"/>
              </a:ext>
            </a:extLst>
          </p:cNvPr>
          <p:cNvSpPr txBox="1">
            <a:spLocks/>
          </p:cNvSpPr>
          <p:nvPr/>
        </p:nvSpPr>
        <p:spPr>
          <a:xfrm>
            <a:off x="11798521" y="6495459"/>
            <a:ext cx="414748" cy="1642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fr-FR"/>
            </a:defPPr>
            <a:lvl1pPr marL="0" algn="l" defTabSz="685647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21" algn="l" defTabSz="68564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47" algn="l" defTabSz="68564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71" algn="l" defTabSz="68564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294" algn="l" defTabSz="68564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21" algn="l" defTabSz="68564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40" algn="l" defTabSz="68564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760" algn="l" defTabSz="68564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581" algn="l" defTabSz="68564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0E94A8-0648-D043-B8F7-3AFA110B04BE}" type="slidenum">
              <a:rPr lang="fr-FR" sz="1067" b="1">
                <a:solidFill>
                  <a:schemeClr val="bg1"/>
                </a:solidFill>
              </a:rPr>
              <a:pPr/>
              <a:t>2</a:t>
            </a:fld>
            <a:endParaRPr lang="fr-FR" sz="1067" b="1">
              <a:solidFill>
                <a:schemeClr val="bg1"/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xmlns="" id="{DC48B4A0-CFE3-86D7-4EC6-1E4E7C0038B4}"/>
              </a:ext>
            </a:extLst>
          </p:cNvPr>
          <p:cNvSpPr txBox="1">
            <a:spLocks/>
          </p:cNvSpPr>
          <p:nvPr/>
        </p:nvSpPr>
        <p:spPr>
          <a:xfrm>
            <a:off x="304387" y="225565"/>
            <a:ext cx="9618976" cy="770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Carga </a:t>
            </a:r>
            <a:r>
              <a:rPr lang="en-US" sz="3200" b="1" dirty="0" err="1"/>
              <a:t>anual</a:t>
            </a:r>
            <a:r>
              <a:rPr lang="en-US" sz="3200" b="1" dirty="0"/>
              <a:t> de Influenza e </a:t>
            </a:r>
            <a:r>
              <a:rPr lang="en-US" sz="3200" b="1" dirty="0" err="1"/>
              <a:t>doença</a:t>
            </a:r>
            <a:r>
              <a:rPr lang="en-US" sz="3200" b="1" dirty="0"/>
              <a:t> cardiovascular (DCV)</a:t>
            </a:r>
            <a:endParaRPr lang="fr-FR" sz="3200" b="1" dirty="0"/>
          </a:p>
        </p:txBody>
      </p:sp>
      <p:grpSp>
        <p:nvGrpSpPr>
          <p:cNvPr id="12" name="Groupe 25">
            <a:extLst>
              <a:ext uri="{FF2B5EF4-FFF2-40B4-BE49-F238E27FC236}">
                <a16:creationId xmlns:a16="http://schemas.microsoft.com/office/drawing/2014/main" xmlns="" id="{4893EA91-BDCF-FA07-2D73-5207D5452A9B}"/>
              </a:ext>
            </a:extLst>
          </p:cNvPr>
          <p:cNvGrpSpPr/>
          <p:nvPr/>
        </p:nvGrpSpPr>
        <p:grpSpPr>
          <a:xfrm>
            <a:off x="277485" y="1221661"/>
            <a:ext cx="1977975" cy="666272"/>
            <a:chOff x="300714" y="1066720"/>
            <a:chExt cx="1050624" cy="499704"/>
          </a:xfrm>
        </p:grpSpPr>
        <p:sp>
          <p:nvSpPr>
            <p:cNvPr id="13" name="Snip Single Corner Rectangle 28">
              <a:extLst>
                <a:ext uri="{FF2B5EF4-FFF2-40B4-BE49-F238E27FC236}">
                  <a16:creationId xmlns:a16="http://schemas.microsoft.com/office/drawing/2014/main" xmlns="" id="{40E250FE-327E-F227-921C-9A9FCEE73FA7}"/>
                </a:ext>
              </a:extLst>
            </p:cNvPr>
            <p:cNvSpPr/>
            <p:nvPr/>
          </p:nvSpPr>
          <p:spPr>
            <a:xfrm>
              <a:off x="300714" y="1066720"/>
              <a:ext cx="1050624" cy="387255"/>
            </a:xfrm>
            <a:prstGeom prst="roundRect">
              <a:avLst>
                <a:gd name="adj" fmla="val 50000"/>
              </a:avLst>
            </a:prstGeom>
            <a:solidFill>
              <a:srgbClr val="343A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6" tIns="60948" rIns="121896" bIns="60948" rtlCol="0" anchor="ctr"/>
            <a:lstStyle/>
            <a:p>
              <a:pPr algn="ctr"/>
              <a:endParaRPr lang="en-CA" sz="2400"/>
            </a:p>
          </p:txBody>
        </p:sp>
        <p:sp>
          <p:nvSpPr>
            <p:cNvPr id="14" name="ZoneTexte 22">
              <a:extLst>
                <a:ext uri="{FF2B5EF4-FFF2-40B4-BE49-F238E27FC236}">
                  <a16:creationId xmlns:a16="http://schemas.microsoft.com/office/drawing/2014/main" xmlns="" id="{CE8BB8DA-C3DB-F115-4551-D26E80DC55E0}"/>
                </a:ext>
              </a:extLst>
            </p:cNvPr>
            <p:cNvSpPr txBox="1"/>
            <p:nvPr/>
          </p:nvSpPr>
          <p:spPr>
            <a:xfrm>
              <a:off x="324282" y="1107308"/>
              <a:ext cx="1027056" cy="4591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150"/>
              <a:r>
                <a:rPr lang="en-GB" sz="2400" b="1">
                  <a:solidFill>
                    <a:srgbClr val="FFFFFF"/>
                  </a:solidFill>
                  <a:latin typeface="Arial"/>
                </a:rPr>
                <a:t>INFLUENZA</a:t>
              </a:r>
            </a:p>
            <a:p>
              <a:pPr algn="ctr" defTabSz="914150"/>
              <a:endParaRPr lang="en-GB" sz="1467" b="1" baseline="3000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5" name="Ellipse 2">
            <a:extLst>
              <a:ext uri="{FF2B5EF4-FFF2-40B4-BE49-F238E27FC236}">
                <a16:creationId xmlns:a16="http://schemas.microsoft.com/office/drawing/2014/main" xmlns="" id="{2B7C44F0-E098-09F9-B86B-57F39A07FCF7}"/>
              </a:ext>
            </a:extLst>
          </p:cNvPr>
          <p:cNvSpPr/>
          <p:nvPr/>
        </p:nvSpPr>
        <p:spPr>
          <a:xfrm>
            <a:off x="5064465" y="3051862"/>
            <a:ext cx="1611039" cy="16760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6" name="Graphique 3">
            <a:extLst>
              <a:ext uri="{FF2B5EF4-FFF2-40B4-BE49-F238E27FC236}">
                <a16:creationId xmlns:a16="http://schemas.microsoft.com/office/drawing/2014/main" xmlns="" id="{8EC0F457-FC65-2716-B72A-A080582EF7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039372" y="3025427"/>
            <a:ext cx="1636131" cy="1669331"/>
          </a:xfrm>
          <a:prstGeom prst="rect">
            <a:avLst/>
          </a:prstGeom>
        </p:spPr>
      </p:pic>
      <p:grpSp>
        <p:nvGrpSpPr>
          <p:cNvPr id="17" name="Group 12">
            <a:extLst>
              <a:ext uri="{FF2B5EF4-FFF2-40B4-BE49-F238E27FC236}">
                <a16:creationId xmlns:a16="http://schemas.microsoft.com/office/drawing/2014/main" xmlns="" id="{3EC8FBEE-81FF-8622-B81D-B99AADAD0809}"/>
              </a:ext>
            </a:extLst>
          </p:cNvPr>
          <p:cNvGrpSpPr/>
          <p:nvPr/>
        </p:nvGrpSpPr>
        <p:grpSpPr>
          <a:xfrm>
            <a:off x="321855" y="2829190"/>
            <a:ext cx="4676925" cy="863417"/>
            <a:chOff x="271835" y="1747546"/>
            <a:chExt cx="3507694" cy="647563"/>
          </a:xfrm>
        </p:grpSpPr>
        <p:sp>
          <p:nvSpPr>
            <p:cNvPr id="18" name="Snip Single Corner Rectangle 28">
              <a:extLst>
                <a:ext uri="{FF2B5EF4-FFF2-40B4-BE49-F238E27FC236}">
                  <a16:creationId xmlns:a16="http://schemas.microsoft.com/office/drawing/2014/main" xmlns="" id="{169DB43D-0061-16D2-564F-1754F0DD21F3}"/>
                </a:ext>
              </a:extLst>
            </p:cNvPr>
            <p:cNvSpPr/>
            <p:nvPr/>
          </p:nvSpPr>
          <p:spPr>
            <a:xfrm>
              <a:off x="271835" y="1747546"/>
              <a:ext cx="828000" cy="2546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6" tIns="60948" rIns="121896" bIns="60948" rtlCol="0" anchor="ctr"/>
            <a:lstStyle/>
            <a:p>
              <a:pPr algn="ctr"/>
              <a:endParaRPr lang="en-CA" sz="2400">
                <a:solidFill>
                  <a:srgbClr val="7030A0"/>
                </a:solidFill>
              </a:endParaRPr>
            </a:p>
          </p:txBody>
        </p:sp>
        <p:sp>
          <p:nvSpPr>
            <p:cNvPr id="19" name="Subtitle 2">
              <a:extLst>
                <a:ext uri="{FF2B5EF4-FFF2-40B4-BE49-F238E27FC236}">
                  <a16:creationId xmlns:a16="http://schemas.microsoft.com/office/drawing/2014/main" xmlns="" id="{C14C595F-3998-C3B6-2A7B-6016E09C9BAD}"/>
                </a:ext>
              </a:extLst>
            </p:cNvPr>
            <p:cNvSpPr txBox="1">
              <a:spLocks/>
            </p:cNvSpPr>
            <p:nvPr/>
          </p:nvSpPr>
          <p:spPr>
            <a:xfrm>
              <a:off x="297962" y="1776346"/>
              <a:ext cx="3481567" cy="618763"/>
            </a:xfrm>
            <a:prstGeom prst="rect">
              <a:avLst/>
            </a:prstGeom>
          </p:spPr>
          <p:txBody>
            <a:bodyPr lIns="0" tIns="0" rIns="0" bIns="0"/>
            <a:lstStyle>
              <a:lvl1pPr marL="186262" indent="-186262" algn="l" defTabSz="914377" rtl="0" eaLnBrk="1" latinLnBrk="0" hangingPunct="1">
                <a:lnSpc>
                  <a:spcPct val="90000"/>
                </a:lnSpc>
                <a:spcBef>
                  <a:spcPts val="2400"/>
                </a:spcBef>
                <a:buClr>
                  <a:schemeClr val="accent1"/>
                </a:buClr>
                <a:buFont typeface="Arial" charset="0"/>
                <a:buChar char="•"/>
                <a:tabLst/>
                <a:defRPr sz="2667" b="1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361942" indent="-182029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charset="0"/>
                <a:buChar char="•"/>
                <a:tabLst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1853" indent="-179913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charset="0"/>
                <a:buChar char="•"/>
                <a:tabLst/>
                <a:defRPr sz="2133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7999" lvl="1" indent="0">
                <a:lnSpc>
                  <a:spcPct val="100000"/>
                </a:lnSpc>
                <a:spcBef>
                  <a:spcPts val="0"/>
                </a:spcBef>
                <a:buClr>
                  <a:srgbClr val="CF483E"/>
                </a:buClr>
                <a:buNone/>
              </a:pPr>
              <a:r>
                <a:rPr lang="en-US" sz="1600" b="1" spc="11" dirty="0" err="1">
                  <a:solidFill>
                    <a:srgbClr val="7030A0"/>
                  </a:solidFill>
                </a:rPr>
                <a:t>Incidência</a:t>
              </a:r>
              <a:r>
                <a:rPr lang="en-US" sz="1600" b="1" spc="11" dirty="0">
                  <a:solidFill>
                    <a:srgbClr val="7030A0"/>
                  </a:solidFill>
                </a:rPr>
                <a:t/>
              </a:r>
              <a:br>
                <a:rPr lang="en-US" sz="1600" b="1" spc="11" dirty="0">
                  <a:solidFill>
                    <a:srgbClr val="7030A0"/>
                  </a:solidFill>
                </a:rPr>
              </a:br>
              <a:r>
                <a:rPr lang="en-US" sz="1067" b="1" spc="11" dirty="0">
                  <a:solidFill>
                    <a:srgbClr val="7030A0"/>
                  </a:solidFill>
                </a:rPr>
                <a:t/>
              </a:r>
              <a:br>
                <a:rPr lang="en-US" sz="1067" b="1" spc="11" dirty="0">
                  <a:solidFill>
                    <a:srgbClr val="7030A0"/>
                  </a:solidFill>
                </a:rPr>
              </a:br>
              <a:r>
                <a:rPr lang="en-US" sz="2133" b="1" u="sng" dirty="0">
                  <a:solidFill>
                    <a:srgbClr val="7030A0"/>
                  </a:solidFill>
                </a:rPr>
                <a:t>1 </a:t>
              </a:r>
              <a:r>
                <a:rPr lang="en-US" sz="2133" b="1" u="sng" dirty="0" err="1">
                  <a:solidFill>
                    <a:srgbClr val="7030A0"/>
                  </a:solidFill>
                </a:rPr>
                <a:t>bilhão</a:t>
              </a:r>
              <a:r>
                <a:rPr lang="en-US" sz="2133" b="1" u="sng" dirty="0">
                  <a:solidFill>
                    <a:srgbClr val="7030A0"/>
                  </a:solidFill>
                </a:rPr>
                <a:t> </a:t>
              </a:r>
              <a:r>
                <a:rPr lang="en-US" sz="1333" b="1" dirty="0">
                  <a:solidFill>
                    <a:srgbClr val="7030A0"/>
                  </a:solidFill>
                </a:rPr>
                <a:t>de </a:t>
              </a:r>
              <a:r>
                <a:rPr lang="en-US" sz="1333" b="1" dirty="0" err="1">
                  <a:solidFill>
                    <a:srgbClr val="7030A0"/>
                  </a:solidFill>
                </a:rPr>
                <a:t>casos</a:t>
              </a:r>
              <a:r>
                <a:rPr lang="en-US" sz="1333" b="1" dirty="0">
                  <a:solidFill>
                    <a:srgbClr val="7030A0"/>
                  </a:solidFill>
                </a:rPr>
                <a:t> </a:t>
              </a:r>
              <a:r>
                <a:rPr lang="en-US" sz="1333" b="1" dirty="0" err="1">
                  <a:solidFill>
                    <a:srgbClr val="7030A0"/>
                  </a:solidFill>
                </a:rPr>
                <a:t>em</a:t>
              </a:r>
              <a:r>
                <a:rPr lang="en-US" sz="1333" b="1" dirty="0">
                  <a:solidFill>
                    <a:srgbClr val="7030A0"/>
                  </a:solidFill>
                </a:rPr>
                <a:t> </a:t>
              </a:r>
              <a:r>
                <a:rPr lang="en-US" sz="1333" b="1" dirty="0" err="1">
                  <a:solidFill>
                    <a:srgbClr val="7030A0"/>
                  </a:solidFill>
                </a:rPr>
                <a:t>todo</a:t>
              </a:r>
              <a:r>
                <a:rPr lang="en-US" sz="1333" b="1" dirty="0">
                  <a:solidFill>
                    <a:srgbClr val="7030A0"/>
                  </a:solidFill>
                </a:rPr>
                <a:t> </a:t>
              </a:r>
              <a:r>
                <a:rPr lang="en-US" sz="1333" b="1" dirty="0" err="1">
                  <a:solidFill>
                    <a:srgbClr val="7030A0"/>
                  </a:solidFill>
                </a:rPr>
                <a:t>mundo</a:t>
              </a:r>
              <a:endParaRPr lang="en-US" sz="1333" baseline="300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0" name="Group 10">
            <a:extLst>
              <a:ext uri="{FF2B5EF4-FFF2-40B4-BE49-F238E27FC236}">
                <a16:creationId xmlns:a16="http://schemas.microsoft.com/office/drawing/2014/main" xmlns="" id="{36D99353-6E92-FD7B-1725-DC4DF320D280}"/>
              </a:ext>
            </a:extLst>
          </p:cNvPr>
          <p:cNvGrpSpPr/>
          <p:nvPr/>
        </p:nvGrpSpPr>
        <p:grpSpPr>
          <a:xfrm>
            <a:off x="304387" y="4840759"/>
            <a:ext cx="5257488" cy="1077028"/>
            <a:chOff x="228290" y="3630569"/>
            <a:chExt cx="3943116" cy="807771"/>
          </a:xfrm>
        </p:grpSpPr>
        <p:sp>
          <p:nvSpPr>
            <p:cNvPr id="21" name="Snip Single Corner Rectangle 28">
              <a:extLst>
                <a:ext uri="{FF2B5EF4-FFF2-40B4-BE49-F238E27FC236}">
                  <a16:creationId xmlns:a16="http://schemas.microsoft.com/office/drawing/2014/main" xmlns="" id="{4676CFE5-4BF2-F8E1-3FF8-B6F175F7D973}"/>
                </a:ext>
              </a:extLst>
            </p:cNvPr>
            <p:cNvSpPr/>
            <p:nvPr/>
          </p:nvSpPr>
          <p:spPr>
            <a:xfrm>
              <a:off x="228290" y="3630569"/>
              <a:ext cx="720000" cy="2546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6" tIns="60948" rIns="121896" bIns="60948" rtlCol="0" anchor="ctr"/>
            <a:lstStyle/>
            <a:p>
              <a:pPr algn="ctr"/>
              <a:endParaRPr lang="en-CA" sz="2400">
                <a:solidFill>
                  <a:srgbClr val="7030A0"/>
                </a:solidFill>
              </a:endParaRPr>
            </a:p>
          </p:txBody>
        </p:sp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xmlns="" id="{D2F4D5A7-83B9-FBE5-167E-75E4457AC897}"/>
                </a:ext>
              </a:extLst>
            </p:cNvPr>
            <p:cNvSpPr txBox="1">
              <a:spLocks/>
            </p:cNvSpPr>
            <p:nvPr/>
          </p:nvSpPr>
          <p:spPr>
            <a:xfrm>
              <a:off x="297962" y="3664335"/>
              <a:ext cx="3873444" cy="774005"/>
            </a:xfrm>
            <a:prstGeom prst="rect">
              <a:avLst/>
            </a:prstGeom>
          </p:spPr>
          <p:txBody>
            <a:bodyPr lIns="0" tIns="0" rIns="0" bIns="0"/>
            <a:lstStyle>
              <a:lvl1pPr marL="186262" indent="-186262" algn="l" defTabSz="914377" rtl="0" eaLnBrk="1" latinLnBrk="0" hangingPunct="1">
                <a:lnSpc>
                  <a:spcPct val="90000"/>
                </a:lnSpc>
                <a:spcBef>
                  <a:spcPts val="2400"/>
                </a:spcBef>
                <a:buClr>
                  <a:schemeClr val="accent1"/>
                </a:buClr>
                <a:buFont typeface="Arial" charset="0"/>
                <a:buChar char="•"/>
                <a:tabLst/>
                <a:defRPr sz="2667" b="1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361942" indent="-182029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charset="0"/>
                <a:buChar char="•"/>
                <a:tabLst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1853" indent="-179913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charset="0"/>
                <a:buChar char="•"/>
                <a:tabLst/>
                <a:defRPr sz="2133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7999" lvl="1" indent="0">
                <a:lnSpc>
                  <a:spcPct val="110000"/>
                </a:lnSpc>
                <a:spcBef>
                  <a:spcPts val="0"/>
                </a:spcBef>
                <a:buClr>
                  <a:srgbClr val="CF483E"/>
                </a:buClr>
                <a:buNone/>
              </a:pPr>
              <a:r>
                <a:rPr lang="en-US" sz="1600" b="1" spc="11" dirty="0" err="1">
                  <a:solidFill>
                    <a:srgbClr val="7030A0"/>
                  </a:solidFill>
                </a:rPr>
                <a:t>Óbitos</a:t>
              </a:r>
              <a:r>
                <a:rPr lang="en-US" sz="1600" dirty="0">
                  <a:solidFill>
                    <a:srgbClr val="7030A0"/>
                  </a:solidFill>
                </a:rPr>
                <a:t> </a:t>
              </a:r>
              <a:br>
                <a:rPr lang="en-US" sz="1600" dirty="0">
                  <a:solidFill>
                    <a:srgbClr val="7030A0"/>
                  </a:solidFill>
                </a:rPr>
              </a:br>
              <a:endParaRPr lang="en-US" sz="1067" dirty="0">
                <a:solidFill>
                  <a:srgbClr val="7030A0"/>
                </a:solidFill>
              </a:endParaRPr>
            </a:p>
            <a:p>
              <a:pPr marL="47999" lvl="2" indent="0">
                <a:lnSpc>
                  <a:spcPct val="100000"/>
                </a:lnSpc>
                <a:spcBef>
                  <a:spcPts val="0"/>
                </a:spcBef>
                <a:buClr>
                  <a:srgbClr val="525CA3"/>
                </a:buClr>
                <a:buNone/>
              </a:pPr>
              <a:r>
                <a:rPr lang="en-US" b="1" u="sng" dirty="0">
                  <a:solidFill>
                    <a:srgbClr val="7030A0"/>
                  </a:solidFill>
                </a:rPr>
                <a:t>290,000–650,000</a:t>
              </a:r>
              <a:r>
                <a:rPr lang="en-US" b="1" dirty="0">
                  <a:solidFill>
                    <a:srgbClr val="7030A0"/>
                  </a:solidFill>
                </a:rPr>
                <a:t> </a:t>
              </a:r>
              <a:r>
                <a:rPr lang="en-IN" sz="1333" b="1" dirty="0" err="1">
                  <a:solidFill>
                    <a:srgbClr val="7030A0"/>
                  </a:solidFill>
                </a:rPr>
                <a:t>mortes</a:t>
              </a:r>
              <a:r>
                <a:rPr lang="en-IN" sz="1333" b="1" dirty="0">
                  <a:solidFill>
                    <a:srgbClr val="7030A0"/>
                  </a:solidFill>
                </a:rPr>
                <a:t> </a:t>
              </a:r>
              <a:r>
                <a:rPr lang="en-IN" sz="1333" b="1" dirty="0" err="1">
                  <a:solidFill>
                    <a:srgbClr val="7030A0"/>
                  </a:solidFill>
                </a:rPr>
                <a:t>relacionadas</a:t>
              </a:r>
              <a:r>
                <a:rPr lang="en-IN" sz="1333" b="1" dirty="0">
                  <a:solidFill>
                    <a:srgbClr val="7030A0"/>
                  </a:solidFill>
                </a:rPr>
                <a:t> à influenza</a:t>
              </a:r>
              <a:r>
                <a:rPr lang="en-IN" sz="1333" baseline="30000" dirty="0">
                  <a:solidFill>
                    <a:srgbClr val="7030A0"/>
                  </a:solidFill>
                </a:rPr>
                <a:t>2</a:t>
              </a:r>
              <a:endParaRPr lang="en-US" sz="1333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3" name="Group 11">
            <a:extLst>
              <a:ext uri="{FF2B5EF4-FFF2-40B4-BE49-F238E27FC236}">
                <a16:creationId xmlns:a16="http://schemas.microsoft.com/office/drawing/2014/main" xmlns="" id="{9F02FF1E-AEF3-4DA0-09B3-10F9F473D3D7}"/>
              </a:ext>
            </a:extLst>
          </p:cNvPr>
          <p:cNvGrpSpPr/>
          <p:nvPr/>
        </p:nvGrpSpPr>
        <p:grpSpPr>
          <a:xfrm>
            <a:off x="315934" y="3730857"/>
            <a:ext cx="4682847" cy="1071652"/>
            <a:chOff x="245708" y="2600536"/>
            <a:chExt cx="3512135" cy="803739"/>
          </a:xfrm>
        </p:grpSpPr>
        <p:sp>
          <p:nvSpPr>
            <p:cNvPr id="24" name="Snip Single Corner Rectangle 28">
              <a:extLst>
                <a:ext uri="{FF2B5EF4-FFF2-40B4-BE49-F238E27FC236}">
                  <a16:creationId xmlns:a16="http://schemas.microsoft.com/office/drawing/2014/main" xmlns="" id="{935411F7-0CED-25DC-8FDE-8940F2D07ED3}"/>
                </a:ext>
              </a:extLst>
            </p:cNvPr>
            <p:cNvSpPr/>
            <p:nvPr/>
          </p:nvSpPr>
          <p:spPr>
            <a:xfrm>
              <a:off x="245708" y="2600536"/>
              <a:ext cx="1378438" cy="2546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6" tIns="60948" rIns="121896" bIns="60948" rtlCol="0" anchor="ctr"/>
            <a:lstStyle/>
            <a:p>
              <a:pPr algn="ctr"/>
              <a:endParaRPr lang="en-CA" sz="2400"/>
            </a:p>
          </p:txBody>
        </p:sp>
        <p:sp>
          <p:nvSpPr>
            <p:cNvPr id="25" name="Subtitle 2">
              <a:extLst>
                <a:ext uri="{FF2B5EF4-FFF2-40B4-BE49-F238E27FC236}">
                  <a16:creationId xmlns:a16="http://schemas.microsoft.com/office/drawing/2014/main" xmlns="" id="{BE915313-70E5-FEBC-28B0-5183C9A73C22}"/>
                </a:ext>
              </a:extLst>
            </p:cNvPr>
            <p:cNvSpPr txBox="1">
              <a:spLocks/>
            </p:cNvSpPr>
            <p:nvPr/>
          </p:nvSpPr>
          <p:spPr>
            <a:xfrm>
              <a:off x="297962" y="2630270"/>
              <a:ext cx="3459881" cy="774005"/>
            </a:xfrm>
            <a:prstGeom prst="rect">
              <a:avLst/>
            </a:prstGeom>
          </p:spPr>
          <p:txBody>
            <a:bodyPr lIns="0" tIns="0" rIns="0" bIns="0"/>
            <a:lstStyle>
              <a:lvl1pPr marL="186262" indent="-186262" algn="l" defTabSz="914377" rtl="0" eaLnBrk="1" latinLnBrk="0" hangingPunct="1">
                <a:lnSpc>
                  <a:spcPct val="90000"/>
                </a:lnSpc>
                <a:spcBef>
                  <a:spcPts val="2400"/>
                </a:spcBef>
                <a:buClr>
                  <a:schemeClr val="accent1"/>
                </a:buClr>
                <a:buFont typeface="Arial" charset="0"/>
                <a:buChar char="•"/>
                <a:tabLst/>
                <a:defRPr sz="2667" b="1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361942" indent="-182029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charset="0"/>
                <a:buChar char="•"/>
                <a:tabLst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1853" indent="-179913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charset="0"/>
                <a:buChar char="•"/>
                <a:tabLst/>
                <a:defRPr sz="2133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7999" lvl="1" indent="0">
                <a:lnSpc>
                  <a:spcPct val="110000"/>
                </a:lnSpc>
                <a:spcBef>
                  <a:spcPts val="0"/>
                </a:spcBef>
                <a:buClr>
                  <a:srgbClr val="CF483E"/>
                </a:buClr>
                <a:buNone/>
              </a:pPr>
              <a:r>
                <a:rPr lang="en-US" sz="1600" b="1" spc="11" dirty="0" err="1">
                  <a:solidFill>
                    <a:srgbClr val="7030A0"/>
                  </a:solidFill>
                </a:rPr>
                <a:t>Hospitalizações</a:t>
              </a:r>
              <a:r>
                <a:rPr lang="en-US" sz="1600" b="1" spc="11" dirty="0">
                  <a:solidFill>
                    <a:srgbClr val="7030A0"/>
                  </a:solidFill>
                </a:rPr>
                <a:t/>
              </a:r>
              <a:br>
                <a:rPr lang="en-US" sz="1600" b="1" spc="11" dirty="0">
                  <a:solidFill>
                    <a:srgbClr val="7030A0"/>
                  </a:solidFill>
                </a:rPr>
              </a:br>
              <a:endParaRPr lang="en-US" sz="1067" dirty="0">
                <a:solidFill>
                  <a:srgbClr val="7030A0"/>
                </a:solidFill>
              </a:endParaRPr>
            </a:p>
            <a:p>
              <a:pPr marL="47999" lvl="2" indent="0">
                <a:lnSpc>
                  <a:spcPct val="100000"/>
                </a:lnSpc>
                <a:spcBef>
                  <a:spcPts val="0"/>
                </a:spcBef>
                <a:buClr>
                  <a:srgbClr val="525CA3"/>
                </a:buClr>
                <a:buNone/>
              </a:pPr>
              <a:r>
                <a:rPr lang="en-US" b="1" u="sng" dirty="0">
                  <a:solidFill>
                    <a:srgbClr val="7030A0"/>
                  </a:solidFill>
                </a:rPr>
                <a:t>3–5 </a:t>
              </a:r>
              <a:r>
                <a:rPr lang="en-US" b="1" u="sng" dirty="0" err="1">
                  <a:solidFill>
                    <a:srgbClr val="7030A0"/>
                  </a:solidFill>
                </a:rPr>
                <a:t>milhões</a:t>
              </a:r>
              <a:r>
                <a:rPr lang="en-US" b="1" u="sng" dirty="0">
                  <a:solidFill>
                    <a:srgbClr val="7030A0"/>
                  </a:solidFill>
                </a:rPr>
                <a:t> </a:t>
              </a:r>
              <a:r>
                <a:rPr lang="en-IN" sz="1333" b="1" dirty="0">
                  <a:solidFill>
                    <a:srgbClr val="7030A0"/>
                  </a:solidFill>
                </a:rPr>
                <a:t>de </a:t>
              </a:r>
              <a:r>
                <a:rPr lang="en-IN" sz="1333" b="1" dirty="0" err="1">
                  <a:solidFill>
                    <a:srgbClr val="7030A0"/>
                  </a:solidFill>
                </a:rPr>
                <a:t>casos</a:t>
              </a:r>
              <a:r>
                <a:rPr lang="en-IN" sz="1333" b="1" dirty="0">
                  <a:solidFill>
                    <a:srgbClr val="7030A0"/>
                  </a:solidFill>
                </a:rPr>
                <a:t> que </a:t>
              </a:r>
              <a:r>
                <a:rPr lang="en-IN" sz="1333" b="1" dirty="0" err="1">
                  <a:solidFill>
                    <a:srgbClr val="7030A0"/>
                  </a:solidFill>
                </a:rPr>
                <a:t>requerem</a:t>
              </a:r>
              <a:r>
                <a:rPr lang="en-IN" sz="1333" b="1" dirty="0">
                  <a:solidFill>
                    <a:srgbClr val="7030A0"/>
                  </a:solidFill>
                </a:rPr>
                <a:t> hospitalização</a:t>
              </a:r>
              <a:r>
                <a:rPr lang="en-IN" sz="1333" baseline="30000" dirty="0">
                  <a:solidFill>
                    <a:srgbClr val="7030A0"/>
                  </a:solidFill>
                </a:rPr>
                <a:t>2</a:t>
              </a:r>
              <a:endParaRPr lang="en-US" sz="1333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6" name="Group 8">
            <a:extLst>
              <a:ext uri="{FF2B5EF4-FFF2-40B4-BE49-F238E27FC236}">
                <a16:creationId xmlns:a16="http://schemas.microsoft.com/office/drawing/2014/main" xmlns="" id="{6521DF50-BE27-DD9B-7D53-5FDB60603FCF}"/>
              </a:ext>
            </a:extLst>
          </p:cNvPr>
          <p:cNvGrpSpPr/>
          <p:nvPr/>
        </p:nvGrpSpPr>
        <p:grpSpPr>
          <a:xfrm>
            <a:off x="8400792" y="5081505"/>
            <a:ext cx="1143000" cy="787400"/>
            <a:chOff x="6332180" y="3668725"/>
            <a:chExt cx="857250" cy="590550"/>
          </a:xfrm>
        </p:grpSpPr>
        <p:pic>
          <p:nvPicPr>
            <p:cNvPr id="27" name="Graphique 4">
              <a:extLst>
                <a:ext uri="{FF2B5EF4-FFF2-40B4-BE49-F238E27FC236}">
                  <a16:creationId xmlns:a16="http://schemas.microsoft.com/office/drawing/2014/main" xmlns="" id="{E7251E22-A584-F8E3-2645-4E588FE80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6332180" y="3759212"/>
              <a:ext cx="857250" cy="409575"/>
            </a:xfrm>
            <a:prstGeom prst="rect">
              <a:avLst/>
            </a:prstGeom>
          </p:spPr>
        </p:pic>
        <p:pic>
          <p:nvPicPr>
            <p:cNvPr id="28" name="Graphique 5">
              <a:extLst>
                <a:ext uri="{FF2B5EF4-FFF2-40B4-BE49-F238E27FC236}">
                  <a16:creationId xmlns:a16="http://schemas.microsoft.com/office/drawing/2014/main" xmlns="" id="{866399E7-8B2C-6BFE-308A-F7ED590E4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6541730" y="3668725"/>
              <a:ext cx="438150" cy="590550"/>
            </a:xfrm>
            <a:prstGeom prst="rect">
              <a:avLst/>
            </a:prstGeom>
          </p:spPr>
        </p:pic>
      </p:grpSp>
      <p:sp>
        <p:nvSpPr>
          <p:cNvPr id="29" name="Snip Single Corner Rectangle 28">
            <a:extLst>
              <a:ext uri="{FF2B5EF4-FFF2-40B4-BE49-F238E27FC236}">
                <a16:creationId xmlns:a16="http://schemas.microsoft.com/office/drawing/2014/main" xmlns="" id="{2ED2464F-0E6B-E48C-FA64-4AF182B2AF28}"/>
              </a:ext>
            </a:extLst>
          </p:cNvPr>
          <p:cNvSpPr/>
          <p:nvPr/>
        </p:nvSpPr>
        <p:spPr>
          <a:xfrm>
            <a:off x="6837908" y="2374517"/>
            <a:ext cx="855784" cy="3394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CA" sz="2400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xmlns="" id="{CEAE8689-218D-14C0-DA05-79E27BF549EA}"/>
              </a:ext>
            </a:extLst>
          </p:cNvPr>
          <p:cNvSpPr txBox="1">
            <a:spLocks/>
          </p:cNvSpPr>
          <p:nvPr/>
        </p:nvSpPr>
        <p:spPr>
          <a:xfrm>
            <a:off x="6931202" y="2405715"/>
            <a:ext cx="4082181" cy="2450444"/>
          </a:xfrm>
          <a:prstGeom prst="rect">
            <a:avLst/>
          </a:prstGeom>
        </p:spPr>
        <p:txBody>
          <a:bodyPr lIns="0" tIns="0" rIns="0" bIns="0"/>
          <a:lstStyle>
            <a:lvl1pPr marL="186262" indent="-186262" algn="l" defTabSz="914377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accent1"/>
              </a:buClr>
              <a:buFont typeface="Arial" charset="0"/>
              <a:buChar char="•"/>
              <a:tabLst/>
              <a:defRPr sz="2667" b="1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tabLst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charset="0"/>
              <a:buChar char="•"/>
              <a:tabLst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999" lvl="1" indent="0">
              <a:lnSpc>
                <a:spcPct val="110000"/>
              </a:lnSpc>
              <a:spcBef>
                <a:spcPts val="0"/>
              </a:spcBef>
              <a:buClr>
                <a:srgbClr val="CF483E"/>
              </a:buClr>
              <a:buNone/>
            </a:pPr>
            <a:r>
              <a:rPr lang="en-US" sz="1600" b="1" spc="11" dirty="0" err="1">
                <a:solidFill>
                  <a:srgbClr val="7030A0"/>
                </a:solidFill>
              </a:rPr>
              <a:t>Mortes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</a:p>
          <a:p>
            <a:pPr marL="47999" lvl="1" indent="0">
              <a:lnSpc>
                <a:spcPct val="110000"/>
              </a:lnSpc>
              <a:spcBef>
                <a:spcPts val="0"/>
              </a:spcBef>
              <a:buClr>
                <a:srgbClr val="CF483E"/>
              </a:buClr>
              <a:buNone/>
            </a:pPr>
            <a:endParaRPr lang="en-US" sz="1067" dirty="0">
              <a:solidFill>
                <a:srgbClr val="7030A0"/>
              </a:solidFill>
            </a:endParaRPr>
          </a:p>
          <a:p>
            <a:pPr marL="428989" lvl="2" indent="-380990" algn="ctr">
              <a:lnSpc>
                <a:spcPct val="150000"/>
              </a:lnSpc>
              <a:spcBef>
                <a:spcPts val="0"/>
              </a:spcBef>
              <a:buClr>
                <a:srgbClr val="525CA3"/>
              </a:buClr>
            </a:pPr>
            <a:r>
              <a:rPr lang="en-US" sz="1867" b="1" dirty="0">
                <a:solidFill>
                  <a:srgbClr val="7030A0"/>
                </a:solidFill>
              </a:rPr>
              <a:t>Causa </a:t>
            </a:r>
            <a:r>
              <a:rPr lang="en-US" sz="1867" b="1" u="sng" dirty="0" err="1">
                <a:solidFill>
                  <a:srgbClr val="7030A0"/>
                </a:solidFill>
              </a:rPr>
              <a:t>número</a:t>
            </a:r>
            <a:r>
              <a:rPr lang="en-US" sz="1867" b="1" u="sng" dirty="0">
                <a:solidFill>
                  <a:srgbClr val="7030A0"/>
                </a:solidFill>
              </a:rPr>
              <a:t> 1</a:t>
            </a:r>
            <a:r>
              <a:rPr lang="en-US" sz="1867" b="1" dirty="0">
                <a:solidFill>
                  <a:srgbClr val="7030A0"/>
                </a:solidFill>
              </a:rPr>
              <a:t> de </a:t>
            </a:r>
            <a:r>
              <a:rPr lang="en-US" sz="1867" b="1" dirty="0" err="1">
                <a:solidFill>
                  <a:srgbClr val="7030A0"/>
                </a:solidFill>
              </a:rPr>
              <a:t>mortes</a:t>
            </a:r>
            <a:r>
              <a:rPr lang="en-US" sz="1867" b="1" dirty="0">
                <a:solidFill>
                  <a:srgbClr val="7030A0"/>
                </a:solidFill>
              </a:rPr>
              <a:t> </a:t>
            </a:r>
            <a:r>
              <a:rPr lang="en-US" sz="1867" b="1" dirty="0" err="1">
                <a:solidFill>
                  <a:srgbClr val="7030A0"/>
                </a:solidFill>
              </a:rPr>
              <a:t>em</a:t>
            </a:r>
            <a:r>
              <a:rPr lang="en-US" sz="1867" b="1" dirty="0">
                <a:solidFill>
                  <a:srgbClr val="7030A0"/>
                </a:solidFill>
              </a:rPr>
              <a:t> </a:t>
            </a:r>
            <a:r>
              <a:rPr lang="en-US" sz="1867" b="1" dirty="0" err="1">
                <a:solidFill>
                  <a:srgbClr val="7030A0"/>
                </a:solidFill>
              </a:rPr>
              <a:t>todo</a:t>
            </a:r>
            <a:r>
              <a:rPr lang="en-US" sz="1867" b="1" dirty="0">
                <a:solidFill>
                  <a:srgbClr val="7030A0"/>
                </a:solidFill>
              </a:rPr>
              <a:t> o </a:t>
            </a:r>
            <a:r>
              <a:rPr lang="en-US" sz="1867" b="1" dirty="0" err="1">
                <a:solidFill>
                  <a:srgbClr val="7030A0"/>
                </a:solidFill>
              </a:rPr>
              <a:t>mundo</a:t>
            </a:r>
            <a:endParaRPr lang="en-US" sz="1867" b="1" dirty="0">
              <a:solidFill>
                <a:srgbClr val="7030A0"/>
              </a:solidFill>
            </a:endParaRPr>
          </a:p>
          <a:p>
            <a:pPr marL="428989" lvl="2" indent="-380990" algn="ctr">
              <a:lnSpc>
                <a:spcPct val="150000"/>
              </a:lnSpc>
              <a:spcBef>
                <a:spcPts val="0"/>
              </a:spcBef>
              <a:buClr>
                <a:srgbClr val="525CA3"/>
              </a:buClr>
            </a:pPr>
            <a:endParaRPr lang="en-US" sz="1600" b="1" dirty="0">
              <a:solidFill>
                <a:srgbClr val="7030A0"/>
              </a:solidFill>
            </a:endParaRPr>
          </a:p>
          <a:p>
            <a:pPr marL="428989" lvl="2" indent="-380990" algn="ctr">
              <a:lnSpc>
                <a:spcPct val="150000"/>
              </a:lnSpc>
              <a:spcBef>
                <a:spcPts val="0"/>
              </a:spcBef>
              <a:buClr>
                <a:srgbClr val="525CA3"/>
              </a:buClr>
            </a:pPr>
            <a:r>
              <a:rPr lang="en-US" sz="1867" b="1" dirty="0">
                <a:solidFill>
                  <a:srgbClr val="7030A0"/>
                </a:solidFill>
              </a:rPr>
              <a:t>17.9 </a:t>
            </a:r>
            <a:r>
              <a:rPr lang="en-US" sz="1867" b="1" dirty="0" err="1">
                <a:solidFill>
                  <a:srgbClr val="7030A0"/>
                </a:solidFill>
              </a:rPr>
              <a:t>milhões</a:t>
            </a:r>
            <a:r>
              <a:rPr lang="en-US" sz="1867" b="1" dirty="0">
                <a:solidFill>
                  <a:srgbClr val="7030A0"/>
                </a:solidFill>
              </a:rPr>
              <a:t> de </a:t>
            </a:r>
            <a:r>
              <a:rPr lang="en-US" sz="1867" b="1" dirty="0" err="1">
                <a:solidFill>
                  <a:srgbClr val="7030A0"/>
                </a:solidFill>
              </a:rPr>
              <a:t>mortes</a:t>
            </a:r>
            <a:r>
              <a:rPr lang="en-US" sz="1867" b="1" dirty="0">
                <a:solidFill>
                  <a:srgbClr val="7030A0"/>
                </a:solidFill>
              </a:rPr>
              <a:t> </a:t>
            </a:r>
            <a:r>
              <a:rPr lang="en-US" sz="1867" b="1" dirty="0" err="1">
                <a:solidFill>
                  <a:srgbClr val="7030A0"/>
                </a:solidFill>
              </a:rPr>
              <a:t>todos</a:t>
            </a:r>
            <a:r>
              <a:rPr lang="en-US" sz="1867" b="1" dirty="0">
                <a:solidFill>
                  <a:srgbClr val="7030A0"/>
                </a:solidFill>
              </a:rPr>
              <a:t> </a:t>
            </a:r>
            <a:r>
              <a:rPr lang="en-US" sz="1867" b="1" dirty="0" err="1">
                <a:solidFill>
                  <a:srgbClr val="7030A0"/>
                </a:solidFill>
              </a:rPr>
              <a:t>os</a:t>
            </a:r>
            <a:r>
              <a:rPr lang="en-US" sz="1867" b="1" dirty="0">
                <a:solidFill>
                  <a:srgbClr val="7030A0"/>
                </a:solidFill>
              </a:rPr>
              <a:t> </a:t>
            </a:r>
            <a:r>
              <a:rPr lang="en-US" sz="1867" b="1" dirty="0" err="1">
                <a:solidFill>
                  <a:srgbClr val="7030A0"/>
                </a:solidFill>
              </a:rPr>
              <a:t>anos</a:t>
            </a:r>
            <a:endParaRPr lang="en-US" sz="1867" b="1" dirty="0">
              <a:solidFill>
                <a:srgbClr val="7030A0"/>
              </a:solidFill>
            </a:endParaRPr>
          </a:p>
          <a:p>
            <a:pPr marL="47999" lvl="2" indent="0" algn="ctr">
              <a:lnSpc>
                <a:spcPct val="150000"/>
              </a:lnSpc>
              <a:spcBef>
                <a:spcPts val="0"/>
              </a:spcBef>
              <a:buClr>
                <a:srgbClr val="525CA3"/>
              </a:buClr>
              <a:buNone/>
            </a:pPr>
            <a:endParaRPr lang="en-US" sz="2000" baseline="30000" dirty="0">
              <a:solidFill>
                <a:srgbClr val="7030A0"/>
              </a:solidFill>
            </a:endParaRPr>
          </a:p>
        </p:txBody>
      </p:sp>
      <p:grpSp>
        <p:nvGrpSpPr>
          <p:cNvPr id="31" name="Groupe 25">
            <a:extLst>
              <a:ext uri="{FF2B5EF4-FFF2-40B4-BE49-F238E27FC236}">
                <a16:creationId xmlns:a16="http://schemas.microsoft.com/office/drawing/2014/main" xmlns="" id="{36EDC394-71D0-60AD-895D-EBE2B6A2719C}"/>
              </a:ext>
            </a:extLst>
          </p:cNvPr>
          <p:cNvGrpSpPr/>
          <p:nvPr/>
        </p:nvGrpSpPr>
        <p:grpSpPr>
          <a:xfrm>
            <a:off x="6161349" y="1196195"/>
            <a:ext cx="1977975" cy="666272"/>
            <a:chOff x="300714" y="1066720"/>
            <a:chExt cx="1050624" cy="499704"/>
          </a:xfrm>
        </p:grpSpPr>
        <p:sp>
          <p:nvSpPr>
            <p:cNvPr id="32" name="Snip Single Corner Rectangle 28">
              <a:extLst>
                <a:ext uri="{FF2B5EF4-FFF2-40B4-BE49-F238E27FC236}">
                  <a16:creationId xmlns:a16="http://schemas.microsoft.com/office/drawing/2014/main" xmlns="" id="{8A0064FB-5D5E-DD85-394D-CD3D69DD0B21}"/>
                </a:ext>
              </a:extLst>
            </p:cNvPr>
            <p:cNvSpPr/>
            <p:nvPr/>
          </p:nvSpPr>
          <p:spPr>
            <a:xfrm>
              <a:off x="300714" y="1066720"/>
              <a:ext cx="1050624" cy="387255"/>
            </a:xfrm>
            <a:prstGeom prst="roundRect">
              <a:avLst>
                <a:gd name="adj" fmla="val 50000"/>
              </a:avLst>
            </a:prstGeom>
            <a:solidFill>
              <a:srgbClr val="343A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6" tIns="60948" rIns="121896" bIns="60948" rtlCol="0" anchor="ctr"/>
            <a:lstStyle/>
            <a:p>
              <a:pPr algn="ctr"/>
              <a:endParaRPr lang="en-CA" sz="2400"/>
            </a:p>
          </p:txBody>
        </p:sp>
        <p:sp>
          <p:nvSpPr>
            <p:cNvPr id="33" name="ZoneTexte 22">
              <a:extLst>
                <a:ext uri="{FF2B5EF4-FFF2-40B4-BE49-F238E27FC236}">
                  <a16:creationId xmlns:a16="http://schemas.microsoft.com/office/drawing/2014/main" xmlns="" id="{C7AD1D99-817E-009D-3359-060B7FC56582}"/>
                </a:ext>
              </a:extLst>
            </p:cNvPr>
            <p:cNvSpPr txBox="1"/>
            <p:nvPr/>
          </p:nvSpPr>
          <p:spPr>
            <a:xfrm>
              <a:off x="324282" y="1107308"/>
              <a:ext cx="1027056" cy="4591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150"/>
              <a:r>
                <a:rPr lang="en-GB" sz="2400" b="1" dirty="0">
                  <a:solidFill>
                    <a:srgbClr val="FFFFFF"/>
                  </a:solidFill>
                  <a:latin typeface="Arial"/>
                </a:rPr>
                <a:t>DCV</a:t>
              </a:r>
            </a:p>
            <a:p>
              <a:pPr algn="ctr" defTabSz="914150"/>
              <a:endParaRPr lang="en-GB" sz="1467" b="1" baseline="30000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34" name="TextBox 36">
            <a:extLst>
              <a:ext uri="{FF2B5EF4-FFF2-40B4-BE49-F238E27FC236}">
                <a16:creationId xmlns:a16="http://schemas.microsoft.com/office/drawing/2014/main" xmlns="" id="{854CDECD-0E54-C506-796F-3F9AE41EC19C}"/>
              </a:ext>
            </a:extLst>
          </p:cNvPr>
          <p:cNvSpPr txBox="1"/>
          <p:nvPr/>
        </p:nvSpPr>
        <p:spPr>
          <a:xfrm>
            <a:off x="304387" y="2380571"/>
            <a:ext cx="1837917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67" b="1" dirty="0" err="1">
                <a:solidFill>
                  <a:srgbClr val="7030A0"/>
                </a:solidFill>
              </a:rPr>
              <a:t>Anualmente</a:t>
            </a:r>
            <a:r>
              <a:rPr lang="en-US" sz="1867" b="1" dirty="0">
                <a:solidFill>
                  <a:srgbClr val="7030A0"/>
                </a:solidFill>
              </a:rPr>
              <a:t>,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4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1BBA44DB-29DF-B335-D7AE-A036FA45E0C5}"/>
              </a:ext>
            </a:extLst>
          </p:cNvPr>
          <p:cNvSpPr txBox="1">
            <a:spLocks/>
          </p:cNvSpPr>
          <p:nvPr/>
        </p:nvSpPr>
        <p:spPr>
          <a:xfrm>
            <a:off x="478387" y="331524"/>
            <a:ext cx="10705479" cy="876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Influenza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associada</a:t>
            </a:r>
            <a:r>
              <a:rPr lang="en-US" dirty="0"/>
              <a:t> com </a:t>
            </a:r>
            <a:r>
              <a:rPr lang="en-US" dirty="0" err="1"/>
              <a:t>diversas</a:t>
            </a:r>
            <a:r>
              <a:rPr lang="en-US" dirty="0"/>
              <a:t> </a:t>
            </a:r>
            <a:r>
              <a:rPr lang="en-US" dirty="0" err="1"/>
              <a:t>complicações</a:t>
            </a:r>
            <a:endParaRPr lang="fr-FR" dirty="0"/>
          </a:p>
        </p:txBody>
      </p:sp>
      <p:sp>
        <p:nvSpPr>
          <p:cNvPr id="5" name="ZoneTexte 40">
            <a:extLst>
              <a:ext uri="{FF2B5EF4-FFF2-40B4-BE49-F238E27FC236}">
                <a16:creationId xmlns:a16="http://schemas.microsoft.com/office/drawing/2014/main" xmlns="" id="{3C258190-60B8-CA70-2435-FA726C4882C7}"/>
              </a:ext>
            </a:extLst>
          </p:cNvPr>
          <p:cNvSpPr txBox="1"/>
          <p:nvPr/>
        </p:nvSpPr>
        <p:spPr>
          <a:xfrm>
            <a:off x="2279522" y="6366633"/>
            <a:ext cx="7373225" cy="379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933" dirty="0">
                <a:solidFill>
                  <a:srgbClr val="1C2766"/>
                </a:solidFill>
              </a:rPr>
              <a:t>ADL: </a:t>
            </a:r>
            <a:r>
              <a:rPr lang="en-US" sz="933" dirty="0">
                <a:solidFill>
                  <a:srgbClr val="1C2766"/>
                </a:solidFill>
              </a:rPr>
              <a:t>activities</a:t>
            </a:r>
            <a:r>
              <a:rPr lang="fr-FR" sz="933" dirty="0">
                <a:solidFill>
                  <a:srgbClr val="1C2766"/>
                </a:solidFill>
              </a:rPr>
              <a:t> of </a:t>
            </a:r>
            <a:r>
              <a:rPr lang="fr-FR" sz="933" dirty="0" err="1">
                <a:solidFill>
                  <a:srgbClr val="1C2766"/>
                </a:solidFill>
              </a:rPr>
              <a:t>daily</a:t>
            </a:r>
            <a:r>
              <a:rPr lang="fr-FR" sz="933" dirty="0">
                <a:solidFill>
                  <a:srgbClr val="1C2766"/>
                </a:solidFill>
              </a:rPr>
              <a:t> living; COPD: </a:t>
            </a:r>
            <a:r>
              <a:rPr lang="fr-FR" sz="933" dirty="0" err="1">
                <a:solidFill>
                  <a:srgbClr val="1C2766"/>
                </a:solidFill>
              </a:rPr>
              <a:t>chronic</a:t>
            </a:r>
            <a:r>
              <a:rPr lang="fr-FR" sz="933" dirty="0">
                <a:solidFill>
                  <a:srgbClr val="1C2766"/>
                </a:solidFill>
              </a:rPr>
              <a:t> obstructive </a:t>
            </a:r>
            <a:r>
              <a:rPr lang="fr-FR" sz="933" dirty="0" err="1">
                <a:solidFill>
                  <a:srgbClr val="1C2766"/>
                </a:solidFill>
              </a:rPr>
              <a:t>pulmonary</a:t>
            </a:r>
            <a:r>
              <a:rPr lang="fr-FR" sz="933" dirty="0">
                <a:solidFill>
                  <a:srgbClr val="1C2766"/>
                </a:solidFill>
              </a:rPr>
              <a:t> </a:t>
            </a:r>
            <a:r>
              <a:rPr lang="fr-FR" sz="933" dirty="0" err="1">
                <a:solidFill>
                  <a:srgbClr val="1C2766"/>
                </a:solidFill>
              </a:rPr>
              <a:t>disease</a:t>
            </a:r>
            <a:r>
              <a:rPr lang="fr-FR" sz="933" dirty="0">
                <a:solidFill>
                  <a:srgbClr val="1C2766"/>
                </a:solidFill>
              </a:rPr>
              <a:t>; MI: </a:t>
            </a:r>
            <a:r>
              <a:rPr lang="fr-FR" sz="933" dirty="0" err="1">
                <a:solidFill>
                  <a:srgbClr val="1C2766"/>
                </a:solidFill>
              </a:rPr>
              <a:t>myocardial</a:t>
            </a:r>
            <a:r>
              <a:rPr lang="fr-FR" sz="933" dirty="0">
                <a:solidFill>
                  <a:srgbClr val="1C2766"/>
                </a:solidFill>
              </a:rPr>
              <a:t> </a:t>
            </a:r>
            <a:r>
              <a:rPr lang="fr-FR" sz="933" dirty="0" err="1">
                <a:solidFill>
                  <a:srgbClr val="1C2766"/>
                </a:solidFill>
              </a:rPr>
              <a:t>infarction</a:t>
            </a:r>
            <a:r>
              <a:rPr lang="fr-FR" sz="933" dirty="0">
                <a:solidFill>
                  <a:srgbClr val="1C2766"/>
                </a:solidFill>
              </a:rPr>
              <a:t>; VTE: </a:t>
            </a:r>
            <a:r>
              <a:rPr lang="fr-FR" sz="933" dirty="0" err="1">
                <a:solidFill>
                  <a:srgbClr val="1C2766"/>
                </a:solidFill>
              </a:rPr>
              <a:t>venous</a:t>
            </a:r>
            <a:r>
              <a:rPr lang="fr-FR" sz="933" dirty="0">
                <a:solidFill>
                  <a:srgbClr val="1C2766"/>
                </a:solidFill>
              </a:rPr>
              <a:t> </a:t>
            </a:r>
            <a:r>
              <a:rPr lang="fr-FR" sz="933" dirty="0" err="1">
                <a:solidFill>
                  <a:srgbClr val="1C2766"/>
                </a:solidFill>
              </a:rPr>
              <a:t>thromboembolism</a:t>
            </a:r>
            <a:r>
              <a:rPr lang="fr-FR" sz="933" dirty="0">
                <a:solidFill>
                  <a:srgbClr val="1C2766"/>
                </a:solidFill>
              </a:rPr>
              <a:t>.</a:t>
            </a:r>
          </a:p>
          <a:p>
            <a:pPr>
              <a:defRPr/>
            </a:pPr>
            <a:r>
              <a:rPr lang="en-CA" sz="933" dirty="0">
                <a:solidFill>
                  <a:srgbClr val="1C2766"/>
                </a:solidFill>
              </a:rPr>
              <a:t>Macias AE, et al. </a:t>
            </a:r>
            <a:r>
              <a:rPr lang="en-CA" sz="933" i="1" dirty="0">
                <a:solidFill>
                  <a:srgbClr val="1C2766"/>
                </a:solidFill>
              </a:rPr>
              <a:t>Vaccine</a:t>
            </a:r>
            <a:r>
              <a:rPr lang="en-CA" sz="933" dirty="0">
                <a:solidFill>
                  <a:srgbClr val="1C2766"/>
                </a:solidFill>
              </a:rPr>
              <a:t>. 2021;39(Suppl 1):A6-A14.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xmlns="" id="{13C52B49-1D91-C214-F95C-3AF85052A175}"/>
              </a:ext>
            </a:extLst>
          </p:cNvPr>
          <p:cNvGrpSpPr/>
          <p:nvPr/>
        </p:nvGrpSpPr>
        <p:grpSpPr>
          <a:xfrm>
            <a:off x="711637" y="1415572"/>
            <a:ext cx="10773601" cy="4594173"/>
            <a:chOff x="358790" y="1093428"/>
            <a:chExt cx="8080201" cy="3445630"/>
          </a:xfrm>
        </p:grpSpPr>
        <p:grpSp>
          <p:nvGrpSpPr>
            <p:cNvPr id="7" name="Group 10">
              <a:extLst>
                <a:ext uri="{FF2B5EF4-FFF2-40B4-BE49-F238E27FC236}">
                  <a16:creationId xmlns:a16="http://schemas.microsoft.com/office/drawing/2014/main" xmlns="" id="{6F40687D-5E6C-57E9-AAE7-7D55A24B451D}"/>
                </a:ext>
              </a:extLst>
            </p:cNvPr>
            <p:cNvGrpSpPr/>
            <p:nvPr/>
          </p:nvGrpSpPr>
          <p:grpSpPr>
            <a:xfrm>
              <a:off x="3846452" y="1093428"/>
              <a:ext cx="4592539" cy="3445630"/>
              <a:chOff x="3846452" y="1093428"/>
              <a:chExt cx="4592539" cy="3445630"/>
            </a:xfrm>
          </p:grpSpPr>
          <p:sp>
            <p:nvSpPr>
              <p:cNvPr id="18" name="Rectangle : avec coins arrondis en haut 78">
                <a:extLst>
                  <a:ext uri="{FF2B5EF4-FFF2-40B4-BE49-F238E27FC236}">
                    <a16:creationId xmlns:a16="http://schemas.microsoft.com/office/drawing/2014/main" xmlns="" id="{04B4ED58-23CE-B0CF-077B-AC745E692C57}"/>
                  </a:ext>
                </a:extLst>
              </p:cNvPr>
              <p:cNvSpPr/>
              <p:nvPr/>
            </p:nvSpPr>
            <p:spPr>
              <a:xfrm>
                <a:off x="3846559" y="3557409"/>
                <a:ext cx="2284363" cy="981649"/>
              </a:xfrm>
              <a:prstGeom prst="round2SameRect">
                <a:avLst>
                  <a:gd name="adj1" fmla="val 0"/>
                  <a:gd name="adj2" fmla="val 20244"/>
                </a:avLst>
              </a:prstGeom>
              <a:noFill/>
              <a:ln>
                <a:solidFill>
                  <a:srgbClr val="CF48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grpSp>
            <p:nvGrpSpPr>
              <p:cNvPr id="19" name="Group 7">
                <a:extLst>
                  <a:ext uri="{FF2B5EF4-FFF2-40B4-BE49-F238E27FC236}">
                    <a16:creationId xmlns:a16="http://schemas.microsoft.com/office/drawing/2014/main" xmlns="" id="{B8501F23-5553-99B9-0C19-B61224D7C8CE}"/>
                  </a:ext>
                </a:extLst>
              </p:cNvPr>
              <p:cNvGrpSpPr/>
              <p:nvPr/>
            </p:nvGrpSpPr>
            <p:grpSpPr>
              <a:xfrm>
                <a:off x="3846452" y="1093428"/>
                <a:ext cx="4592539" cy="3445630"/>
                <a:chOff x="3846452" y="1093428"/>
                <a:chExt cx="4592539" cy="3445630"/>
              </a:xfrm>
            </p:grpSpPr>
            <p:grpSp>
              <p:nvGrpSpPr>
                <p:cNvPr id="20" name="Group 5">
                  <a:extLst>
                    <a:ext uri="{FF2B5EF4-FFF2-40B4-BE49-F238E27FC236}">
                      <a16:creationId xmlns:a16="http://schemas.microsoft.com/office/drawing/2014/main" xmlns="" id="{041F24F0-D023-DE79-7493-1D8465DEA2D6}"/>
                    </a:ext>
                  </a:extLst>
                </p:cNvPr>
                <p:cNvGrpSpPr/>
                <p:nvPr/>
              </p:nvGrpSpPr>
              <p:grpSpPr>
                <a:xfrm>
                  <a:off x="3846452" y="1538877"/>
                  <a:ext cx="4591059" cy="2204469"/>
                  <a:chOff x="3846452" y="1538877"/>
                  <a:chExt cx="4591059" cy="2204469"/>
                </a:xfrm>
              </p:grpSpPr>
              <p:sp>
                <p:nvSpPr>
                  <p:cNvPr id="43" name="Snip Single Corner Rectangle 28">
                    <a:extLst>
                      <a:ext uri="{FF2B5EF4-FFF2-40B4-BE49-F238E27FC236}">
                        <a16:creationId xmlns:a16="http://schemas.microsoft.com/office/drawing/2014/main" xmlns="" id="{A86E7787-CFC3-5CC0-7571-39240393BB89}"/>
                      </a:ext>
                    </a:extLst>
                  </p:cNvPr>
                  <p:cNvSpPr/>
                  <p:nvPr/>
                </p:nvSpPr>
                <p:spPr>
                  <a:xfrm>
                    <a:off x="3852870" y="1538877"/>
                    <a:ext cx="1431905" cy="44242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CF483E"/>
                  </a:solidFill>
                  <a:ln>
                    <a:solidFill>
                      <a:srgbClr val="CF483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21896" tIns="60948" rIns="121896" bIns="60948" rtlCol="0" anchor="ctr"/>
                  <a:lstStyle/>
                  <a:p>
                    <a:pPr algn="ctr"/>
                    <a:endParaRPr lang="en-CA" sz="2400"/>
                  </a:p>
                </p:txBody>
              </p:sp>
              <p:sp>
                <p:nvSpPr>
                  <p:cNvPr id="44" name="Snip Single Corner Rectangle 31">
                    <a:extLst>
                      <a:ext uri="{FF2B5EF4-FFF2-40B4-BE49-F238E27FC236}">
                        <a16:creationId xmlns:a16="http://schemas.microsoft.com/office/drawing/2014/main" xmlns="" id="{055C4766-2255-1031-F499-2088D32D0384}"/>
                      </a:ext>
                    </a:extLst>
                  </p:cNvPr>
                  <p:cNvSpPr/>
                  <p:nvPr/>
                </p:nvSpPr>
                <p:spPr>
                  <a:xfrm>
                    <a:off x="6257974" y="3300925"/>
                    <a:ext cx="2179537" cy="44242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CF483E"/>
                  </a:solidFill>
                  <a:ln>
                    <a:solidFill>
                      <a:srgbClr val="CF483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21896" tIns="60948" rIns="121896" bIns="60948" rtlCol="0" anchor="ctr"/>
                  <a:lstStyle/>
                  <a:p>
                    <a:pPr algn="ctr"/>
                    <a:endParaRPr lang="en-CA" sz="2400"/>
                  </a:p>
                </p:txBody>
              </p:sp>
              <p:sp>
                <p:nvSpPr>
                  <p:cNvPr id="45" name="Snip Single Corner Rectangle 42">
                    <a:extLst>
                      <a:ext uri="{FF2B5EF4-FFF2-40B4-BE49-F238E27FC236}">
                        <a16:creationId xmlns:a16="http://schemas.microsoft.com/office/drawing/2014/main" xmlns="" id="{9EA17813-6AB5-34D8-02C4-72A7BC30F3C7}"/>
                      </a:ext>
                    </a:extLst>
                  </p:cNvPr>
                  <p:cNvSpPr/>
                  <p:nvPr/>
                </p:nvSpPr>
                <p:spPr>
                  <a:xfrm>
                    <a:off x="3846452" y="3300925"/>
                    <a:ext cx="2288292" cy="44242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CF483E"/>
                  </a:solidFill>
                  <a:ln>
                    <a:solidFill>
                      <a:srgbClr val="CF483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21896" tIns="60948" rIns="121896" bIns="60948" rtlCol="0" anchor="ctr"/>
                  <a:lstStyle/>
                  <a:p>
                    <a:pPr algn="ctr"/>
                    <a:endParaRPr lang="en-CA" sz="2400"/>
                  </a:p>
                </p:txBody>
              </p:sp>
              <p:sp>
                <p:nvSpPr>
                  <p:cNvPr id="46" name="Snip Single Corner Rectangle 46">
                    <a:extLst>
                      <a:ext uri="{FF2B5EF4-FFF2-40B4-BE49-F238E27FC236}">
                        <a16:creationId xmlns:a16="http://schemas.microsoft.com/office/drawing/2014/main" xmlns="" id="{48F43D90-BB64-68DB-6A20-5E6F03590260}"/>
                      </a:ext>
                    </a:extLst>
                  </p:cNvPr>
                  <p:cNvSpPr/>
                  <p:nvPr/>
                </p:nvSpPr>
                <p:spPr>
                  <a:xfrm>
                    <a:off x="5370267" y="1538877"/>
                    <a:ext cx="1431905" cy="44242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CF483E"/>
                  </a:solidFill>
                  <a:ln>
                    <a:solidFill>
                      <a:srgbClr val="CF483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21896" tIns="60948" rIns="121896" bIns="60948" rtlCol="0" anchor="ctr"/>
                  <a:lstStyle/>
                  <a:p>
                    <a:pPr algn="ctr"/>
                    <a:endParaRPr lang="en-CA" sz="2400"/>
                  </a:p>
                </p:txBody>
              </p:sp>
            </p:grpSp>
            <p:sp>
              <p:nvSpPr>
                <p:cNvPr id="21" name="Rectangle : avec coins arrondis en haut 76">
                  <a:extLst>
                    <a:ext uri="{FF2B5EF4-FFF2-40B4-BE49-F238E27FC236}">
                      <a16:creationId xmlns:a16="http://schemas.microsoft.com/office/drawing/2014/main" xmlns="" id="{4FCCECDE-76C2-53E2-8216-731E674FB5AD}"/>
                    </a:ext>
                  </a:extLst>
                </p:cNvPr>
                <p:cNvSpPr/>
                <p:nvPr/>
              </p:nvSpPr>
              <p:spPr>
                <a:xfrm>
                  <a:off x="5370268" y="1795361"/>
                  <a:ext cx="1435560" cy="1366597"/>
                </a:xfrm>
                <a:prstGeom prst="round2SameRect">
                  <a:avLst>
                    <a:gd name="adj1" fmla="val 0"/>
                    <a:gd name="adj2" fmla="val 20244"/>
                  </a:avLst>
                </a:prstGeom>
                <a:noFill/>
                <a:ln>
                  <a:solidFill>
                    <a:srgbClr val="CF483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22" name="Rectangle : avec coins arrondis en haut 77">
                  <a:extLst>
                    <a:ext uri="{FF2B5EF4-FFF2-40B4-BE49-F238E27FC236}">
                      <a16:creationId xmlns:a16="http://schemas.microsoft.com/office/drawing/2014/main" xmlns="" id="{F63CDA34-87E0-D96B-E9A9-32234385F142}"/>
                    </a:ext>
                  </a:extLst>
                </p:cNvPr>
                <p:cNvSpPr/>
                <p:nvPr/>
              </p:nvSpPr>
              <p:spPr>
                <a:xfrm>
                  <a:off x="6916962" y="1801361"/>
                  <a:ext cx="1431905" cy="1383190"/>
                </a:xfrm>
                <a:prstGeom prst="round2SameRect">
                  <a:avLst>
                    <a:gd name="adj1" fmla="val 0"/>
                    <a:gd name="adj2" fmla="val 20244"/>
                  </a:avLst>
                </a:prstGeom>
                <a:noFill/>
                <a:ln>
                  <a:solidFill>
                    <a:srgbClr val="CF483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23" name="Rectangle : avec coins arrondis en haut 79">
                  <a:extLst>
                    <a:ext uri="{FF2B5EF4-FFF2-40B4-BE49-F238E27FC236}">
                      <a16:creationId xmlns:a16="http://schemas.microsoft.com/office/drawing/2014/main" xmlns="" id="{E6002D02-7EEB-D279-397B-416D7223F104}"/>
                    </a:ext>
                  </a:extLst>
                </p:cNvPr>
                <p:cNvSpPr/>
                <p:nvPr/>
              </p:nvSpPr>
              <p:spPr>
                <a:xfrm>
                  <a:off x="6259454" y="3557409"/>
                  <a:ext cx="2179537" cy="981649"/>
                </a:xfrm>
                <a:prstGeom prst="round2SameRect">
                  <a:avLst>
                    <a:gd name="adj1" fmla="val 0"/>
                    <a:gd name="adj2" fmla="val 20244"/>
                  </a:avLst>
                </a:prstGeom>
                <a:noFill/>
                <a:ln>
                  <a:solidFill>
                    <a:srgbClr val="CF483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24" name="Rectangle : avec coins arrondis en haut 75">
                  <a:extLst>
                    <a:ext uri="{FF2B5EF4-FFF2-40B4-BE49-F238E27FC236}">
                      <a16:creationId xmlns:a16="http://schemas.microsoft.com/office/drawing/2014/main" xmlns="" id="{052A8114-974E-ADBE-8D8D-D9EC59812FAB}"/>
                    </a:ext>
                  </a:extLst>
                </p:cNvPr>
                <p:cNvSpPr/>
                <p:nvPr/>
              </p:nvSpPr>
              <p:spPr>
                <a:xfrm>
                  <a:off x="3852869" y="1795361"/>
                  <a:ext cx="1431905" cy="1366597"/>
                </a:xfrm>
                <a:prstGeom prst="round2SameRect">
                  <a:avLst>
                    <a:gd name="adj1" fmla="val 0"/>
                    <a:gd name="adj2" fmla="val 20244"/>
                  </a:avLst>
                </a:prstGeom>
                <a:noFill/>
                <a:ln>
                  <a:solidFill>
                    <a:srgbClr val="CF483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25" name="Rectangle 50">
                  <a:extLst>
                    <a:ext uri="{FF2B5EF4-FFF2-40B4-BE49-F238E27FC236}">
                      <a16:creationId xmlns:a16="http://schemas.microsoft.com/office/drawing/2014/main" xmlns="" id="{7B7D77EB-9D64-94F6-CF53-260215DA9107}"/>
                    </a:ext>
                  </a:extLst>
                </p:cNvPr>
                <p:cNvSpPr/>
                <p:nvPr/>
              </p:nvSpPr>
              <p:spPr>
                <a:xfrm>
                  <a:off x="3900775" y="1929697"/>
                  <a:ext cx="1336091" cy="121781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0948" tIns="144000" rIns="0" bIns="60948" rtlCol="0" anchor="t"/>
                <a:lstStyle/>
                <a:p>
                  <a:pPr marL="152360" indent="-152360">
                    <a:spcAft>
                      <a:spcPts val="667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1333" dirty="0">
                      <a:solidFill>
                        <a:srgbClr val="343A66"/>
                      </a:solidFill>
                    </a:rPr>
                    <a:t>IAM</a:t>
                  </a:r>
                  <a:endParaRPr lang="en-US" sz="1333" baseline="30000" dirty="0">
                    <a:solidFill>
                      <a:srgbClr val="343A66"/>
                    </a:solidFill>
                  </a:endParaRPr>
                </a:p>
                <a:p>
                  <a:pPr marL="152360" indent="-152360">
                    <a:spcAft>
                      <a:spcPts val="667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1333" dirty="0" err="1">
                      <a:solidFill>
                        <a:srgbClr val="343A66"/>
                      </a:solidFill>
                    </a:rPr>
                    <a:t>Insuficiência</a:t>
                  </a:r>
                  <a:r>
                    <a:rPr lang="en-US" sz="1333" dirty="0">
                      <a:solidFill>
                        <a:srgbClr val="343A66"/>
                      </a:solidFill>
                    </a:rPr>
                    <a:t> </a:t>
                  </a:r>
                  <a:r>
                    <a:rPr lang="en-US" sz="1333" dirty="0" err="1">
                      <a:solidFill>
                        <a:srgbClr val="343A66"/>
                      </a:solidFill>
                    </a:rPr>
                    <a:t>cardíaca</a:t>
                  </a:r>
                  <a:endParaRPr lang="en-US" sz="1333" baseline="30000" dirty="0">
                    <a:solidFill>
                      <a:srgbClr val="343A66"/>
                    </a:solidFill>
                  </a:endParaRPr>
                </a:p>
                <a:p>
                  <a:pPr marL="152360" indent="-152360">
                    <a:spcAft>
                      <a:spcPts val="667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1333" dirty="0" err="1">
                      <a:solidFill>
                        <a:srgbClr val="343A66"/>
                      </a:solidFill>
                    </a:rPr>
                    <a:t>Miocardite</a:t>
                  </a:r>
                  <a:endParaRPr lang="en-US" sz="1333" dirty="0">
                    <a:solidFill>
                      <a:srgbClr val="343A66"/>
                    </a:solidFill>
                  </a:endParaRPr>
                </a:p>
                <a:p>
                  <a:pPr marL="152360" indent="-152360">
                    <a:spcAft>
                      <a:spcPts val="667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1333" dirty="0" err="1">
                      <a:solidFill>
                        <a:srgbClr val="343A66"/>
                      </a:solidFill>
                    </a:rPr>
                    <a:t>Ataque</a:t>
                  </a:r>
                  <a:r>
                    <a:rPr lang="en-US" sz="1333" dirty="0">
                      <a:solidFill>
                        <a:srgbClr val="343A66"/>
                      </a:solidFill>
                    </a:rPr>
                    <a:t> </a:t>
                  </a:r>
                  <a:r>
                    <a:rPr lang="en-US" sz="1333" dirty="0" err="1">
                      <a:solidFill>
                        <a:srgbClr val="343A66"/>
                      </a:solidFill>
                    </a:rPr>
                    <a:t>cardíaco</a:t>
                  </a:r>
                  <a:endParaRPr lang="en-US" sz="1333" dirty="0">
                    <a:solidFill>
                      <a:srgbClr val="343A66"/>
                    </a:solidFill>
                  </a:endParaRPr>
                </a:p>
                <a:p>
                  <a:pPr marL="228546" indent="-228546">
                    <a:spcAft>
                      <a:spcPts val="667"/>
                    </a:spcAft>
                    <a:buFont typeface="Arial" panose="020B0604020202020204" pitchFamily="34" charset="0"/>
                    <a:buChar char="•"/>
                  </a:pPr>
                  <a:endParaRPr lang="en-CA" sz="1333" dirty="0">
                    <a:solidFill>
                      <a:srgbClr val="343A66"/>
                    </a:solidFill>
                  </a:endParaRPr>
                </a:p>
              </p:txBody>
            </p:sp>
            <p:sp>
              <p:nvSpPr>
                <p:cNvPr id="26" name="Rectangle 51">
                  <a:extLst>
                    <a:ext uri="{FF2B5EF4-FFF2-40B4-BE49-F238E27FC236}">
                      <a16:creationId xmlns:a16="http://schemas.microsoft.com/office/drawing/2014/main" xmlns="" id="{5457AFB1-91F8-2C5A-8CCE-221961FF6AA4}"/>
                    </a:ext>
                  </a:extLst>
                </p:cNvPr>
                <p:cNvSpPr/>
                <p:nvPr/>
              </p:nvSpPr>
              <p:spPr>
                <a:xfrm>
                  <a:off x="6366486" y="3725934"/>
                  <a:ext cx="1962511" cy="55202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0948" tIns="144000" rIns="0" bIns="60948" rtlCol="0" anchor="t"/>
                <a:lstStyle/>
                <a:p>
                  <a:pPr marL="152360" indent="-152360">
                    <a:spcAft>
                      <a:spcPts val="667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1333" dirty="0" err="1">
                      <a:solidFill>
                        <a:srgbClr val="343A66"/>
                      </a:solidFill>
                    </a:rPr>
                    <a:t>Rabdomiólise</a:t>
                  </a:r>
                  <a:endParaRPr lang="en-US" sz="1333" dirty="0">
                    <a:solidFill>
                      <a:srgbClr val="343A66"/>
                    </a:solidFill>
                  </a:endParaRPr>
                </a:p>
                <a:p>
                  <a:pPr marL="152360" indent="-152360">
                    <a:spcAft>
                      <a:spcPts val="667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1333" dirty="0" err="1">
                      <a:solidFill>
                        <a:srgbClr val="343A66"/>
                      </a:solidFill>
                    </a:rPr>
                    <a:t>Lesão</a:t>
                  </a:r>
                  <a:r>
                    <a:rPr lang="en-US" sz="1333" dirty="0">
                      <a:solidFill>
                        <a:srgbClr val="343A66"/>
                      </a:solidFill>
                    </a:rPr>
                    <a:t> renal </a:t>
                  </a:r>
                  <a:r>
                    <a:rPr lang="en-US" sz="1333" dirty="0" err="1">
                      <a:solidFill>
                        <a:srgbClr val="343A66"/>
                      </a:solidFill>
                    </a:rPr>
                    <a:t>aguda</a:t>
                  </a:r>
                  <a:endParaRPr lang="en-CA" sz="1333" baseline="30000" dirty="0">
                    <a:solidFill>
                      <a:srgbClr val="343A66"/>
                    </a:solidFill>
                  </a:endParaRPr>
                </a:p>
              </p:txBody>
            </p:sp>
            <p:sp>
              <p:nvSpPr>
                <p:cNvPr id="27" name="Rectangle 52">
                  <a:extLst>
                    <a:ext uri="{FF2B5EF4-FFF2-40B4-BE49-F238E27FC236}">
                      <a16:creationId xmlns:a16="http://schemas.microsoft.com/office/drawing/2014/main" xmlns="" id="{235BCCDC-8D76-9EEF-69DC-2D2E1AFB75C4}"/>
                    </a:ext>
                  </a:extLst>
                </p:cNvPr>
                <p:cNvSpPr/>
                <p:nvPr/>
              </p:nvSpPr>
              <p:spPr>
                <a:xfrm>
                  <a:off x="6927050" y="1929697"/>
                  <a:ext cx="1392559" cy="114185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0948" tIns="144000" rIns="121896" bIns="60948" rtlCol="0" anchor="t"/>
                <a:lstStyle/>
                <a:p>
                  <a:pPr marL="152360" indent="-152360">
                    <a:spcAft>
                      <a:spcPts val="667"/>
                    </a:spcAft>
                    <a:buFont typeface="Arial" panose="020B0604020202020204" pitchFamily="34" charset="0"/>
                    <a:buChar char="•"/>
                  </a:pPr>
                  <a:r>
                    <a:rPr lang="pt-BR" sz="1333" dirty="0">
                      <a:solidFill>
                        <a:srgbClr val="343A66"/>
                      </a:solidFill>
                    </a:rPr>
                    <a:t>Controle de glicose no sangue prejudicado</a:t>
                  </a:r>
                </a:p>
                <a:p>
                  <a:pPr marL="152360" indent="-152360">
                    <a:spcAft>
                      <a:spcPts val="667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1333" dirty="0" err="1">
                      <a:solidFill>
                        <a:srgbClr val="343A66"/>
                      </a:solidFill>
                    </a:rPr>
                    <a:t>Cetoacidose</a:t>
                  </a:r>
                  <a:r>
                    <a:rPr lang="en-US" sz="1333" dirty="0">
                      <a:solidFill>
                        <a:srgbClr val="343A66"/>
                      </a:solidFill>
                    </a:rPr>
                    <a:t> </a:t>
                  </a:r>
                  <a:r>
                    <a:rPr lang="en-US" sz="1333" dirty="0" err="1">
                      <a:solidFill>
                        <a:srgbClr val="343A66"/>
                      </a:solidFill>
                    </a:rPr>
                    <a:t>diabética</a:t>
                  </a:r>
                  <a:endParaRPr lang="en-CA" sz="1333" dirty="0">
                    <a:solidFill>
                      <a:srgbClr val="343A66"/>
                    </a:solidFill>
                  </a:endParaRPr>
                </a:p>
              </p:txBody>
            </p:sp>
            <p:sp>
              <p:nvSpPr>
                <p:cNvPr id="28" name="Rectangle 53">
                  <a:extLst>
                    <a:ext uri="{FF2B5EF4-FFF2-40B4-BE49-F238E27FC236}">
                      <a16:creationId xmlns:a16="http://schemas.microsoft.com/office/drawing/2014/main" xmlns="" id="{069621E2-CE88-72C1-37AE-328B51A4D619}"/>
                    </a:ext>
                  </a:extLst>
                </p:cNvPr>
                <p:cNvSpPr/>
                <p:nvPr/>
              </p:nvSpPr>
              <p:spPr>
                <a:xfrm>
                  <a:off x="4015749" y="3725934"/>
                  <a:ext cx="1972673" cy="75565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0948" tIns="144000" rIns="121896" bIns="60948" rtlCol="0" anchor="t"/>
                <a:lstStyle/>
                <a:p>
                  <a:pPr marL="154477" indent="-154477">
                    <a:spcAft>
                      <a:spcPts val="667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1333" dirty="0" err="1">
                      <a:solidFill>
                        <a:srgbClr val="343A66"/>
                      </a:solidFill>
                    </a:rPr>
                    <a:t>Confusão</a:t>
                  </a:r>
                  <a:r>
                    <a:rPr lang="en-US" sz="1333" dirty="0">
                      <a:solidFill>
                        <a:srgbClr val="343A66"/>
                      </a:solidFill>
                    </a:rPr>
                    <a:t>, delirium</a:t>
                  </a:r>
                  <a:endParaRPr lang="en-US" sz="1333" baseline="30000" dirty="0">
                    <a:solidFill>
                      <a:srgbClr val="343A66"/>
                    </a:solidFill>
                  </a:endParaRPr>
                </a:p>
                <a:p>
                  <a:pPr marL="154477" indent="-154477">
                    <a:spcAft>
                      <a:spcPts val="667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1333" dirty="0">
                      <a:solidFill>
                        <a:srgbClr val="343A66"/>
                      </a:solidFill>
                    </a:rPr>
                    <a:t>Guillain-Barre</a:t>
                  </a:r>
                </a:p>
                <a:p>
                  <a:pPr marL="154477" indent="-154477">
                    <a:spcAft>
                      <a:spcPts val="667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1333" dirty="0" err="1">
                      <a:solidFill>
                        <a:srgbClr val="343A66"/>
                      </a:solidFill>
                    </a:rPr>
                    <a:t>Encefalopatia</a:t>
                  </a:r>
                  <a:endParaRPr lang="en-CA" sz="1333" dirty="0">
                    <a:solidFill>
                      <a:srgbClr val="343A66"/>
                    </a:solidFill>
                  </a:endParaRPr>
                </a:p>
              </p:txBody>
            </p:sp>
            <p:sp>
              <p:nvSpPr>
                <p:cNvPr id="29" name="Rectangle 54">
                  <a:extLst>
                    <a:ext uri="{FF2B5EF4-FFF2-40B4-BE49-F238E27FC236}">
                      <a16:creationId xmlns:a16="http://schemas.microsoft.com/office/drawing/2014/main" xmlns="" id="{F1D96E2E-BAF7-494B-5E26-1D4F0428C05C}"/>
                    </a:ext>
                  </a:extLst>
                </p:cNvPr>
                <p:cNvSpPr/>
                <p:nvPr/>
              </p:nvSpPr>
              <p:spPr>
                <a:xfrm>
                  <a:off x="5437867" y="1929697"/>
                  <a:ext cx="1336090" cy="123813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0948" tIns="144000" rIns="121896" bIns="60948" rtlCol="0" anchor="t"/>
                <a:lstStyle/>
                <a:p>
                  <a:pPr marL="154477" indent="-154477">
                    <a:spcAft>
                      <a:spcPts val="667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1333" dirty="0" err="1">
                      <a:solidFill>
                        <a:srgbClr val="343A66"/>
                      </a:solidFill>
                    </a:rPr>
                    <a:t>Declínio</a:t>
                  </a:r>
                  <a:r>
                    <a:rPr lang="en-US" sz="1333" dirty="0">
                      <a:solidFill>
                        <a:srgbClr val="343A66"/>
                      </a:solidFill>
                    </a:rPr>
                    <a:t> </a:t>
                  </a:r>
                  <a:r>
                    <a:rPr lang="en-US" sz="1333" dirty="0" err="1">
                      <a:solidFill>
                        <a:srgbClr val="343A66"/>
                      </a:solidFill>
                    </a:rPr>
                    <a:t>em</a:t>
                  </a:r>
                  <a:r>
                    <a:rPr lang="en-US" sz="1333" dirty="0">
                      <a:solidFill>
                        <a:srgbClr val="343A66"/>
                      </a:solidFill>
                    </a:rPr>
                    <a:t> </a:t>
                  </a:r>
                  <a:r>
                    <a:rPr lang="en-US" sz="1333" dirty="0" err="1">
                      <a:solidFill>
                        <a:srgbClr val="343A66"/>
                      </a:solidFill>
                    </a:rPr>
                    <a:t>atividades</a:t>
                  </a:r>
                  <a:r>
                    <a:rPr lang="en-US" sz="1333" dirty="0">
                      <a:solidFill>
                        <a:srgbClr val="343A66"/>
                      </a:solidFill>
                    </a:rPr>
                    <a:t> </a:t>
                  </a:r>
                  <a:r>
                    <a:rPr lang="en-US" sz="1333" dirty="0" err="1">
                      <a:solidFill>
                        <a:srgbClr val="343A66"/>
                      </a:solidFill>
                    </a:rPr>
                    <a:t>rotineiras</a:t>
                  </a:r>
                  <a:endParaRPr lang="en-US" sz="1333" baseline="30000" dirty="0">
                    <a:solidFill>
                      <a:srgbClr val="343A66"/>
                    </a:solidFill>
                  </a:endParaRPr>
                </a:p>
                <a:p>
                  <a:pPr marL="154477" indent="-154477">
                    <a:spcAft>
                      <a:spcPts val="667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1333" dirty="0" err="1">
                      <a:solidFill>
                        <a:srgbClr val="343A66"/>
                      </a:solidFill>
                    </a:rPr>
                    <a:t>Perda</a:t>
                  </a:r>
                  <a:r>
                    <a:rPr lang="en-US" sz="1333" dirty="0">
                      <a:solidFill>
                        <a:srgbClr val="343A66"/>
                      </a:solidFill>
                    </a:rPr>
                    <a:t> de peso</a:t>
                  </a:r>
                </a:p>
                <a:p>
                  <a:pPr marL="154477" indent="-154477">
                    <a:spcAft>
                      <a:spcPts val="667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1333" dirty="0" err="1">
                      <a:solidFill>
                        <a:srgbClr val="343A66"/>
                      </a:solidFill>
                    </a:rPr>
                    <a:t>Úlcera</a:t>
                  </a:r>
                  <a:r>
                    <a:rPr lang="en-US" sz="1333" dirty="0">
                      <a:solidFill>
                        <a:srgbClr val="343A66"/>
                      </a:solidFill>
                    </a:rPr>
                    <a:t> de </a:t>
                  </a:r>
                  <a:r>
                    <a:rPr lang="en-US" sz="1333" dirty="0" err="1">
                      <a:solidFill>
                        <a:srgbClr val="343A66"/>
                      </a:solidFill>
                    </a:rPr>
                    <a:t>pressão</a:t>
                  </a:r>
                  <a:endParaRPr lang="en-CA" sz="1333" dirty="0">
                    <a:solidFill>
                      <a:srgbClr val="343A66"/>
                    </a:solidFill>
                  </a:endParaRPr>
                </a:p>
              </p:txBody>
            </p:sp>
            <p:sp>
              <p:nvSpPr>
                <p:cNvPr id="30" name="TextBox 30">
                  <a:extLst>
                    <a:ext uri="{FF2B5EF4-FFF2-40B4-BE49-F238E27FC236}">
                      <a16:creationId xmlns:a16="http://schemas.microsoft.com/office/drawing/2014/main" xmlns="" id="{2F8E8F93-42B4-3CAB-1151-3EEAD7F6D591}"/>
                    </a:ext>
                  </a:extLst>
                </p:cNvPr>
                <p:cNvSpPr txBox="1"/>
                <p:nvPr/>
              </p:nvSpPr>
              <p:spPr>
                <a:xfrm>
                  <a:off x="4121715" y="1559528"/>
                  <a:ext cx="964651" cy="399995"/>
                </a:xfrm>
                <a:prstGeom prst="rect">
                  <a:avLst/>
                </a:prstGeom>
                <a:noFill/>
              </p:spPr>
              <p:txBody>
                <a:bodyPr wrap="none" lIns="121896" tIns="60948" rIns="121896" bIns="60948" rtlCol="0">
                  <a:spAutoFit/>
                </a:bodyPr>
                <a:lstStyle/>
                <a:p>
                  <a:r>
                    <a:rPr lang="en-US" sz="1333" b="1" dirty="0" err="1">
                      <a:solidFill>
                        <a:schemeClr val="bg1"/>
                      </a:solidFill>
                    </a:rPr>
                    <a:t>Doença</a:t>
                  </a:r>
                  <a:r>
                    <a:rPr lang="en-US" sz="1333" b="1" dirty="0">
                      <a:solidFill>
                        <a:schemeClr val="bg1"/>
                      </a:solidFill>
                    </a:rPr>
                    <a:t> </a:t>
                  </a:r>
                </a:p>
                <a:p>
                  <a:r>
                    <a:rPr lang="en-US" sz="1333" b="1" dirty="0">
                      <a:solidFill>
                        <a:schemeClr val="bg1"/>
                      </a:solidFill>
                    </a:rPr>
                    <a:t>Cardiovascular</a:t>
                  </a:r>
                  <a:endParaRPr lang="en-CA" sz="1333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TextBox 33">
                  <a:extLst>
                    <a:ext uri="{FF2B5EF4-FFF2-40B4-BE49-F238E27FC236}">
                      <a16:creationId xmlns:a16="http://schemas.microsoft.com/office/drawing/2014/main" xmlns="" id="{487E3171-4910-6809-5813-C61C798AD0A2}"/>
                    </a:ext>
                  </a:extLst>
                </p:cNvPr>
                <p:cNvSpPr txBox="1"/>
                <p:nvPr/>
              </p:nvSpPr>
              <p:spPr>
                <a:xfrm>
                  <a:off x="6748130" y="3401122"/>
                  <a:ext cx="911752" cy="246155"/>
                </a:xfrm>
                <a:prstGeom prst="rect">
                  <a:avLst/>
                </a:prstGeom>
                <a:noFill/>
              </p:spPr>
              <p:txBody>
                <a:bodyPr wrap="none" lIns="121896" tIns="60948" rIns="121896" bIns="60948" rtlCol="0">
                  <a:spAutoFit/>
                </a:bodyPr>
                <a:lstStyle/>
                <a:p>
                  <a:r>
                    <a:rPr lang="en-US" sz="1333" b="1" dirty="0" err="1">
                      <a:solidFill>
                        <a:schemeClr val="bg1"/>
                      </a:solidFill>
                    </a:rPr>
                    <a:t>Doença</a:t>
                  </a:r>
                  <a:r>
                    <a:rPr lang="en-US" sz="1333" b="1" dirty="0">
                      <a:solidFill>
                        <a:schemeClr val="bg1"/>
                      </a:solidFill>
                    </a:rPr>
                    <a:t> Renal</a:t>
                  </a:r>
                  <a:endParaRPr lang="en-CA" sz="1333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Snip Single Corner Rectangle 38">
                  <a:extLst>
                    <a:ext uri="{FF2B5EF4-FFF2-40B4-BE49-F238E27FC236}">
                      <a16:creationId xmlns:a16="http://schemas.microsoft.com/office/drawing/2014/main" xmlns="" id="{C6AC0A86-59C3-1D0B-A577-85634E31C0BF}"/>
                    </a:ext>
                  </a:extLst>
                </p:cNvPr>
                <p:cNvSpPr/>
                <p:nvPr/>
              </p:nvSpPr>
              <p:spPr>
                <a:xfrm>
                  <a:off x="6916963" y="1544877"/>
                  <a:ext cx="1431905" cy="44242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F483E"/>
                </a:solidFill>
                <a:ln>
                  <a:solidFill>
                    <a:srgbClr val="CF483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21896" tIns="60948" rIns="121896" bIns="60948" rtlCol="0" anchor="ctr"/>
                <a:lstStyle/>
                <a:p>
                  <a:pPr algn="ctr"/>
                  <a:endParaRPr lang="en-CA" sz="2400"/>
                </a:p>
              </p:txBody>
            </p:sp>
            <p:sp>
              <p:nvSpPr>
                <p:cNvPr id="33" name="TextBox 40">
                  <a:extLst>
                    <a:ext uri="{FF2B5EF4-FFF2-40B4-BE49-F238E27FC236}">
                      <a16:creationId xmlns:a16="http://schemas.microsoft.com/office/drawing/2014/main" xmlns="" id="{724BF051-032D-D2D1-926D-0929DA539F50}"/>
                    </a:ext>
                  </a:extLst>
                </p:cNvPr>
                <p:cNvSpPr txBox="1"/>
                <p:nvPr/>
              </p:nvSpPr>
              <p:spPr>
                <a:xfrm>
                  <a:off x="7289564" y="1636472"/>
                  <a:ext cx="652258" cy="246155"/>
                </a:xfrm>
                <a:prstGeom prst="rect">
                  <a:avLst/>
                </a:prstGeom>
                <a:noFill/>
              </p:spPr>
              <p:txBody>
                <a:bodyPr wrap="none" lIns="121896" tIns="60948" rIns="121896" bIns="60948" rtlCol="0">
                  <a:spAutoFit/>
                </a:bodyPr>
                <a:lstStyle/>
                <a:p>
                  <a:r>
                    <a:rPr lang="en-US" sz="1333" b="1">
                      <a:solidFill>
                        <a:schemeClr val="bg1"/>
                      </a:solidFill>
                    </a:rPr>
                    <a:t>Diabetes</a:t>
                  </a:r>
                  <a:endParaRPr lang="en-CA" sz="1333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TextBox 44">
                  <a:extLst>
                    <a:ext uri="{FF2B5EF4-FFF2-40B4-BE49-F238E27FC236}">
                      <a16:creationId xmlns:a16="http://schemas.microsoft.com/office/drawing/2014/main" xmlns="" id="{53A462C4-6846-DBDE-A74D-E0E05BC7D885}"/>
                    </a:ext>
                  </a:extLst>
                </p:cNvPr>
                <p:cNvSpPr txBox="1"/>
                <p:nvPr/>
              </p:nvSpPr>
              <p:spPr>
                <a:xfrm>
                  <a:off x="4309097" y="3401122"/>
                  <a:ext cx="1674799" cy="246155"/>
                </a:xfrm>
                <a:prstGeom prst="rect">
                  <a:avLst/>
                </a:prstGeom>
                <a:noFill/>
              </p:spPr>
              <p:txBody>
                <a:bodyPr wrap="square" lIns="121896" tIns="60948" rIns="121896" bIns="60948" rtlCol="0">
                  <a:spAutoFit/>
                </a:bodyPr>
                <a:lstStyle/>
                <a:p>
                  <a:r>
                    <a:rPr lang="en-US" sz="1333" b="1" dirty="0" err="1">
                      <a:solidFill>
                        <a:schemeClr val="bg1"/>
                      </a:solidFill>
                    </a:rPr>
                    <a:t>Neurológico</a:t>
                  </a:r>
                  <a:endParaRPr lang="en-CA" sz="1333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TextBox 48">
                  <a:extLst>
                    <a:ext uri="{FF2B5EF4-FFF2-40B4-BE49-F238E27FC236}">
                      <a16:creationId xmlns:a16="http://schemas.microsoft.com/office/drawing/2014/main" xmlns="" id="{808BCF2D-EDD8-E01A-FE38-69AAD70DEE9B}"/>
                    </a:ext>
                  </a:extLst>
                </p:cNvPr>
                <p:cNvSpPr txBox="1"/>
                <p:nvPr/>
              </p:nvSpPr>
              <p:spPr>
                <a:xfrm>
                  <a:off x="5648852" y="1623772"/>
                  <a:ext cx="972105" cy="199989"/>
                </a:xfrm>
                <a:prstGeom prst="rect">
                  <a:avLst/>
                </a:prstGeom>
                <a:noFill/>
              </p:spPr>
              <p:txBody>
                <a:bodyPr wrap="none" lIns="121896" tIns="60948" rIns="121896" bIns="60948" rtlCol="0">
                  <a:spAutoFit/>
                </a:bodyPr>
                <a:lstStyle/>
                <a:p>
                  <a:r>
                    <a:rPr lang="en-US" sz="933" b="1" dirty="0" err="1">
                      <a:solidFill>
                        <a:schemeClr val="bg1"/>
                      </a:solidFill>
                    </a:rPr>
                    <a:t>Descondicionamento</a:t>
                  </a:r>
                  <a:endParaRPr lang="en-CA" sz="12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36" name="Picture 5" descr="O:\MEDACOF\APPE and Co-op Students\26 - Stuart Young\Slide Decks\Speaker Decks from Gary Lam 2019-01-28\Heart.png">
                  <a:extLst>
                    <a:ext uri="{FF2B5EF4-FFF2-40B4-BE49-F238E27FC236}">
                      <a16:creationId xmlns:a16="http://schemas.microsoft.com/office/drawing/2014/main" xmlns="" id="{3F6E2C52-03DD-CF47-3165-42180CA7D8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329" r="15665" b="17079"/>
                <a:stretch/>
              </p:blipFill>
              <p:spPr bwMode="auto">
                <a:xfrm>
                  <a:off x="3928389" y="1582765"/>
                  <a:ext cx="264087" cy="3368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9" descr="O:\MEDACOF\APPE and Co-op Students\26 - Stuart Young\Slide Decks\Speaker Decks from Gary Lam 2019-01-28\noun_Kidneys_2255137.png">
                  <a:extLst>
                    <a:ext uri="{FF2B5EF4-FFF2-40B4-BE49-F238E27FC236}">
                      <a16:creationId xmlns:a16="http://schemas.microsoft.com/office/drawing/2014/main" xmlns="" id="{99868572-982D-7CBA-904B-1B28766E92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402" t="3032" r="9662" b="29334"/>
                <a:stretch/>
              </p:blipFill>
              <p:spPr bwMode="auto">
                <a:xfrm>
                  <a:off x="6401987" y="3403069"/>
                  <a:ext cx="346143" cy="2928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" name="Picture 7" descr="O:\MEDACOF\APPE and Co-op Students\26 - Stuart Young\Slide Decks\Speaker Decks from Gary Lam 2019-01-28\noun_glucose meter_1957350.png">
                  <a:extLst>
                    <a:ext uri="{FF2B5EF4-FFF2-40B4-BE49-F238E27FC236}">
                      <a16:creationId xmlns:a16="http://schemas.microsoft.com/office/drawing/2014/main" xmlns="" id="{949C19E7-0156-99A3-85ED-C56DBB65EFF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658" t="-1137" r="17061" b="13249"/>
                <a:stretch/>
              </p:blipFill>
              <p:spPr bwMode="auto">
                <a:xfrm>
                  <a:off x="7024028" y="1597467"/>
                  <a:ext cx="228381" cy="3074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8" descr="O:\MEDACOF\APPE and Co-op Students\26 - Stuart Young\Slide Decks\Speaker Decks from Gary Lam 2019-01-28\noun_Brain_2312197.png">
                  <a:extLst>
                    <a:ext uri="{FF2B5EF4-FFF2-40B4-BE49-F238E27FC236}">
                      <a16:creationId xmlns:a16="http://schemas.microsoft.com/office/drawing/2014/main" xmlns="" id="{4579CE56-2631-B1F9-0701-4B250F94718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212" t="7197" r="14918" b="22714"/>
                <a:stretch/>
              </p:blipFill>
              <p:spPr bwMode="auto">
                <a:xfrm>
                  <a:off x="4044996" y="3410443"/>
                  <a:ext cx="281224" cy="2781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" name="Picture 10" descr="O:\MEDACOF\APPE and Co-op Students\26 - Stuart Young\Slide Decks\Speaker Decks from Gary Lam 2019-01-28\noun_elderly people_2127591.png">
                  <a:extLst>
                    <a:ext uri="{FF2B5EF4-FFF2-40B4-BE49-F238E27FC236}">
                      <a16:creationId xmlns:a16="http://schemas.microsoft.com/office/drawing/2014/main" xmlns="" id="{D930E5E9-4A95-FC67-C9E6-C3F63810CFD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850" t="7906" r="22305" b="24078"/>
                <a:stretch/>
              </p:blipFill>
              <p:spPr bwMode="auto">
                <a:xfrm>
                  <a:off x="5474521" y="1568784"/>
                  <a:ext cx="278087" cy="3648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1" name="Snip Single Corner Rectangle 17">
                  <a:extLst>
                    <a:ext uri="{FF2B5EF4-FFF2-40B4-BE49-F238E27FC236}">
                      <a16:creationId xmlns:a16="http://schemas.microsoft.com/office/drawing/2014/main" xmlns="" id="{DCDA54B5-B983-F36E-81A0-7BD6B376573B}"/>
                    </a:ext>
                  </a:extLst>
                </p:cNvPr>
                <p:cNvSpPr/>
                <p:nvPr/>
              </p:nvSpPr>
              <p:spPr>
                <a:xfrm>
                  <a:off x="3852870" y="1093428"/>
                  <a:ext cx="4495998" cy="34862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F483E"/>
                </a:solidFill>
                <a:ln>
                  <a:solidFill>
                    <a:srgbClr val="CF483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21896" tIns="60948" rIns="121896" bIns="60948" rtlCol="0" anchor="ctr"/>
                <a:lstStyle/>
                <a:p>
                  <a:pPr algn="ctr"/>
                  <a:endParaRPr lang="en-CA" sz="2400"/>
                </a:p>
              </p:txBody>
            </p:sp>
            <p:sp>
              <p:nvSpPr>
                <p:cNvPr id="42" name="Titre 1">
                  <a:extLst>
                    <a:ext uri="{FF2B5EF4-FFF2-40B4-BE49-F238E27FC236}">
                      <a16:creationId xmlns:a16="http://schemas.microsoft.com/office/drawing/2014/main" xmlns="" id="{D14A0568-E1A1-CB20-F9B2-BC358D9F8E2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063371" y="1174466"/>
                  <a:ext cx="4149591" cy="193948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>
                  <a:sp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1600" b="1" kern="1200">
                      <a:solidFill>
                        <a:schemeClr val="bg1"/>
                      </a:solidFill>
                      <a:latin typeface="Arial" panose="020B0604020202020204" pitchFamily="34" charset="0"/>
                      <a:ea typeface="+mj-ea"/>
                      <a:cs typeface="Arial" panose="020B0604020202020204" pitchFamily="34" charset="0"/>
                    </a:defRPr>
                  </a:lvl1pPr>
                </a:lstStyle>
                <a:p>
                  <a:pPr algn="ctr"/>
                  <a:r>
                    <a:rPr lang="en-US" sz="1867" dirty="0" err="1">
                      <a:latin typeface="+mj-lt"/>
                    </a:rPr>
                    <a:t>Outras</a:t>
                  </a:r>
                  <a:r>
                    <a:rPr lang="en-US" sz="1867" dirty="0">
                      <a:latin typeface="+mj-lt"/>
                    </a:rPr>
                    <a:t> </a:t>
                  </a:r>
                  <a:r>
                    <a:rPr lang="en-US" sz="1867" dirty="0" err="1">
                      <a:latin typeface="+mj-lt"/>
                    </a:rPr>
                    <a:t>complicações</a:t>
                  </a:r>
                  <a:r>
                    <a:rPr lang="en-US" sz="1867" dirty="0">
                      <a:latin typeface="+mj-lt"/>
                    </a:rPr>
                    <a:t> </a:t>
                  </a:r>
                  <a:r>
                    <a:rPr lang="en-US" sz="1867" dirty="0" err="1">
                      <a:latin typeface="+mj-lt"/>
                    </a:rPr>
                    <a:t>devido</a:t>
                  </a:r>
                  <a:r>
                    <a:rPr lang="en-US" sz="1867" dirty="0">
                      <a:latin typeface="+mj-lt"/>
                    </a:rPr>
                    <a:t> à Influenza</a:t>
                  </a:r>
                </a:p>
              </p:txBody>
            </p:sp>
          </p:grpSp>
        </p:grpSp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xmlns="" id="{816AB442-2857-D0FB-E9E9-7A72A26CDD7A}"/>
                </a:ext>
              </a:extLst>
            </p:cNvPr>
            <p:cNvGrpSpPr/>
            <p:nvPr/>
          </p:nvGrpSpPr>
          <p:grpSpPr>
            <a:xfrm>
              <a:off x="358790" y="1093428"/>
              <a:ext cx="2997682" cy="2285133"/>
              <a:chOff x="358790" y="1098317"/>
              <a:chExt cx="2997682" cy="2285133"/>
            </a:xfrm>
          </p:grpSpPr>
          <p:grpSp>
            <p:nvGrpSpPr>
              <p:cNvPr id="9" name="Group 2">
                <a:extLst>
                  <a:ext uri="{FF2B5EF4-FFF2-40B4-BE49-F238E27FC236}">
                    <a16:creationId xmlns:a16="http://schemas.microsoft.com/office/drawing/2014/main" xmlns="" id="{B433D5D8-54D0-69C3-2C42-CC6BA0AB4528}"/>
                  </a:ext>
                </a:extLst>
              </p:cNvPr>
              <p:cNvGrpSpPr/>
              <p:nvPr/>
            </p:nvGrpSpPr>
            <p:grpSpPr>
              <a:xfrm>
                <a:off x="358790" y="1098317"/>
                <a:ext cx="2997682" cy="2285133"/>
                <a:chOff x="358790" y="1098317"/>
                <a:chExt cx="2997682" cy="2285133"/>
              </a:xfrm>
            </p:grpSpPr>
            <p:sp>
              <p:nvSpPr>
                <p:cNvPr id="11" name="Rectangle : avec coins arrondis en haut 9">
                  <a:extLst>
                    <a:ext uri="{FF2B5EF4-FFF2-40B4-BE49-F238E27FC236}">
                      <a16:creationId xmlns:a16="http://schemas.microsoft.com/office/drawing/2014/main" xmlns="" id="{43089CEF-5B0D-1878-98C9-F9DAC0742607}"/>
                    </a:ext>
                  </a:extLst>
                </p:cNvPr>
                <p:cNvSpPr/>
                <p:nvPr/>
              </p:nvSpPr>
              <p:spPr>
                <a:xfrm>
                  <a:off x="380210" y="2245142"/>
                  <a:ext cx="2921518" cy="1138308"/>
                </a:xfrm>
                <a:prstGeom prst="round2SameRect">
                  <a:avLst>
                    <a:gd name="adj1" fmla="val 0"/>
                    <a:gd name="adj2" fmla="val 20244"/>
                  </a:avLst>
                </a:prstGeom>
                <a:noFill/>
                <a:ln>
                  <a:solidFill>
                    <a:srgbClr val="34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2400" dirty="0"/>
                </a:p>
              </p:txBody>
            </p:sp>
            <p:sp>
              <p:nvSpPr>
                <p:cNvPr id="12" name="Rectangle 49">
                  <a:extLst>
                    <a:ext uri="{FF2B5EF4-FFF2-40B4-BE49-F238E27FC236}">
                      <a16:creationId xmlns:a16="http://schemas.microsoft.com/office/drawing/2014/main" xmlns="" id="{B1F4BAF9-54F9-5682-035D-DA37409D369E}"/>
                    </a:ext>
                  </a:extLst>
                </p:cNvPr>
                <p:cNvSpPr/>
                <p:nvPr/>
              </p:nvSpPr>
              <p:spPr>
                <a:xfrm>
                  <a:off x="474517" y="2517434"/>
                  <a:ext cx="1516382" cy="70799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0948" tIns="144000" rIns="0" bIns="60948" rtlCol="0" anchor="t"/>
                <a:lstStyle/>
                <a:p>
                  <a:pPr marL="152360" indent="-152360">
                    <a:buFont typeface="Arial" panose="020B0604020202020204" pitchFamily="34" charset="0"/>
                    <a:buChar char="•"/>
                  </a:pPr>
                  <a:r>
                    <a:rPr lang="en-US" sz="1333" dirty="0">
                      <a:solidFill>
                        <a:srgbClr val="343A66"/>
                      </a:solidFill>
                    </a:rPr>
                    <a:t>Pneumonia</a:t>
                  </a:r>
                  <a:endParaRPr lang="en-US" sz="1467" dirty="0">
                    <a:solidFill>
                      <a:srgbClr val="343A66"/>
                    </a:solidFill>
                  </a:endParaRPr>
                </a:p>
                <a:p>
                  <a:pPr marL="302663" lvl="1" indent="-228594">
                    <a:buFont typeface="Arial" panose="020B0604020202020204" pitchFamily="34" charset="0"/>
                    <a:buChar char="‒"/>
                  </a:pPr>
                  <a:r>
                    <a:rPr lang="en-US" sz="1333" dirty="0" err="1">
                      <a:solidFill>
                        <a:srgbClr val="343A66"/>
                      </a:solidFill>
                    </a:rPr>
                    <a:t>Primariamente</a:t>
                  </a:r>
                  <a:r>
                    <a:rPr lang="en-US" sz="1333" dirty="0">
                      <a:solidFill>
                        <a:srgbClr val="343A66"/>
                      </a:solidFill>
                    </a:rPr>
                    <a:t> viral</a:t>
                  </a:r>
                  <a:endParaRPr lang="en-US" sz="1333" baseline="30000" dirty="0">
                    <a:solidFill>
                      <a:srgbClr val="343A66"/>
                    </a:solidFill>
                  </a:endParaRPr>
                </a:p>
                <a:p>
                  <a:pPr marL="302663" lvl="1" indent="-228594">
                    <a:spcAft>
                      <a:spcPts val="800"/>
                    </a:spcAft>
                    <a:buFont typeface="Arial" panose="020B0604020202020204" pitchFamily="34" charset="0"/>
                    <a:buChar char="‒"/>
                  </a:pPr>
                  <a:r>
                    <a:rPr lang="en-US" sz="1333" dirty="0" err="1">
                      <a:solidFill>
                        <a:srgbClr val="343A66"/>
                      </a:solidFill>
                    </a:rPr>
                    <a:t>Bacteriana</a:t>
                  </a:r>
                  <a:r>
                    <a:rPr lang="en-US" sz="1333" dirty="0">
                      <a:solidFill>
                        <a:srgbClr val="343A66"/>
                      </a:solidFill>
                    </a:rPr>
                    <a:t>: </a:t>
                  </a:r>
                  <a:r>
                    <a:rPr lang="en-US" sz="1333" dirty="0" err="1">
                      <a:solidFill>
                        <a:srgbClr val="343A66"/>
                      </a:solidFill>
                    </a:rPr>
                    <a:t>secundária</a:t>
                  </a:r>
                  <a:endParaRPr lang="en-US" sz="1333" baseline="30000" dirty="0">
                    <a:solidFill>
                      <a:srgbClr val="343A66"/>
                    </a:solidFill>
                  </a:endParaRPr>
                </a:p>
              </p:txBody>
            </p:sp>
            <p:sp>
              <p:nvSpPr>
                <p:cNvPr id="13" name="Snip Single Corner Rectangle 17">
                  <a:extLst>
                    <a:ext uri="{FF2B5EF4-FFF2-40B4-BE49-F238E27FC236}">
                      <a16:creationId xmlns:a16="http://schemas.microsoft.com/office/drawing/2014/main" xmlns="" id="{666051FC-1441-6506-D983-C57BC3269A9E}"/>
                    </a:ext>
                  </a:extLst>
                </p:cNvPr>
                <p:cNvSpPr/>
                <p:nvPr/>
              </p:nvSpPr>
              <p:spPr>
                <a:xfrm>
                  <a:off x="380212" y="2004561"/>
                  <a:ext cx="2921516" cy="4836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43A66"/>
                </a:solidFill>
                <a:ln>
                  <a:solidFill>
                    <a:srgbClr val="34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21896" tIns="60948" rIns="121896" bIns="60948" rtlCol="0" anchor="ctr"/>
                <a:lstStyle/>
                <a:p>
                  <a:pPr algn="ctr"/>
                  <a:endParaRPr lang="en-CA" sz="2400"/>
                </a:p>
              </p:txBody>
            </p:sp>
            <p:sp>
              <p:nvSpPr>
                <p:cNvPr id="14" name="TextBox 16">
                  <a:extLst>
                    <a:ext uri="{FF2B5EF4-FFF2-40B4-BE49-F238E27FC236}">
                      <a16:creationId xmlns:a16="http://schemas.microsoft.com/office/drawing/2014/main" xmlns="" id="{CF8A4E7B-EEAE-E268-DCA7-3CBDAA922800}"/>
                    </a:ext>
                  </a:extLst>
                </p:cNvPr>
                <p:cNvSpPr txBox="1"/>
                <p:nvPr/>
              </p:nvSpPr>
              <p:spPr>
                <a:xfrm>
                  <a:off x="809514" y="2118676"/>
                  <a:ext cx="2170750" cy="276981"/>
                </a:xfrm>
                <a:prstGeom prst="rect">
                  <a:avLst/>
                </a:prstGeom>
                <a:noFill/>
              </p:spPr>
              <p:txBody>
                <a:bodyPr wrap="square" lIns="121896" tIns="60948" rIns="121896" bIns="60948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chemeClr val="bg1"/>
                      </a:solidFill>
                    </a:rPr>
                    <a:t>Condições</a:t>
                  </a:r>
                  <a:r>
                    <a:rPr lang="en-US" sz="1600" b="1" dirty="0">
                      <a:solidFill>
                        <a:schemeClr val="bg1"/>
                      </a:solidFill>
                    </a:rPr>
                    <a:t> </a:t>
                  </a:r>
                  <a:r>
                    <a:rPr lang="pt-BR" sz="1600" b="1" dirty="0">
                      <a:solidFill>
                        <a:schemeClr val="bg1"/>
                      </a:solidFill>
                    </a:rPr>
                    <a:t>Respiratórias</a:t>
                  </a:r>
                </a:p>
              </p:txBody>
            </p:sp>
            <p:sp>
              <p:nvSpPr>
                <p:cNvPr id="15" name="Snip Single Corner Rectangle 17">
                  <a:extLst>
                    <a:ext uri="{FF2B5EF4-FFF2-40B4-BE49-F238E27FC236}">
                      <a16:creationId xmlns:a16="http://schemas.microsoft.com/office/drawing/2014/main" xmlns="" id="{DD64D4BB-77B8-B307-AAC8-64D2547C0BF4}"/>
                    </a:ext>
                  </a:extLst>
                </p:cNvPr>
                <p:cNvSpPr/>
                <p:nvPr/>
              </p:nvSpPr>
              <p:spPr>
                <a:xfrm>
                  <a:off x="358790" y="1098317"/>
                  <a:ext cx="2997682" cy="81765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43A66"/>
                </a:solidFill>
                <a:ln>
                  <a:solidFill>
                    <a:srgbClr val="34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21896" tIns="60948" rIns="121896" bIns="60948" rtlCol="0" anchor="ctr"/>
                <a:lstStyle/>
                <a:p>
                  <a:pPr algn="ctr"/>
                  <a:endParaRPr lang="en-CA" sz="1600"/>
                </a:p>
              </p:txBody>
            </p:sp>
            <p:sp>
              <p:nvSpPr>
                <p:cNvPr id="16" name="Titre 1">
                  <a:extLst>
                    <a:ext uri="{FF2B5EF4-FFF2-40B4-BE49-F238E27FC236}">
                      <a16:creationId xmlns:a16="http://schemas.microsoft.com/office/drawing/2014/main" xmlns="" id="{E79E40E8-5F41-C8A6-2F3D-7A89BAA8BBC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95278" y="1198127"/>
                  <a:ext cx="2605088" cy="58184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>
                  <a:sp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1600" b="1" kern="1200">
                      <a:solidFill>
                        <a:schemeClr val="bg1"/>
                      </a:solidFill>
                      <a:latin typeface="Arial" panose="020B0604020202020204" pitchFamily="34" charset="0"/>
                      <a:ea typeface="+mj-ea"/>
                      <a:cs typeface="Arial" panose="020B0604020202020204" pitchFamily="34" charset="0"/>
                    </a:defRPr>
                  </a:lvl1pPr>
                </a:lstStyle>
                <a:p>
                  <a:pPr algn="ctr"/>
                  <a:r>
                    <a:rPr lang="pt-BR" sz="1867" dirty="0"/>
                    <a:t>Sintomas respiratórios devido à gripe representam apenas a ponta do iceberg</a:t>
                  </a:r>
                  <a:endParaRPr lang="en-US" sz="1867" dirty="0"/>
                </a:p>
              </p:txBody>
            </p:sp>
            <p:sp>
              <p:nvSpPr>
                <p:cNvPr id="17" name="ZoneTexte 44">
                  <a:extLst>
                    <a:ext uri="{FF2B5EF4-FFF2-40B4-BE49-F238E27FC236}">
                      <a16:creationId xmlns:a16="http://schemas.microsoft.com/office/drawing/2014/main" xmlns="" id="{A39852D0-A067-B701-7311-9A05CB060077}"/>
                    </a:ext>
                  </a:extLst>
                </p:cNvPr>
                <p:cNvSpPr txBox="1"/>
                <p:nvPr/>
              </p:nvSpPr>
              <p:spPr>
                <a:xfrm>
                  <a:off x="1990899" y="2555961"/>
                  <a:ext cx="1196564" cy="6077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152360" indent="-152360">
                    <a:spcAft>
                      <a:spcPts val="8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1333" dirty="0">
                      <a:solidFill>
                        <a:srgbClr val="343A66"/>
                      </a:solidFill>
                    </a:rPr>
                    <a:t>Asma</a:t>
                  </a:r>
                  <a:endParaRPr lang="en-US" sz="1333" baseline="30000" dirty="0">
                    <a:solidFill>
                      <a:srgbClr val="343A66"/>
                    </a:solidFill>
                  </a:endParaRPr>
                </a:p>
                <a:p>
                  <a:pPr marL="152360" indent="-152360">
                    <a:spcAft>
                      <a:spcPts val="800"/>
                    </a:spcAft>
                    <a:buFont typeface="Arial" panose="020B0604020202020204" pitchFamily="34" charset="0"/>
                    <a:buChar char="•"/>
                  </a:pPr>
                  <a:r>
                    <a:rPr lang="pt-BR" sz="1333" dirty="0">
                      <a:solidFill>
                        <a:srgbClr val="343A66"/>
                      </a:solidFill>
                    </a:rPr>
                    <a:t>Exacerbações</a:t>
                  </a:r>
                  <a:r>
                    <a:rPr lang="en-US" sz="1333" dirty="0">
                      <a:solidFill>
                        <a:srgbClr val="343A66"/>
                      </a:solidFill>
                    </a:rPr>
                    <a:t> de DPOC</a:t>
                  </a:r>
                  <a:endParaRPr lang="en-CA" sz="1333" baseline="30000" dirty="0">
                    <a:solidFill>
                      <a:srgbClr val="343A66"/>
                    </a:solidFill>
                  </a:endParaRPr>
                </a:p>
              </p:txBody>
            </p:sp>
          </p:grpSp>
          <p:pic>
            <p:nvPicPr>
              <p:cNvPr id="10" name="Graphique 8" descr="Poumons contour">
                <a:extLst>
                  <a:ext uri="{FF2B5EF4-FFF2-40B4-BE49-F238E27FC236}">
                    <a16:creationId xmlns:a16="http://schemas.microsoft.com/office/drawing/2014/main" xmlns="" id="{F53D2BC8-CA04-782E-2EF5-37608C28B4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p:blipFill>
            <p:spPr>
              <a:xfrm>
                <a:off x="495278" y="2049204"/>
                <a:ext cx="348847" cy="34884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12479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A897350A-4E19-26BE-166F-D0323E527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6003" y="987850"/>
            <a:ext cx="9904118" cy="5571067"/>
          </a:xfrm>
          <a:prstGeom prst="rect">
            <a:avLst/>
          </a:prstGeom>
        </p:spPr>
      </p:pic>
      <p:sp>
        <p:nvSpPr>
          <p:cNvPr id="4" name="Título 5">
            <a:extLst>
              <a:ext uri="{FF2B5EF4-FFF2-40B4-BE49-F238E27FC236}">
                <a16:creationId xmlns:a16="http://schemas.microsoft.com/office/drawing/2014/main" xmlns="" id="{23E20357-5E7A-18EC-3D78-E02AC57CFE99}"/>
              </a:ext>
            </a:extLst>
          </p:cNvPr>
          <p:cNvSpPr txBox="1">
            <a:spLocks/>
          </p:cNvSpPr>
          <p:nvPr/>
        </p:nvSpPr>
        <p:spPr>
          <a:xfrm>
            <a:off x="427512" y="82281"/>
            <a:ext cx="11329059" cy="1151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dirty="0"/>
              <a:t>Influenza </a:t>
            </a:r>
            <a:r>
              <a:rPr lang="en-US" sz="3200" b="1" dirty="0" err="1"/>
              <a:t>está</a:t>
            </a:r>
            <a:r>
              <a:rPr lang="en-US" sz="3200" b="1" dirty="0"/>
              <a:t> </a:t>
            </a:r>
            <a:r>
              <a:rPr lang="en-US" sz="3200" b="1" dirty="0" err="1"/>
              <a:t>associada</a:t>
            </a:r>
            <a:r>
              <a:rPr lang="en-US" sz="3200" b="1" dirty="0"/>
              <a:t> com </a:t>
            </a:r>
            <a:r>
              <a:rPr lang="en-US" sz="3200" b="1" dirty="0" err="1"/>
              <a:t>diversas</a:t>
            </a:r>
            <a:r>
              <a:rPr lang="en-US" sz="3200" b="1" dirty="0"/>
              <a:t> </a:t>
            </a:r>
            <a:r>
              <a:rPr lang="en-US" sz="3200" b="1" dirty="0" err="1"/>
              <a:t>complicações</a:t>
            </a:r>
            <a:r>
              <a:rPr lang="en-US" sz="3200" b="1" dirty="0"/>
              <a:t>: </a:t>
            </a:r>
            <a:r>
              <a:rPr lang="en-US" sz="3200" b="1" dirty="0" err="1"/>
              <a:t>efeito</a:t>
            </a:r>
            <a:r>
              <a:rPr lang="en-US" sz="3200" b="1" dirty="0"/>
              <a:t> </a:t>
            </a:r>
            <a:r>
              <a:rPr lang="en-US" sz="3200" b="1" dirty="0" err="1"/>
              <a:t>dominó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675584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7CF325D0-03AD-15F9-9BB5-9E0E27D624F4}"/>
              </a:ext>
            </a:extLst>
          </p:cNvPr>
          <p:cNvSpPr txBox="1">
            <a:spLocks/>
          </p:cNvSpPr>
          <p:nvPr/>
        </p:nvSpPr>
        <p:spPr>
          <a:xfrm>
            <a:off x="478387" y="197643"/>
            <a:ext cx="11409459" cy="1219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/>
              <a:t>Impacto</a:t>
            </a:r>
            <a:r>
              <a:rPr lang="en-US" sz="4000" dirty="0"/>
              <a:t> da Influenza </a:t>
            </a:r>
            <a:r>
              <a:rPr lang="en-US" sz="4000" dirty="0" err="1"/>
              <a:t>nas</a:t>
            </a:r>
            <a:r>
              <a:rPr lang="en-US" sz="4000" dirty="0"/>
              <a:t> 10 </a:t>
            </a:r>
            <a:r>
              <a:rPr lang="en-US" sz="4000" dirty="0" err="1"/>
              <a:t>maiores</a:t>
            </a:r>
            <a:r>
              <a:rPr lang="en-US" sz="4000" dirty="0"/>
              <a:t> </a:t>
            </a:r>
            <a:r>
              <a:rPr lang="en-US" sz="4000" dirty="0" err="1"/>
              <a:t>causas</a:t>
            </a:r>
            <a:r>
              <a:rPr lang="en-US" sz="4000" dirty="0"/>
              <a:t> de </a:t>
            </a:r>
            <a:r>
              <a:rPr lang="en-US" sz="4000" dirty="0" err="1"/>
              <a:t>morte</a:t>
            </a:r>
            <a:r>
              <a:rPr lang="en-US" sz="4000" dirty="0"/>
              <a:t> no </a:t>
            </a:r>
            <a:r>
              <a:rPr lang="en-US" sz="4000" dirty="0" err="1"/>
              <a:t>mundo</a:t>
            </a:r>
            <a:r>
              <a:rPr lang="en-US" sz="4000" dirty="0"/>
              <a:t> </a:t>
            </a:r>
            <a:r>
              <a:rPr lang="en-US" sz="4000" dirty="0" err="1"/>
              <a:t>em</a:t>
            </a:r>
            <a:r>
              <a:rPr lang="en-US" sz="4000" dirty="0"/>
              <a:t> 2019</a:t>
            </a:r>
            <a:endParaRPr lang="fr-FR" sz="4000" dirty="0"/>
          </a:p>
        </p:txBody>
      </p:sp>
      <p:sp>
        <p:nvSpPr>
          <p:cNvPr id="5" name="ZoneTexte 38">
            <a:extLst>
              <a:ext uri="{FF2B5EF4-FFF2-40B4-BE49-F238E27FC236}">
                <a16:creationId xmlns:a16="http://schemas.microsoft.com/office/drawing/2014/main" xmlns="" id="{D0EEA524-D085-8B4C-55E4-DE8653A33DE0}"/>
              </a:ext>
            </a:extLst>
          </p:cNvPr>
          <p:cNvSpPr txBox="1"/>
          <p:nvPr/>
        </p:nvSpPr>
        <p:spPr>
          <a:xfrm>
            <a:off x="2250595" y="6295171"/>
            <a:ext cx="9137072" cy="523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173">
              <a:defRPr/>
            </a:pPr>
            <a:r>
              <a:rPr lang="en-US" sz="933" dirty="0">
                <a:solidFill>
                  <a:srgbClr val="1C2766"/>
                </a:solidFill>
                <a:latin typeface="Arial" panose="020B0604020202020204"/>
              </a:rPr>
              <a:t>COPD: chronic obstructive pulmonary disease; CVD: cardiovascular disease; LRTI: lower respiratory tract infection.</a:t>
            </a:r>
          </a:p>
          <a:p>
            <a:pPr algn="just" defTabSz="914173">
              <a:defRPr/>
            </a:pPr>
            <a:r>
              <a:rPr lang="en-US" sz="933" b="1" dirty="0">
                <a:solidFill>
                  <a:srgbClr val="1C2766"/>
                </a:solidFill>
                <a:latin typeface="Arial" panose="020B0604020202020204"/>
              </a:rPr>
              <a:t>1. </a:t>
            </a:r>
            <a:r>
              <a:rPr lang="en-US" sz="933" dirty="0">
                <a:solidFill>
                  <a:srgbClr val="1C2766"/>
                </a:solidFill>
                <a:latin typeface="Arial" panose="020B0604020202020204"/>
                <a:hlinkClick r:id="rId2"/>
              </a:rPr>
              <a:t>WHO. Top 10 causes of death</a:t>
            </a:r>
            <a:r>
              <a:rPr lang="en-US" sz="933" dirty="0">
                <a:solidFill>
                  <a:srgbClr val="1C2766"/>
                </a:solidFill>
                <a:latin typeface="Arial" panose="020B0604020202020204"/>
              </a:rPr>
              <a:t>. </a:t>
            </a:r>
            <a:r>
              <a:rPr lang="en-US" sz="933" b="1" dirty="0">
                <a:solidFill>
                  <a:srgbClr val="1C2766"/>
                </a:solidFill>
                <a:latin typeface="Arial" panose="020B0604020202020204"/>
              </a:rPr>
              <a:t>2. </a:t>
            </a:r>
            <a:r>
              <a:rPr lang="en-US" sz="933" dirty="0">
                <a:solidFill>
                  <a:srgbClr val="1C2766"/>
                </a:solidFill>
                <a:latin typeface="Arial" panose="020B0604020202020204"/>
                <a:hlinkClick r:id="rId3"/>
              </a:rPr>
              <a:t>WHO. </a:t>
            </a:r>
            <a:r>
              <a:rPr lang="en-GB" sz="933" dirty="0">
                <a:solidFill>
                  <a:srgbClr val="1C2766"/>
                </a:solidFill>
                <a:latin typeface="Arial" panose="020B0604020202020204"/>
                <a:hlinkClick r:id="rId3"/>
              </a:rPr>
              <a:t>Up to 650 000 people die of respiratory diseases linked to seasonal flu each year</a:t>
            </a:r>
            <a:r>
              <a:rPr lang="en-GB" sz="933" dirty="0">
                <a:solidFill>
                  <a:srgbClr val="1C2766"/>
                </a:solidFill>
                <a:latin typeface="Arial" panose="020B0604020202020204"/>
              </a:rPr>
              <a:t>. </a:t>
            </a:r>
            <a:r>
              <a:rPr lang="en-US" sz="933" b="1" dirty="0">
                <a:solidFill>
                  <a:srgbClr val="1C2766"/>
                </a:solidFill>
                <a:latin typeface="Arial" panose="020B0604020202020204"/>
              </a:rPr>
              <a:t>3. </a:t>
            </a:r>
            <a:r>
              <a:rPr lang="en-US" sz="933" dirty="0">
                <a:solidFill>
                  <a:srgbClr val="1C2766"/>
                </a:solidFill>
                <a:latin typeface="Arial" panose="020B0604020202020204"/>
                <a:hlinkClick r:id="rId4"/>
              </a:rPr>
              <a:t>CDC. Flu and heart disease and stroke</a:t>
            </a:r>
            <a:r>
              <a:rPr lang="en-US" sz="933" dirty="0">
                <a:solidFill>
                  <a:srgbClr val="1C2766"/>
                </a:solidFill>
                <a:latin typeface="Arial" panose="020B0604020202020204"/>
              </a:rPr>
              <a:t>.</a:t>
            </a:r>
            <a:r>
              <a:rPr lang="en-US" altLang="fr-FR" sz="933" dirty="0">
                <a:solidFill>
                  <a:srgbClr val="1C2766"/>
                </a:solidFill>
                <a:latin typeface="Arial" panose="020B0604020202020204"/>
              </a:rPr>
              <a:t> </a:t>
            </a:r>
            <a:r>
              <a:rPr lang="en-US" sz="933" b="1" dirty="0">
                <a:solidFill>
                  <a:srgbClr val="1C2766"/>
                </a:solidFill>
                <a:latin typeface="Arial" panose="020B0604020202020204"/>
              </a:rPr>
              <a:t>4. </a:t>
            </a:r>
            <a:r>
              <a:rPr lang="en-US" sz="933" dirty="0">
                <a:solidFill>
                  <a:srgbClr val="1C2766"/>
                </a:solidFill>
                <a:latin typeface="Arial" panose="020B0604020202020204"/>
              </a:rPr>
              <a:t>Warren-Gash C, et al. </a:t>
            </a:r>
            <a:r>
              <a:rPr lang="en-US" sz="933" i="1" dirty="0">
                <a:solidFill>
                  <a:srgbClr val="1C2766"/>
                </a:solidFill>
                <a:latin typeface="Arial" panose="020B0604020202020204"/>
              </a:rPr>
              <a:t>Eur Respir J. </a:t>
            </a:r>
            <a:r>
              <a:rPr lang="en-US" sz="933" dirty="0">
                <a:solidFill>
                  <a:srgbClr val="1C2766"/>
                </a:solidFill>
                <a:latin typeface="Arial" panose="020B0604020202020204"/>
              </a:rPr>
              <a:t>2018;51(3):1701794. </a:t>
            </a:r>
            <a:r>
              <a:rPr lang="en-US" sz="933" b="1" dirty="0">
                <a:solidFill>
                  <a:srgbClr val="1C2766"/>
                </a:solidFill>
                <a:latin typeface="Arial" panose="020B0604020202020204"/>
              </a:rPr>
              <a:t>5.</a:t>
            </a:r>
            <a:r>
              <a:rPr lang="en-US" sz="933" dirty="0">
                <a:solidFill>
                  <a:srgbClr val="1C2766"/>
                </a:solidFill>
                <a:latin typeface="Arial" panose="020B0604020202020204"/>
              </a:rPr>
              <a:t> </a:t>
            </a:r>
            <a:r>
              <a:rPr lang="en-IN" sz="933" dirty="0" err="1">
                <a:solidFill>
                  <a:srgbClr val="1C2766"/>
                </a:solidFill>
                <a:latin typeface="Arial" panose="020B0604020202020204"/>
              </a:rPr>
              <a:t>Wesseling</a:t>
            </a:r>
            <a:r>
              <a:rPr lang="en-IN" sz="933" dirty="0">
                <a:solidFill>
                  <a:srgbClr val="1C2766"/>
                </a:solidFill>
                <a:latin typeface="Arial" panose="020B0604020202020204"/>
              </a:rPr>
              <a:t> G. </a:t>
            </a:r>
            <a:r>
              <a:rPr lang="en-IN" sz="933" i="1" dirty="0">
                <a:solidFill>
                  <a:srgbClr val="1C2766"/>
                </a:solidFill>
                <a:latin typeface="Arial" panose="020B0604020202020204"/>
              </a:rPr>
              <a:t>Int J Chron Obstruct </a:t>
            </a:r>
            <a:r>
              <a:rPr lang="en-IN" sz="933" i="1" dirty="0" err="1">
                <a:solidFill>
                  <a:srgbClr val="1C2766"/>
                </a:solidFill>
                <a:latin typeface="Arial" panose="020B0604020202020204"/>
              </a:rPr>
              <a:t>Pulmon</a:t>
            </a:r>
            <a:r>
              <a:rPr lang="en-IN" sz="933" i="1" dirty="0">
                <a:solidFill>
                  <a:srgbClr val="1C2766"/>
                </a:solidFill>
                <a:latin typeface="Arial" panose="020B0604020202020204"/>
              </a:rPr>
              <a:t> Dis</a:t>
            </a:r>
            <a:r>
              <a:rPr lang="en-IN" sz="933" dirty="0">
                <a:solidFill>
                  <a:srgbClr val="1C2766"/>
                </a:solidFill>
                <a:latin typeface="Arial" panose="020B0604020202020204"/>
              </a:rPr>
              <a:t>. 2007;2(1):5-10.</a:t>
            </a:r>
            <a:r>
              <a:rPr lang="en-US" sz="933" dirty="0">
                <a:solidFill>
                  <a:srgbClr val="1C2766"/>
                </a:solidFill>
                <a:latin typeface="Arial" panose="020B0604020202020204"/>
              </a:rPr>
              <a:t> </a:t>
            </a:r>
            <a:r>
              <a:rPr lang="en-US" sz="933" b="1" dirty="0">
                <a:solidFill>
                  <a:srgbClr val="1C2766"/>
                </a:solidFill>
                <a:latin typeface="Arial" panose="020B0604020202020204"/>
              </a:rPr>
              <a:t>6. </a:t>
            </a:r>
            <a:r>
              <a:rPr lang="en-US" sz="933" dirty="0">
                <a:solidFill>
                  <a:srgbClr val="1C2766"/>
                </a:solidFill>
                <a:latin typeface="Arial" panose="020B0604020202020204"/>
                <a:hlinkClick r:id="rId5"/>
              </a:rPr>
              <a:t>CDC. Flu &amp; People with Diabetes</a:t>
            </a:r>
            <a:r>
              <a:rPr lang="en-US" sz="933" dirty="0">
                <a:solidFill>
                  <a:srgbClr val="1C2766"/>
                </a:solidFill>
                <a:latin typeface="Arial" panose="020B0604020202020204"/>
              </a:rPr>
              <a:t>. </a:t>
            </a:r>
          </a:p>
        </p:txBody>
      </p:sp>
      <p:grpSp>
        <p:nvGrpSpPr>
          <p:cNvPr id="6" name="Group 37">
            <a:extLst>
              <a:ext uri="{FF2B5EF4-FFF2-40B4-BE49-F238E27FC236}">
                <a16:creationId xmlns:a16="http://schemas.microsoft.com/office/drawing/2014/main" xmlns="" id="{2F894281-BA3D-208F-089A-DDA8158BB572}"/>
              </a:ext>
            </a:extLst>
          </p:cNvPr>
          <p:cNvGrpSpPr/>
          <p:nvPr/>
        </p:nvGrpSpPr>
        <p:grpSpPr>
          <a:xfrm>
            <a:off x="6606463" y="1675870"/>
            <a:ext cx="2564140" cy="2470887"/>
            <a:chOff x="7297286" y="1653538"/>
            <a:chExt cx="2340000" cy="2470887"/>
          </a:xfrm>
        </p:grpSpPr>
        <p:sp>
          <p:nvSpPr>
            <p:cNvPr id="7" name="TextBox 43">
              <a:extLst>
                <a:ext uri="{FF2B5EF4-FFF2-40B4-BE49-F238E27FC236}">
                  <a16:creationId xmlns:a16="http://schemas.microsoft.com/office/drawing/2014/main" xmlns="" id="{35D227DE-61ED-7BF3-1C70-CBBC4470F9FA}"/>
                </a:ext>
              </a:extLst>
            </p:cNvPr>
            <p:cNvSpPr txBox="1"/>
            <p:nvPr/>
          </p:nvSpPr>
          <p:spPr>
            <a:xfrm>
              <a:off x="7297287" y="1653538"/>
              <a:ext cx="2339999" cy="9518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b" anchorCtr="0">
              <a:noAutofit/>
            </a:bodyPr>
            <a:lstStyle/>
            <a:p>
              <a:pPr defTabSz="914377">
                <a:spcAft>
                  <a:spcPts val="600"/>
                </a:spcAft>
                <a:defRPr/>
              </a:pPr>
              <a:r>
                <a:rPr lang="pt-BR" sz="1600" b="1" spc="11" dirty="0">
                  <a:solidFill>
                    <a:srgbClr val="343A66"/>
                  </a:solidFill>
                  <a:latin typeface="Arial" panose="020B0604020202020204"/>
                </a:rPr>
                <a:t>As infecções do trato respiratório inferior foram a quarta causa de morte global em 2019</a:t>
              </a:r>
              <a:r>
                <a:rPr lang="en-US" sz="1600" b="1" baseline="30000" dirty="0">
                  <a:solidFill>
                    <a:srgbClr val="343A66"/>
                  </a:solidFill>
                  <a:latin typeface="Arial" panose="020B0604020202020204"/>
                </a:rPr>
                <a:t>1</a:t>
              </a:r>
            </a:p>
          </p:txBody>
        </p:sp>
        <p:sp>
          <p:nvSpPr>
            <p:cNvPr id="8" name="TextBox 44">
              <a:extLst>
                <a:ext uri="{FF2B5EF4-FFF2-40B4-BE49-F238E27FC236}">
                  <a16:creationId xmlns:a16="http://schemas.microsoft.com/office/drawing/2014/main" xmlns="" id="{8B6401BC-68D6-01B4-DA3F-7076BB4919DD}"/>
                </a:ext>
              </a:extLst>
            </p:cNvPr>
            <p:cNvSpPr txBox="1"/>
            <p:nvPr/>
          </p:nvSpPr>
          <p:spPr>
            <a:xfrm>
              <a:off x="7297286" y="2842345"/>
              <a:ext cx="2340000" cy="12820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 anchorCtr="0">
              <a:noAutofit/>
            </a:bodyPr>
            <a:lstStyle/>
            <a:p>
              <a:pPr defTabSz="914377">
                <a:spcAft>
                  <a:spcPts val="400"/>
                </a:spcAft>
                <a:buClr>
                  <a:srgbClr val="525CA3"/>
                </a:buClr>
                <a:defRPr/>
              </a:pPr>
              <a:r>
                <a:rPr lang="pt-BR" sz="1600" dirty="0">
                  <a:solidFill>
                    <a:srgbClr val="343A66"/>
                  </a:solidFill>
                  <a:latin typeface="Arial" panose="020B0604020202020204"/>
                </a:rPr>
                <a:t>Mortes associadas à influenza são um dos principais contribuintes (estimados entre 290.000 e 650.000 mortes a cada ano</a:t>
              </a:r>
              <a:r>
                <a:rPr lang="en-US" sz="1600" dirty="0">
                  <a:solidFill>
                    <a:srgbClr val="343A66"/>
                  </a:solidFill>
                  <a:latin typeface="Arial" panose="020B0604020202020204"/>
                </a:rPr>
                <a:t>)</a:t>
              </a:r>
              <a:r>
                <a:rPr lang="en-US" sz="1600" baseline="30000" dirty="0">
                  <a:solidFill>
                    <a:srgbClr val="343A66"/>
                  </a:solidFill>
                  <a:latin typeface="Arial" panose="020B0604020202020204"/>
                </a:rPr>
                <a:t>2</a:t>
              </a:r>
              <a:r>
                <a:rPr lang="en-US" sz="1600" dirty="0">
                  <a:solidFill>
                    <a:srgbClr val="343A66"/>
                  </a:solidFill>
                  <a:latin typeface="Arial" panose="020B0604020202020204"/>
                </a:rPr>
                <a:t> </a:t>
              </a:r>
            </a:p>
          </p:txBody>
        </p:sp>
        <p:cxnSp>
          <p:nvCxnSpPr>
            <p:cNvPr id="9" name="Straight Arrow Connector 45">
              <a:extLst>
                <a:ext uri="{FF2B5EF4-FFF2-40B4-BE49-F238E27FC236}">
                  <a16:creationId xmlns:a16="http://schemas.microsoft.com/office/drawing/2014/main" xmlns="" id="{A922B3DA-7095-AEED-E65C-EE32020528DB}"/>
                </a:ext>
              </a:extLst>
            </p:cNvPr>
            <p:cNvCxnSpPr>
              <a:cxnSpLocks/>
            </p:cNvCxnSpPr>
            <p:nvPr/>
          </p:nvCxnSpPr>
          <p:spPr>
            <a:xfrm>
              <a:off x="7297286" y="2746714"/>
              <a:ext cx="2340000" cy="0"/>
            </a:xfrm>
            <a:prstGeom prst="straightConnector1">
              <a:avLst/>
            </a:prstGeom>
            <a:ln w="9525"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38">
            <a:extLst>
              <a:ext uri="{FF2B5EF4-FFF2-40B4-BE49-F238E27FC236}">
                <a16:creationId xmlns:a16="http://schemas.microsoft.com/office/drawing/2014/main" xmlns="" id="{FFB8CD8C-A6B5-C395-C92A-F87D0FCB3C99}"/>
              </a:ext>
            </a:extLst>
          </p:cNvPr>
          <p:cNvGrpSpPr/>
          <p:nvPr/>
        </p:nvGrpSpPr>
        <p:grpSpPr>
          <a:xfrm>
            <a:off x="9367846" y="1675870"/>
            <a:ext cx="2824153" cy="2340164"/>
            <a:chOff x="7297286" y="1653538"/>
            <a:chExt cx="2824153" cy="2340164"/>
          </a:xfrm>
        </p:grpSpPr>
        <p:sp>
          <p:nvSpPr>
            <p:cNvPr id="11" name="TextBox 40">
              <a:extLst>
                <a:ext uri="{FF2B5EF4-FFF2-40B4-BE49-F238E27FC236}">
                  <a16:creationId xmlns:a16="http://schemas.microsoft.com/office/drawing/2014/main" xmlns="" id="{5E626EBD-A043-4AE8-C8FA-CD725C1E7594}"/>
                </a:ext>
              </a:extLst>
            </p:cNvPr>
            <p:cNvSpPr txBox="1"/>
            <p:nvPr/>
          </p:nvSpPr>
          <p:spPr>
            <a:xfrm>
              <a:off x="7297286" y="1653538"/>
              <a:ext cx="2824153" cy="9518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b" anchorCtr="0">
              <a:noAutofit/>
            </a:bodyPr>
            <a:lstStyle/>
            <a:p>
              <a:pPr defTabSz="914377">
                <a:spcAft>
                  <a:spcPts val="600"/>
                </a:spcAft>
                <a:defRPr/>
              </a:pPr>
              <a:r>
                <a:rPr lang="pt-BR" sz="1600" b="1" dirty="0">
                  <a:solidFill>
                    <a:srgbClr val="343A66"/>
                  </a:solidFill>
                  <a:latin typeface="Arial" panose="020B0604020202020204"/>
                </a:rPr>
                <a:t>A gripe pode desencadear eventos cardiovasculares agudos, bem como exacerbar doenças crônicas subjacentes</a:t>
              </a:r>
              <a:r>
                <a:rPr lang="en-US" sz="1600" b="1" dirty="0">
                  <a:solidFill>
                    <a:srgbClr val="343A66"/>
                  </a:solidFill>
                  <a:latin typeface="Arial" panose="020B0604020202020204"/>
                </a:rPr>
                <a:t>:</a:t>
              </a:r>
            </a:p>
          </p:txBody>
        </p:sp>
        <p:sp>
          <p:nvSpPr>
            <p:cNvPr id="12" name="TextBox 41">
              <a:extLst>
                <a:ext uri="{FF2B5EF4-FFF2-40B4-BE49-F238E27FC236}">
                  <a16:creationId xmlns:a16="http://schemas.microsoft.com/office/drawing/2014/main" xmlns="" id="{4179D68B-764A-7AA7-9694-DE495C8361AA}"/>
                </a:ext>
              </a:extLst>
            </p:cNvPr>
            <p:cNvSpPr txBox="1"/>
            <p:nvPr/>
          </p:nvSpPr>
          <p:spPr>
            <a:xfrm>
              <a:off x="7297286" y="2842345"/>
              <a:ext cx="2520000" cy="11513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 anchorCtr="0">
              <a:noAutofit/>
            </a:bodyPr>
            <a:lstStyle/>
            <a:p>
              <a:pPr marL="237061" indent="-237061" defTabSz="914377">
                <a:spcAft>
                  <a:spcPts val="400"/>
                </a:spcAft>
                <a:buClr>
                  <a:srgbClr val="CF483E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1600" dirty="0" err="1">
                  <a:solidFill>
                    <a:srgbClr val="343A66"/>
                  </a:solidFill>
                  <a:latin typeface="Arial" panose="020B0604020202020204"/>
                </a:rPr>
                <a:t>Doença</a:t>
              </a:r>
              <a:r>
                <a:rPr lang="en-GB" sz="1600" dirty="0">
                  <a:solidFill>
                    <a:srgbClr val="343A66"/>
                  </a:solidFill>
                  <a:latin typeface="Arial" panose="020B0604020202020204"/>
                </a:rPr>
                <a:t> </a:t>
              </a:r>
              <a:r>
                <a:rPr lang="en-GB" sz="1600" dirty="0" err="1">
                  <a:solidFill>
                    <a:srgbClr val="343A66"/>
                  </a:solidFill>
                  <a:latin typeface="Arial" panose="020B0604020202020204"/>
                </a:rPr>
                <a:t>isquêmica</a:t>
              </a:r>
              <a:r>
                <a:rPr lang="en-GB" sz="1600" dirty="0">
                  <a:solidFill>
                    <a:srgbClr val="343A66"/>
                  </a:solidFill>
                  <a:latin typeface="Arial" panose="020B0604020202020204"/>
                </a:rPr>
                <a:t> do </a:t>
              </a:r>
              <a:r>
                <a:rPr lang="en-GB" sz="1600" dirty="0" err="1">
                  <a:solidFill>
                    <a:srgbClr val="343A66"/>
                  </a:solidFill>
                  <a:latin typeface="Arial" panose="020B0604020202020204"/>
                </a:rPr>
                <a:t>coração</a:t>
              </a:r>
              <a:r>
                <a:rPr lang="en-US" sz="1600" baseline="30000" dirty="0">
                  <a:solidFill>
                    <a:srgbClr val="343A66"/>
                  </a:solidFill>
                  <a:latin typeface="Arial" panose="020B0604020202020204"/>
                </a:rPr>
                <a:t>3</a:t>
              </a:r>
            </a:p>
            <a:p>
              <a:pPr marL="237061" indent="-237061" defTabSz="914377">
                <a:spcAft>
                  <a:spcPts val="400"/>
                </a:spcAft>
                <a:buClr>
                  <a:srgbClr val="CF483E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343A66"/>
                  </a:solidFill>
                  <a:latin typeface="Arial" panose="020B0604020202020204"/>
                </a:rPr>
                <a:t>AVC</a:t>
              </a:r>
              <a:r>
                <a:rPr lang="en-US" sz="1600" baseline="30000" dirty="0">
                  <a:solidFill>
                    <a:srgbClr val="343A66"/>
                  </a:solidFill>
                  <a:latin typeface="Arial" panose="020B0604020202020204"/>
                </a:rPr>
                <a:t>4</a:t>
              </a:r>
            </a:p>
            <a:p>
              <a:pPr marL="237061" indent="-237061" defTabSz="914377">
                <a:spcAft>
                  <a:spcPts val="400"/>
                </a:spcAft>
                <a:buClr>
                  <a:srgbClr val="CF483E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343A66"/>
                  </a:solidFill>
                  <a:latin typeface="Arial" panose="020B0604020202020204"/>
                </a:rPr>
                <a:t>DPOC</a:t>
              </a:r>
              <a:r>
                <a:rPr lang="en-US" sz="1600" baseline="30000" dirty="0">
                  <a:solidFill>
                    <a:srgbClr val="343A66"/>
                  </a:solidFill>
                  <a:latin typeface="Arial" panose="020B0604020202020204"/>
                </a:rPr>
                <a:t>5</a:t>
              </a:r>
            </a:p>
            <a:p>
              <a:pPr marL="237061" indent="-237061" defTabSz="914377">
                <a:spcAft>
                  <a:spcPts val="400"/>
                </a:spcAft>
                <a:buClr>
                  <a:srgbClr val="CF483E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343A66"/>
                  </a:solidFill>
                  <a:latin typeface="Arial" panose="020B0604020202020204"/>
                </a:rPr>
                <a:t>Diabetes mellitus</a:t>
              </a:r>
              <a:r>
                <a:rPr lang="en-US" sz="1600" baseline="30000" dirty="0">
                  <a:solidFill>
                    <a:srgbClr val="343A66"/>
                  </a:solidFill>
                  <a:latin typeface="Arial" panose="020B0604020202020204"/>
                </a:rPr>
                <a:t>6</a:t>
              </a:r>
            </a:p>
          </p:txBody>
        </p:sp>
        <p:cxnSp>
          <p:nvCxnSpPr>
            <p:cNvPr id="13" name="Straight Arrow Connector 42">
              <a:extLst>
                <a:ext uri="{FF2B5EF4-FFF2-40B4-BE49-F238E27FC236}">
                  <a16:creationId xmlns:a16="http://schemas.microsoft.com/office/drawing/2014/main" xmlns="" id="{DAB49A3F-CAC5-60E6-4BC6-6F5E1CE2CE60}"/>
                </a:ext>
              </a:extLst>
            </p:cNvPr>
            <p:cNvCxnSpPr>
              <a:cxnSpLocks/>
            </p:cNvCxnSpPr>
            <p:nvPr/>
          </p:nvCxnSpPr>
          <p:spPr>
            <a:xfrm>
              <a:off x="7297286" y="2746714"/>
              <a:ext cx="2160000" cy="0"/>
            </a:xfrm>
            <a:prstGeom prst="straightConnector1">
              <a:avLst/>
            </a:prstGeom>
            <a:ln w="9525"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3">
            <a:extLst>
              <a:ext uri="{FF2B5EF4-FFF2-40B4-BE49-F238E27FC236}">
                <a16:creationId xmlns:a16="http://schemas.microsoft.com/office/drawing/2014/main" xmlns="" id="{C844F178-75BA-B507-6D65-C11A49203908}"/>
              </a:ext>
            </a:extLst>
          </p:cNvPr>
          <p:cNvGrpSpPr/>
          <p:nvPr/>
        </p:nvGrpSpPr>
        <p:grpSpPr>
          <a:xfrm>
            <a:off x="7060876" y="4364890"/>
            <a:ext cx="4265577" cy="1314470"/>
            <a:chOff x="5212876" y="3273668"/>
            <a:chExt cx="3199183" cy="985853"/>
          </a:xfrm>
        </p:grpSpPr>
        <p:pic>
          <p:nvPicPr>
            <p:cNvPr id="15" name="Graphique 89" descr="Covid-19 avec un remplissage uni">
              <a:extLst>
                <a:ext uri="{FF2B5EF4-FFF2-40B4-BE49-F238E27FC236}">
                  <a16:creationId xmlns:a16="http://schemas.microsoft.com/office/drawing/2014/main" xmlns="" id="{2CE9255C-4FDD-D770-B395-A3BAF1F11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404758" y="3512962"/>
              <a:ext cx="507264" cy="507264"/>
            </a:xfrm>
            <a:prstGeom prst="rect">
              <a:avLst/>
            </a:prstGeom>
          </p:spPr>
        </p:pic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xmlns="" id="{BE61A483-6934-025D-F187-6ADDDB170764}"/>
                </a:ext>
              </a:extLst>
            </p:cNvPr>
            <p:cNvSpPr txBox="1"/>
            <p:nvPr/>
          </p:nvSpPr>
          <p:spPr>
            <a:xfrm>
              <a:off x="5212876" y="3273668"/>
              <a:ext cx="3199183" cy="985853"/>
            </a:xfrm>
            <a:prstGeom prst="roundRect">
              <a:avLst>
                <a:gd name="adj" fmla="val 30394"/>
              </a:avLst>
            </a:prstGeom>
            <a:noFill/>
            <a:ln w="19050">
              <a:solidFill>
                <a:srgbClr val="CF483E"/>
              </a:solidFill>
            </a:ln>
          </p:spPr>
          <p:txBody>
            <a:bodyPr wrap="square" lIns="1152000" tIns="36000" rIns="0" bIns="36000" rtlCol="0" anchor="ctr" anchorCtr="0">
              <a:noAutofit/>
            </a:bodyPr>
            <a:lstStyle/>
            <a:p>
              <a:pPr indent="-457083" algn="ctr" defTabSz="914173">
                <a:lnSpc>
                  <a:spcPct val="110000"/>
                </a:lnSpc>
                <a:spcAft>
                  <a:spcPts val="1400"/>
                </a:spcAft>
                <a:buClr>
                  <a:srgbClr val="CF483E"/>
                </a:buClr>
                <a:defRPr/>
              </a:pPr>
              <a:endParaRPr lang="en-US" sz="1600">
                <a:solidFill>
                  <a:srgbClr val="343A66"/>
                </a:solidFill>
                <a:latin typeface="Arial" panose="020B0604020202020204"/>
              </a:endParaRPr>
            </a:p>
          </p:txBody>
        </p:sp>
        <p:sp>
          <p:nvSpPr>
            <p:cNvPr id="17" name="ZoneTexte 90">
              <a:extLst>
                <a:ext uri="{FF2B5EF4-FFF2-40B4-BE49-F238E27FC236}">
                  <a16:creationId xmlns:a16="http://schemas.microsoft.com/office/drawing/2014/main" xmlns="" id="{2B19908C-80B9-EDF1-97C5-7042E310CD82}"/>
                </a:ext>
              </a:extLst>
            </p:cNvPr>
            <p:cNvSpPr txBox="1"/>
            <p:nvPr/>
          </p:nvSpPr>
          <p:spPr>
            <a:xfrm>
              <a:off x="5810083" y="3443429"/>
              <a:ext cx="2418830" cy="623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>
                <a:spcAft>
                  <a:spcPts val="600"/>
                </a:spcAft>
                <a:defRPr/>
              </a:pPr>
              <a:r>
                <a:rPr lang="pt-BR" sz="1600" b="1" dirty="0">
                  <a:solidFill>
                    <a:srgbClr val="343A66"/>
                  </a:solidFill>
                  <a:latin typeface="Arial" panose="020B0604020202020204"/>
                </a:rPr>
                <a:t>Nas mortes atribuídas a essas condições, a gripe é um fator contribuinte subestimado</a:t>
              </a:r>
              <a:endParaRPr lang="en-US" sz="1600" b="1" dirty="0">
                <a:solidFill>
                  <a:srgbClr val="343A66"/>
                </a:solidFill>
                <a:latin typeface="Arial" panose="020B0604020202020204"/>
              </a:endParaRPr>
            </a:p>
          </p:txBody>
        </p:sp>
      </p:grpSp>
      <p:grpSp>
        <p:nvGrpSpPr>
          <p:cNvPr id="18" name="Group 5">
            <a:extLst>
              <a:ext uri="{FF2B5EF4-FFF2-40B4-BE49-F238E27FC236}">
                <a16:creationId xmlns:a16="http://schemas.microsoft.com/office/drawing/2014/main" xmlns="" id="{BE8102EC-5405-ACBA-55B5-E02A5D6F8EA6}"/>
              </a:ext>
            </a:extLst>
          </p:cNvPr>
          <p:cNvGrpSpPr/>
          <p:nvPr/>
        </p:nvGrpSpPr>
        <p:grpSpPr>
          <a:xfrm>
            <a:off x="304153" y="1675870"/>
            <a:ext cx="6105067" cy="4215836"/>
            <a:chOff x="228115" y="1256902"/>
            <a:chExt cx="4578800" cy="3161877"/>
          </a:xfrm>
        </p:grpSpPr>
        <p:sp>
          <p:nvSpPr>
            <p:cNvPr id="19" name="Rectangle 77">
              <a:extLst>
                <a:ext uri="{FF2B5EF4-FFF2-40B4-BE49-F238E27FC236}">
                  <a16:creationId xmlns:a16="http://schemas.microsoft.com/office/drawing/2014/main" xmlns="" id="{FBEEB927-A043-27D6-3DE3-E79ECACA9655}"/>
                </a:ext>
              </a:extLst>
            </p:cNvPr>
            <p:cNvSpPr/>
            <p:nvPr/>
          </p:nvSpPr>
          <p:spPr>
            <a:xfrm>
              <a:off x="271131" y="1256902"/>
              <a:ext cx="4535784" cy="3161877"/>
            </a:xfrm>
            <a:prstGeom prst="rect">
              <a:avLst/>
            </a:prstGeom>
            <a:solidFill>
              <a:srgbClr val="EAEAF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GB" sz="1200" b="1" kern="0">
                <a:solidFill>
                  <a:srgbClr val="525CA3"/>
                </a:solidFill>
                <a:latin typeface="Arial" panose="020B0604020202020204"/>
              </a:endParaRPr>
            </a:p>
          </p:txBody>
        </p:sp>
        <p:graphicFrame>
          <p:nvGraphicFramePr>
            <p:cNvPr id="20" name="Chart 78">
              <a:extLst>
                <a:ext uri="{FF2B5EF4-FFF2-40B4-BE49-F238E27FC236}">
                  <a16:creationId xmlns:a16="http://schemas.microsoft.com/office/drawing/2014/main" xmlns="" id="{CBA3FA62-47C5-CFEE-713A-9F8EE9A3186E}"/>
                </a:ext>
              </a:extLst>
            </p:cNvPr>
            <p:cNvGraphicFramePr/>
            <p:nvPr/>
          </p:nvGraphicFramePr>
          <p:xfrm>
            <a:off x="1098415" y="1426758"/>
            <a:ext cx="3646320" cy="29193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pSp>
          <p:nvGrpSpPr>
            <p:cNvPr id="21" name="Group 79">
              <a:extLst>
                <a:ext uri="{FF2B5EF4-FFF2-40B4-BE49-F238E27FC236}">
                  <a16:creationId xmlns:a16="http://schemas.microsoft.com/office/drawing/2014/main" xmlns="" id="{153E7CA9-80AD-C824-5C5A-3A53FAE8639F}"/>
                </a:ext>
              </a:extLst>
            </p:cNvPr>
            <p:cNvGrpSpPr/>
            <p:nvPr/>
          </p:nvGrpSpPr>
          <p:grpSpPr>
            <a:xfrm>
              <a:off x="228115" y="1530902"/>
              <a:ext cx="1028512" cy="2485443"/>
              <a:chOff x="203112" y="1106900"/>
              <a:chExt cx="1022439" cy="2615765"/>
            </a:xfrm>
          </p:grpSpPr>
          <p:sp>
            <p:nvSpPr>
              <p:cNvPr id="34" name="TextBox 80">
                <a:extLst>
                  <a:ext uri="{FF2B5EF4-FFF2-40B4-BE49-F238E27FC236}">
                    <a16:creationId xmlns:a16="http://schemas.microsoft.com/office/drawing/2014/main" xmlns="" id="{9CBE1C4B-A8D0-A108-B1C1-537F228C50D6}"/>
                  </a:ext>
                </a:extLst>
              </p:cNvPr>
              <p:cNvSpPr txBox="1"/>
              <p:nvPr/>
            </p:nvSpPr>
            <p:spPr>
              <a:xfrm>
                <a:off x="203112" y="1106900"/>
                <a:ext cx="1022439" cy="17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377">
                  <a:defRPr/>
                </a:pPr>
                <a:r>
                  <a:rPr lang="en-IN" sz="800" kern="0">
                    <a:solidFill>
                      <a:srgbClr val="525CA3"/>
                    </a:solidFill>
                    <a:latin typeface="Arial" panose="020B0604020202020204"/>
                  </a:rPr>
                  <a:t>Ischemic heart disease</a:t>
                </a:r>
              </a:p>
            </p:txBody>
          </p:sp>
          <p:sp>
            <p:nvSpPr>
              <p:cNvPr id="35" name="TextBox 81">
                <a:extLst>
                  <a:ext uri="{FF2B5EF4-FFF2-40B4-BE49-F238E27FC236}">
                    <a16:creationId xmlns:a16="http://schemas.microsoft.com/office/drawing/2014/main" xmlns="" id="{5CA81CF2-9D7C-589E-7657-F1D2DF71EB3C}"/>
                  </a:ext>
                </a:extLst>
              </p:cNvPr>
              <p:cNvSpPr txBox="1"/>
              <p:nvPr/>
            </p:nvSpPr>
            <p:spPr>
              <a:xfrm>
                <a:off x="203112" y="1376725"/>
                <a:ext cx="421569" cy="17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377">
                  <a:defRPr/>
                </a:pPr>
                <a:r>
                  <a:rPr lang="en-IN" sz="800" kern="0">
                    <a:solidFill>
                      <a:srgbClr val="525CA3"/>
                    </a:solidFill>
                    <a:latin typeface="Arial" panose="020B0604020202020204"/>
                  </a:rPr>
                  <a:t>Stroke</a:t>
                </a:r>
              </a:p>
            </p:txBody>
          </p:sp>
          <p:sp>
            <p:nvSpPr>
              <p:cNvPr id="36" name="TextBox 82">
                <a:extLst>
                  <a:ext uri="{FF2B5EF4-FFF2-40B4-BE49-F238E27FC236}">
                    <a16:creationId xmlns:a16="http://schemas.microsoft.com/office/drawing/2014/main" xmlns="" id="{BA0C0441-EE86-FCED-FF80-BE14D9E03E1D}"/>
                  </a:ext>
                </a:extLst>
              </p:cNvPr>
              <p:cNvSpPr txBox="1"/>
              <p:nvPr/>
            </p:nvSpPr>
            <p:spPr>
              <a:xfrm>
                <a:off x="203112" y="1951126"/>
                <a:ext cx="358069" cy="17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377">
                  <a:defRPr/>
                </a:pPr>
                <a:r>
                  <a:rPr lang="en-IN" sz="800" kern="0">
                    <a:solidFill>
                      <a:srgbClr val="525CA3"/>
                    </a:solidFill>
                    <a:latin typeface="Arial" panose="020B0604020202020204"/>
                  </a:rPr>
                  <a:t>LRTI</a:t>
                </a:r>
              </a:p>
            </p:txBody>
          </p:sp>
          <p:sp>
            <p:nvSpPr>
              <p:cNvPr id="37" name="TextBox 83">
                <a:extLst>
                  <a:ext uri="{FF2B5EF4-FFF2-40B4-BE49-F238E27FC236}">
                    <a16:creationId xmlns:a16="http://schemas.microsoft.com/office/drawing/2014/main" xmlns="" id="{1D2FDBEE-3621-25F0-6AAE-CDD0473A7C06}"/>
                  </a:ext>
                </a:extLst>
              </p:cNvPr>
              <p:cNvSpPr txBox="1"/>
              <p:nvPr/>
            </p:nvSpPr>
            <p:spPr>
              <a:xfrm>
                <a:off x="203112" y="2197213"/>
                <a:ext cx="916869" cy="17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377">
                  <a:defRPr/>
                </a:pPr>
                <a:r>
                  <a:rPr lang="en-IN" sz="800" kern="0">
                    <a:solidFill>
                      <a:srgbClr val="525CA3"/>
                    </a:solidFill>
                    <a:latin typeface="Arial" panose="020B0604020202020204"/>
                  </a:rPr>
                  <a:t>Neonatal conditions</a:t>
                </a:r>
              </a:p>
            </p:txBody>
          </p:sp>
          <p:sp>
            <p:nvSpPr>
              <p:cNvPr id="38" name="TextBox 84">
                <a:extLst>
                  <a:ext uri="{FF2B5EF4-FFF2-40B4-BE49-F238E27FC236}">
                    <a16:creationId xmlns:a16="http://schemas.microsoft.com/office/drawing/2014/main" xmlns="" id="{C78876BF-72D4-A3EA-3940-F2B1EDA78551}"/>
                  </a:ext>
                </a:extLst>
              </p:cNvPr>
              <p:cNvSpPr txBox="1"/>
              <p:nvPr/>
            </p:nvSpPr>
            <p:spPr>
              <a:xfrm>
                <a:off x="203112" y="2414200"/>
                <a:ext cx="934879" cy="2672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377">
                  <a:defRPr/>
                </a:pPr>
                <a:r>
                  <a:rPr lang="en-IN" sz="800" kern="0">
                    <a:solidFill>
                      <a:srgbClr val="525CA3"/>
                    </a:solidFill>
                    <a:latin typeface="Arial" panose="020B0604020202020204"/>
                  </a:rPr>
                  <a:t>Trachea, bronchus, lung cancers</a:t>
                </a:r>
              </a:p>
            </p:txBody>
          </p:sp>
          <p:sp>
            <p:nvSpPr>
              <p:cNvPr id="39" name="TextBox 85">
                <a:extLst>
                  <a:ext uri="{FF2B5EF4-FFF2-40B4-BE49-F238E27FC236}">
                    <a16:creationId xmlns:a16="http://schemas.microsoft.com/office/drawing/2014/main" xmlns="" id="{0BD91D5D-2C72-6C91-B13B-7AA580721892}"/>
                  </a:ext>
                </a:extLst>
              </p:cNvPr>
              <p:cNvSpPr txBox="1"/>
              <p:nvPr/>
            </p:nvSpPr>
            <p:spPr>
              <a:xfrm>
                <a:off x="203112" y="2682206"/>
                <a:ext cx="934879" cy="2672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377">
                  <a:defRPr/>
                </a:pPr>
                <a:r>
                  <a:rPr lang="en-IN" sz="800" kern="0">
                    <a:solidFill>
                      <a:srgbClr val="525CA3"/>
                    </a:solidFill>
                    <a:latin typeface="Arial" panose="020B0604020202020204"/>
                  </a:rPr>
                  <a:t>Alzheimer’s disease and other dementias</a:t>
                </a:r>
              </a:p>
            </p:txBody>
          </p:sp>
          <p:sp>
            <p:nvSpPr>
              <p:cNvPr id="40" name="TextBox 86">
                <a:extLst>
                  <a:ext uri="{FF2B5EF4-FFF2-40B4-BE49-F238E27FC236}">
                    <a16:creationId xmlns:a16="http://schemas.microsoft.com/office/drawing/2014/main" xmlns="" id="{7CA61F79-667D-DB82-7024-E5FB3F19D343}"/>
                  </a:ext>
                </a:extLst>
              </p:cNvPr>
              <p:cNvSpPr txBox="1"/>
              <p:nvPr/>
            </p:nvSpPr>
            <p:spPr>
              <a:xfrm>
                <a:off x="203112" y="3007497"/>
                <a:ext cx="934879" cy="17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377">
                  <a:defRPr/>
                </a:pPr>
                <a:r>
                  <a:rPr lang="en-IN" sz="800" kern="0">
                    <a:solidFill>
                      <a:srgbClr val="525CA3"/>
                    </a:solidFill>
                    <a:latin typeface="Arial" panose="020B0604020202020204"/>
                  </a:rPr>
                  <a:t>Diarrhoeal diseases</a:t>
                </a:r>
              </a:p>
            </p:txBody>
          </p:sp>
          <p:sp>
            <p:nvSpPr>
              <p:cNvPr id="41" name="TextBox 87">
                <a:extLst>
                  <a:ext uri="{FF2B5EF4-FFF2-40B4-BE49-F238E27FC236}">
                    <a16:creationId xmlns:a16="http://schemas.microsoft.com/office/drawing/2014/main" xmlns="" id="{3FB26CA3-EAA5-826D-DAF6-0C4E7767CDBA}"/>
                  </a:ext>
                </a:extLst>
              </p:cNvPr>
              <p:cNvSpPr txBox="1"/>
              <p:nvPr/>
            </p:nvSpPr>
            <p:spPr>
              <a:xfrm>
                <a:off x="203112" y="3284292"/>
                <a:ext cx="934879" cy="17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377">
                  <a:defRPr/>
                </a:pPr>
                <a:r>
                  <a:rPr lang="en-IN" sz="800" kern="0">
                    <a:solidFill>
                      <a:srgbClr val="525CA3"/>
                    </a:solidFill>
                    <a:latin typeface="Arial" panose="020B0604020202020204"/>
                  </a:rPr>
                  <a:t>Diabetes mellitus</a:t>
                </a:r>
              </a:p>
            </p:txBody>
          </p:sp>
          <p:sp>
            <p:nvSpPr>
              <p:cNvPr id="42" name="TextBox 91">
                <a:extLst>
                  <a:ext uri="{FF2B5EF4-FFF2-40B4-BE49-F238E27FC236}">
                    <a16:creationId xmlns:a16="http://schemas.microsoft.com/office/drawing/2014/main" xmlns="" id="{01C27CDE-714B-B340-9DB5-207CF2542F6B}"/>
                  </a:ext>
                </a:extLst>
              </p:cNvPr>
              <p:cNvSpPr txBox="1"/>
              <p:nvPr/>
            </p:nvSpPr>
            <p:spPr>
              <a:xfrm>
                <a:off x="203112" y="1645882"/>
                <a:ext cx="421569" cy="17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377">
                  <a:defRPr/>
                </a:pPr>
                <a:r>
                  <a:rPr lang="en-IN" sz="800" kern="0">
                    <a:solidFill>
                      <a:srgbClr val="525CA3"/>
                    </a:solidFill>
                    <a:latin typeface="Arial" panose="020B0604020202020204"/>
                  </a:rPr>
                  <a:t>COPD</a:t>
                </a:r>
              </a:p>
            </p:txBody>
          </p:sp>
          <p:sp>
            <p:nvSpPr>
              <p:cNvPr id="43" name="TextBox 92">
                <a:extLst>
                  <a:ext uri="{FF2B5EF4-FFF2-40B4-BE49-F238E27FC236}">
                    <a16:creationId xmlns:a16="http://schemas.microsoft.com/office/drawing/2014/main" xmlns="" id="{D76EFC67-D8C9-DE60-B37A-FDE5B7BF40BE}"/>
                  </a:ext>
                </a:extLst>
              </p:cNvPr>
              <p:cNvSpPr txBox="1"/>
              <p:nvPr/>
            </p:nvSpPr>
            <p:spPr>
              <a:xfrm>
                <a:off x="203112" y="3552610"/>
                <a:ext cx="934879" cy="17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377">
                  <a:defRPr/>
                </a:pPr>
                <a:r>
                  <a:rPr lang="en-IN" sz="800" kern="0">
                    <a:solidFill>
                      <a:srgbClr val="525CA3"/>
                    </a:solidFill>
                    <a:latin typeface="Arial" panose="020B0604020202020204"/>
                  </a:rPr>
                  <a:t>Kidney diseases</a:t>
                </a:r>
              </a:p>
            </p:txBody>
          </p:sp>
        </p:grpSp>
        <p:grpSp>
          <p:nvGrpSpPr>
            <p:cNvPr id="22" name="Group 93">
              <a:extLst>
                <a:ext uri="{FF2B5EF4-FFF2-40B4-BE49-F238E27FC236}">
                  <a16:creationId xmlns:a16="http://schemas.microsoft.com/office/drawing/2014/main" xmlns="" id="{C03C788D-4348-E30E-2778-6275F21F1BE2}"/>
                </a:ext>
              </a:extLst>
            </p:cNvPr>
            <p:cNvGrpSpPr/>
            <p:nvPr/>
          </p:nvGrpSpPr>
          <p:grpSpPr>
            <a:xfrm>
              <a:off x="3723749" y="1311739"/>
              <a:ext cx="480544" cy="126706"/>
              <a:chOff x="4268655" y="825445"/>
              <a:chExt cx="477707" cy="133350"/>
            </a:xfrm>
          </p:grpSpPr>
          <p:sp>
            <p:nvSpPr>
              <p:cNvPr id="32" name="Rectangle 94">
                <a:extLst>
                  <a:ext uri="{FF2B5EF4-FFF2-40B4-BE49-F238E27FC236}">
                    <a16:creationId xmlns:a16="http://schemas.microsoft.com/office/drawing/2014/main" xmlns="" id="{EDB13596-A47A-9308-9257-1AC03756ECBA}"/>
                  </a:ext>
                </a:extLst>
              </p:cNvPr>
              <p:cNvSpPr/>
              <p:nvPr/>
            </p:nvSpPr>
            <p:spPr>
              <a:xfrm>
                <a:off x="4268655" y="847670"/>
                <a:ext cx="82550" cy="88900"/>
              </a:xfrm>
              <a:prstGeom prst="rect">
                <a:avLst/>
              </a:prstGeom>
              <a:solidFill>
                <a:srgbClr val="6B747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IN" kern="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33" name="TextBox 95">
                <a:extLst>
                  <a:ext uri="{FF2B5EF4-FFF2-40B4-BE49-F238E27FC236}">
                    <a16:creationId xmlns:a16="http://schemas.microsoft.com/office/drawing/2014/main" xmlns="" id="{2F308B45-E643-47B0-4070-0E6EFDAE7692}"/>
                  </a:ext>
                </a:extLst>
              </p:cNvPr>
              <p:cNvSpPr txBox="1"/>
              <p:nvPr/>
            </p:nvSpPr>
            <p:spPr>
              <a:xfrm>
                <a:off x="4425554" y="825445"/>
                <a:ext cx="320808" cy="133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914377">
                  <a:defRPr/>
                </a:pPr>
                <a:r>
                  <a:rPr lang="en-IN" sz="1333" b="1" kern="0">
                    <a:solidFill>
                      <a:srgbClr val="6B747B"/>
                    </a:solidFill>
                    <a:latin typeface="Arial" panose="020B0604020202020204"/>
                  </a:rPr>
                  <a:t>2019</a:t>
                </a:r>
              </a:p>
            </p:txBody>
          </p:sp>
        </p:grpSp>
        <p:grpSp>
          <p:nvGrpSpPr>
            <p:cNvPr id="23" name="Group 96">
              <a:extLst>
                <a:ext uri="{FF2B5EF4-FFF2-40B4-BE49-F238E27FC236}">
                  <a16:creationId xmlns:a16="http://schemas.microsoft.com/office/drawing/2014/main" xmlns="" id="{2D64D32D-7CB0-6215-2107-88DBA47DB589}"/>
                </a:ext>
              </a:extLst>
            </p:cNvPr>
            <p:cNvGrpSpPr/>
            <p:nvPr/>
          </p:nvGrpSpPr>
          <p:grpSpPr>
            <a:xfrm>
              <a:off x="4279084" y="1311739"/>
              <a:ext cx="480544" cy="126706"/>
              <a:chOff x="4276722" y="952409"/>
              <a:chExt cx="477707" cy="133350"/>
            </a:xfrm>
          </p:grpSpPr>
          <p:sp>
            <p:nvSpPr>
              <p:cNvPr id="30" name="Rectangle 97">
                <a:extLst>
                  <a:ext uri="{FF2B5EF4-FFF2-40B4-BE49-F238E27FC236}">
                    <a16:creationId xmlns:a16="http://schemas.microsoft.com/office/drawing/2014/main" xmlns="" id="{AD73D591-0E3E-0E18-507C-D60F9FECC5A3}"/>
                  </a:ext>
                </a:extLst>
              </p:cNvPr>
              <p:cNvSpPr/>
              <p:nvPr/>
            </p:nvSpPr>
            <p:spPr>
              <a:xfrm>
                <a:off x="4276722" y="974634"/>
                <a:ext cx="82550" cy="88900"/>
              </a:xfrm>
              <a:prstGeom prst="rect">
                <a:avLst/>
              </a:prstGeom>
              <a:pattFill prst="wdDnDiag">
                <a:fgClr>
                  <a:srgbClr val="6B747B"/>
                </a:fgClr>
                <a:bgClr>
                  <a:srgbClr val="FFFFFF"/>
                </a:bgClr>
              </a:patt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IN" kern="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31" name="TextBox 98">
                <a:extLst>
                  <a:ext uri="{FF2B5EF4-FFF2-40B4-BE49-F238E27FC236}">
                    <a16:creationId xmlns:a16="http://schemas.microsoft.com/office/drawing/2014/main" xmlns="" id="{F0E1B578-F1DE-CF62-391B-80425A2A7C9D}"/>
                  </a:ext>
                </a:extLst>
              </p:cNvPr>
              <p:cNvSpPr txBox="1"/>
              <p:nvPr/>
            </p:nvSpPr>
            <p:spPr>
              <a:xfrm>
                <a:off x="4433621" y="952409"/>
                <a:ext cx="320808" cy="133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914377">
                  <a:defRPr/>
                </a:pPr>
                <a:r>
                  <a:rPr lang="en-IN" sz="1333" b="1" kern="0">
                    <a:solidFill>
                      <a:srgbClr val="6B747B"/>
                    </a:solidFill>
                    <a:latin typeface="Arial" panose="020B0604020202020204"/>
                  </a:rPr>
                  <a:t>2000</a:t>
                </a:r>
              </a:p>
            </p:txBody>
          </p:sp>
        </p:grpSp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xmlns="" id="{D7C7125F-567E-E05F-9C00-DCC09D21F993}"/>
                </a:ext>
              </a:extLst>
            </p:cNvPr>
            <p:cNvGrpSpPr/>
            <p:nvPr/>
          </p:nvGrpSpPr>
          <p:grpSpPr>
            <a:xfrm>
              <a:off x="333342" y="1329811"/>
              <a:ext cx="1830986" cy="120736"/>
              <a:chOff x="333342" y="1329811"/>
              <a:chExt cx="1830986" cy="120736"/>
            </a:xfrm>
          </p:grpSpPr>
          <p:sp>
            <p:nvSpPr>
              <p:cNvPr id="26" name="Rectangle 100">
                <a:extLst>
                  <a:ext uri="{FF2B5EF4-FFF2-40B4-BE49-F238E27FC236}">
                    <a16:creationId xmlns:a16="http://schemas.microsoft.com/office/drawing/2014/main" xmlns="" id="{00A39241-B10D-6B23-F1E6-01939B7A118A}"/>
                  </a:ext>
                </a:extLst>
              </p:cNvPr>
              <p:cNvSpPr/>
              <p:nvPr/>
            </p:nvSpPr>
            <p:spPr>
              <a:xfrm>
                <a:off x="333342" y="1347944"/>
                <a:ext cx="87778" cy="84471"/>
              </a:xfrm>
              <a:prstGeom prst="rect">
                <a:avLst/>
              </a:prstGeom>
              <a:solidFill>
                <a:srgbClr val="525CA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IN" sz="1067" kern="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27" name="TextBox 101">
                <a:extLst>
                  <a:ext uri="{FF2B5EF4-FFF2-40B4-BE49-F238E27FC236}">
                    <a16:creationId xmlns:a16="http://schemas.microsoft.com/office/drawing/2014/main" xmlns="" id="{DECB48FA-2745-35D9-A892-7AB12FC90BC3}"/>
                  </a:ext>
                </a:extLst>
              </p:cNvPr>
              <p:cNvSpPr txBox="1"/>
              <p:nvPr/>
            </p:nvSpPr>
            <p:spPr>
              <a:xfrm>
                <a:off x="456880" y="1329811"/>
                <a:ext cx="859521" cy="1207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defTabSz="914377">
                  <a:defRPr/>
                </a:pPr>
                <a:r>
                  <a:rPr lang="en-IN" sz="933" kern="0">
                    <a:solidFill>
                      <a:srgbClr val="6B747B"/>
                    </a:solidFill>
                    <a:latin typeface="Arial" panose="020B0604020202020204"/>
                  </a:rPr>
                  <a:t>Noncommunicable</a:t>
                </a:r>
                <a:endParaRPr lang="en-IN" sz="1067" kern="0">
                  <a:solidFill>
                    <a:srgbClr val="6B747B"/>
                  </a:solidFill>
                  <a:latin typeface="Arial" panose="020B0604020202020204"/>
                </a:endParaRPr>
              </a:p>
            </p:txBody>
          </p:sp>
          <p:sp>
            <p:nvSpPr>
              <p:cNvPr id="28" name="Rectangle 102">
                <a:extLst>
                  <a:ext uri="{FF2B5EF4-FFF2-40B4-BE49-F238E27FC236}">
                    <a16:creationId xmlns:a16="http://schemas.microsoft.com/office/drawing/2014/main" xmlns="" id="{4431B50B-13FD-51FE-C2E1-A5C81C27A231}"/>
                  </a:ext>
                </a:extLst>
              </p:cNvPr>
              <p:cNvSpPr/>
              <p:nvPr/>
            </p:nvSpPr>
            <p:spPr>
              <a:xfrm>
                <a:off x="1352161" y="1347944"/>
                <a:ext cx="87778" cy="84471"/>
              </a:xfrm>
              <a:prstGeom prst="rect">
                <a:avLst/>
              </a:prstGeom>
              <a:solidFill>
                <a:srgbClr val="BCBC1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IN" sz="1067" kern="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29" name="TextBox 103">
                <a:extLst>
                  <a:ext uri="{FF2B5EF4-FFF2-40B4-BE49-F238E27FC236}">
                    <a16:creationId xmlns:a16="http://schemas.microsoft.com/office/drawing/2014/main" xmlns="" id="{07E1C7CA-9A94-141A-BF60-029632143AD1}"/>
                  </a:ext>
                </a:extLst>
              </p:cNvPr>
              <p:cNvSpPr txBox="1"/>
              <p:nvPr/>
            </p:nvSpPr>
            <p:spPr>
              <a:xfrm>
                <a:off x="1475700" y="1333786"/>
                <a:ext cx="688628" cy="1127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defTabSz="914377">
                  <a:defRPr/>
                </a:pPr>
                <a:r>
                  <a:rPr lang="en-IN" sz="933" kern="0">
                    <a:solidFill>
                      <a:srgbClr val="6B747B"/>
                    </a:solidFill>
                    <a:latin typeface="Arial" panose="020B0604020202020204"/>
                  </a:rPr>
                  <a:t>Communicable</a:t>
                </a:r>
              </a:p>
            </p:txBody>
          </p:sp>
        </p:grpSp>
        <p:sp>
          <p:nvSpPr>
            <p:cNvPr id="25" name="TextBox 104">
              <a:extLst>
                <a:ext uri="{FF2B5EF4-FFF2-40B4-BE49-F238E27FC236}">
                  <a16:creationId xmlns:a16="http://schemas.microsoft.com/office/drawing/2014/main" xmlns="" id="{FB8D2EB1-D92E-DF26-44EA-795564D2E078}"/>
                </a:ext>
              </a:extLst>
            </p:cNvPr>
            <p:cNvSpPr txBox="1"/>
            <p:nvPr/>
          </p:nvSpPr>
          <p:spPr>
            <a:xfrm>
              <a:off x="1239682" y="4208520"/>
              <a:ext cx="2598680" cy="1615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77">
                <a:defRPr/>
              </a:pPr>
              <a:r>
                <a:rPr lang="en-IN" sz="800" kern="0">
                  <a:solidFill>
                    <a:srgbClr val="6B747B"/>
                  </a:solidFill>
                  <a:latin typeface="Arial" panose="020B0604020202020204"/>
                </a:rPr>
                <a:t>Number of deaths (in millions)</a:t>
              </a:r>
            </a:p>
          </p:txBody>
        </p:sp>
      </p:grpSp>
      <p:grpSp>
        <p:nvGrpSpPr>
          <p:cNvPr id="44" name="Group 73">
            <a:extLst>
              <a:ext uri="{FF2B5EF4-FFF2-40B4-BE49-F238E27FC236}">
                <a16:creationId xmlns:a16="http://schemas.microsoft.com/office/drawing/2014/main" xmlns="" id="{0EF58D36-A56E-3305-2A62-E13552310EF2}"/>
              </a:ext>
            </a:extLst>
          </p:cNvPr>
          <p:cNvGrpSpPr/>
          <p:nvPr/>
        </p:nvGrpSpPr>
        <p:grpSpPr>
          <a:xfrm>
            <a:off x="304153" y="1675870"/>
            <a:ext cx="6105067" cy="4215836"/>
            <a:chOff x="228115" y="1256902"/>
            <a:chExt cx="4578800" cy="3161877"/>
          </a:xfrm>
        </p:grpSpPr>
        <p:sp>
          <p:nvSpPr>
            <p:cNvPr id="45" name="Rectangle 74">
              <a:extLst>
                <a:ext uri="{FF2B5EF4-FFF2-40B4-BE49-F238E27FC236}">
                  <a16:creationId xmlns:a16="http://schemas.microsoft.com/office/drawing/2014/main" xmlns="" id="{24FE01DE-D35D-10B2-C766-3F5CA7FF5F44}"/>
                </a:ext>
              </a:extLst>
            </p:cNvPr>
            <p:cNvSpPr/>
            <p:nvPr/>
          </p:nvSpPr>
          <p:spPr>
            <a:xfrm>
              <a:off x="271131" y="1256902"/>
              <a:ext cx="4535784" cy="3161877"/>
            </a:xfrm>
            <a:prstGeom prst="rect">
              <a:avLst/>
            </a:prstGeom>
            <a:solidFill>
              <a:srgbClr val="EAEAF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GB" sz="1200" b="1" kern="0">
                <a:solidFill>
                  <a:srgbClr val="525CA3"/>
                </a:solidFill>
                <a:latin typeface="Arial" panose="020B0604020202020204"/>
              </a:endParaRPr>
            </a:p>
          </p:txBody>
        </p:sp>
        <p:graphicFrame>
          <p:nvGraphicFramePr>
            <p:cNvPr id="46" name="Chart 75">
              <a:extLst>
                <a:ext uri="{FF2B5EF4-FFF2-40B4-BE49-F238E27FC236}">
                  <a16:creationId xmlns:a16="http://schemas.microsoft.com/office/drawing/2014/main" xmlns="" id="{8AC3CF63-1AD7-6A95-5B0B-AE5DAC0F61B9}"/>
                </a:ext>
              </a:extLst>
            </p:cNvPr>
            <p:cNvGraphicFramePr/>
            <p:nvPr/>
          </p:nvGraphicFramePr>
          <p:xfrm>
            <a:off x="1098415" y="1426758"/>
            <a:ext cx="3646320" cy="29193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pSp>
          <p:nvGrpSpPr>
            <p:cNvPr id="47" name="Group 76">
              <a:extLst>
                <a:ext uri="{FF2B5EF4-FFF2-40B4-BE49-F238E27FC236}">
                  <a16:creationId xmlns:a16="http://schemas.microsoft.com/office/drawing/2014/main" xmlns="" id="{19B4C602-A7DE-0CD3-782F-9AAEF28E7566}"/>
                </a:ext>
              </a:extLst>
            </p:cNvPr>
            <p:cNvGrpSpPr/>
            <p:nvPr/>
          </p:nvGrpSpPr>
          <p:grpSpPr>
            <a:xfrm>
              <a:off x="228115" y="1530902"/>
              <a:ext cx="1028512" cy="2485443"/>
              <a:chOff x="203112" y="1106900"/>
              <a:chExt cx="1022439" cy="2615766"/>
            </a:xfrm>
          </p:grpSpPr>
          <p:sp>
            <p:nvSpPr>
              <p:cNvPr id="62" name="TextBox 119">
                <a:extLst>
                  <a:ext uri="{FF2B5EF4-FFF2-40B4-BE49-F238E27FC236}">
                    <a16:creationId xmlns:a16="http://schemas.microsoft.com/office/drawing/2014/main" xmlns="" id="{0702E392-C10A-4D18-2583-D8027CA92A31}"/>
                  </a:ext>
                </a:extLst>
              </p:cNvPr>
              <p:cNvSpPr txBox="1"/>
              <p:nvPr/>
            </p:nvSpPr>
            <p:spPr>
              <a:xfrm>
                <a:off x="203112" y="1106900"/>
                <a:ext cx="1022439" cy="170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377">
                  <a:defRPr/>
                </a:pPr>
                <a:r>
                  <a:rPr lang="en-IN" sz="800" kern="0">
                    <a:solidFill>
                      <a:srgbClr val="CF483E"/>
                    </a:solidFill>
                    <a:latin typeface="Arial" panose="020B0604020202020204"/>
                  </a:rPr>
                  <a:t>Ischemic heart disease</a:t>
                </a:r>
              </a:p>
            </p:txBody>
          </p:sp>
          <p:sp>
            <p:nvSpPr>
              <p:cNvPr id="63" name="TextBox 120">
                <a:extLst>
                  <a:ext uri="{FF2B5EF4-FFF2-40B4-BE49-F238E27FC236}">
                    <a16:creationId xmlns:a16="http://schemas.microsoft.com/office/drawing/2014/main" xmlns="" id="{DEB90B81-E8D1-3644-C7E1-229D4893B574}"/>
                  </a:ext>
                </a:extLst>
              </p:cNvPr>
              <p:cNvSpPr txBox="1"/>
              <p:nvPr/>
            </p:nvSpPr>
            <p:spPr>
              <a:xfrm>
                <a:off x="203112" y="1376725"/>
                <a:ext cx="421569" cy="170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377">
                  <a:defRPr/>
                </a:pPr>
                <a:r>
                  <a:rPr lang="en-IN" sz="800" kern="0">
                    <a:solidFill>
                      <a:srgbClr val="CF483E"/>
                    </a:solidFill>
                    <a:latin typeface="Arial" panose="020B0604020202020204"/>
                  </a:rPr>
                  <a:t>Stroke</a:t>
                </a:r>
              </a:p>
            </p:txBody>
          </p:sp>
          <p:sp>
            <p:nvSpPr>
              <p:cNvPr id="64" name="TextBox 121">
                <a:extLst>
                  <a:ext uri="{FF2B5EF4-FFF2-40B4-BE49-F238E27FC236}">
                    <a16:creationId xmlns:a16="http://schemas.microsoft.com/office/drawing/2014/main" xmlns="" id="{475294F3-AF18-FA03-0E3B-6368CFDEA8E6}"/>
                  </a:ext>
                </a:extLst>
              </p:cNvPr>
              <p:cNvSpPr txBox="1"/>
              <p:nvPr/>
            </p:nvSpPr>
            <p:spPr>
              <a:xfrm>
                <a:off x="203112" y="1951126"/>
                <a:ext cx="358069" cy="170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377">
                  <a:defRPr/>
                </a:pPr>
                <a:r>
                  <a:rPr lang="en-IN" sz="800" kern="0">
                    <a:solidFill>
                      <a:srgbClr val="525CA3"/>
                    </a:solidFill>
                    <a:latin typeface="Arial" panose="020B0604020202020204"/>
                  </a:rPr>
                  <a:t>LRTI</a:t>
                </a:r>
              </a:p>
            </p:txBody>
          </p:sp>
          <p:sp>
            <p:nvSpPr>
              <p:cNvPr id="65" name="TextBox 122">
                <a:extLst>
                  <a:ext uri="{FF2B5EF4-FFF2-40B4-BE49-F238E27FC236}">
                    <a16:creationId xmlns:a16="http://schemas.microsoft.com/office/drawing/2014/main" xmlns="" id="{5936FE71-06A3-539A-E22A-C55A4AC5D06A}"/>
                  </a:ext>
                </a:extLst>
              </p:cNvPr>
              <p:cNvSpPr txBox="1"/>
              <p:nvPr/>
            </p:nvSpPr>
            <p:spPr>
              <a:xfrm>
                <a:off x="203112" y="2197213"/>
                <a:ext cx="916869" cy="170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377">
                  <a:defRPr/>
                </a:pPr>
                <a:r>
                  <a:rPr lang="en-IN" sz="800" kern="0">
                    <a:solidFill>
                      <a:srgbClr val="525CA3"/>
                    </a:solidFill>
                    <a:latin typeface="Arial" panose="020B0604020202020204"/>
                  </a:rPr>
                  <a:t>Neonatal conditions</a:t>
                </a:r>
              </a:p>
            </p:txBody>
          </p:sp>
          <p:sp>
            <p:nvSpPr>
              <p:cNvPr id="66" name="TextBox 123">
                <a:extLst>
                  <a:ext uri="{FF2B5EF4-FFF2-40B4-BE49-F238E27FC236}">
                    <a16:creationId xmlns:a16="http://schemas.microsoft.com/office/drawing/2014/main" xmlns="" id="{836DA721-BFE9-30F1-1FE8-71749C162998}"/>
                  </a:ext>
                </a:extLst>
              </p:cNvPr>
              <p:cNvSpPr txBox="1"/>
              <p:nvPr/>
            </p:nvSpPr>
            <p:spPr>
              <a:xfrm>
                <a:off x="203112" y="2414199"/>
                <a:ext cx="934879" cy="2672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377">
                  <a:defRPr/>
                </a:pPr>
                <a:r>
                  <a:rPr lang="en-IN" sz="800" kern="0">
                    <a:solidFill>
                      <a:srgbClr val="525CA3"/>
                    </a:solidFill>
                    <a:latin typeface="Arial" panose="020B0604020202020204"/>
                  </a:rPr>
                  <a:t>Trachea, bronchus, lung cancers</a:t>
                </a:r>
              </a:p>
            </p:txBody>
          </p:sp>
          <p:sp>
            <p:nvSpPr>
              <p:cNvPr id="67" name="TextBox 124">
                <a:extLst>
                  <a:ext uri="{FF2B5EF4-FFF2-40B4-BE49-F238E27FC236}">
                    <a16:creationId xmlns:a16="http://schemas.microsoft.com/office/drawing/2014/main" xmlns="" id="{D039BFAB-53A3-A6B7-D3B5-B5EE3CD7C6DF}"/>
                  </a:ext>
                </a:extLst>
              </p:cNvPr>
              <p:cNvSpPr txBox="1"/>
              <p:nvPr/>
            </p:nvSpPr>
            <p:spPr>
              <a:xfrm>
                <a:off x="203112" y="2682206"/>
                <a:ext cx="934879" cy="2672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377">
                  <a:defRPr/>
                </a:pPr>
                <a:r>
                  <a:rPr lang="en-IN" sz="800" kern="0">
                    <a:solidFill>
                      <a:srgbClr val="525CA3"/>
                    </a:solidFill>
                    <a:latin typeface="Arial" panose="020B0604020202020204"/>
                  </a:rPr>
                  <a:t>Alzheimer’s disease and other dementias</a:t>
                </a:r>
              </a:p>
            </p:txBody>
          </p:sp>
          <p:sp>
            <p:nvSpPr>
              <p:cNvPr id="68" name="TextBox 125">
                <a:extLst>
                  <a:ext uri="{FF2B5EF4-FFF2-40B4-BE49-F238E27FC236}">
                    <a16:creationId xmlns:a16="http://schemas.microsoft.com/office/drawing/2014/main" xmlns="" id="{7B824BDF-83B5-678E-B772-818739CE262C}"/>
                  </a:ext>
                </a:extLst>
              </p:cNvPr>
              <p:cNvSpPr txBox="1"/>
              <p:nvPr/>
            </p:nvSpPr>
            <p:spPr>
              <a:xfrm>
                <a:off x="203112" y="3007497"/>
                <a:ext cx="934879" cy="170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377">
                  <a:defRPr/>
                </a:pPr>
                <a:r>
                  <a:rPr lang="en-IN" sz="800" kern="0">
                    <a:solidFill>
                      <a:srgbClr val="525CA3"/>
                    </a:solidFill>
                    <a:latin typeface="Arial" panose="020B0604020202020204"/>
                  </a:rPr>
                  <a:t>Diarrhoeal diseases</a:t>
                </a:r>
              </a:p>
            </p:txBody>
          </p:sp>
          <p:sp>
            <p:nvSpPr>
              <p:cNvPr id="69" name="TextBox 126">
                <a:extLst>
                  <a:ext uri="{FF2B5EF4-FFF2-40B4-BE49-F238E27FC236}">
                    <a16:creationId xmlns:a16="http://schemas.microsoft.com/office/drawing/2014/main" xmlns="" id="{D6542EA3-69C2-3C6B-1279-19EA015FF422}"/>
                  </a:ext>
                </a:extLst>
              </p:cNvPr>
              <p:cNvSpPr txBox="1"/>
              <p:nvPr/>
            </p:nvSpPr>
            <p:spPr>
              <a:xfrm>
                <a:off x="203112" y="3284292"/>
                <a:ext cx="934879" cy="170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377">
                  <a:defRPr/>
                </a:pPr>
                <a:r>
                  <a:rPr lang="en-IN" sz="800" kern="0">
                    <a:solidFill>
                      <a:srgbClr val="CF483E"/>
                    </a:solidFill>
                    <a:latin typeface="Arial" panose="020B0604020202020204"/>
                  </a:rPr>
                  <a:t>Diabetes mellitus</a:t>
                </a:r>
              </a:p>
            </p:txBody>
          </p:sp>
          <p:sp>
            <p:nvSpPr>
              <p:cNvPr id="70" name="TextBox 127">
                <a:extLst>
                  <a:ext uri="{FF2B5EF4-FFF2-40B4-BE49-F238E27FC236}">
                    <a16:creationId xmlns:a16="http://schemas.microsoft.com/office/drawing/2014/main" xmlns="" id="{625B34A3-8AA6-6C02-650D-55D676D0B668}"/>
                  </a:ext>
                </a:extLst>
              </p:cNvPr>
              <p:cNvSpPr txBox="1"/>
              <p:nvPr/>
            </p:nvSpPr>
            <p:spPr>
              <a:xfrm>
                <a:off x="203112" y="1645882"/>
                <a:ext cx="421569" cy="170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377">
                  <a:defRPr/>
                </a:pPr>
                <a:r>
                  <a:rPr lang="en-IN" sz="800" kern="0">
                    <a:solidFill>
                      <a:srgbClr val="CF483E"/>
                    </a:solidFill>
                    <a:latin typeface="Arial" panose="020B0604020202020204"/>
                  </a:rPr>
                  <a:t>COPD</a:t>
                </a:r>
              </a:p>
            </p:txBody>
          </p:sp>
          <p:sp>
            <p:nvSpPr>
              <p:cNvPr id="71" name="TextBox 128">
                <a:extLst>
                  <a:ext uri="{FF2B5EF4-FFF2-40B4-BE49-F238E27FC236}">
                    <a16:creationId xmlns:a16="http://schemas.microsoft.com/office/drawing/2014/main" xmlns="" id="{3C9FC1D4-4A5A-0424-430F-03B8D1D9066D}"/>
                  </a:ext>
                </a:extLst>
              </p:cNvPr>
              <p:cNvSpPr txBox="1"/>
              <p:nvPr/>
            </p:nvSpPr>
            <p:spPr>
              <a:xfrm>
                <a:off x="203112" y="3552610"/>
                <a:ext cx="934879" cy="170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377">
                  <a:defRPr/>
                </a:pPr>
                <a:r>
                  <a:rPr lang="en-IN" sz="800" kern="0">
                    <a:solidFill>
                      <a:srgbClr val="525CA3"/>
                    </a:solidFill>
                    <a:latin typeface="Arial" panose="020B0604020202020204"/>
                  </a:rPr>
                  <a:t>Kidney diseases</a:t>
                </a:r>
              </a:p>
            </p:txBody>
          </p:sp>
        </p:grpSp>
        <p:grpSp>
          <p:nvGrpSpPr>
            <p:cNvPr id="48" name="Group 105">
              <a:extLst>
                <a:ext uri="{FF2B5EF4-FFF2-40B4-BE49-F238E27FC236}">
                  <a16:creationId xmlns:a16="http://schemas.microsoft.com/office/drawing/2014/main" xmlns="" id="{DBF9973C-8D30-6C62-C1C2-FA5B88E3542F}"/>
                </a:ext>
              </a:extLst>
            </p:cNvPr>
            <p:cNvGrpSpPr/>
            <p:nvPr/>
          </p:nvGrpSpPr>
          <p:grpSpPr>
            <a:xfrm>
              <a:off x="3723749" y="1311739"/>
              <a:ext cx="480545" cy="126706"/>
              <a:chOff x="4268655" y="825445"/>
              <a:chExt cx="477707" cy="133350"/>
            </a:xfrm>
          </p:grpSpPr>
          <p:sp>
            <p:nvSpPr>
              <p:cNvPr id="60" name="Rectangle 117">
                <a:extLst>
                  <a:ext uri="{FF2B5EF4-FFF2-40B4-BE49-F238E27FC236}">
                    <a16:creationId xmlns:a16="http://schemas.microsoft.com/office/drawing/2014/main" xmlns="" id="{AE782DAA-B7F5-426A-39A9-50A6EBFDD3EC}"/>
                  </a:ext>
                </a:extLst>
              </p:cNvPr>
              <p:cNvSpPr/>
              <p:nvPr/>
            </p:nvSpPr>
            <p:spPr>
              <a:xfrm>
                <a:off x="4268655" y="847670"/>
                <a:ext cx="82550" cy="88900"/>
              </a:xfrm>
              <a:prstGeom prst="rect">
                <a:avLst/>
              </a:prstGeom>
              <a:solidFill>
                <a:srgbClr val="6B747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IN" kern="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61" name="TextBox 118">
                <a:extLst>
                  <a:ext uri="{FF2B5EF4-FFF2-40B4-BE49-F238E27FC236}">
                    <a16:creationId xmlns:a16="http://schemas.microsoft.com/office/drawing/2014/main" xmlns="" id="{4D9BD019-CC0F-70FD-D503-86D800DD76D4}"/>
                  </a:ext>
                </a:extLst>
              </p:cNvPr>
              <p:cNvSpPr txBox="1"/>
              <p:nvPr/>
            </p:nvSpPr>
            <p:spPr>
              <a:xfrm>
                <a:off x="4425554" y="825445"/>
                <a:ext cx="320808" cy="133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914377">
                  <a:defRPr/>
                </a:pPr>
                <a:r>
                  <a:rPr lang="en-IN" sz="1333" b="1" kern="0">
                    <a:solidFill>
                      <a:srgbClr val="6B747B"/>
                    </a:solidFill>
                    <a:latin typeface="Arial" panose="020B0604020202020204"/>
                  </a:rPr>
                  <a:t>2019</a:t>
                </a:r>
              </a:p>
            </p:txBody>
          </p:sp>
        </p:grpSp>
        <p:grpSp>
          <p:nvGrpSpPr>
            <p:cNvPr id="49" name="Group 106">
              <a:extLst>
                <a:ext uri="{FF2B5EF4-FFF2-40B4-BE49-F238E27FC236}">
                  <a16:creationId xmlns:a16="http://schemas.microsoft.com/office/drawing/2014/main" xmlns="" id="{8E868C03-AB05-9C7C-1BEF-2B7A1B1DC90F}"/>
                </a:ext>
              </a:extLst>
            </p:cNvPr>
            <p:cNvGrpSpPr/>
            <p:nvPr/>
          </p:nvGrpSpPr>
          <p:grpSpPr>
            <a:xfrm>
              <a:off x="4279085" y="1311739"/>
              <a:ext cx="480545" cy="126706"/>
              <a:chOff x="4276722" y="952409"/>
              <a:chExt cx="477707" cy="133350"/>
            </a:xfrm>
          </p:grpSpPr>
          <p:sp>
            <p:nvSpPr>
              <p:cNvPr id="58" name="Rectangle 115">
                <a:extLst>
                  <a:ext uri="{FF2B5EF4-FFF2-40B4-BE49-F238E27FC236}">
                    <a16:creationId xmlns:a16="http://schemas.microsoft.com/office/drawing/2014/main" xmlns="" id="{E5554CE3-C1EC-76D0-9C5D-3C3771280C9E}"/>
                  </a:ext>
                </a:extLst>
              </p:cNvPr>
              <p:cNvSpPr/>
              <p:nvPr/>
            </p:nvSpPr>
            <p:spPr>
              <a:xfrm>
                <a:off x="4276722" y="974634"/>
                <a:ext cx="82550" cy="88900"/>
              </a:xfrm>
              <a:prstGeom prst="rect">
                <a:avLst/>
              </a:prstGeom>
              <a:pattFill prst="wdDnDiag">
                <a:fgClr>
                  <a:srgbClr val="6B747B"/>
                </a:fgClr>
                <a:bgClr>
                  <a:srgbClr val="FFFFFF"/>
                </a:bgClr>
              </a:patt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IN" kern="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59" name="TextBox 116">
                <a:extLst>
                  <a:ext uri="{FF2B5EF4-FFF2-40B4-BE49-F238E27FC236}">
                    <a16:creationId xmlns:a16="http://schemas.microsoft.com/office/drawing/2014/main" xmlns="" id="{BB0465BF-8D55-A90C-198D-F0FA6E568B87}"/>
                  </a:ext>
                </a:extLst>
              </p:cNvPr>
              <p:cNvSpPr txBox="1"/>
              <p:nvPr/>
            </p:nvSpPr>
            <p:spPr>
              <a:xfrm>
                <a:off x="4433621" y="952409"/>
                <a:ext cx="320808" cy="133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914377">
                  <a:defRPr/>
                </a:pPr>
                <a:r>
                  <a:rPr lang="en-IN" sz="1333" b="1" kern="0">
                    <a:solidFill>
                      <a:srgbClr val="6B747B"/>
                    </a:solidFill>
                    <a:latin typeface="Arial" panose="020B0604020202020204"/>
                  </a:rPr>
                  <a:t>2000</a:t>
                </a:r>
              </a:p>
            </p:txBody>
          </p:sp>
        </p:grpSp>
        <p:sp>
          <p:nvSpPr>
            <p:cNvPr id="50" name="TextBox 107">
              <a:extLst>
                <a:ext uri="{FF2B5EF4-FFF2-40B4-BE49-F238E27FC236}">
                  <a16:creationId xmlns:a16="http://schemas.microsoft.com/office/drawing/2014/main" xmlns="" id="{CD63FAC7-6FBA-AC30-BF9D-90BBC6459A2E}"/>
                </a:ext>
              </a:extLst>
            </p:cNvPr>
            <p:cNvSpPr txBox="1"/>
            <p:nvPr/>
          </p:nvSpPr>
          <p:spPr>
            <a:xfrm>
              <a:off x="1239682" y="4208511"/>
              <a:ext cx="2598680" cy="1615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77">
                <a:defRPr/>
              </a:pPr>
              <a:r>
                <a:rPr lang="en-IN" sz="800" kern="0">
                  <a:solidFill>
                    <a:srgbClr val="6B747B"/>
                  </a:solidFill>
                  <a:latin typeface="Arial" panose="020B0604020202020204"/>
                </a:rPr>
                <a:t>Number of deaths (in millions)</a:t>
              </a:r>
            </a:p>
          </p:txBody>
        </p:sp>
        <p:grpSp>
          <p:nvGrpSpPr>
            <p:cNvPr id="51" name="Group 108">
              <a:extLst>
                <a:ext uri="{FF2B5EF4-FFF2-40B4-BE49-F238E27FC236}">
                  <a16:creationId xmlns:a16="http://schemas.microsoft.com/office/drawing/2014/main" xmlns="" id="{0FC7D136-C9AB-50BC-BA1E-3EDC65066A6A}"/>
                </a:ext>
              </a:extLst>
            </p:cNvPr>
            <p:cNvGrpSpPr/>
            <p:nvPr/>
          </p:nvGrpSpPr>
          <p:grpSpPr>
            <a:xfrm>
              <a:off x="333255" y="1329811"/>
              <a:ext cx="1831074" cy="120736"/>
              <a:chOff x="333255" y="1329811"/>
              <a:chExt cx="1831074" cy="120736"/>
            </a:xfrm>
          </p:grpSpPr>
          <p:sp>
            <p:nvSpPr>
              <p:cNvPr id="52" name="TextBox 109">
                <a:extLst>
                  <a:ext uri="{FF2B5EF4-FFF2-40B4-BE49-F238E27FC236}">
                    <a16:creationId xmlns:a16="http://schemas.microsoft.com/office/drawing/2014/main" xmlns="" id="{25247767-2438-35EE-B941-46EDBCA28A9F}"/>
                  </a:ext>
                </a:extLst>
              </p:cNvPr>
              <p:cNvSpPr txBox="1"/>
              <p:nvPr/>
            </p:nvSpPr>
            <p:spPr>
              <a:xfrm>
                <a:off x="456822" y="1329811"/>
                <a:ext cx="859522" cy="1207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defTabSz="914377">
                  <a:defRPr/>
                </a:pPr>
                <a:r>
                  <a:rPr lang="en-IN" sz="933" kern="0">
                    <a:solidFill>
                      <a:srgbClr val="6B747B"/>
                    </a:solidFill>
                    <a:latin typeface="Arial" panose="020B0604020202020204"/>
                  </a:rPr>
                  <a:t>Noncommunicable</a:t>
                </a:r>
                <a:endParaRPr lang="en-IN" sz="1067" kern="0">
                  <a:solidFill>
                    <a:srgbClr val="6B747B"/>
                  </a:solidFill>
                  <a:latin typeface="Arial" panose="020B0604020202020204"/>
                </a:endParaRPr>
              </a:p>
            </p:txBody>
          </p:sp>
          <p:sp>
            <p:nvSpPr>
              <p:cNvPr id="53" name="Rectangle 110">
                <a:extLst>
                  <a:ext uri="{FF2B5EF4-FFF2-40B4-BE49-F238E27FC236}">
                    <a16:creationId xmlns:a16="http://schemas.microsoft.com/office/drawing/2014/main" xmlns="" id="{8C4837C6-C7EA-85BD-78C7-234735A5BB36}"/>
                  </a:ext>
                </a:extLst>
              </p:cNvPr>
              <p:cNvSpPr/>
              <p:nvPr/>
            </p:nvSpPr>
            <p:spPr>
              <a:xfrm>
                <a:off x="1352133" y="1347944"/>
                <a:ext cx="87778" cy="84471"/>
              </a:xfrm>
              <a:prstGeom prst="rect">
                <a:avLst/>
              </a:prstGeom>
              <a:solidFill>
                <a:srgbClr val="BCBC1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IN" sz="1067" kern="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54" name="TextBox 111">
                <a:extLst>
                  <a:ext uri="{FF2B5EF4-FFF2-40B4-BE49-F238E27FC236}">
                    <a16:creationId xmlns:a16="http://schemas.microsoft.com/office/drawing/2014/main" xmlns="" id="{9CA64687-283B-7E68-9ACD-C137BC9DD9BD}"/>
                  </a:ext>
                </a:extLst>
              </p:cNvPr>
              <p:cNvSpPr txBox="1"/>
              <p:nvPr/>
            </p:nvSpPr>
            <p:spPr>
              <a:xfrm>
                <a:off x="1475700" y="1333786"/>
                <a:ext cx="688629" cy="1127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defTabSz="914377">
                  <a:defRPr/>
                </a:pPr>
                <a:r>
                  <a:rPr lang="en-IN" sz="933" kern="0">
                    <a:solidFill>
                      <a:srgbClr val="6B747B"/>
                    </a:solidFill>
                    <a:latin typeface="Arial" panose="020B0604020202020204"/>
                  </a:rPr>
                  <a:t>Communicable</a:t>
                </a:r>
              </a:p>
            </p:txBody>
          </p:sp>
          <p:grpSp>
            <p:nvGrpSpPr>
              <p:cNvPr id="55" name="Group 112">
                <a:extLst>
                  <a:ext uri="{FF2B5EF4-FFF2-40B4-BE49-F238E27FC236}">
                    <a16:creationId xmlns:a16="http://schemas.microsoft.com/office/drawing/2014/main" xmlns="" id="{21C56546-C9B6-F3EE-5104-E9AFB67D7893}"/>
                  </a:ext>
                </a:extLst>
              </p:cNvPr>
              <p:cNvGrpSpPr/>
              <p:nvPr/>
            </p:nvGrpSpPr>
            <p:grpSpPr>
              <a:xfrm>
                <a:off x="333255" y="1346979"/>
                <a:ext cx="87778" cy="86400"/>
                <a:chOff x="333255" y="1344920"/>
                <a:chExt cx="87778" cy="86400"/>
              </a:xfrm>
            </p:grpSpPr>
            <p:sp>
              <p:nvSpPr>
                <p:cNvPr id="56" name="Rectangle 100">
                  <a:extLst>
                    <a:ext uri="{FF2B5EF4-FFF2-40B4-BE49-F238E27FC236}">
                      <a16:creationId xmlns:a16="http://schemas.microsoft.com/office/drawing/2014/main" xmlns="" id="{48C0E386-D2B0-633C-4AE0-D5CC53038F98}"/>
                    </a:ext>
                  </a:extLst>
                </p:cNvPr>
                <p:cNvSpPr/>
                <p:nvPr/>
              </p:nvSpPr>
              <p:spPr>
                <a:xfrm>
                  <a:off x="333255" y="1344920"/>
                  <a:ext cx="87778" cy="86400"/>
                </a:xfrm>
                <a:custGeom>
                  <a:avLst/>
                  <a:gdLst>
                    <a:gd name="connsiteX0" fmla="*/ 0 w 117038"/>
                    <a:gd name="connsiteY0" fmla="*/ 0 h 112627"/>
                    <a:gd name="connsiteX1" fmla="*/ 117038 w 117038"/>
                    <a:gd name="connsiteY1" fmla="*/ 0 h 112627"/>
                    <a:gd name="connsiteX2" fmla="*/ 117038 w 117038"/>
                    <a:gd name="connsiteY2" fmla="*/ 112627 h 112627"/>
                    <a:gd name="connsiteX3" fmla="*/ 0 w 117038"/>
                    <a:gd name="connsiteY3" fmla="*/ 112627 h 112627"/>
                    <a:gd name="connsiteX4" fmla="*/ 0 w 117038"/>
                    <a:gd name="connsiteY4" fmla="*/ 0 h 112627"/>
                    <a:gd name="connsiteX0" fmla="*/ 0 w 117038"/>
                    <a:gd name="connsiteY0" fmla="*/ 0 h 112627"/>
                    <a:gd name="connsiteX1" fmla="*/ 93225 w 117038"/>
                    <a:gd name="connsiteY1" fmla="*/ 85725 h 112627"/>
                    <a:gd name="connsiteX2" fmla="*/ 117038 w 117038"/>
                    <a:gd name="connsiteY2" fmla="*/ 112627 h 112627"/>
                    <a:gd name="connsiteX3" fmla="*/ 0 w 117038"/>
                    <a:gd name="connsiteY3" fmla="*/ 112627 h 112627"/>
                    <a:gd name="connsiteX4" fmla="*/ 0 w 117038"/>
                    <a:gd name="connsiteY4" fmla="*/ 0 h 112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038" h="112627">
                      <a:moveTo>
                        <a:pt x="0" y="0"/>
                      </a:moveTo>
                      <a:lnTo>
                        <a:pt x="93225" y="85725"/>
                      </a:lnTo>
                      <a:lnTo>
                        <a:pt x="117038" y="112627"/>
                      </a:lnTo>
                      <a:lnTo>
                        <a:pt x="0" y="1126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25CA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1219139">
                    <a:defRPr/>
                  </a:pPr>
                  <a:endParaRPr lang="en-IN" sz="1423" kern="0">
                    <a:solidFill>
                      <a:srgbClr val="FFFFFF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7" name="Rectangle 100">
                  <a:extLst>
                    <a:ext uri="{FF2B5EF4-FFF2-40B4-BE49-F238E27FC236}">
                      <a16:creationId xmlns:a16="http://schemas.microsoft.com/office/drawing/2014/main" xmlns="" id="{83292D21-D5D5-82EF-2A6D-EC7CBEA3B3DD}"/>
                    </a:ext>
                  </a:extLst>
                </p:cNvPr>
                <p:cNvSpPr/>
                <p:nvPr/>
              </p:nvSpPr>
              <p:spPr>
                <a:xfrm rot="10800000">
                  <a:off x="333255" y="1344920"/>
                  <a:ext cx="87778" cy="86400"/>
                </a:xfrm>
                <a:custGeom>
                  <a:avLst/>
                  <a:gdLst>
                    <a:gd name="connsiteX0" fmla="*/ 0 w 117038"/>
                    <a:gd name="connsiteY0" fmla="*/ 0 h 112627"/>
                    <a:gd name="connsiteX1" fmla="*/ 117038 w 117038"/>
                    <a:gd name="connsiteY1" fmla="*/ 0 h 112627"/>
                    <a:gd name="connsiteX2" fmla="*/ 117038 w 117038"/>
                    <a:gd name="connsiteY2" fmla="*/ 112627 h 112627"/>
                    <a:gd name="connsiteX3" fmla="*/ 0 w 117038"/>
                    <a:gd name="connsiteY3" fmla="*/ 112627 h 112627"/>
                    <a:gd name="connsiteX4" fmla="*/ 0 w 117038"/>
                    <a:gd name="connsiteY4" fmla="*/ 0 h 112627"/>
                    <a:gd name="connsiteX0" fmla="*/ 0 w 117038"/>
                    <a:gd name="connsiteY0" fmla="*/ 0 h 112627"/>
                    <a:gd name="connsiteX1" fmla="*/ 93225 w 117038"/>
                    <a:gd name="connsiteY1" fmla="*/ 85725 h 112627"/>
                    <a:gd name="connsiteX2" fmla="*/ 117038 w 117038"/>
                    <a:gd name="connsiteY2" fmla="*/ 112627 h 112627"/>
                    <a:gd name="connsiteX3" fmla="*/ 0 w 117038"/>
                    <a:gd name="connsiteY3" fmla="*/ 112627 h 112627"/>
                    <a:gd name="connsiteX4" fmla="*/ 0 w 117038"/>
                    <a:gd name="connsiteY4" fmla="*/ 0 h 112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038" h="112627">
                      <a:moveTo>
                        <a:pt x="0" y="0"/>
                      </a:moveTo>
                      <a:lnTo>
                        <a:pt x="93225" y="85725"/>
                      </a:lnTo>
                      <a:lnTo>
                        <a:pt x="117038" y="112627"/>
                      </a:lnTo>
                      <a:lnTo>
                        <a:pt x="0" y="1126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F483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1219139">
                    <a:defRPr/>
                  </a:pPr>
                  <a:endParaRPr lang="en-IN" sz="1423" kern="0">
                    <a:solidFill>
                      <a:srgbClr val="FFFFFF"/>
                    </a:solidFill>
                    <a:latin typeface="Arial" panose="020B0604020202020204"/>
                  </a:endParaRPr>
                </a:p>
              </p:txBody>
            </p:sp>
          </p:grpSp>
        </p:grpSp>
      </p:grpSp>
      <p:sp>
        <p:nvSpPr>
          <p:cNvPr id="72" name="Retângulo 71">
            <a:extLst>
              <a:ext uri="{FF2B5EF4-FFF2-40B4-BE49-F238E27FC236}">
                <a16:creationId xmlns:a16="http://schemas.microsoft.com/office/drawing/2014/main" xmlns="" id="{F15D10B6-6324-3E07-A56F-E084ED0E595E}"/>
              </a:ext>
            </a:extLst>
          </p:cNvPr>
          <p:cNvSpPr/>
          <p:nvPr/>
        </p:nvSpPr>
        <p:spPr>
          <a:xfrm>
            <a:off x="212651" y="3019647"/>
            <a:ext cx="6305107" cy="3379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85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avec coins arrondis en haut 368">
            <a:extLst>
              <a:ext uri="{FF2B5EF4-FFF2-40B4-BE49-F238E27FC236}">
                <a16:creationId xmlns:a16="http://schemas.microsoft.com/office/drawing/2014/main" xmlns="" id="{4011C1A6-3789-95C6-0B1B-025AE7F4FA6E}"/>
              </a:ext>
            </a:extLst>
          </p:cNvPr>
          <p:cNvSpPr/>
          <p:nvPr/>
        </p:nvSpPr>
        <p:spPr>
          <a:xfrm rot="16200000">
            <a:off x="6060916" y="256399"/>
            <a:ext cx="4568561" cy="689009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525CA3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grpSp>
        <p:nvGrpSpPr>
          <p:cNvPr id="5" name="Groupe 370">
            <a:extLst>
              <a:ext uri="{FF2B5EF4-FFF2-40B4-BE49-F238E27FC236}">
                <a16:creationId xmlns:a16="http://schemas.microsoft.com/office/drawing/2014/main" xmlns="" id="{3E300538-C9BA-6993-E3A1-06C6196C1835}"/>
              </a:ext>
            </a:extLst>
          </p:cNvPr>
          <p:cNvGrpSpPr/>
          <p:nvPr/>
        </p:nvGrpSpPr>
        <p:grpSpPr>
          <a:xfrm>
            <a:off x="5981669" y="2384945"/>
            <a:ext cx="4231107" cy="2614671"/>
            <a:chOff x="4501485" y="2141351"/>
            <a:chExt cx="3173330" cy="1919312"/>
          </a:xfrm>
          <a:solidFill>
            <a:srgbClr val="F2F2F2"/>
          </a:solidFill>
        </p:grpSpPr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xmlns="" id="{CEB7E9EA-71B6-C2CB-D9E8-5D2A337BA808}"/>
                </a:ext>
              </a:extLst>
            </p:cNvPr>
            <p:cNvSpPr/>
            <p:nvPr/>
          </p:nvSpPr>
          <p:spPr>
            <a:xfrm>
              <a:off x="4501485" y="2141351"/>
              <a:ext cx="453293" cy="1919312"/>
            </a:xfrm>
            <a:custGeom>
              <a:avLst/>
              <a:gdLst>
                <a:gd name="connsiteX0" fmla="*/ 0 w 380989"/>
                <a:gd name="connsiteY0" fmla="*/ 0 h 1595625"/>
                <a:gd name="connsiteX1" fmla="*/ 380990 w 380989"/>
                <a:gd name="connsiteY1" fmla="*/ 0 h 1595625"/>
                <a:gd name="connsiteX2" fmla="*/ 380990 w 380989"/>
                <a:gd name="connsiteY2" fmla="*/ 1595625 h 1595625"/>
                <a:gd name="connsiteX3" fmla="*/ 0 w 380989"/>
                <a:gd name="connsiteY3" fmla="*/ 1595625 h 159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989" h="1595625">
                  <a:moveTo>
                    <a:pt x="0" y="0"/>
                  </a:moveTo>
                  <a:lnTo>
                    <a:pt x="380990" y="0"/>
                  </a:lnTo>
                  <a:lnTo>
                    <a:pt x="380990" y="1595625"/>
                  </a:lnTo>
                  <a:lnTo>
                    <a:pt x="0" y="1595625"/>
                  </a:lnTo>
                  <a:close/>
                </a:path>
              </a:pathLst>
            </a:custGeom>
            <a:grpFill/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xmlns="" id="{0ABD4689-B1EE-7CBC-B6D2-87C65A4491B6}"/>
                </a:ext>
              </a:extLst>
            </p:cNvPr>
            <p:cNvSpPr/>
            <p:nvPr/>
          </p:nvSpPr>
          <p:spPr>
            <a:xfrm>
              <a:off x="6314829" y="2141351"/>
              <a:ext cx="453293" cy="1919312"/>
            </a:xfrm>
            <a:custGeom>
              <a:avLst/>
              <a:gdLst>
                <a:gd name="connsiteX0" fmla="*/ 0 w 380989"/>
                <a:gd name="connsiteY0" fmla="*/ 0 h 1595625"/>
                <a:gd name="connsiteX1" fmla="*/ 380990 w 380989"/>
                <a:gd name="connsiteY1" fmla="*/ 0 h 1595625"/>
                <a:gd name="connsiteX2" fmla="*/ 380990 w 380989"/>
                <a:gd name="connsiteY2" fmla="*/ 1595625 h 1595625"/>
                <a:gd name="connsiteX3" fmla="*/ 0 w 380989"/>
                <a:gd name="connsiteY3" fmla="*/ 1595625 h 159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989" h="1595625">
                  <a:moveTo>
                    <a:pt x="0" y="0"/>
                  </a:moveTo>
                  <a:lnTo>
                    <a:pt x="380990" y="0"/>
                  </a:lnTo>
                  <a:lnTo>
                    <a:pt x="380990" y="1595625"/>
                  </a:lnTo>
                  <a:lnTo>
                    <a:pt x="0" y="1595625"/>
                  </a:lnTo>
                  <a:close/>
                </a:path>
              </a:pathLst>
            </a:custGeom>
            <a:grpFill/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xmlns="" id="{0CC54E82-6B79-5CFC-E591-FB9213C7780B}"/>
                </a:ext>
              </a:extLst>
            </p:cNvPr>
            <p:cNvSpPr/>
            <p:nvPr/>
          </p:nvSpPr>
          <p:spPr>
            <a:xfrm>
              <a:off x="7221522" y="2141351"/>
              <a:ext cx="453293" cy="1919312"/>
            </a:xfrm>
            <a:custGeom>
              <a:avLst/>
              <a:gdLst>
                <a:gd name="connsiteX0" fmla="*/ 0 w 380989"/>
                <a:gd name="connsiteY0" fmla="*/ 0 h 1595625"/>
                <a:gd name="connsiteX1" fmla="*/ 380990 w 380989"/>
                <a:gd name="connsiteY1" fmla="*/ 0 h 1595625"/>
                <a:gd name="connsiteX2" fmla="*/ 380990 w 380989"/>
                <a:gd name="connsiteY2" fmla="*/ 1595625 h 1595625"/>
                <a:gd name="connsiteX3" fmla="*/ 0 w 380989"/>
                <a:gd name="connsiteY3" fmla="*/ 1595625 h 159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989" h="1595625">
                  <a:moveTo>
                    <a:pt x="0" y="0"/>
                  </a:moveTo>
                  <a:lnTo>
                    <a:pt x="380990" y="0"/>
                  </a:lnTo>
                  <a:lnTo>
                    <a:pt x="380990" y="1595625"/>
                  </a:lnTo>
                  <a:lnTo>
                    <a:pt x="0" y="1595625"/>
                  </a:lnTo>
                  <a:close/>
                </a:path>
              </a:pathLst>
            </a:custGeom>
            <a:grpFill/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xmlns="" id="{39A0F7B5-2FE7-48C6-0808-2D7A156C1ADD}"/>
                </a:ext>
              </a:extLst>
            </p:cNvPr>
            <p:cNvSpPr/>
            <p:nvPr/>
          </p:nvSpPr>
          <p:spPr>
            <a:xfrm>
              <a:off x="5407566" y="2141351"/>
              <a:ext cx="453293" cy="1919312"/>
            </a:xfrm>
            <a:custGeom>
              <a:avLst/>
              <a:gdLst>
                <a:gd name="connsiteX0" fmla="*/ 0 w 380989"/>
                <a:gd name="connsiteY0" fmla="*/ 0 h 1595625"/>
                <a:gd name="connsiteX1" fmla="*/ 380990 w 380989"/>
                <a:gd name="connsiteY1" fmla="*/ 0 h 1595625"/>
                <a:gd name="connsiteX2" fmla="*/ 380990 w 380989"/>
                <a:gd name="connsiteY2" fmla="*/ 1595625 h 1595625"/>
                <a:gd name="connsiteX3" fmla="*/ 0 w 380989"/>
                <a:gd name="connsiteY3" fmla="*/ 1595625 h 159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989" h="1595625">
                  <a:moveTo>
                    <a:pt x="0" y="0"/>
                  </a:moveTo>
                  <a:lnTo>
                    <a:pt x="380990" y="0"/>
                  </a:lnTo>
                  <a:lnTo>
                    <a:pt x="380990" y="1595625"/>
                  </a:lnTo>
                  <a:lnTo>
                    <a:pt x="0" y="1595625"/>
                  </a:lnTo>
                  <a:close/>
                </a:path>
              </a:pathLst>
            </a:custGeom>
            <a:grpFill/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Titre 1">
            <a:extLst>
              <a:ext uri="{FF2B5EF4-FFF2-40B4-BE49-F238E27FC236}">
                <a16:creationId xmlns:a16="http://schemas.microsoft.com/office/drawing/2014/main" xmlns="" id="{97317168-E2C6-F954-408C-4D41E089D373}"/>
              </a:ext>
            </a:extLst>
          </p:cNvPr>
          <p:cNvSpPr txBox="1">
            <a:spLocks/>
          </p:cNvSpPr>
          <p:nvPr/>
        </p:nvSpPr>
        <p:spPr>
          <a:xfrm>
            <a:off x="448203" y="195039"/>
            <a:ext cx="11197930" cy="954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/>
              <a:t>Associação de atividade de doença semelhante à influenza com hospitalizações por insuficiência cardíaca nos EUA</a:t>
            </a:r>
            <a:endParaRPr lang="fr-FR" sz="3200" b="1" dirty="0"/>
          </a:p>
        </p:txBody>
      </p:sp>
      <p:sp>
        <p:nvSpPr>
          <p:cNvPr id="11" name="ZoneTexte 157">
            <a:extLst>
              <a:ext uri="{FF2B5EF4-FFF2-40B4-BE49-F238E27FC236}">
                <a16:creationId xmlns:a16="http://schemas.microsoft.com/office/drawing/2014/main" xmlns="" id="{E8156080-65C9-419F-15DC-1CDF64664207}"/>
              </a:ext>
            </a:extLst>
          </p:cNvPr>
          <p:cNvSpPr txBox="1"/>
          <p:nvPr/>
        </p:nvSpPr>
        <p:spPr>
          <a:xfrm>
            <a:off x="2267826" y="6298784"/>
            <a:ext cx="9180244" cy="523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33" dirty="0"/>
              <a:t>*</a:t>
            </a:r>
            <a:r>
              <a:rPr lang="en-US" sz="933" spc="11" dirty="0"/>
              <a:t>Minnesota, Maryland, North Carolina, Mississippi</a:t>
            </a:r>
          </a:p>
          <a:p>
            <a:r>
              <a:rPr lang="en-US" sz="933" dirty="0"/>
              <a:t>CDC: </a:t>
            </a:r>
            <a:r>
              <a:rPr lang="en-IN" sz="933" dirty="0" err="1"/>
              <a:t>Centers</a:t>
            </a:r>
            <a:r>
              <a:rPr lang="en-IN" sz="933" dirty="0"/>
              <a:t> for Disease Control and Prevention; </a:t>
            </a:r>
            <a:r>
              <a:rPr lang="en-US" sz="933" dirty="0"/>
              <a:t>HF: heart failure; ILI: influenza-like illness; MI: myocardial infarction; US: United States.</a:t>
            </a:r>
            <a:br>
              <a:rPr lang="en-US" sz="933" dirty="0"/>
            </a:br>
            <a:r>
              <a:rPr lang="en-US" sz="933" dirty="0" err="1"/>
              <a:t>Kytömaa</a:t>
            </a:r>
            <a:r>
              <a:rPr lang="en-US" sz="933" dirty="0"/>
              <a:t> C, </a:t>
            </a:r>
            <a:r>
              <a:rPr lang="en-US" sz="933" i="1" dirty="0"/>
              <a:t>et al. JAMA </a:t>
            </a:r>
            <a:r>
              <a:rPr lang="en-US" sz="933" i="1" dirty="0" err="1"/>
              <a:t>Cardiol</a:t>
            </a:r>
            <a:r>
              <a:rPr lang="en-GB" sz="933" dirty="0"/>
              <a:t>. 2019;4(4):363-369.</a:t>
            </a:r>
            <a:endParaRPr lang="fr-FR" sz="933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xmlns="" id="{C5BADD5C-0C1E-2277-80DD-742188712302}"/>
              </a:ext>
            </a:extLst>
          </p:cNvPr>
          <p:cNvSpPr txBox="1">
            <a:spLocks/>
          </p:cNvSpPr>
          <p:nvPr/>
        </p:nvSpPr>
        <p:spPr>
          <a:xfrm>
            <a:off x="383853" y="1372643"/>
            <a:ext cx="4395977" cy="24371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F483E"/>
              </a:buClr>
              <a:buNone/>
              <a:defRPr/>
            </a:pPr>
            <a:r>
              <a:rPr lang="pt-BR" sz="1600" dirty="0">
                <a:solidFill>
                  <a:srgbClr val="343A66"/>
                </a:solidFill>
              </a:rPr>
              <a:t>A atividade da gripe (visitas para ILI) em 4 comunidades dos EUA* foi comparada com as taxas de hospitalizações por IC ou IAM na amostra de vigilância comunitária de &gt;451.000 indivíduos (outubro de 2010 a setembro de 2014) </a:t>
            </a:r>
          </a:p>
          <a:p>
            <a:pPr marL="0" indent="0">
              <a:buClr>
                <a:srgbClr val="CF483E"/>
              </a:buClr>
              <a:buNone/>
              <a:defRPr/>
            </a:pPr>
            <a:r>
              <a:rPr lang="pt-BR" sz="1333" b="1" dirty="0">
                <a:solidFill>
                  <a:srgbClr val="343A66"/>
                </a:solidFill>
              </a:rPr>
              <a:t>Em média, um aumento de 5% na atividade mensal de ILI foi associado a um aumento de 24% nas taxas de hospitalização por IC no mesmo mês</a:t>
            </a:r>
          </a:p>
          <a:p>
            <a:pPr marL="0" indent="0">
              <a:buClr>
                <a:srgbClr val="CF483E"/>
              </a:buClr>
              <a:buNone/>
              <a:defRPr/>
            </a:pPr>
            <a:r>
              <a:rPr lang="pt-BR" sz="1333" dirty="0">
                <a:solidFill>
                  <a:srgbClr val="343A66"/>
                </a:solidFill>
              </a:rPr>
              <a:t>IAM foi positivamente, mas não significativamente associado à atividade de ILI</a:t>
            </a:r>
            <a:endParaRPr lang="en-US" sz="1333" dirty="0">
              <a:solidFill>
                <a:srgbClr val="343A66"/>
              </a:solidFill>
            </a:endParaRPr>
          </a:p>
        </p:txBody>
      </p:sp>
      <p:sp>
        <p:nvSpPr>
          <p:cNvPr id="13" name="Rectangle 162">
            <a:extLst>
              <a:ext uri="{FF2B5EF4-FFF2-40B4-BE49-F238E27FC236}">
                <a16:creationId xmlns:a16="http://schemas.microsoft.com/office/drawing/2014/main" xmlns="" id="{7A3064E9-B01C-70FF-0F71-B20B2369E7C1}"/>
              </a:ext>
            </a:extLst>
          </p:cNvPr>
          <p:cNvSpPr/>
          <p:nvPr/>
        </p:nvSpPr>
        <p:spPr>
          <a:xfrm>
            <a:off x="5717233" y="1543726"/>
            <a:ext cx="5510761" cy="467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000" rIns="0" bIns="48000" rtlCol="0" anchor="t" anchorCtr="0"/>
          <a:lstStyle/>
          <a:p>
            <a:pPr algn="ctr">
              <a:lnSpc>
                <a:spcPct val="95000"/>
              </a:lnSpc>
            </a:pPr>
            <a:r>
              <a:rPr lang="en-US" sz="1333" b="1" spc="-13">
                <a:solidFill>
                  <a:srgbClr val="CF483E"/>
                </a:solidFill>
              </a:rPr>
              <a:t>Average influenza-like illness activity and number of hospitalizations between October 2010 and September 2014 </a:t>
            </a:r>
          </a:p>
        </p:txBody>
      </p:sp>
      <p:sp>
        <p:nvSpPr>
          <p:cNvPr id="14" name="TextBox 398">
            <a:extLst>
              <a:ext uri="{FF2B5EF4-FFF2-40B4-BE49-F238E27FC236}">
                <a16:creationId xmlns:a16="http://schemas.microsoft.com/office/drawing/2014/main" xmlns="" id="{3EFB98D8-1A1A-B630-03E2-152A2379C1FC}"/>
              </a:ext>
            </a:extLst>
          </p:cNvPr>
          <p:cNvSpPr txBox="1"/>
          <p:nvPr/>
        </p:nvSpPr>
        <p:spPr>
          <a:xfrm>
            <a:off x="5290618" y="5011909"/>
            <a:ext cx="565539" cy="3077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162560" tIns="81280" rIns="162560" bIns="812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33" b="1">
                <a:solidFill>
                  <a:schemeClr val="tx1">
                    <a:lumMod val="50000"/>
                  </a:schemeClr>
                </a:solidFill>
                <a:cs typeface="Arial"/>
                <a:sym typeface="Arial"/>
                <a:rtl val="0"/>
              </a:rPr>
              <a:t>Date</a:t>
            </a:r>
          </a:p>
        </p:txBody>
      </p:sp>
      <p:grpSp>
        <p:nvGrpSpPr>
          <p:cNvPr id="15" name="Groupe 2">
            <a:extLst>
              <a:ext uri="{FF2B5EF4-FFF2-40B4-BE49-F238E27FC236}">
                <a16:creationId xmlns:a16="http://schemas.microsoft.com/office/drawing/2014/main" xmlns="" id="{C077B760-A421-52F3-A60A-C36660B9F9AC}"/>
              </a:ext>
            </a:extLst>
          </p:cNvPr>
          <p:cNvGrpSpPr/>
          <p:nvPr/>
        </p:nvGrpSpPr>
        <p:grpSpPr>
          <a:xfrm>
            <a:off x="5086466" y="5445540"/>
            <a:ext cx="6589851" cy="322772"/>
            <a:chOff x="3780612" y="4499119"/>
            <a:chExt cx="4942388" cy="242079"/>
          </a:xfrm>
        </p:grpSpPr>
        <p:sp>
          <p:nvSpPr>
            <p:cNvPr id="16" name="TextBox 433">
              <a:extLst>
                <a:ext uri="{FF2B5EF4-FFF2-40B4-BE49-F238E27FC236}">
                  <a16:creationId xmlns:a16="http://schemas.microsoft.com/office/drawing/2014/main" xmlns="" id="{514BD4D2-1783-9414-7393-A242D3F3361C}"/>
                </a:ext>
              </a:extLst>
            </p:cNvPr>
            <p:cNvSpPr txBox="1"/>
            <p:nvPr/>
          </p:nvSpPr>
          <p:spPr>
            <a:xfrm>
              <a:off x="3780612" y="4499119"/>
              <a:ext cx="1010854" cy="23078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none" lIns="162560" tIns="81280" rIns="162560" bIns="8128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33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HF hospitalizations</a:t>
              </a:r>
            </a:p>
          </p:txBody>
        </p:sp>
        <p:sp>
          <p:nvSpPr>
            <p:cNvPr id="17" name="TextBox 434">
              <a:extLst>
                <a:ext uri="{FF2B5EF4-FFF2-40B4-BE49-F238E27FC236}">
                  <a16:creationId xmlns:a16="http://schemas.microsoft.com/office/drawing/2014/main" xmlns="" id="{5A197FF2-83FC-F14B-AA4D-D81D92F87952}"/>
                </a:ext>
              </a:extLst>
            </p:cNvPr>
            <p:cNvSpPr txBox="1"/>
            <p:nvPr/>
          </p:nvSpPr>
          <p:spPr>
            <a:xfrm>
              <a:off x="4734714" y="4499119"/>
              <a:ext cx="990415" cy="23078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none" lIns="162560" tIns="81280" rIns="162560" bIns="8128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33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MI hospitalizations</a:t>
              </a:r>
            </a:p>
          </p:txBody>
        </p:sp>
        <p:sp>
          <p:nvSpPr>
            <p:cNvPr id="18" name="TextBox 435">
              <a:extLst>
                <a:ext uri="{FF2B5EF4-FFF2-40B4-BE49-F238E27FC236}">
                  <a16:creationId xmlns:a16="http://schemas.microsoft.com/office/drawing/2014/main" xmlns="" id="{2F993FF2-A7D3-6E60-F173-10D8337CFF84}"/>
                </a:ext>
              </a:extLst>
            </p:cNvPr>
            <p:cNvSpPr txBox="1"/>
            <p:nvPr/>
          </p:nvSpPr>
          <p:spPr>
            <a:xfrm>
              <a:off x="5704264" y="4499119"/>
              <a:ext cx="1553070" cy="23078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none" lIns="162560" tIns="81280" rIns="162560" bIns="8128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33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Visits for influenza-like illness, %</a:t>
              </a:r>
            </a:p>
          </p:txBody>
        </p:sp>
        <p:sp>
          <p:nvSpPr>
            <p:cNvPr id="19" name="TextBox 436">
              <a:extLst>
                <a:ext uri="{FF2B5EF4-FFF2-40B4-BE49-F238E27FC236}">
                  <a16:creationId xmlns:a16="http://schemas.microsoft.com/office/drawing/2014/main" xmlns="" id="{5AB5A138-5F7D-B99B-B8D4-66677CB17128}"/>
                </a:ext>
              </a:extLst>
            </p:cNvPr>
            <p:cNvSpPr txBox="1"/>
            <p:nvPr/>
          </p:nvSpPr>
          <p:spPr>
            <a:xfrm>
              <a:off x="7249279" y="4510413"/>
              <a:ext cx="1473721" cy="23078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none" lIns="162560" tIns="81280" rIns="162560" bIns="8128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33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CDC-defined influenza season</a:t>
              </a:r>
            </a:p>
          </p:txBody>
        </p:sp>
        <p:sp>
          <p:nvSpPr>
            <p:cNvPr id="20" name="Freeform 224">
              <a:extLst>
                <a:ext uri="{FF2B5EF4-FFF2-40B4-BE49-F238E27FC236}">
                  <a16:creationId xmlns:a16="http://schemas.microsoft.com/office/drawing/2014/main" xmlns="" id="{D73B30A8-0AF4-3E08-066C-7CE0A200D780}"/>
                </a:ext>
              </a:extLst>
            </p:cNvPr>
            <p:cNvSpPr/>
            <p:nvPr/>
          </p:nvSpPr>
          <p:spPr>
            <a:xfrm>
              <a:off x="3781218" y="4570971"/>
              <a:ext cx="86533" cy="87128"/>
            </a:xfrm>
            <a:custGeom>
              <a:avLst/>
              <a:gdLst>
                <a:gd name="connsiteX0" fmla="*/ 72731 w 72730"/>
                <a:gd name="connsiteY0" fmla="*/ 36217 h 72434"/>
                <a:gd name="connsiteX1" fmla="*/ 36365 w 72730"/>
                <a:gd name="connsiteY1" fmla="*/ 72434 h 72434"/>
                <a:gd name="connsiteX2" fmla="*/ 0 w 72730"/>
                <a:gd name="connsiteY2" fmla="*/ 36217 h 72434"/>
                <a:gd name="connsiteX3" fmla="*/ 36365 w 72730"/>
                <a:gd name="connsiteY3" fmla="*/ 0 h 72434"/>
                <a:gd name="connsiteX4" fmla="*/ 72731 w 72730"/>
                <a:gd name="connsiteY4" fmla="*/ 36217 h 7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730" h="72434">
                  <a:moveTo>
                    <a:pt x="72731" y="36217"/>
                  </a:moveTo>
                  <a:cubicBezTo>
                    <a:pt x="72731" y="56219"/>
                    <a:pt x="56450" y="72434"/>
                    <a:pt x="36365" y="72434"/>
                  </a:cubicBezTo>
                  <a:cubicBezTo>
                    <a:pt x="16281" y="72434"/>
                    <a:pt x="0" y="56219"/>
                    <a:pt x="0" y="36217"/>
                  </a:cubicBezTo>
                  <a:cubicBezTo>
                    <a:pt x="0" y="16215"/>
                    <a:pt x="16281" y="0"/>
                    <a:pt x="36365" y="0"/>
                  </a:cubicBezTo>
                  <a:cubicBezTo>
                    <a:pt x="56450" y="0"/>
                    <a:pt x="72731" y="16215"/>
                    <a:pt x="72731" y="36217"/>
                  </a:cubicBezTo>
                  <a:close/>
                </a:path>
              </a:pathLst>
            </a:custGeom>
            <a:solidFill>
              <a:srgbClr val="BCBC1C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/>
            </a:p>
          </p:txBody>
        </p:sp>
        <p:sp>
          <p:nvSpPr>
            <p:cNvPr id="21" name="Freeform 225">
              <a:extLst>
                <a:ext uri="{FF2B5EF4-FFF2-40B4-BE49-F238E27FC236}">
                  <a16:creationId xmlns:a16="http://schemas.microsoft.com/office/drawing/2014/main" xmlns="" id="{F11EE72A-8653-8418-116C-331C4A793269}"/>
                </a:ext>
              </a:extLst>
            </p:cNvPr>
            <p:cNvSpPr/>
            <p:nvPr/>
          </p:nvSpPr>
          <p:spPr>
            <a:xfrm>
              <a:off x="4734714" y="4570971"/>
              <a:ext cx="86533" cy="87128"/>
            </a:xfrm>
            <a:custGeom>
              <a:avLst/>
              <a:gdLst>
                <a:gd name="connsiteX0" fmla="*/ 72731 w 72730"/>
                <a:gd name="connsiteY0" fmla="*/ 36217 h 72434"/>
                <a:gd name="connsiteX1" fmla="*/ 36365 w 72730"/>
                <a:gd name="connsiteY1" fmla="*/ 72434 h 72434"/>
                <a:gd name="connsiteX2" fmla="*/ 0 w 72730"/>
                <a:gd name="connsiteY2" fmla="*/ 36217 h 72434"/>
                <a:gd name="connsiteX3" fmla="*/ 36365 w 72730"/>
                <a:gd name="connsiteY3" fmla="*/ 0 h 72434"/>
                <a:gd name="connsiteX4" fmla="*/ 72731 w 72730"/>
                <a:gd name="connsiteY4" fmla="*/ 36217 h 7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730" h="72434">
                  <a:moveTo>
                    <a:pt x="72731" y="36217"/>
                  </a:moveTo>
                  <a:cubicBezTo>
                    <a:pt x="72731" y="56219"/>
                    <a:pt x="56450" y="72434"/>
                    <a:pt x="36365" y="72434"/>
                  </a:cubicBezTo>
                  <a:cubicBezTo>
                    <a:pt x="16281" y="72434"/>
                    <a:pt x="0" y="56219"/>
                    <a:pt x="0" y="36217"/>
                  </a:cubicBezTo>
                  <a:cubicBezTo>
                    <a:pt x="0" y="16215"/>
                    <a:pt x="16281" y="0"/>
                    <a:pt x="36365" y="0"/>
                  </a:cubicBezTo>
                  <a:cubicBezTo>
                    <a:pt x="56450" y="0"/>
                    <a:pt x="72731" y="16215"/>
                    <a:pt x="72731" y="36217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/>
            </a:p>
          </p:txBody>
        </p:sp>
        <p:sp>
          <p:nvSpPr>
            <p:cNvPr id="22" name="Freeform 226">
              <a:extLst>
                <a:ext uri="{FF2B5EF4-FFF2-40B4-BE49-F238E27FC236}">
                  <a16:creationId xmlns:a16="http://schemas.microsoft.com/office/drawing/2014/main" xmlns="" id="{CC7E290A-1D49-4AFC-5D11-01B5401AFB2E}"/>
                </a:ext>
              </a:extLst>
            </p:cNvPr>
            <p:cNvSpPr/>
            <p:nvPr/>
          </p:nvSpPr>
          <p:spPr>
            <a:xfrm>
              <a:off x="5685397" y="4570971"/>
              <a:ext cx="86533" cy="87128"/>
            </a:xfrm>
            <a:custGeom>
              <a:avLst/>
              <a:gdLst>
                <a:gd name="connsiteX0" fmla="*/ 72731 w 72730"/>
                <a:gd name="connsiteY0" fmla="*/ 36217 h 72434"/>
                <a:gd name="connsiteX1" fmla="*/ 36365 w 72730"/>
                <a:gd name="connsiteY1" fmla="*/ 72434 h 72434"/>
                <a:gd name="connsiteX2" fmla="*/ 0 w 72730"/>
                <a:gd name="connsiteY2" fmla="*/ 36217 h 72434"/>
                <a:gd name="connsiteX3" fmla="*/ 36365 w 72730"/>
                <a:gd name="connsiteY3" fmla="*/ 0 h 72434"/>
                <a:gd name="connsiteX4" fmla="*/ 72731 w 72730"/>
                <a:gd name="connsiteY4" fmla="*/ 36217 h 7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730" h="72434">
                  <a:moveTo>
                    <a:pt x="72731" y="36217"/>
                  </a:moveTo>
                  <a:cubicBezTo>
                    <a:pt x="72731" y="56219"/>
                    <a:pt x="56450" y="72434"/>
                    <a:pt x="36365" y="72434"/>
                  </a:cubicBezTo>
                  <a:cubicBezTo>
                    <a:pt x="16281" y="72434"/>
                    <a:pt x="0" y="56219"/>
                    <a:pt x="0" y="36217"/>
                  </a:cubicBezTo>
                  <a:cubicBezTo>
                    <a:pt x="0" y="16215"/>
                    <a:pt x="16281" y="0"/>
                    <a:pt x="36365" y="0"/>
                  </a:cubicBezTo>
                  <a:cubicBezTo>
                    <a:pt x="56450" y="0"/>
                    <a:pt x="72731" y="16215"/>
                    <a:pt x="72731" y="36217"/>
                  </a:cubicBezTo>
                  <a:close/>
                </a:path>
              </a:pathLst>
            </a:custGeom>
            <a:solidFill>
              <a:srgbClr val="343A66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/>
            </a:p>
          </p:txBody>
        </p:sp>
        <p:sp>
          <p:nvSpPr>
            <p:cNvPr id="23" name="Freeform 227">
              <a:extLst>
                <a:ext uri="{FF2B5EF4-FFF2-40B4-BE49-F238E27FC236}">
                  <a16:creationId xmlns:a16="http://schemas.microsoft.com/office/drawing/2014/main" xmlns="" id="{7C575E74-3657-2D93-BEAC-350062810156}"/>
                </a:ext>
              </a:extLst>
            </p:cNvPr>
            <p:cNvSpPr/>
            <p:nvPr/>
          </p:nvSpPr>
          <p:spPr>
            <a:xfrm>
              <a:off x="7221004" y="4571050"/>
              <a:ext cx="90875" cy="86971"/>
            </a:xfrm>
            <a:custGeom>
              <a:avLst/>
              <a:gdLst>
                <a:gd name="connsiteX0" fmla="*/ 0 w 76380"/>
                <a:gd name="connsiteY0" fmla="*/ 0 h 72304"/>
                <a:gd name="connsiteX1" fmla="*/ 76380 w 76380"/>
                <a:gd name="connsiteY1" fmla="*/ 0 h 72304"/>
                <a:gd name="connsiteX2" fmla="*/ 76380 w 76380"/>
                <a:gd name="connsiteY2" fmla="*/ 72304 h 72304"/>
                <a:gd name="connsiteX3" fmla="*/ 0 w 76380"/>
                <a:gd name="connsiteY3" fmla="*/ 72304 h 7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380" h="72304">
                  <a:moveTo>
                    <a:pt x="0" y="0"/>
                  </a:moveTo>
                  <a:lnTo>
                    <a:pt x="76380" y="0"/>
                  </a:lnTo>
                  <a:lnTo>
                    <a:pt x="76380" y="72304"/>
                  </a:lnTo>
                  <a:lnTo>
                    <a:pt x="0" y="7230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solidFill>
                <a:srgbClr val="343A66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/>
            </a:p>
          </p:txBody>
        </p:sp>
      </p:grpSp>
      <p:sp>
        <p:nvSpPr>
          <p:cNvPr id="24" name="TextBox 391">
            <a:extLst>
              <a:ext uri="{FF2B5EF4-FFF2-40B4-BE49-F238E27FC236}">
                <a16:creationId xmlns:a16="http://schemas.microsoft.com/office/drawing/2014/main" xmlns="" id="{7FAA5E99-D151-920A-57CF-71A550945DD2}"/>
              </a:ext>
            </a:extLst>
          </p:cNvPr>
          <p:cNvSpPr txBox="1"/>
          <p:nvPr/>
        </p:nvSpPr>
        <p:spPr>
          <a:xfrm>
            <a:off x="5388314" y="3947168"/>
            <a:ext cx="450123" cy="3077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162560" tIns="81280" rIns="162560" bIns="812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33">
                <a:solidFill>
                  <a:schemeClr val="tx1">
                    <a:lumMod val="50000"/>
                  </a:schemeClr>
                </a:solidFill>
                <a:cs typeface="Arial"/>
                <a:sym typeface="Arial"/>
                <a:rtl val="0"/>
              </a:rPr>
              <a:t>80</a:t>
            </a:r>
          </a:p>
        </p:txBody>
      </p:sp>
      <p:sp>
        <p:nvSpPr>
          <p:cNvPr id="25" name="TextBox 392">
            <a:extLst>
              <a:ext uri="{FF2B5EF4-FFF2-40B4-BE49-F238E27FC236}">
                <a16:creationId xmlns:a16="http://schemas.microsoft.com/office/drawing/2014/main" xmlns="" id="{63635499-E8B0-5E0A-18D9-57E3E8B04965}"/>
              </a:ext>
            </a:extLst>
          </p:cNvPr>
          <p:cNvSpPr txBox="1"/>
          <p:nvPr/>
        </p:nvSpPr>
        <p:spPr>
          <a:xfrm>
            <a:off x="5322055" y="3098789"/>
            <a:ext cx="511037" cy="3077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162560" tIns="81280" rIns="162560" bIns="812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33">
                <a:solidFill>
                  <a:schemeClr val="tx1">
                    <a:lumMod val="50000"/>
                  </a:schemeClr>
                </a:solidFill>
                <a:cs typeface="Arial"/>
                <a:sym typeface="Arial"/>
                <a:rtl val="0"/>
              </a:rPr>
              <a:t>100</a:t>
            </a:r>
          </a:p>
        </p:txBody>
      </p:sp>
      <p:sp>
        <p:nvSpPr>
          <p:cNvPr id="26" name="TextBox 393">
            <a:extLst>
              <a:ext uri="{FF2B5EF4-FFF2-40B4-BE49-F238E27FC236}">
                <a16:creationId xmlns:a16="http://schemas.microsoft.com/office/drawing/2014/main" xmlns="" id="{799E9039-8553-52B6-FACA-1DCC88AB95BF}"/>
              </a:ext>
            </a:extLst>
          </p:cNvPr>
          <p:cNvSpPr txBox="1"/>
          <p:nvPr/>
        </p:nvSpPr>
        <p:spPr>
          <a:xfrm>
            <a:off x="5322055" y="2242917"/>
            <a:ext cx="511037" cy="3077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162560" tIns="81280" rIns="162560" bIns="812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33">
                <a:solidFill>
                  <a:schemeClr val="tx1">
                    <a:lumMod val="50000"/>
                  </a:schemeClr>
                </a:solidFill>
                <a:cs typeface="Arial"/>
                <a:sym typeface="Arial"/>
                <a:rtl val="0"/>
              </a:rPr>
              <a:t>120</a:t>
            </a:r>
          </a:p>
        </p:txBody>
      </p:sp>
      <p:sp>
        <p:nvSpPr>
          <p:cNvPr id="27" name="TextBox 394">
            <a:extLst>
              <a:ext uri="{FF2B5EF4-FFF2-40B4-BE49-F238E27FC236}">
                <a16:creationId xmlns:a16="http://schemas.microsoft.com/office/drawing/2014/main" xmlns="" id="{E9D83506-8375-303F-696B-F533B11108B4}"/>
              </a:ext>
            </a:extLst>
          </p:cNvPr>
          <p:cNvSpPr txBox="1"/>
          <p:nvPr/>
        </p:nvSpPr>
        <p:spPr>
          <a:xfrm>
            <a:off x="6246008" y="5021827"/>
            <a:ext cx="672000" cy="2880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162560" tIns="0" rIns="162560" bIns="812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33">
                <a:solidFill>
                  <a:schemeClr val="tx1">
                    <a:lumMod val="50000"/>
                  </a:schemeClr>
                </a:solidFill>
                <a:cs typeface="Arial"/>
                <a:sym typeface="Arial"/>
                <a:rtl val="0"/>
              </a:rPr>
              <a:t>April</a:t>
            </a:r>
          </a:p>
          <a:p>
            <a:pPr algn="ctr"/>
            <a:r>
              <a:rPr lang="en-US" sz="933">
                <a:solidFill>
                  <a:schemeClr val="tx1">
                    <a:lumMod val="50000"/>
                  </a:schemeClr>
                </a:solidFill>
                <a:cs typeface="Arial"/>
                <a:sym typeface="Arial"/>
                <a:rtl val="0"/>
              </a:rPr>
              <a:t>2011</a:t>
            </a:r>
          </a:p>
        </p:txBody>
      </p:sp>
      <p:sp>
        <p:nvSpPr>
          <p:cNvPr id="28" name="TextBox 395">
            <a:extLst>
              <a:ext uri="{FF2B5EF4-FFF2-40B4-BE49-F238E27FC236}">
                <a16:creationId xmlns:a16="http://schemas.microsoft.com/office/drawing/2014/main" xmlns="" id="{5F1F2281-9342-7B0B-5A2D-D99E4DA9CF64}"/>
              </a:ext>
            </a:extLst>
          </p:cNvPr>
          <p:cNvSpPr txBox="1"/>
          <p:nvPr/>
        </p:nvSpPr>
        <p:spPr>
          <a:xfrm>
            <a:off x="6851537" y="5021827"/>
            <a:ext cx="672000" cy="2880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162560" tIns="0" rIns="162560" bIns="812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33">
                <a:solidFill>
                  <a:schemeClr val="tx1">
                    <a:lumMod val="50000"/>
                  </a:schemeClr>
                </a:solidFill>
                <a:cs typeface="Arial"/>
                <a:sym typeface="Arial"/>
                <a:rtl val="0"/>
              </a:rPr>
              <a:t>October</a:t>
            </a:r>
          </a:p>
          <a:p>
            <a:pPr algn="ctr"/>
            <a:r>
              <a:rPr lang="en-US" sz="933">
                <a:solidFill>
                  <a:schemeClr val="tx1">
                    <a:lumMod val="50000"/>
                  </a:schemeClr>
                </a:solidFill>
                <a:cs typeface="Arial"/>
                <a:sym typeface="Arial"/>
                <a:rtl val="0"/>
              </a:rPr>
              <a:t>2011</a:t>
            </a:r>
          </a:p>
        </p:txBody>
      </p:sp>
      <p:sp>
        <p:nvSpPr>
          <p:cNvPr id="29" name="TextBox 396">
            <a:extLst>
              <a:ext uri="{FF2B5EF4-FFF2-40B4-BE49-F238E27FC236}">
                <a16:creationId xmlns:a16="http://schemas.microsoft.com/office/drawing/2014/main" xmlns="" id="{E40CB251-0F25-039B-4F20-D2B45B48EA18}"/>
              </a:ext>
            </a:extLst>
          </p:cNvPr>
          <p:cNvSpPr txBox="1"/>
          <p:nvPr/>
        </p:nvSpPr>
        <p:spPr>
          <a:xfrm>
            <a:off x="7457067" y="5021827"/>
            <a:ext cx="672000" cy="2880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162560" tIns="0" rIns="162560" bIns="812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33">
                <a:solidFill>
                  <a:schemeClr val="tx1">
                    <a:lumMod val="50000"/>
                  </a:schemeClr>
                </a:solidFill>
                <a:cs typeface="Arial"/>
                <a:sym typeface="Arial"/>
                <a:rtl val="0"/>
              </a:rPr>
              <a:t>April</a:t>
            </a:r>
          </a:p>
          <a:p>
            <a:pPr algn="ctr"/>
            <a:r>
              <a:rPr lang="en-US" sz="933">
                <a:solidFill>
                  <a:schemeClr val="tx1">
                    <a:lumMod val="50000"/>
                  </a:schemeClr>
                </a:solidFill>
                <a:cs typeface="Arial"/>
                <a:sym typeface="Arial"/>
                <a:rtl val="0"/>
              </a:rPr>
              <a:t>2012</a:t>
            </a:r>
          </a:p>
        </p:txBody>
      </p:sp>
      <p:sp>
        <p:nvSpPr>
          <p:cNvPr id="30" name="TextBox 397">
            <a:extLst>
              <a:ext uri="{FF2B5EF4-FFF2-40B4-BE49-F238E27FC236}">
                <a16:creationId xmlns:a16="http://schemas.microsoft.com/office/drawing/2014/main" xmlns="" id="{A40EB247-2B7C-FD43-55E0-E97AC3C9B0B3}"/>
              </a:ext>
            </a:extLst>
          </p:cNvPr>
          <p:cNvSpPr txBox="1"/>
          <p:nvPr/>
        </p:nvSpPr>
        <p:spPr>
          <a:xfrm>
            <a:off x="8062596" y="5021827"/>
            <a:ext cx="672000" cy="2880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162560" tIns="0" rIns="162560" bIns="812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33">
                <a:solidFill>
                  <a:schemeClr val="tx1">
                    <a:lumMod val="50000"/>
                  </a:schemeClr>
                </a:solidFill>
                <a:cs typeface="Arial"/>
                <a:sym typeface="Arial"/>
                <a:rtl val="0"/>
              </a:rPr>
              <a:t>October</a:t>
            </a:r>
            <a:br>
              <a:rPr lang="en-US" sz="933">
                <a:solidFill>
                  <a:schemeClr val="tx1">
                    <a:lumMod val="50000"/>
                  </a:schemeClr>
                </a:solidFill>
                <a:cs typeface="Arial"/>
                <a:sym typeface="Arial"/>
                <a:rtl val="0"/>
              </a:rPr>
            </a:br>
            <a:r>
              <a:rPr lang="en-US" sz="933">
                <a:solidFill>
                  <a:schemeClr val="tx1">
                    <a:lumMod val="50000"/>
                  </a:schemeClr>
                </a:solidFill>
                <a:cs typeface="Arial"/>
                <a:sym typeface="Arial"/>
                <a:rtl val="0"/>
              </a:rPr>
              <a:t>2012</a:t>
            </a:r>
          </a:p>
        </p:txBody>
      </p:sp>
      <p:sp>
        <p:nvSpPr>
          <p:cNvPr id="31" name="TextBox 399">
            <a:extLst>
              <a:ext uri="{FF2B5EF4-FFF2-40B4-BE49-F238E27FC236}">
                <a16:creationId xmlns:a16="http://schemas.microsoft.com/office/drawing/2014/main" xmlns="" id="{DDF78B77-4100-7074-0368-E9619D456121}"/>
              </a:ext>
            </a:extLst>
          </p:cNvPr>
          <p:cNvSpPr txBox="1"/>
          <p:nvPr/>
        </p:nvSpPr>
        <p:spPr>
          <a:xfrm rot="16200000">
            <a:off x="4628144" y="3599110"/>
            <a:ext cx="1339790" cy="3077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162560" tIns="81280" rIns="162560" bIns="812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33" b="1">
                <a:solidFill>
                  <a:srgbClr val="343A66"/>
                </a:solidFill>
                <a:cs typeface="Arial"/>
                <a:sym typeface="Arial"/>
                <a:rtl val="0"/>
              </a:rPr>
              <a:t>Hospitalizations, no.</a:t>
            </a:r>
          </a:p>
        </p:txBody>
      </p:sp>
      <p:sp>
        <p:nvSpPr>
          <p:cNvPr id="32" name="TextBox 400">
            <a:extLst>
              <a:ext uri="{FF2B5EF4-FFF2-40B4-BE49-F238E27FC236}">
                <a16:creationId xmlns:a16="http://schemas.microsoft.com/office/drawing/2014/main" xmlns="" id="{BEE7F39D-5106-73B1-DB4B-EA3CF0AC3760}"/>
              </a:ext>
            </a:extLst>
          </p:cNvPr>
          <p:cNvSpPr txBox="1"/>
          <p:nvPr/>
        </p:nvSpPr>
        <p:spPr>
          <a:xfrm rot="5400000">
            <a:off x="10430532" y="3529654"/>
            <a:ext cx="1869571" cy="2746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162560" tIns="81280" rIns="162560" bIns="812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33" b="1">
                <a:solidFill>
                  <a:srgbClr val="343A66"/>
                </a:solidFill>
                <a:cs typeface="Arial"/>
                <a:sym typeface="Arial"/>
                <a:rtl val="0"/>
              </a:rPr>
              <a:t>Visits for Influenza-like Illness, %</a:t>
            </a:r>
          </a:p>
        </p:txBody>
      </p:sp>
      <p:sp>
        <p:nvSpPr>
          <p:cNvPr id="33" name="TextBox 401">
            <a:extLst>
              <a:ext uri="{FF2B5EF4-FFF2-40B4-BE49-F238E27FC236}">
                <a16:creationId xmlns:a16="http://schemas.microsoft.com/office/drawing/2014/main" xmlns="" id="{684E45FB-D763-6817-C728-59B593C76EEC}"/>
              </a:ext>
            </a:extLst>
          </p:cNvPr>
          <p:cNvSpPr txBox="1"/>
          <p:nvPr/>
        </p:nvSpPr>
        <p:spPr>
          <a:xfrm>
            <a:off x="8668125" y="5021827"/>
            <a:ext cx="672000" cy="2880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162560" tIns="0" rIns="162560" bIns="812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33">
                <a:solidFill>
                  <a:schemeClr val="tx1">
                    <a:lumMod val="50000"/>
                  </a:schemeClr>
                </a:solidFill>
                <a:cs typeface="Arial"/>
                <a:sym typeface="Arial"/>
                <a:rtl val="0"/>
              </a:rPr>
              <a:t>April</a:t>
            </a:r>
          </a:p>
          <a:p>
            <a:pPr algn="ctr"/>
            <a:r>
              <a:rPr lang="en-US" sz="933">
                <a:solidFill>
                  <a:schemeClr val="tx1">
                    <a:lumMod val="50000"/>
                  </a:schemeClr>
                </a:solidFill>
                <a:cs typeface="Arial"/>
                <a:sym typeface="Arial"/>
                <a:rtl val="0"/>
              </a:rPr>
              <a:t>2013</a:t>
            </a:r>
          </a:p>
        </p:txBody>
      </p:sp>
      <p:sp>
        <p:nvSpPr>
          <p:cNvPr id="34" name="TextBox 403">
            <a:extLst>
              <a:ext uri="{FF2B5EF4-FFF2-40B4-BE49-F238E27FC236}">
                <a16:creationId xmlns:a16="http://schemas.microsoft.com/office/drawing/2014/main" xmlns="" id="{4E876CAC-D400-8412-4B60-631C40A8653F}"/>
              </a:ext>
            </a:extLst>
          </p:cNvPr>
          <p:cNvSpPr txBox="1"/>
          <p:nvPr/>
        </p:nvSpPr>
        <p:spPr>
          <a:xfrm>
            <a:off x="9879184" y="5021827"/>
            <a:ext cx="672000" cy="2880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162560" tIns="0" rIns="162560" bIns="812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33">
                <a:solidFill>
                  <a:schemeClr val="tx1">
                    <a:lumMod val="50000"/>
                  </a:schemeClr>
                </a:solidFill>
                <a:cs typeface="Arial"/>
                <a:sym typeface="Arial"/>
                <a:rtl val="0"/>
              </a:rPr>
              <a:t>April</a:t>
            </a:r>
          </a:p>
          <a:p>
            <a:pPr algn="ctr"/>
            <a:r>
              <a:rPr lang="en-US" sz="933">
                <a:solidFill>
                  <a:schemeClr val="tx1">
                    <a:lumMod val="50000"/>
                  </a:schemeClr>
                </a:solidFill>
                <a:cs typeface="Arial"/>
                <a:sym typeface="Arial"/>
                <a:rtl val="0"/>
              </a:rPr>
              <a:t>214</a:t>
            </a:r>
          </a:p>
        </p:txBody>
      </p:sp>
      <p:sp>
        <p:nvSpPr>
          <p:cNvPr id="35" name="TextBox 404">
            <a:extLst>
              <a:ext uri="{FF2B5EF4-FFF2-40B4-BE49-F238E27FC236}">
                <a16:creationId xmlns:a16="http://schemas.microsoft.com/office/drawing/2014/main" xmlns="" id="{8B81EEFA-29A5-13F3-E1DE-9AF090B604AA}"/>
              </a:ext>
            </a:extLst>
          </p:cNvPr>
          <p:cNvSpPr txBox="1"/>
          <p:nvPr/>
        </p:nvSpPr>
        <p:spPr>
          <a:xfrm>
            <a:off x="10484712" y="5021827"/>
            <a:ext cx="672000" cy="2880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162560" tIns="0" rIns="162560" bIns="812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33">
                <a:solidFill>
                  <a:schemeClr val="tx1">
                    <a:lumMod val="50000"/>
                  </a:schemeClr>
                </a:solidFill>
                <a:cs typeface="Arial"/>
                <a:sym typeface="Arial"/>
                <a:rtl val="0"/>
              </a:rPr>
              <a:t>October</a:t>
            </a:r>
          </a:p>
          <a:p>
            <a:pPr algn="ctr"/>
            <a:r>
              <a:rPr lang="en-US" sz="933">
                <a:solidFill>
                  <a:schemeClr val="tx1">
                    <a:lumMod val="50000"/>
                  </a:schemeClr>
                </a:solidFill>
                <a:cs typeface="Arial"/>
                <a:sym typeface="Arial"/>
                <a:rtl val="0"/>
              </a:rPr>
              <a:t>2014</a:t>
            </a:r>
          </a:p>
        </p:txBody>
      </p:sp>
      <p:sp>
        <p:nvSpPr>
          <p:cNvPr id="36" name="Freeform 191">
            <a:extLst>
              <a:ext uri="{FF2B5EF4-FFF2-40B4-BE49-F238E27FC236}">
                <a16:creationId xmlns:a16="http://schemas.microsoft.com/office/drawing/2014/main" xmlns="" id="{B06C6B03-764F-E367-474D-E3CF94D98FB7}"/>
              </a:ext>
            </a:extLst>
          </p:cNvPr>
          <p:cNvSpPr/>
          <p:nvPr/>
        </p:nvSpPr>
        <p:spPr>
          <a:xfrm>
            <a:off x="5714474" y="2391868"/>
            <a:ext cx="60729" cy="0"/>
          </a:xfrm>
          <a:custGeom>
            <a:avLst/>
            <a:gdLst>
              <a:gd name="connsiteX0" fmla="*/ 0 w 34801"/>
              <a:gd name="connsiteY0" fmla="*/ 0 h 12981"/>
              <a:gd name="connsiteX1" fmla="*/ 34801 w 34801"/>
              <a:gd name="connsiteY1" fmla="*/ 0 h 1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801" h="12981">
                <a:moveTo>
                  <a:pt x="0" y="0"/>
                </a:moveTo>
                <a:lnTo>
                  <a:pt x="34801" y="0"/>
                </a:lnTo>
              </a:path>
            </a:pathLst>
          </a:custGeom>
          <a:ln w="9763" cap="flat">
            <a:solidFill>
              <a:srgbClr val="1D1D1B"/>
            </a:solidFill>
            <a:prstDash val="solid"/>
            <a:miter/>
          </a:ln>
        </p:spPr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133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37" name="Group 2">
            <a:extLst>
              <a:ext uri="{FF2B5EF4-FFF2-40B4-BE49-F238E27FC236}">
                <a16:creationId xmlns:a16="http://schemas.microsoft.com/office/drawing/2014/main" xmlns="" id="{315FF9AC-BC14-326C-EF3F-5F29FCEE8CEA}"/>
              </a:ext>
            </a:extLst>
          </p:cNvPr>
          <p:cNvGrpSpPr/>
          <p:nvPr/>
        </p:nvGrpSpPr>
        <p:grpSpPr>
          <a:xfrm>
            <a:off x="5983840" y="4944028"/>
            <a:ext cx="600048" cy="55587"/>
            <a:chOff x="4676970" y="3429530"/>
            <a:chExt cx="450036" cy="41690"/>
          </a:xfrm>
        </p:grpSpPr>
        <p:sp>
          <p:nvSpPr>
            <p:cNvPr id="38" name="Freeform 193">
              <a:extLst>
                <a:ext uri="{FF2B5EF4-FFF2-40B4-BE49-F238E27FC236}">
                  <a16:creationId xmlns:a16="http://schemas.microsoft.com/office/drawing/2014/main" xmlns="" id="{1CEFB5D5-71C1-9D63-933C-45BCE5E7EB17}"/>
                </a:ext>
              </a:extLst>
            </p:cNvPr>
            <p:cNvSpPr/>
            <p:nvPr/>
          </p:nvSpPr>
          <p:spPr>
            <a:xfrm>
              <a:off x="4676970" y="3429530"/>
              <a:ext cx="0" cy="41690"/>
            </a:xfrm>
            <a:custGeom>
              <a:avLst/>
              <a:gdLst>
                <a:gd name="connsiteX0" fmla="*/ 0 w 13034"/>
                <a:gd name="connsiteY0" fmla="*/ 0 h 34659"/>
                <a:gd name="connsiteX1" fmla="*/ 0 w 13034"/>
                <a:gd name="connsiteY1" fmla="*/ 34659 h 34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034" h="34659">
                  <a:moveTo>
                    <a:pt x="0" y="0"/>
                  </a:moveTo>
                  <a:lnTo>
                    <a:pt x="0" y="34659"/>
                  </a:lnTo>
                </a:path>
              </a:pathLst>
            </a:custGeom>
            <a:ln w="9763" cap="flat">
              <a:solidFill>
                <a:srgbClr val="1D1D1B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9" name="Freeform 194">
              <a:extLst>
                <a:ext uri="{FF2B5EF4-FFF2-40B4-BE49-F238E27FC236}">
                  <a16:creationId xmlns:a16="http://schemas.microsoft.com/office/drawing/2014/main" xmlns="" id="{2DC80492-7D86-86F2-D9DB-14339E9E89AC}"/>
                </a:ext>
              </a:extLst>
            </p:cNvPr>
            <p:cNvSpPr/>
            <p:nvPr/>
          </p:nvSpPr>
          <p:spPr>
            <a:xfrm>
              <a:off x="5127006" y="3429530"/>
              <a:ext cx="0" cy="41690"/>
            </a:xfrm>
            <a:custGeom>
              <a:avLst/>
              <a:gdLst>
                <a:gd name="connsiteX0" fmla="*/ 0 w 13034"/>
                <a:gd name="connsiteY0" fmla="*/ 0 h 34659"/>
                <a:gd name="connsiteX1" fmla="*/ 0 w 13034"/>
                <a:gd name="connsiteY1" fmla="*/ 34659 h 34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034" h="34659">
                  <a:moveTo>
                    <a:pt x="0" y="0"/>
                  </a:moveTo>
                  <a:lnTo>
                    <a:pt x="0" y="34659"/>
                  </a:lnTo>
                </a:path>
              </a:pathLst>
            </a:custGeom>
            <a:ln w="9763" cap="flat">
              <a:solidFill>
                <a:srgbClr val="1D1D1B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40" name="Group 3">
            <a:extLst>
              <a:ext uri="{FF2B5EF4-FFF2-40B4-BE49-F238E27FC236}">
                <a16:creationId xmlns:a16="http://schemas.microsoft.com/office/drawing/2014/main" xmlns="" id="{15CCC611-A334-CE3D-6C1F-FD9274EF1D55}"/>
              </a:ext>
            </a:extLst>
          </p:cNvPr>
          <p:cNvGrpSpPr/>
          <p:nvPr/>
        </p:nvGrpSpPr>
        <p:grpSpPr>
          <a:xfrm>
            <a:off x="7189570" y="4944028"/>
            <a:ext cx="604805" cy="55587"/>
            <a:chOff x="5582315" y="3429530"/>
            <a:chExt cx="453604" cy="41690"/>
          </a:xfrm>
        </p:grpSpPr>
        <p:sp>
          <p:nvSpPr>
            <p:cNvPr id="41" name="Freeform 195">
              <a:extLst>
                <a:ext uri="{FF2B5EF4-FFF2-40B4-BE49-F238E27FC236}">
                  <a16:creationId xmlns:a16="http://schemas.microsoft.com/office/drawing/2014/main" xmlns="" id="{9D738248-81DC-AB99-F84C-9746093BD6BB}"/>
                </a:ext>
              </a:extLst>
            </p:cNvPr>
            <p:cNvSpPr/>
            <p:nvPr/>
          </p:nvSpPr>
          <p:spPr>
            <a:xfrm>
              <a:off x="5582315" y="3429530"/>
              <a:ext cx="0" cy="41690"/>
            </a:xfrm>
            <a:custGeom>
              <a:avLst/>
              <a:gdLst>
                <a:gd name="connsiteX0" fmla="*/ 0 w 13034"/>
                <a:gd name="connsiteY0" fmla="*/ 0 h 34659"/>
                <a:gd name="connsiteX1" fmla="*/ 0 w 13034"/>
                <a:gd name="connsiteY1" fmla="*/ 34659 h 34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034" h="34659">
                  <a:moveTo>
                    <a:pt x="0" y="0"/>
                  </a:moveTo>
                  <a:lnTo>
                    <a:pt x="0" y="34659"/>
                  </a:lnTo>
                </a:path>
              </a:pathLst>
            </a:custGeom>
            <a:ln w="9763" cap="flat">
              <a:solidFill>
                <a:srgbClr val="1D1D1B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2" name="Freeform 196">
              <a:extLst>
                <a:ext uri="{FF2B5EF4-FFF2-40B4-BE49-F238E27FC236}">
                  <a16:creationId xmlns:a16="http://schemas.microsoft.com/office/drawing/2014/main" xmlns="" id="{69977A54-6CC2-8D4B-7785-41CFDA1DDC04}"/>
                </a:ext>
              </a:extLst>
            </p:cNvPr>
            <p:cNvSpPr/>
            <p:nvPr/>
          </p:nvSpPr>
          <p:spPr>
            <a:xfrm>
              <a:off x="6035919" y="3429530"/>
              <a:ext cx="0" cy="41690"/>
            </a:xfrm>
            <a:custGeom>
              <a:avLst/>
              <a:gdLst>
                <a:gd name="connsiteX0" fmla="*/ 0 w 13034"/>
                <a:gd name="connsiteY0" fmla="*/ 0 h 34659"/>
                <a:gd name="connsiteX1" fmla="*/ 0 w 13034"/>
                <a:gd name="connsiteY1" fmla="*/ 34659 h 34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034" h="34659">
                  <a:moveTo>
                    <a:pt x="0" y="0"/>
                  </a:moveTo>
                  <a:lnTo>
                    <a:pt x="0" y="34659"/>
                  </a:lnTo>
                </a:path>
              </a:pathLst>
            </a:custGeom>
            <a:ln w="9763" cap="flat">
              <a:solidFill>
                <a:srgbClr val="1D1D1B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43" name="Group 4">
            <a:extLst>
              <a:ext uri="{FF2B5EF4-FFF2-40B4-BE49-F238E27FC236}">
                <a16:creationId xmlns:a16="http://schemas.microsoft.com/office/drawing/2014/main" xmlns="" id="{596DA71D-DE1F-EF32-930C-190B5765F171}"/>
              </a:ext>
            </a:extLst>
          </p:cNvPr>
          <p:cNvGrpSpPr/>
          <p:nvPr/>
        </p:nvGrpSpPr>
        <p:grpSpPr>
          <a:xfrm>
            <a:off x="8400287" y="4944028"/>
            <a:ext cx="602739" cy="55587"/>
            <a:chOff x="6490454" y="3429530"/>
            <a:chExt cx="452054" cy="41690"/>
          </a:xfrm>
        </p:grpSpPr>
        <p:sp>
          <p:nvSpPr>
            <p:cNvPr id="44" name="Freeform 197">
              <a:extLst>
                <a:ext uri="{FF2B5EF4-FFF2-40B4-BE49-F238E27FC236}">
                  <a16:creationId xmlns:a16="http://schemas.microsoft.com/office/drawing/2014/main" xmlns="" id="{328C45F0-9B31-2501-3DDE-8F49FC2B5730}"/>
                </a:ext>
              </a:extLst>
            </p:cNvPr>
            <p:cNvSpPr/>
            <p:nvPr/>
          </p:nvSpPr>
          <p:spPr>
            <a:xfrm>
              <a:off x="6490454" y="3429530"/>
              <a:ext cx="0" cy="41690"/>
            </a:xfrm>
            <a:custGeom>
              <a:avLst/>
              <a:gdLst>
                <a:gd name="connsiteX0" fmla="*/ 0 w 13034"/>
                <a:gd name="connsiteY0" fmla="*/ 0 h 34659"/>
                <a:gd name="connsiteX1" fmla="*/ 0 w 13034"/>
                <a:gd name="connsiteY1" fmla="*/ 34659 h 34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034" h="34659">
                  <a:moveTo>
                    <a:pt x="0" y="0"/>
                  </a:moveTo>
                  <a:lnTo>
                    <a:pt x="0" y="34659"/>
                  </a:lnTo>
                </a:path>
              </a:pathLst>
            </a:custGeom>
            <a:ln w="9763" cap="flat">
              <a:solidFill>
                <a:srgbClr val="1D1D1B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Freeform 198">
              <a:extLst>
                <a:ext uri="{FF2B5EF4-FFF2-40B4-BE49-F238E27FC236}">
                  <a16:creationId xmlns:a16="http://schemas.microsoft.com/office/drawing/2014/main" xmlns="" id="{DC2A6AA9-416C-E4FA-CF44-E653AF08500F}"/>
                </a:ext>
              </a:extLst>
            </p:cNvPr>
            <p:cNvSpPr/>
            <p:nvPr/>
          </p:nvSpPr>
          <p:spPr>
            <a:xfrm>
              <a:off x="6942508" y="3429530"/>
              <a:ext cx="0" cy="41690"/>
            </a:xfrm>
            <a:custGeom>
              <a:avLst/>
              <a:gdLst>
                <a:gd name="connsiteX0" fmla="*/ 0 w 13034"/>
                <a:gd name="connsiteY0" fmla="*/ 0 h 34659"/>
                <a:gd name="connsiteX1" fmla="*/ 0 w 13034"/>
                <a:gd name="connsiteY1" fmla="*/ 34659 h 34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034" h="34659">
                  <a:moveTo>
                    <a:pt x="0" y="0"/>
                  </a:moveTo>
                  <a:lnTo>
                    <a:pt x="0" y="34659"/>
                  </a:lnTo>
                </a:path>
              </a:pathLst>
            </a:custGeom>
            <a:ln w="9763" cap="flat">
              <a:solidFill>
                <a:srgbClr val="1D1D1B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46" name="Group 6">
            <a:extLst>
              <a:ext uri="{FF2B5EF4-FFF2-40B4-BE49-F238E27FC236}">
                <a16:creationId xmlns:a16="http://schemas.microsoft.com/office/drawing/2014/main" xmlns="" id="{1568ED36-1222-461D-D63D-15179B333DD5}"/>
              </a:ext>
            </a:extLst>
          </p:cNvPr>
          <p:cNvGrpSpPr/>
          <p:nvPr/>
        </p:nvGrpSpPr>
        <p:grpSpPr>
          <a:xfrm>
            <a:off x="9607144" y="4944028"/>
            <a:ext cx="606872" cy="55587"/>
            <a:chOff x="7394406" y="3429530"/>
            <a:chExt cx="455154" cy="41690"/>
          </a:xfrm>
        </p:grpSpPr>
        <p:sp>
          <p:nvSpPr>
            <p:cNvPr id="47" name="Freeform 199">
              <a:extLst>
                <a:ext uri="{FF2B5EF4-FFF2-40B4-BE49-F238E27FC236}">
                  <a16:creationId xmlns:a16="http://schemas.microsoft.com/office/drawing/2014/main" xmlns="" id="{A6B470B2-B7C5-9431-FAA9-B28E7832208B}"/>
                </a:ext>
              </a:extLst>
            </p:cNvPr>
            <p:cNvSpPr/>
            <p:nvPr/>
          </p:nvSpPr>
          <p:spPr>
            <a:xfrm>
              <a:off x="7394406" y="3429530"/>
              <a:ext cx="0" cy="41690"/>
            </a:xfrm>
            <a:custGeom>
              <a:avLst/>
              <a:gdLst>
                <a:gd name="connsiteX0" fmla="*/ 0 w 13034"/>
                <a:gd name="connsiteY0" fmla="*/ 0 h 34659"/>
                <a:gd name="connsiteX1" fmla="*/ 0 w 13034"/>
                <a:gd name="connsiteY1" fmla="*/ 34659 h 34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034" h="34659">
                  <a:moveTo>
                    <a:pt x="0" y="0"/>
                  </a:moveTo>
                  <a:lnTo>
                    <a:pt x="0" y="34659"/>
                  </a:lnTo>
                </a:path>
              </a:pathLst>
            </a:custGeom>
            <a:ln w="9763" cap="flat">
              <a:solidFill>
                <a:srgbClr val="1D1D1B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8" name="Freeform 200">
              <a:extLst>
                <a:ext uri="{FF2B5EF4-FFF2-40B4-BE49-F238E27FC236}">
                  <a16:creationId xmlns:a16="http://schemas.microsoft.com/office/drawing/2014/main" xmlns="" id="{036ED595-0ACD-A20A-6A92-B65E0FF4D9EB}"/>
                </a:ext>
              </a:extLst>
            </p:cNvPr>
            <p:cNvSpPr/>
            <p:nvPr/>
          </p:nvSpPr>
          <p:spPr>
            <a:xfrm>
              <a:off x="7849560" y="3429530"/>
              <a:ext cx="0" cy="41690"/>
            </a:xfrm>
            <a:custGeom>
              <a:avLst/>
              <a:gdLst>
                <a:gd name="connsiteX0" fmla="*/ 0 w 13034"/>
                <a:gd name="connsiteY0" fmla="*/ 0 h 34659"/>
                <a:gd name="connsiteX1" fmla="*/ 0 w 13034"/>
                <a:gd name="connsiteY1" fmla="*/ 34659 h 34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034" h="34659">
                  <a:moveTo>
                    <a:pt x="0" y="0"/>
                  </a:moveTo>
                  <a:lnTo>
                    <a:pt x="0" y="34659"/>
                  </a:lnTo>
                </a:path>
              </a:pathLst>
            </a:custGeom>
            <a:ln w="9763" cap="flat">
              <a:solidFill>
                <a:srgbClr val="1D1D1B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49" name="Freeform 202">
            <a:extLst>
              <a:ext uri="{FF2B5EF4-FFF2-40B4-BE49-F238E27FC236}">
                <a16:creationId xmlns:a16="http://schemas.microsoft.com/office/drawing/2014/main" xmlns="" id="{EB4BBD5A-1E67-DF92-E4FF-2F7962EF0C2A}"/>
              </a:ext>
            </a:extLst>
          </p:cNvPr>
          <p:cNvSpPr/>
          <p:nvPr/>
        </p:nvSpPr>
        <p:spPr>
          <a:xfrm>
            <a:off x="11043583" y="4311336"/>
            <a:ext cx="55208" cy="20819"/>
          </a:xfrm>
          <a:custGeom>
            <a:avLst/>
            <a:gdLst>
              <a:gd name="connsiteX0" fmla="*/ 34801 w 34801"/>
              <a:gd name="connsiteY0" fmla="*/ 0 h 12981"/>
              <a:gd name="connsiteX1" fmla="*/ 0 w 34801"/>
              <a:gd name="connsiteY1" fmla="*/ 0 h 1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801" h="12981">
                <a:moveTo>
                  <a:pt x="34801" y="0"/>
                </a:moveTo>
                <a:lnTo>
                  <a:pt x="0" y="0"/>
                </a:lnTo>
              </a:path>
            </a:pathLst>
          </a:custGeom>
          <a:ln w="9525" cap="flat">
            <a:solidFill>
              <a:schemeClr val="tx1"/>
            </a:solidFill>
            <a:prstDash val="solid"/>
            <a:miter/>
          </a:ln>
        </p:spPr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133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0" name="Freeform 203">
            <a:extLst>
              <a:ext uri="{FF2B5EF4-FFF2-40B4-BE49-F238E27FC236}">
                <a16:creationId xmlns:a16="http://schemas.microsoft.com/office/drawing/2014/main" xmlns="" id="{E95E4CA5-96BA-920E-0218-AD58537425B9}"/>
              </a:ext>
            </a:extLst>
          </p:cNvPr>
          <p:cNvSpPr/>
          <p:nvPr/>
        </p:nvSpPr>
        <p:spPr>
          <a:xfrm>
            <a:off x="11052472" y="3670108"/>
            <a:ext cx="55208" cy="20819"/>
          </a:xfrm>
          <a:custGeom>
            <a:avLst/>
            <a:gdLst>
              <a:gd name="connsiteX0" fmla="*/ 34801 w 34801"/>
              <a:gd name="connsiteY0" fmla="*/ 0 h 12981"/>
              <a:gd name="connsiteX1" fmla="*/ 0 w 34801"/>
              <a:gd name="connsiteY1" fmla="*/ 0 h 1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801" h="12981">
                <a:moveTo>
                  <a:pt x="34801" y="0"/>
                </a:moveTo>
                <a:lnTo>
                  <a:pt x="0" y="0"/>
                </a:lnTo>
              </a:path>
            </a:pathLst>
          </a:custGeom>
          <a:ln w="9525" cap="flat">
            <a:solidFill>
              <a:schemeClr val="tx1"/>
            </a:solidFill>
            <a:prstDash val="solid"/>
            <a:miter/>
          </a:ln>
        </p:spPr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133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1" name="Freeform 204">
            <a:extLst>
              <a:ext uri="{FF2B5EF4-FFF2-40B4-BE49-F238E27FC236}">
                <a16:creationId xmlns:a16="http://schemas.microsoft.com/office/drawing/2014/main" xmlns="" id="{00749774-5E9D-DD8B-796B-D859450E04EC}"/>
              </a:ext>
            </a:extLst>
          </p:cNvPr>
          <p:cNvSpPr/>
          <p:nvPr/>
        </p:nvSpPr>
        <p:spPr>
          <a:xfrm>
            <a:off x="11052472" y="3028464"/>
            <a:ext cx="55208" cy="20819"/>
          </a:xfrm>
          <a:custGeom>
            <a:avLst/>
            <a:gdLst>
              <a:gd name="connsiteX0" fmla="*/ 34801 w 34801"/>
              <a:gd name="connsiteY0" fmla="*/ 0 h 12981"/>
              <a:gd name="connsiteX1" fmla="*/ 0 w 34801"/>
              <a:gd name="connsiteY1" fmla="*/ 0 h 1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801" h="12981">
                <a:moveTo>
                  <a:pt x="34801" y="0"/>
                </a:moveTo>
                <a:lnTo>
                  <a:pt x="0" y="0"/>
                </a:lnTo>
              </a:path>
            </a:pathLst>
          </a:custGeom>
          <a:ln w="9525" cap="flat">
            <a:solidFill>
              <a:schemeClr val="tx1"/>
            </a:solidFill>
            <a:prstDash val="solid"/>
            <a:miter/>
          </a:ln>
        </p:spPr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133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2" name="Freeform 205">
            <a:extLst>
              <a:ext uri="{FF2B5EF4-FFF2-40B4-BE49-F238E27FC236}">
                <a16:creationId xmlns:a16="http://schemas.microsoft.com/office/drawing/2014/main" xmlns="" id="{A0092B73-8902-EEE3-D159-1A1B964782F5}"/>
              </a:ext>
            </a:extLst>
          </p:cNvPr>
          <p:cNvSpPr/>
          <p:nvPr/>
        </p:nvSpPr>
        <p:spPr>
          <a:xfrm>
            <a:off x="11052472" y="2385017"/>
            <a:ext cx="55208" cy="20819"/>
          </a:xfrm>
          <a:custGeom>
            <a:avLst/>
            <a:gdLst>
              <a:gd name="connsiteX0" fmla="*/ 34801 w 34801"/>
              <a:gd name="connsiteY0" fmla="*/ 0 h 12981"/>
              <a:gd name="connsiteX1" fmla="*/ 0 w 34801"/>
              <a:gd name="connsiteY1" fmla="*/ 0 h 1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801" h="12981">
                <a:moveTo>
                  <a:pt x="34801" y="0"/>
                </a:moveTo>
                <a:lnTo>
                  <a:pt x="0" y="0"/>
                </a:lnTo>
              </a:path>
            </a:pathLst>
          </a:custGeom>
          <a:ln w="9525" cap="flat">
            <a:solidFill>
              <a:schemeClr val="tx1"/>
            </a:solidFill>
            <a:prstDash val="solid"/>
            <a:miter/>
          </a:ln>
        </p:spPr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133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3" name="Freeform 206">
            <a:extLst>
              <a:ext uri="{FF2B5EF4-FFF2-40B4-BE49-F238E27FC236}">
                <a16:creationId xmlns:a16="http://schemas.microsoft.com/office/drawing/2014/main" xmlns="" id="{D557FD31-556A-78F3-B2FF-8C36A50BA536}"/>
              </a:ext>
            </a:extLst>
          </p:cNvPr>
          <p:cNvSpPr/>
          <p:nvPr/>
        </p:nvSpPr>
        <p:spPr>
          <a:xfrm>
            <a:off x="10819236" y="4944028"/>
            <a:ext cx="0" cy="55587"/>
          </a:xfrm>
          <a:custGeom>
            <a:avLst/>
            <a:gdLst>
              <a:gd name="connsiteX0" fmla="*/ 0 w 13034"/>
              <a:gd name="connsiteY0" fmla="*/ 0 h 34659"/>
              <a:gd name="connsiteX1" fmla="*/ 0 w 13034"/>
              <a:gd name="connsiteY1" fmla="*/ 34659 h 3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34" h="34659">
                <a:moveTo>
                  <a:pt x="0" y="0"/>
                </a:moveTo>
                <a:lnTo>
                  <a:pt x="0" y="34659"/>
                </a:lnTo>
              </a:path>
            </a:pathLst>
          </a:custGeom>
          <a:ln w="9763" cap="flat">
            <a:solidFill>
              <a:srgbClr val="1D1D1B"/>
            </a:solidFill>
            <a:prstDash val="solid"/>
            <a:miter/>
          </a:ln>
        </p:spPr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133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4" name="Freeform 207">
            <a:extLst>
              <a:ext uri="{FF2B5EF4-FFF2-40B4-BE49-F238E27FC236}">
                <a16:creationId xmlns:a16="http://schemas.microsoft.com/office/drawing/2014/main" xmlns="" id="{DB418112-E2C0-7998-5B11-B83033EF306D}"/>
              </a:ext>
            </a:extLst>
          </p:cNvPr>
          <p:cNvSpPr/>
          <p:nvPr/>
        </p:nvSpPr>
        <p:spPr>
          <a:xfrm>
            <a:off x="5717233" y="3242485"/>
            <a:ext cx="55208" cy="0"/>
          </a:xfrm>
          <a:custGeom>
            <a:avLst/>
            <a:gdLst>
              <a:gd name="connsiteX0" fmla="*/ 0 w 34801"/>
              <a:gd name="connsiteY0" fmla="*/ 0 h 12981"/>
              <a:gd name="connsiteX1" fmla="*/ 34801 w 34801"/>
              <a:gd name="connsiteY1" fmla="*/ 0 h 1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801" h="12981">
                <a:moveTo>
                  <a:pt x="0" y="0"/>
                </a:moveTo>
                <a:lnTo>
                  <a:pt x="34801" y="0"/>
                </a:lnTo>
              </a:path>
            </a:pathLst>
          </a:custGeom>
          <a:ln w="9763" cap="flat">
            <a:solidFill>
              <a:srgbClr val="1D1D1B"/>
            </a:solidFill>
            <a:prstDash val="solid"/>
            <a:miter/>
          </a:ln>
        </p:spPr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133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5" name="Freeform 208">
            <a:extLst>
              <a:ext uri="{FF2B5EF4-FFF2-40B4-BE49-F238E27FC236}">
                <a16:creationId xmlns:a16="http://schemas.microsoft.com/office/drawing/2014/main" xmlns="" id="{BC7665A5-281D-D3C9-A888-7D381E22D37A}"/>
              </a:ext>
            </a:extLst>
          </p:cNvPr>
          <p:cNvSpPr/>
          <p:nvPr/>
        </p:nvSpPr>
        <p:spPr>
          <a:xfrm>
            <a:off x="11048544" y="2380572"/>
            <a:ext cx="20677" cy="2572800"/>
          </a:xfrm>
          <a:custGeom>
            <a:avLst/>
            <a:gdLst>
              <a:gd name="connsiteX0" fmla="*/ 0 w 13034"/>
              <a:gd name="connsiteY0" fmla="*/ 0 h 1606009"/>
              <a:gd name="connsiteX1" fmla="*/ 0 w 13034"/>
              <a:gd name="connsiteY1" fmla="*/ 1606010 h 160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34" h="1606009">
                <a:moveTo>
                  <a:pt x="0" y="0"/>
                </a:moveTo>
                <a:lnTo>
                  <a:pt x="0" y="1606010"/>
                </a:lnTo>
              </a:path>
            </a:pathLst>
          </a:custGeom>
          <a:ln w="9525" cap="flat">
            <a:solidFill>
              <a:schemeClr val="tx1"/>
            </a:solidFill>
            <a:prstDash val="solid"/>
            <a:miter/>
          </a:ln>
        </p:spPr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133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6" name="Freeform 209">
            <a:extLst>
              <a:ext uri="{FF2B5EF4-FFF2-40B4-BE49-F238E27FC236}">
                <a16:creationId xmlns:a16="http://schemas.microsoft.com/office/drawing/2014/main" xmlns="" id="{05ADACB7-10A8-3F1F-D9E1-9F737950F011}"/>
              </a:ext>
            </a:extLst>
          </p:cNvPr>
          <p:cNvSpPr/>
          <p:nvPr/>
        </p:nvSpPr>
        <p:spPr>
          <a:xfrm>
            <a:off x="5769267" y="2388693"/>
            <a:ext cx="0" cy="2559083"/>
          </a:xfrm>
          <a:custGeom>
            <a:avLst/>
            <a:gdLst>
              <a:gd name="connsiteX0" fmla="*/ 0 w 13034"/>
              <a:gd name="connsiteY0" fmla="*/ 0 h 1595625"/>
              <a:gd name="connsiteX1" fmla="*/ 0 w 13034"/>
              <a:gd name="connsiteY1" fmla="*/ 1595625 h 159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34" h="1595625">
                <a:moveTo>
                  <a:pt x="0" y="0"/>
                </a:moveTo>
                <a:lnTo>
                  <a:pt x="0" y="1595625"/>
                </a:lnTo>
              </a:path>
            </a:pathLst>
          </a:custGeom>
          <a:ln w="9525" cap="flat">
            <a:solidFill>
              <a:srgbClr val="1D1D1B"/>
            </a:solidFill>
            <a:prstDash val="solid"/>
            <a:miter/>
          </a:ln>
        </p:spPr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133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7" name="Freeform 210">
            <a:extLst>
              <a:ext uri="{FF2B5EF4-FFF2-40B4-BE49-F238E27FC236}">
                <a16:creationId xmlns:a16="http://schemas.microsoft.com/office/drawing/2014/main" xmlns="" id="{2CA52430-E452-A74C-EEEF-3A1BE27DF101}"/>
              </a:ext>
            </a:extLst>
          </p:cNvPr>
          <p:cNvSpPr/>
          <p:nvPr/>
        </p:nvSpPr>
        <p:spPr>
          <a:xfrm>
            <a:off x="5769267" y="4947776"/>
            <a:ext cx="5328000" cy="0"/>
          </a:xfrm>
          <a:custGeom>
            <a:avLst/>
            <a:gdLst>
              <a:gd name="connsiteX0" fmla="*/ 3308081 w 3308080"/>
              <a:gd name="connsiteY0" fmla="*/ 0 h 12981"/>
              <a:gd name="connsiteX1" fmla="*/ 0 w 3308080"/>
              <a:gd name="connsiteY1" fmla="*/ 0 h 1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08080" h="12981">
                <a:moveTo>
                  <a:pt x="3308081" y="0"/>
                </a:moveTo>
                <a:lnTo>
                  <a:pt x="0" y="0"/>
                </a:lnTo>
              </a:path>
            </a:pathLst>
          </a:custGeom>
          <a:ln w="9525" cap="flat">
            <a:solidFill>
              <a:srgbClr val="1D1D1B"/>
            </a:solidFill>
            <a:prstDash val="solid"/>
            <a:miter/>
          </a:ln>
        </p:spPr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133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8" name="TextBox 424">
            <a:extLst>
              <a:ext uri="{FF2B5EF4-FFF2-40B4-BE49-F238E27FC236}">
                <a16:creationId xmlns:a16="http://schemas.microsoft.com/office/drawing/2014/main" xmlns="" id="{BE1B2495-C6AA-4094-8A75-DFDD6DE297A6}"/>
              </a:ext>
            </a:extLst>
          </p:cNvPr>
          <p:cNvSpPr txBox="1"/>
          <p:nvPr/>
        </p:nvSpPr>
        <p:spPr>
          <a:xfrm>
            <a:off x="5640479" y="5021827"/>
            <a:ext cx="672000" cy="2880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162560" tIns="0" rIns="162560" bIns="812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33">
                <a:solidFill>
                  <a:schemeClr val="tx1">
                    <a:lumMod val="50000"/>
                  </a:schemeClr>
                </a:solidFill>
                <a:cs typeface="Arial"/>
                <a:sym typeface="Arial"/>
                <a:rtl val="0"/>
              </a:rPr>
              <a:t>October</a:t>
            </a:r>
          </a:p>
          <a:p>
            <a:pPr algn="ctr"/>
            <a:r>
              <a:rPr lang="en-US" sz="933">
                <a:solidFill>
                  <a:schemeClr val="tx1">
                    <a:lumMod val="50000"/>
                  </a:schemeClr>
                </a:solidFill>
                <a:cs typeface="Arial"/>
                <a:sym typeface="Arial"/>
                <a:rtl val="0"/>
              </a:rPr>
              <a:t>2010</a:t>
            </a:r>
          </a:p>
        </p:txBody>
      </p:sp>
      <p:sp>
        <p:nvSpPr>
          <p:cNvPr id="59" name="TextBox 425">
            <a:extLst>
              <a:ext uri="{FF2B5EF4-FFF2-40B4-BE49-F238E27FC236}">
                <a16:creationId xmlns:a16="http://schemas.microsoft.com/office/drawing/2014/main" xmlns="" id="{8F319243-12CB-5FE4-1483-21B6D62DBB6B}"/>
              </a:ext>
            </a:extLst>
          </p:cNvPr>
          <p:cNvSpPr txBox="1"/>
          <p:nvPr/>
        </p:nvSpPr>
        <p:spPr>
          <a:xfrm>
            <a:off x="5388314" y="4795224"/>
            <a:ext cx="450123" cy="3077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162560" tIns="81280" rIns="162560" bIns="812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33">
                <a:solidFill>
                  <a:schemeClr val="tx1">
                    <a:lumMod val="50000"/>
                  </a:schemeClr>
                </a:solidFill>
                <a:cs typeface="Arial"/>
                <a:sym typeface="Arial"/>
                <a:rtl val="0"/>
              </a:rPr>
              <a:t>60</a:t>
            </a:r>
          </a:p>
        </p:txBody>
      </p:sp>
      <p:sp>
        <p:nvSpPr>
          <p:cNvPr id="60" name="Freeform 214">
            <a:extLst>
              <a:ext uri="{FF2B5EF4-FFF2-40B4-BE49-F238E27FC236}">
                <a16:creationId xmlns:a16="http://schemas.microsoft.com/office/drawing/2014/main" xmlns="" id="{A5CF41E7-E748-7F7D-A1D3-F3AC75869986}"/>
              </a:ext>
            </a:extLst>
          </p:cNvPr>
          <p:cNvSpPr/>
          <p:nvPr/>
        </p:nvSpPr>
        <p:spPr>
          <a:xfrm>
            <a:off x="5717233" y="4947776"/>
            <a:ext cx="55208" cy="0"/>
          </a:xfrm>
          <a:custGeom>
            <a:avLst/>
            <a:gdLst>
              <a:gd name="connsiteX0" fmla="*/ 0 w 34801"/>
              <a:gd name="connsiteY0" fmla="*/ 0 h 12981"/>
              <a:gd name="connsiteX1" fmla="*/ 34801 w 34801"/>
              <a:gd name="connsiteY1" fmla="*/ 0 h 1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801" h="12981">
                <a:moveTo>
                  <a:pt x="0" y="0"/>
                </a:moveTo>
                <a:lnTo>
                  <a:pt x="34801" y="0"/>
                </a:lnTo>
              </a:path>
            </a:pathLst>
          </a:custGeom>
          <a:ln w="9763" cap="flat">
            <a:solidFill>
              <a:srgbClr val="1D1D1B"/>
            </a:solidFill>
            <a:prstDash val="solid"/>
            <a:miter/>
          </a:ln>
        </p:spPr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133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1" name="TextBox 427">
            <a:extLst>
              <a:ext uri="{FF2B5EF4-FFF2-40B4-BE49-F238E27FC236}">
                <a16:creationId xmlns:a16="http://schemas.microsoft.com/office/drawing/2014/main" xmlns="" id="{652CF96C-14EC-A653-F0D6-98E752A6D17A}"/>
              </a:ext>
            </a:extLst>
          </p:cNvPr>
          <p:cNvSpPr txBox="1"/>
          <p:nvPr/>
        </p:nvSpPr>
        <p:spPr>
          <a:xfrm>
            <a:off x="10980905" y="2233067"/>
            <a:ext cx="352073" cy="277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162560" tIns="81280" rIns="162560" bIns="812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933">
                <a:solidFill>
                  <a:schemeClr val="tx1">
                    <a:lumMod val="50000"/>
                  </a:schemeClr>
                </a:solidFill>
                <a:cs typeface="Arial"/>
                <a:sym typeface="Arial"/>
                <a:rtl val="0"/>
              </a:rPr>
              <a:t>5</a:t>
            </a:r>
          </a:p>
        </p:txBody>
      </p:sp>
      <p:sp>
        <p:nvSpPr>
          <p:cNvPr id="62" name="TextBox 428">
            <a:extLst>
              <a:ext uri="{FF2B5EF4-FFF2-40B4-BE49-F238E27FC236}">
                <a16:creationId xmlns:a16="http://schemas.microsoft.com/office/drawing/2014/main" xmlns="" id="{3543BE88-ACDF-8984-DAEB-F0127590F750}"/>
              </a:ext>
            </a:extLst>
          </p:cNvPr>
          <p:cNvSpPr txBox="1"/>
          <p:nvPr/>
        </p:nvSpPr>
        <p:spPr>
          <a:xfrm>
            <a:off x="10980905" y="2878107"/>
            <a:ext cx="352073" cy="277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162560" tIns="81280" rIns="162560" bIns="812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933">
                <a:solidFill>
                  <a:schemeClr val="tx1">
                    <a:lumMod val="50000"/>
                  </a:schemeClr>
                </a:solidFill>
                <a:cs typeface="Arial"/>
                <a:sym typeface="Arial"/>
                <a:rtl val="0"/>
              </a:rPr>
              <a:t>4</a:t>
            </a:r>
          </a:p>
        </p:txBody>
      </p:sp>
      <p:sp>
        <p:nvSpPr>
          <p:cNvPr id="63" name="TextBox 429">
            <a:extLst>
              <a:ext uri="{FF2B5EF4-FFF2-40B4-BE49-F238E27FC236}">
                <a16:creationId xmlns:a16="http://schemas.microsoft.com/office/drawing/2014/main" xmlns="" id="{17B55590-850F-C703-FDEC-BBC38C69FA76}"/>
              </a:ext>
            </a:extLst>
          </p:cNvPr>
          <p:cNvSpPr txBox="1"/>
          <p:nvPr/>
        </p:nvSpPr>
        <p:spPr>
          <a:xfrm>
            <a:off x="10980905" y="3525788"/>
            <a:ext cx="352073" cy="277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162560" tIns="81280" rIns="162560" bIns="812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933">
                <a:solidFill>
                  <a:schemeClr val="tx1">
                    <a:lumMod val="50000"/>
                  </a:schemeClr>
                </a:solidFill>
                <a:cs typeface="Arial"/>
                <a:sym typeface="Arial"/>
                <a:rtl val="0"/>
              </a:rPr>
              <a:t>3</a:t>
            </a:r>
          </a:p>
        </p:txBody>
      </p:sp>
      <p:sp>
        <p:nvSpPr>
          <p:cNvPr id="64" name="TextBox 430">
            <a:extLst>
              <a:ext uri="{FF2B5EF4-FFF2-40B4-BE49-F238E27FC236}">
                <a16:creationId xmlns:a16="http://schemas.microsoft.com/office/drawing/2014/main" xmlns="" id="{BEE3F4F1-C249-68C2-D3C8-B9DA00BFC0DA}"/>
              </a:ext>
            </a:extLst>
          </p:cNvPr>
          <p:cNvSpPr txBox="1"/>
          <p:nvPr/>
        </p:nvSpPr>
        <p:spPr>
          <a:xfrm>
            <a:off x="10980905" y="4162021"/>
            <a:ext cx="352073" cy="277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162560" tIns="81280" rIns="162560" bIns="812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933">
                <a:solidFill>
                  <a:schemeClr val="tx1">
                    <a:lumMod val="50000"/>
                  </a:schemeClr>
                </a:solidFill>
                <a:cs typeface="Arial"/>
                <a:sym typeface="Arial"/>
                <a:rtl val="0"/>
              </a:rPr>
              <a:t>2</a:t>
            </a:r>
          </a:p>
        </p:txBody>
      </p:sp>
      <p:sp>
        <p:nvSpPr>
          <p:cNvPr id="65" name="TextBox 431">
            <a:extLst>
              <a:ext uri="{FF2B5EF4-FFF2-40B4-BE49-F238E27FC236}">
                <a16:creationId xmlns:a16="http://schemas.microsoft.com/office/drawing/2014/main" xmlns="" id="{75A68C4C-CC4C-3C86-0993-4655C3621117}"/>
              </a:ext>
            </a:extLst>
          </p:cNvPr>
          <p:cNvSpPr txBox="1"/>
          <p:nvPr/>
        </p:nvSpPr>
        <p:spPr>
          <a:xfrm>
            <a:off x="10980905" y="4806996"/>
            <a:ext cx="352073" cy="277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162560" tIns="81280" rIns="162560" bIns="812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933">
                <a:solidFill>
                  <a:schemeClr val="tx1">
                    <a:lumMod val="50000"/>
                  </a:schemeClr>
                </a:solidFill>
                <a:cs typeface="Arial"/>
                <a:sym typeface="Arial"/>
                <a:rtl val="0"/>
              </a:rPr>
              <a:t>1</a:t>
            </a:r>
          </a:p>
        </p:txBody>
      </p:sp>
      <p:sp>
        <p:nvSpPr>
          <p:cNvPr id="66" name="TextBox 215">
            <a:extLst>
              <a:ext uri="{FF2B5EF4-FFF2-40B4-BE49-F238E27FC236}">
                <a16:creationId xmlns:a16="http://schemas.microsoft.com/office/drawing/2014/main" xmlns="" id="{B9B87F85-D9B7-5F58-52CE-FE04B9672D1F}"/>
              </a:ext>
            </a:extLst>
          </p:cNvPr>
          <p:cNvSpPr txBox="1"/>
          <p:nvPr/>
        </p:nvSpPr>
        <p:spPr>
          <a:xfrm>
            <a:off x="9274549" y="5021827"/>
            <a:ext cx="672000" cy="2880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162560" tIns="0" rIns="162560" bIns="812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33">
                <a:solidFill>
                  <a:schemeClr val="tx1">
                    <a:lumMod val="50000"/>
                  </a:schemeClr>
                </a:solidFill>
                <a:cs typeface="Arial"/>
                <a:sym typeface="Arial"/>
                <a:rtl val="0"/>
              </a:rPr>
              <a:t>October</a:t>
            </a:r>
          </a:p>
          <a:p>
            <a:pPr algn="ctr"/>
            <a:r>
              <a:rPr lang="en-US" sz="933">
                <a:solidFill>
                  <a:schemeClr val="tx1">
                    <a:lumMod val="50000"/>
                  </a:schemeClr>
                </a:solidFill>
                <a:cs typeface="Arial"/>
                <a:sym typeface="Arial"/>
                <a:rtl val="0"/>
              </a:rPr>
              <a:t>2013</a:t>
            </a:r>
          </a:p>
        </p:txBody>
      </p:sp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D3B1564E-76E1-8388-8B36-3EB69BB1BA67}"/>
              </a:ext>
            </a:extLst>
          </p:cNvPr>
          <p:cNvGrpSpPr/>
          <p:nvPr/>
        </p:nvGrpSpPr>
        <p:grpSpPr>
          <a:xfrm>
            <a:off x="271041" y="4165152"/>
            <a:ext cx="4337361" cy="2057377"/>
            <a:chOff x="273702" y="3217400"/>
            <a:chExt cx="3253021" cy="1543033"/>
          </a:xfrm>
        </p:grpSpPr>
        <p:sp>
          <p:nvSpPr>
            <p:cNvPr id="68" name="TextBox 12">
              <a:extLst>
                <a:ext uri="{FF2B5EF4-FFF2-40B4-BE49-F238E27FC236}">
                  <a16:creationId xmlns:a16="http://schemas.microsoft.com/office/drawing/2014/main" xmlns="" id="{65F63AAA-F8E0-082A-48B9-B80D90794E16}"/>
                </a:ext>
              </a:extLst>
            </p:cNvPr>
            <p:cNvSpPr txBox="1"/>
            <p:nvPr/>
          </p:nvSpPr>
          <p:spPr>
            <a:xfrm>
              <a:off x="273702" y="3217400"/>
              <a:ext cx="3253021" cy="1543033"/>
            </a:xfrm>
            <a:prstGeom prst="roundRect">
              <a:avLst>
                <a:gd name="adj" fmla="val 26617"/>
              </a:avLst>
            </a:prstGeom>
            <a:noFill/>
            <a:ln w="19050">
              <a:solidFill>
                <a:srgbClr val="CF483E"/>
              </a:solidFill>
            </a:ln>
          </p:spPr>
          <p:txBody>
            <a:bodyPr wrap="square" lIns="1152000" tIns="36000" rIns="0" bIns="36000" rtlCol="0" anchor="ctr" anchorCtr="0">
              <a:noAutofit/>
            </a:bodyPr>
            <a:lstStyle/>
            <a:p>
              <a:pPr indent="-457083" algn="ctr">
                <a:lnSpc>
                  <a:spcPct val="110000"/>
                </a:lnSpc>
                <a:spcAft>
                  <a:spcPts val="1400"/>
                </a:spcAft>
                <a:buClr>
                  <a:srgbClr val="CF483E"/>
                </a:buClr>
              </a:pPr>
              <a:endParaRPr lang="en-US" sz="1600">
                <a:solidFill>
                  <a:srgbClr val="343A66"/>
                </a:solidFill>
              </a:endParaRPr>
            </a:p>
          </p:txBody>
        </p:sp>
        <p:sp>
          <p:nvSpPr>
            <p:cNvPr id="69" name="ZoneTexte 160">
              <a:extLst>
                <a:ext uri="{FF2B5EF4-FFF2-40B4-BE49-F238E27FC236}">
                  <a16:creationId xmlns:a16="http://schemas.microsoft.com/office/drawing/2014/main" xmlns="" id="{3C4057FE-F402-52B6-3315-E307B17E433D}"/>
                </a:ext>
              </a:extLst>
            </p:cNvPr>
            <p:cNvSpPr txBox="1"/>
            <p:nvPr/>
          </p:nvSpPr>
          <p:spPr>
            <a:xfrm>
              <a:off x="856912" y="3296745"/>
              <a:ext cx="2577596" cy="10319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5000"/>
                </a:lnSpc>
                <a:spcAft>
                  <a:spcPts val="600"/>
                </a:spcAft>
              </a:pPr>
              <a:r>
                <a:rPr lang="en-GB" sz="1333" b="1" dirty="0">
                  <a:solidFill>
                    <a:srgbClr val="343A66"/>
                  </a:solidFill>
                </a:rPr>
                <a:t>“</a:t>
              </a:r>
              <a:r>
                <a:rPr lang="pt-BR" sz="1333" b="1" dirty="0">
                  <a:solidFill>
                    <a:srgbClr val="343A66"/>
                  </a:solidFill>
                </a:rPr>
                <a:t>A atividade da influenza foi temporariamente associada a um aumento nas hospitalizações por IC em quatro temporadas de influenza. Esses dados sugerem que a influenza pode contribuir para o risco de hospitalização por IC na população em geral</a:t>
              </a:r>
              <a:r>
                <a:rPr lang="en-GB" sz="1333" b="1" dirty="0">
                  <a:solidFill>
                    <a:srgbClr val="343A66"/>
                  </a:solidFill>
                </a:rPr>
                <a:t>” </a:t>
              </a:r>
            </a:p>
          </p:txBody>
        </p:sp>
        <p:pic>
          <p:nvPicPr>
            <p:cNvPr id="70" name="Graphique 3">
              <a:extLst>
                <a:ext uri="{FF2B5EF4-FFF2-40B4-BE49-F238E27FC236}">
                  <a16:creationId xmlns:a16="http://schemas.microsoft.com/office/drawing/2014/main" xmlns="" id="{126D4FA1-048A-B2D8-E91B-C17CDA00A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24730" y="3689953"/>
              <a:ext cx="532381" cy="501064"/>
            </a:xfrm>
            <a:prstGeom prst="rect">
              <a:avLst/>
            </a:prstGeom>
          </p:spPr>
        </p:pic>
      </p:grpSp>
      <p:grpSp>
        <p:nvGrpSpPr>
          <p:cNvPr id="71" name="Groupe 375">
            <a:extLst>
              <a:ext uri="{FF2B5EF4-FFF2-40B4-BE49-F238E27FC236}">
                <a16:creationId xmlns:a16="http://schemas.microsoft.com/office/drawing/2014/main" xmlns="" id="{3F65D2FA-18C2-D1FD-B7A9-982F32D3BA37}"/>
              </a:ext>
            </a:extLst>
          </p:cNvPr>
          <p:cNvGrpSpPr/>
          <p:nvPr/>
        </p:nvGrpSpPr>
        <p:grpSpPr>
          <a:xfrm>
            <a:off x="5950193" y="2747199"/>
            <a:ext cx="4806391" cy="1659491"/>
            <a:chOff x="4462644" y="2353329"/>
            <a:chExt cx="3604793" cy="1244618"/>
          </a:xfrm>
        </p:grpSpPr>
        <p:grpSp>
          <p:nvGrpSpPr>
            <p:cNvPr id="72" name="Groupe 376">
              <a:extLst>
                <a:ext uri="{FF2B5EF4-FFF2-40B4-BE49-F238E27FC236}">
                  <a16:creationId xmlns:a16="http://schemas.microsoft.com/office/drawing/2014/main" xmlns="" id="{909A6917-36F0-659C-D69E-6858FAC8365A}"/>
                </a:ext>
              </a:extLst>
            </p:cNvPr>
            <p:cNvGrpSpPr/>
            <p:nvPr/>
          </p:nvGrpSpPr>
          <p:grpSpPr>
            <a:xfrm>
              <a:off x="4462644" y="2353329"/>
              <a:ext cx="3604793" cy="1244618"/>
              <a:chOff x="4477877" y="2413042"/>
              <a:chExt cx="3604793" cy="1244618"/>
            </a:xfrm>
          </p:grpSpPr>
          <p:grpSp>
            <p:nvGrpSpPr>
              <p:cNvPr id="74" name="Groupe 378">
                <a:extLst>
                  <a:ext uri="{FF2B5EF4-FFF2-40B4-BE49-F238E27FC236}">
                    <a16:creationId xmlns:a16="http://schemas.microsoft.com/office/drawing/2014/main" xmlns="" id="{899AACB4-92E5-BFB3-D3F7-8F9561CD2E9A}"/>
                  </a:ext>
                </a:extLst>
              </p:cNvPr>
              <p:cNvGrpSpPr/>
              <p:nvPr/>
            </p:nvGrpSpPr>
            <p:grpSpPr>
              <a:xfrm>
                <a:off x="4477877" y="2413042"/>
                <a:ext cx="3604793" cy="1244618"/>
                <a:chOff x="4477877" y="2413042"/>
                <a:chExt cx="3604793" cy="1244618"/>
              </a:xfrm>
              <a:solidFill>
                <a:srgbClr val="BCBC1C"/>
              </a:solidFill>
            </p:grpSpPr>
            <p:sp>
              <p:nvSpPr>
                <p:cNvPr id="76" name="Freeform 22">
                  <a:extLst>
                    <a:ext uri="{FF2B5EF4-FFF2-40B4-BE49-F238E27FC236}">
                      <a16:creationId xmlns:a16="http://schemas.microsoft.com/office/drawing/2014/main" xmlns="" id="{D852B5A5-31EB-56A1-44A4-09112AD1B63F}"/>
                    </a:ext>
                  </a:extLst>
                </p:cNvPr>
                <p:cNvSpPr/>
                <p:nvPr/>
              </p:nvSpPr>
              <p:spPr>
                <a:xfrm>
                  <a:off x="4477877" y="3233730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7" name="Freeform 23">
                  <a:extLst>
                    <a:ext uri="{FF2B5EF4-FFF2-40B4-BE49-F238E27FC236}">
                      <a16:creationId xmlns:a16="http://schemas.microsoft.com/office/drawing/2014/main" xmlns="" id="{73946B58-4FFB-9081-F91E-B70DC04B261A}"/>
                    </a:ext>
                  </a:extLst>
                </p:cNvPr>
                <p:cNvSpPr/>
                <p:nvPr/>
              </p:nvSpPr>
              <p:spPr>
                <a:xfrm>
                  <a:off x="4550608" y="3206405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8" name="Freeform 24">
                  <a:extLst>
                    <a:ext uri="{FF2B5EF4-FFF2-40B4-BE49-F238E27FC236}">
                      <a16:creationId xmlns:a16="http://schemas.microsoft.com/office/drawing/2014/main" xmlns="" id="{2090D7A8-722C-4C50-398B-A145D8362DBC}"/>
                    </a:ext>
                  </a:extLst>
                </p:cNvPr>
                <p:cNvSpPr/>
                <p:nvPr/>
              </p:nvSpPr>
              <p:spPr>
                <a:xfrm>
                  <a:off x="4628923" y="2930344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9" name="Freeform 25">
                  <a:extLst>
                    <a:ext uri="{FF2B5EF4-FFF2-40B4-BE49-F238E27FC236}">
                      <a16:creationId xmlns:a16="http://schemas.microsoft.com/office/drawing/2014/main" xmlns="" id="{4D48FD2B-D1CF-DF43-1636-CBCB6B76236B}"/>
                    </a:ext>
                  </a:extLst>
                </p:cNvPr>
                <p:cNvSpPr/>
                <p:nvPr/>
              </p:nvSpPr>
              <p:spPr>
                <a:xfrm>
                  <a:off x="4703980" y="2605254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0" name="Freeform 26">
                  <a:extLst>
                    <a:ext uri="{FF2B5EF4-FFF2-40B4-BE49-F238E27FC236}">
                      <a16:creationId xmlns:a16="http://schemas.microsoft.com/office/drawing/2014/main" xmlns="" id="{71F4E2C7-2506-A629-B4BD-F2A35ADB2573}"/>
                    </a:ext>
                  </a:extLst>
                </p:cNvPr>
                <p:cNvSpPr/>
                <p:nvPr/>
              </p:nvSpPr>
              <p:spPr>
                <a:xfrm>
                  <a:off x="4778728" y="2413042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" name="Freeform 27">
                  <a:extLst>
                    <a:ext uri="{FF2B5EF4-FFF2-40B4-BE49-F238E27FC236}">
                      <a16:creationId xmlns:a16="http://schemas.microsoft.com/office/drawing/2014/main" xmlns="" id="{DFECECB5-750E-E2BE-8D57-1B1E3D2BE7C1}"/>
                    </a:ext>
                  </a:extLst>
                </p:cNvPr>
                <p:cNvSpPr/>
                <p:nvPr/>
              </p:nvSpPr>
              <p:spPr>
                <a:xfrm>
                  <a:off x="4854717" y="2472532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2" name="Freeform 28">
                  <a:extLst>
                    <a:ext uri="{FF2B5EF4-FFF2-40B4-BE49-F238E27FC236}">
                      <a16:creationId xmlns:a16="http://schemas.microsoft.com/office/drawing/2014/main" xmlns="" id="{584675C0-C5AA-34B2-EBEF-5A776445BD2E}"/>
                    </a:ext>
                  </a:extLst>
                </p:cNvPr>
                <p:cNvSpPr/>
                <p:nvPr/>
              </p:nvSpPr>
              <p:spPr>
                <a:xfrm>
                  <a:off x="4930705" y="2718145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3" name="Freeform 29">
                  <a:extLst>
                    <a:ext uri="{FF2B5EF4-FFF2-40B4-BE49-F238E27FC236}">
                      <a16:creationId xmlns:a16="http://schemas.microsoft.com/office/drawing/2014/main" xmlns="" id="{DE3C7AF2-AEE2-18FD-4CF4-9AB6F76320ED}"/>
                    </a:ext>
                  </a:extLst>
                </p:cNvPr>
                <p:cNvSpPr/>
                <p:nvPr/>
              </p:nvSpPr>
              <p:spPr>
                <a:xfrm>
                  <a:off x="5006072" y="2894898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4" name="Freeform 30">
                  <a:extLst>
                    <a:ext uri="{FF2B5EF4-FFF2-40B4-BE49-F238E27FC236}">
                      <a16:creationId xmlns:a16="http://schemas.microsoft.com/office/drawing/2014/main" xmlns="" id="{236243BD-C996-FD91-DE2C-1018659B8EF7}"/>
                    </a:ext>
                  </a:extLst>
                </p:cNvPr>
                <p:cNvSpPr/>
                <p:nvPr/>
              </p:nvSpPr>
              <p:spPr>
                <a:xfrm>
                  <a:off x="5083302" y="3076337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5" name="Freeform 31">
                  <a:extLst>
                    <a:ext uri="{FF2B5EF4-FFF2-40B4-BE49-F238E27FC236}">
                      <a16:creationId xmlns:a16="http://schemas.microsoft.com/office/drawing/2014/main" xmlns="" id="{4E4A0F3D-765C-E46F-136E-3CE5A22CBA47}"/>
                    </a:ext>
                  </a:extLst>
                </p:cNvPr>
                <p:cNvSpPr/>
                <p:nvPr/>
              </p:nvSpPr>
              <p:spPr>
                <a:xfrm>
                  <a:off x="5156964" y="3153941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6" name="Freeform 32">
                  <a:extLst>
                    <a:ext uri="{FF2B5EF4-FFF2-40B4-BE49-F238E27FC236}">
                      <a16:creationId xmlns:a16="http://schemas.microsoft.com/office/drawing/2014/main" xmlns="" id="{883CE25F-01B6-7BBF-65E6-FA8AD0863A62}"/>
                    </a:ext>
                  </a:extLst>
                </p:cNvPr>
                <p:cNvSpPr/>
                <p:nvPr/>
              </p:nvSpPr>
              <p:spPr>
                <a:xfrm>
                  <a:off x="5231246" y="3289629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7" name="Freeform 33">
                  <a:extLst>
                    <a:ext uri="{FF2B5EF4-FFF2-40B4-BE49-F238E27FC236}">
                      <a16:creationId xmlns:a16="http://schemas.microsoft.com/office/drawing/2014/main" xmlns="" id="{F0F60327-2215-F185-FB8F-CFE8028D0281}"/>
                    </a:ext>
                  </a:extLst>
                </p:cNvPr>
                <p:cNvSpPr/>
                <p:nvPr/>
              </p:nvSpPr>
              <p:spPr>
                <a:xfrm>
                  <a:off x="5308940" y="3345685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8" name="Freeform 34">
                  <a:extLst>
                    <a:ext uri="{FF2B5EF4-FFF2-40B4-BE49-F238E27FC236}">
                      <a16:creationId xmlns:a16="http://schemas.microsoft.com/office/drawing/2014/main" xmlns="" id="{409343AB-91AA-E88F-0FA5-E826F2AA24D6}"/>
                    </a:ext>
                  </a:extLst>
                </p:cNvPr>
                <p:cNvSpPr/>
                <p:nvPr/>
              </p:nvSpPr>
              <p:spPr>
                <a:xfrm>
                  <a:off x="5458901" y="3177206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9" name="Freeform 35">
                  <a:extLst>
                    <a:ext uri="{FF2B5EF4-FFF2-40B4-BE49-F238E27FC236}">
                      <a16:creationId xmlns:a16="http://schemas.microsoft.com/office/drawing/2014/main" xmlns="" id="{67864EA1-06D1-2477-4695-73F6CA06CA87}"/>
                    </a:ext>
                  </a:extLst>
                </p:cNvPr>
                <p:cNvSpPr/>
                <p:nvPr/>
              </p:nvSpPr>
              <p:spPr>
                <a:xfrm>
                  <a:off x="5532873" y="2925348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0" name="Freeform 36">
                  <a:extLst>
                    <a:ext uri="{FF2B5EF4-FFF2-40B4-BE49-F238E27FC236}">
                      <a16:creationId xmlns:a16="http://schemas.microsoft.com/office/drawing/2014/main" xmlns="" id="{8849D1AC-4FAA-D3D3-694D-A49A82D67F77}"/>
                    </a:ext>
                  </a:extLst>
                </p:cNvPr>
                <p:cNvSpPr/>
                <p:nvPr/>
              </p:nvSpPr>
              <p:spPr>
                <a:xfrm>
                  <a:off x="5688727" y="2761241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1" name="Freeform 37">
                  <a:extLst>
                    <a:ext uri="{FF2B5EF4-FFF2-40B4-BE49-F238E27FC236}">
                      <a16:creationId xmlns:a16="http://schemas.microsoft.com/office/drawing/2014/main" xmlns="" id="{7A29C1D6-7043-DC39-560E-9132A47B03D7}"/>
                    </a:ext>
                  </a:extLst>
                </p:cNvPr>
                <p:cNvSpPr/>
                <p:nvPr/>
              </p:nvSpPr>
              <p:spPr>
                <a:xfrm>
                  <a:off x="5837447" y="3056976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2" name="Freeform 38">
                  <a:extLst>
                    <a:ext uri="{FF2B5EF4-FFF2-40B4-BE49-F238E27FC236}">
                      <a16:creationId xmlns:a16="http://schemas.microsoft.com/office/drawing/2014/main" xmlns="" id="{CF194869-864A-95CA-DEE5-1EC17F3E4895}"/>
                    </a:ext>
                  </a:extLst>
                </p:cNvPr>
                <p:cNvSpPr/>
                <p:nvPr/>
              </p:nvSpPr>
              <p:spPr>
                <a:xfrm>
                  <a:off x="5987408" y="3229827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3" name="Freeform 39">
                  <a:extLst>
                    <a:ext uri="{FF2B5EF4-FFF2-40B4-BE49-F238E27FC236}">
                      <a16:creationId xmlns:a16="http://schemas.microsoft.com/office/drawing/2014/main" xmlns="" id="{B939C1BF-4AF5-C45B-9360-E2A878A61CF2}"/>
                    </a:ext>
                  </a:extLst>
                </p:cNvPr>
                <p:cNvSpPr/>
                <p:nvPr/>
              </p:nvSpPr>
              <p:spPr>
                <a:xfrm>
                  <a:off x="5609327" y="2728762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4" name="Freeform 40">
                  <a:extLst>
                    <a:ext uri="{FF2B5EF4-FFF2-40B4-BE49-F238E27FC236}">
                      <a16:creationId xmlns:a16="http://schemas.microsoft.com/office/drawing/2014/main" xmlns="" id="{1A830A28-CB8E-608E-3014-6E14622B45CB}"/>
                    </a:ext>
                  </a:extLst>
                </p:cNvPr>
                <p:cNvSpPr/>
                <p:nvPr/>
              </p:nvSpPr>
              <p:spPr>
                <a:xfrm>
                  <a:off x="5759288" y="2911763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5" name="Freeform 41">
                  <a:extLst>
                    <a:ext uri="{FF2B5EF4-FFF2-40B4-BE49-F238E27FC236}">
                      <a16:creationId xmlns:a16="http://schemas.microsoft.com/office/drawing/2014/main" xmlns="" id="{BC77B25D-66BE-7E4C-0917-6283FF68803E}"/>
                    </a:ext>
                  </a:extLst>
                </p:cNvPr>
                <p:cNvSpPr/>
                <p:nvPr/>
              </p:nvSpPr>
              <p:spPr>
                <a:xfrm>
                  <a:off x="5913591" y="3171742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6" name="Freeform 42">
                  <a:extLst>
                    <a:ext uri="{FF2B5EF4-FFF2-40B4-BE49-F238E27FC236}">
                      <a16:creationId xmlns:a16="http://schemas.microsoft.com/office/drawing/2014/main" xmlns="" id="{9C5FAB24-2985-257A-E635-3FFB096A9800}"/>
                    </a:ext>
                  </a:extLst>
                </p:cNvPr>
                <p:cNvSpPr/>
                <p:nvPr/>
              </p:nvSpPr>
              <p:spPr>
                <a:xfrm>
                  <a:off x="6063861" y="3157220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7" name="Freeform 43">
                  <a:extLst>
                    <a:ext uri="{FF2B5EF4-FFF2-40B4-BE49-F238E27FC236}">
                      <a16:creationId xmlns:a16="http://schemas.microsoft.com/office/drawing/2014/main" xmlns="" id="{D04C5A86-52BF-0212-0F9D-3F215821F8CF}"/>
                    </a:ext>
                  </a:extLst>
                </p:cNvPr>
                <p:cNvSpPr/>
                <p:nvPr/>
              </p:nvSpPr>
              <p:spPr>
                <a:xfrm>
                  <a:off x="6141866" y="3045265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8" name="Freeform 44">
                  <a:extLst>
                    <a:ext uri="{FF2B5EF4-FFF2-40B4-BE49-F238E27FC236}">
                      <a16:creationId xmlns:a16="http://schemas.microsoft.com/office/drawing/2014/main" xmlns="" id="{FE0449B5-F35A-F46D-5F68-E03190B91C9F}"/>
                    </a:ext>
                  </a:extLst>
                </p:cNvPr>
                <p:cNvSpPr/>
                <p:nvPr/>
              </p:nvSpPr>
              <p:spPr>
                <a:xfrm>
                  <a:off x="6213977" y="2879910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9" name="Freeform 45">
                  <a:extLst>
                    <a:ext uri="{FF2B5EF4-FFF2-40B4-BE49-F238E27FC236}">
                      <a16:creationId xmlns:a16="http://schemas.microsoft.com/office/drawing/2014/main" xmlns="" id="{2E7778C3-B95A-9EE6-F2E2-319C14FD3CE8}"/>
                    </a:ext>
                  </a:extLst>
                </p:cNvPr>
                <p:cNvSpPr/>
                <p:nvPr/>
              </p:nvSpPr>
              <p:spPr>
                <a:xfrm>
                  <a:off x="6294153" y="2775761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0" name="Freeform 46">
                  <a:extLst>
                    <a:ext uri="{FF2B5EF4-FFF2-40B4-BE49-F238E27FC236}">
                      <a16:creationId xmlns:a16="http://schemas.microsoft.com/office/drawing/2014/main" xmlns="" id="{5F58D24B-4C6D-9908-C2BA-71188E785B37}"/>
                    </a:ext>
                  </a:extLst>
                </p:cNvPr>
                <p:cNvSpPr/>
                <p:nvPr/>
              </p:nvSpPr>
              <p:spPr>
                <a:xfrm>
                  <a:off x="6366264" y="2592762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1" name="Freeform 48">
                  <a:extLst>
                    <a:ext uri="{FF2B5EF4-FFF2-40B4-BE49-F238E27FC236}">
                      <a16:creationId xmlns:a16="http://schemas.microsoft.com/office/drawing/2014/main" xmlns="" id="{AF013FEB-2B26-1910-6BBD-5400C3BA865D}"/>
                    </a:ext>
                  </a:extLst>
                </p:cNvPr>
                <p:cNvSpPr/>
                <p:nvPr/>
              </p:nvSpPr>
              <p:spPr>
                <a:xfrm>
                  <a:off x="6518240" y="2634608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2" name="Freeform 49">
                  <a:extLst>
                    <a:ext uri="{FF2B5EF4-FFF2-40B4-BE49-F238E27FC236}">
                      <a16:creationId xmlns:a16="http://schemas.microsoft.com/office/drawing/2014/main" xmlns="" id="{E6392670-11E8-8533-F622-7AEE46C836E6}"/>
                    </a:ext>
                  </a:extLst>
                </p:cNvPr>
                <p:cNvSpPr/>
                <p:nvPr/>
              </p:nvSpPr>
              <p:spPr>
                <a:xfrm>
                  <a:off x="6591438" y="2876318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3" name="Freeform 50">
                  <a:extLst>
                    <a:ext uri="{FF2B5EF4-FFF2-40B4-BE49-F238E27FC236}">
                      <a16:creationId xmlns:a16="http://schemas.microsoft.com/office/drawing/2014/main" xmlns="" id="{C7701114-CC13-5CBF-0CF2-94DCC57EC0DC}"/>
                    </a:ext>
                  </a:extLst>
                </p:cNvPr>
                <p:cNvSpPr/>
                <p:nvPr/>
              </p:nvSpPr>
              <p:spPr>
                <a:xfrm>
                  <a:off x="6671302" y="3016223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4" name="Freeform 51">
                  <a:extLst>
                    <a:ext uri="{FF2B5EF4-FFF2-40B4-BE49-F238E27FC236}">
                      <a16:creationId xmlns:a16="http://schemas.microsoft.com/office/drawing/2014/main" xmlns="" id="{5C9AC6D5-960A-B110-1309-671EA2A03939}"/>
                    </a:ext>
                  </a:extLst>
                </p:cNvPr>
                <p:cNvSpPr/>
                <p:nvPr/>
              </p:nvSpPr>
              <p:spPr>
                <a:xfrm>
                  <a:off x="6742949" y="3125367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5" name="Freeform 52">
                  <a:extLst>
                    <a:ext uri="{FF2B5EF4-FFF2-40B4-BE49-F238E27FC236}">
                      <a16:creationId xmlns:a16="http://schemas.microsoft.com/office/drawing/2014/main" xmlns="" id="{4D8B0124-5AFB-F9E0-BD43-B812D5ED0804}"/>
                    </a:ext>
                  </a:extLst>
                </p:cNvPr>
                <p:cNvSpPr/>
                <p:nvPr/>
              </p:nvSpPr>
              <p:spPr>
                <a:xfrm>
                  <a:off x="6820954" y="3190166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6" name="Freeform 53">
                  <a:extLst>
                    <a:ext uri="{FF2B5EF4-FFF2-40B4-BE49-F238E27FC236}">
                      <a16:creationId xmlns:a16="http://schemas.microsoft.com/office/drawing/2014/main" xmlns="" id="{352DFCC8-DEC3-B285-F4BF-75C1D59CEEBE}"/>
                    </a:ext>
                  </a:extLst>
                </p:cNvPr>
                <p:cNvSpPr/>
                <p:nvPr/>
              </p:nvSpPr>
              <p:spPr>
                <a:xfrm>
                  <a:off x="6897252" y="3324293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7" name="Freeform 54">
                  <a:extLst>
                    <a:ext uri="{FF2B5EF4-FFF2-40B4-BE49-F238E27FC236}">
                      <a16:creationId xmlns:a16="http://schemas.microsoft.com/office/drawing/2014/main" xmlns="" id="{4DF088A2-78C3-68E8-8716-ACF940732D66}"/>
                    </a:ext>
                  </a:extLst>
                </p:cNvPr>
                <p:cNvSpPr/>
                <p:nvPr/>
              </p:nvSpPr>
              <p:spPr>
                <a:xfrm>
                  <a:off x="7049849" y="3387688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8" name="Freeform 55">
                  <a:extLst>
                    <a:ext uri="{FF2B5EF4-FFF2-40B4-BE49-F238E27FC236}">
                      <a16:creationId xmlns:a16="http://schemas.microsoft.com/office/drawing/2014/main" xmlns="" id="{A2AF1ABF-BD8F-D613-87B0-35DFE5B77165}"/>
                    </a:ext>
                  </a:extLst>
                </p:cNvPr>
                <p:cNvSpPr/>
                <p:nvPr/>
              </p:nvSpPr>
              <p:spPr>
                <a:xfrm>
                  <a:off x="7125681" y="3364891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7"/>
                        <a:pt x="9104" y="0"/>
                        <a:pt x="20333" y="0"/>
                      </a:cubicBezTo>
                      <a:cubicBezTo>
                        <a:pt x="31563" y="0"/>
                        <a:pt x="40667" y="9067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9" name="Freeform 56">
                  <a:extLst>
                    <a:ext uri="{FF2B5EF4-FFF2-40B4-BE49-F238E27FC236}">
                      <a16:creationId xmlns:a16="http://schemas.microsoft.com/office/drawing/2014/main" xmlns="" id="{4586806F-ECED-449D-EFD6-87D3A684F177}"/>
                    </a:ext>
                  </a:extLst>
                </p:cNvPr>
                <p:cNvSpPr/>
                <p:nvPr/>
              </p:nvSpPr>
              <p:spPr>
                <a:xfrm>
                  <a:off x="6968433" y="3389562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7"/>
                        <a:pt x="9104" y="0"/>
                        <a:pt x="20333" y="0"/>
                      </a:cubicBezTo>
                      <a:cubicBezTo>
                        <a:pt x="31563" y="0"/>
                        <a:pt x="40667" y="9067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10" name="Freeform 57">
                  <a:extLst>
                    <a:ext uri="{FF2B5EF4-FFF2-40B4-BE49-F238E27FC236}">
                      <a16:creationId xmlns:a16="http://schemas.microsoft.com/office/drawing/2014/main" xmlns="" id="{1109AEBF-A5A5-6D90-F803-CB26ABD13B1E}"/>
                    </a:ext>
                  </a:extLst>
                </p:cNvPr>
                <p:cNvSpPr/>
                <p:nvPr/>
              </p:nvSpPr>
              <p:spPr>
                <a:xfrm>
                  <a:off x="7194538" y="3314300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11" name="Freeform 58">
                  <a:extLst>
                    <a:ext uri="{FF2B5EF4-FFF2-40B4-BE49-F238E27FC236}">
                      <a16:creationId xmlns:a16="http://schemas.microsoft.com/office/drawing/2014/main" xmlns="" id="{0FC97C24-7515-5B26-BACF-2D74C3356F31}"/>
                    </a:ext>
                  </a:extLst>
                </p:cNvPr>
                <p:cNvSpPr/>
                <p:nvPr/>
              </p:nvSpPr>
              <p:spPr>
                <a:xfrm>
                  <a:off x="7270990" y="3275108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12" name="Freeform 59">
                  <a:extLst>
                    <a:ext uri="{FF2B5EF4-FFF2-40B4-BE49-F238E27FC236}">
                      <a16:creationId xmlns:a16="http://schemas.microsoft.com/office/drawing/2014/main" xmlns="" id="{0478FA73-8C03-2965-BF42-68567BA375A6}"/>
                    </a:ext>
                  </a:extLst>
                </p:cNvPr>
                <p:cNvSpPr/>
                <p:nvPr/>
              </p:nvSpPr>
              <p:spPr>
                <a:xfrm>
                  <a:off x="7351632" y="3191258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13" name="Freeform 60">
                  <a:extLst>
                    <a:ext uri="{FF2B5EF4-FFF2-40B4-BE49-F238E27FC236}">
                      <a16:creationId xmlns:a16="http://schemas.microsoft.com/office/drawing/2014/main" xmlns="" id="{8F9ABF6B-343E-D85E-5BAB-C896079AAF2F}"/>
                    </a:ext>
                  </a:extLst>
                </p:cNvPr>
                <p:cNvSpPr/>
                <p:nvPr/>
              </p:nvSpPr>
              <p:spPr>
                <a:xfrm>
                  <a:off x="7502521" y="3159562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14" name="Freeform 61">
                  <a:extLst>
                    <a:ext uri="{FF2B5EF4-FFF2-40B4-BE49-F238E27FC236}">
                      <a16:creationId xmlns:a16="http://schemas.microsoft.com/office/drawing/2014/main" xmlns="" id="{0691A844-2613-5D91-C0AE-4DC0552318A2}"/>
                    </a:ext>
                  </a:extLst>
                </p:cNvPr>
                <p:cNvSpPr/>
                <p:nvPr/>
              </p:nvSpPr>
              <p:spPr>
                <a:xfrm>
                  <a:off x="7426070" y="3148007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15" name="Freeform 62">
                  <a:extLst>
                    <a:ext uri="{FF2B5EF4-FFF2-40B4-BE49-F238E27FC236}">
                      <a16:creationId xmlns:a16="http://schemas.microsoft.com/office/drawing/2014/main" xmlns="" id="{12722776-43B9-2690-DA9D-C7D8C5A914C2}"/>
                    </a:ext>
                  </a:extLst>
                </p:cNvPr>
                <p:cNvSpPr/>
                <p:nvPr/>
              </p:nvSpPr>
              <p:spPr>
                <a:xfrm>
                  <a:off x="7575255" y="3198442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16" name="Freeform 63">
                  <a:extLst>
                    <a:ext uri="{FF2B5EF4-FFF2-40B4-BE49-F238E27FC236}">
                      <a16:creationId xmlns:a16="http://schemas.microsoft.com/office/drawing/2014/main" xmlns="" id="{80798A44-61D1-347D-B76D-A6088FA3E46A}"/>
                    </a:ext>
                  </a:extLst>
                </p:cNvPr>
                <p:cNvSpPr/>
                <p:nvPr/>
              </p:nvSpPr>
              <p:spPr>
                <a:xfrm>
                  <a:off x="7650158" y="3305868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17" name="Freeform 64">
                  <a:extLst>
                    <a:ext uri="{FF2B5EF4-FFF2-40B4-BE49-F238E27FC236}">
                      <a16:creationId xmlns:a16="http://schemas.microsoft.com/office/drawing/2014/main" xmlns="" id="{A8655200-FAD8-B2A1-3E58-D74C0E770F7C}"/>
                    </a:ext>
                  </a:extLst>
                </p:cNvPr>
                <p:cNvSpPr/>
                <p:nvPr/>
              </p:nvSpPr>
              <p:spPr>
                <a:xfrm>
                  <a:off x="7727851" y="3386126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7"/>
                        <a:pt x="9104" y="0"/>
                        <a:pt x="20333" y="0"/>
                      </a:cubicBezTo>
                      <a:cubicBezTo>
                        <a:pt x="31563" y="0"/>
                        <a:pt x="40667" y="9067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18" name="Freeform 65">
                  <a:extLst>
                    <a:ext uri="{FF2B5EF4-FFF2-40B4-BE49-F238E27FC236}">
                      <a16:creationId xmlns:a16="http://schemas.microsoft.com/office/drawing/2014/main" xmlns="" id="{8BDC93D7-FFE0-B00B-FCA6-A64391C8D6DD}"/>
                    </a:ext>
                  </a:extLst>
                </p:cNvPr>
                <p:cNvSpPr/>
                <p:nvPr/>
              </p:nvSpPr>
              <p:spPr>
                <a:xfrm>
                  <a:off x="7799343" y="3477001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19" name="Freeform 66">
                  <a:extLst>
                    <a:ext uri="{FF2B5EF4-FFF2-40B4-BE49-F238E27FC236}">
                      <a16:creationId xmlns:a16="http://schemas.microsoft.com/office/drawing/2014/main" xmlns="" id="{25A2AC2F-751A-35D0-CE55-97B529079A07}"/>
                    </a:ext>
                  </a:extLst>
                </p:cNvPr>
                <p:cNvSpPr/>
                <p:nvPr/>
              </p:nvSpPr>
              <p:spPr>
                <a:xfrm>
                  <a:off x="7878432" y="3495583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4 w 40666"/>
                    <a:gd name="connsiteY1" fmla="*/ 40501 h 40500"/>
                    <a:gd name="connsiteX2" fmla="*/ 0 w 40666"/>
                    <a:gd name="connsiteY2" fmla="*/ 20250 h 40500"/>
                    <a:gd name="connsiteX3" fmla="*/ 20334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4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4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20" name="Freeform 67">
                  <a:extLst>
                    <a:ext uri="{FF2B5EF4-FFF2-40B4-BE49-F238E27FC236}">
                      <a16:creationId xmlns:a16="http://schemas.microsoft.com/office/drawing/2014/main" xmlns="" id="{F36DA695-1543-3279-47D5-72095ADBD47A}"/>
                    </a:ext>
                  </a:extLst>
                </p:cNvPr>
                <p:cNvSpPr/>
                <p:nvPr/>
              </p:nvSpPr>
              <p:spPr>
                <a:xfrm>
                  <a:off x="7954110" y="3559756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3" y="40501"/>
                        <a:pt x="0" y="31434"/>
                        <a:pt x="0" y="20250"/>
                      </a:cubicBezTo>
                      <a:cubicBezTo>
                        <a:pt x="0" y="9066"/>
                        <a:pt x="9103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21" name="Freeform 68">
                  <a:extLst>
                    <a:ext uri="{FF2B5EF4-FFF2-40B4-BE49-F238E27FC236}">
                      <a16:creationId xmlns:a16="http://schemas.microsoft.com/office/drawing/2014/main" xmlns="" id="{CF58C770-AA54-18DD-4C44-ED7D05D45553}"/>
                    </a:ext>
                  </a:extLst>
                </p:cNvPr>
                <p:cNvSpPr/>
                <p:nvPr/>
              </p:nvSpPr>
              <p:spPr>
                <a:xfrm>
                  <a:off x="8034286" y="3608944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3" y="40501"/>
                        <a:pt x="0" y="31434"/>
                        <a:pt x="0" y="20250"/>
                      </a:cubicBezTo>
                      <a:cubicBezTo>
                        <a:pt x="0" y="9066"/>
                        <a:pt x="9103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22" name="Freeform 69">
                  <a:extLst>
                    <a:ext uri="{FF2B5EF4-FFF2-40B4-BE49-F238E27FC236}">
                      <a16:creationId xmlns:a16="http://schemas.microsoft.com/office/drawing/2014/main" xmlns="" id="{D2A4C8DD-4FAF-6C05-F4F4-0105590A54E3}"/>
                    </a:ext>
                  </a:extLst>
                </p:cNvPr>
                <p:cNvSpPr/>
                <p:nvPr/>
              </p:nvSpPr>
              <p:spPr>
                <a:xfrm>
                  <a:off x="5380742" y="3368170"/>
                  <a:ext cx="48384" cy="48716"/>
                </a:xfrm>
                <a:custGeom>
                  <a:avLst/>
                  <a:gdLst>
                    <a:gd name="connsiteX0" fmla="*/ 40667 w 40666"/>
                    <a:gd name="connsiteY0" fmla="*/ 20250 h 40500"/>
                    <a:gd name="connsiteX1" fmla="*/ 20333 w 40666"/>
                    <a:gd name="connsiteY1" fmla="*/ 40501 h 40500"/>
                    <a:gd name="connsiteX2" fmla="*/ 0 w 40666"/>
                    <a:gd name="connsiteY2" fmla="*/ 20250 h 40500"/>
                    <a:gd name="connsiteX3" fmla="*/ 20333 w 40666"/>
                    <a:gd name="connsiteY3" fmla="*/ 0 h 40500"/>
                    <a:gd name="connsiteX4" fmla="*/ 40667 w 40666"/>
                    <a:gd name="connsiteY4" fmla="*/ 20250 h 4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66" h="40500">
                      <a:moveTo>
                        <a:pt x="40667" y="20250"/>
                      </a:moveTo>
                      <a:cubicBezTo>
                        <a:pt x="40667" y="31434"/>
                        <a:pt x="31563" y="40501"/>
                        <a:pt x="20333" y="40501"/>
                      </a:cubicBezTo>
                      <a:cubicBezTo>
                        <a:pt x="9104" y="40501"/>
                        <a:pt x="0" y="31434"/>
                        <a:pt x="0" y="20250"/>
                      </a:cubicBezTo>
                      <a:cubicBezTo>
                        <a:pt x="0" y="9066"/>
                        <a:pt x="9104" y="0"/>
                        <a:pt x="20333" y="0"/>
                      </a:cubicBezTo>
                      <a:cubicBezTo>
                        <a:pt x="31563" y="0"/>
                        <a:pt x="40667" y="9066"/>
                        <a:pt x="40667" y="20250"/>
                      </a:cubicBezTo>
                      <a:close/>
                    </a:path>
                  </a:pathLst>
                </a:custGeom>
                <a:grpFill/>
                <a:ln w="130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133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75" name="Freeform 70">
                <a:extLst>
                  <a:ext uri="{FF2B5EF4-FFF2-40B4-BE49-F238E27FC236}">
                    <a16:creationId xmlns:a16="http://schemas.microsoft.com/office/drawing/2014/main" xmlns="" id="{E44D3D86-DB57-BF78-5849-88F474A33E6D}"/>
                  </a:ext>
                </a:extLst>
              </p:cNvPr>
              <p:cNvSpPr/>
              <p:nvPr/>
            </p:nvSpPr>
            <p:spPr>
              <a:xfrm>
                <a:off x="4502070" y="2437400"/>
                <a:ext cx="3557340" cy="1196212"/>
              </a:xfrm>
              <a:custGeom>
                <a:avLst/>
                <a:gdLst>
                  <a:gd name="connsiteX0" fmla="*/ 0 w 2989915"/>
                  <a:gd name="connsiteY0" fmla="*/ 682282 h 994474"/>
                  <a:gd name="connsiteX1" fmla="*/ 63346 w 2989915"/>
                  <a:gd name="connsiteY1" fmla="*/ 656320 h 994474"/>
                  <a:gd name="connsiteX2" fmla="*/ 124216 w 2989915"/>
                  <a:gd name="connsiteY2" fmla="*/ 429931 h 994474"/>
                  <a:gd name="connsiteX3" fmla="*/ 187562 w 2989915"/>
                  <a:gd name="connsiteY3" fmla="*/ 160315 h 994474"/>
                  <a:gd name="connsiteX4" fmla="*/ 252733 w 2989915"/>
                  <a:gd name="connsiteY4" fmla="*/ 0 h 994474"/>
                  <a:gd name="connsiteX5" fmla="*/ 318686 w 2989915"/>
                  <a:gd name="connsiteY5" fmla="*/ 49847 h 994474"/>
                  <a:gd name="connsiteX6" fmla="*/ 380468 w 2989915"/>
                  <a:gd name="connsiteY6" fmla="*/ 253649 h 994474"/>
                  <a:gd name="connsiteX7" fmla="*/ 443815 w 2989915"/>
                  <a:gd name="connsiteY7" fmla="*/ 400594 h 994474"/>
                  <a:gd name="connsiteX8" fmla="*/ 507813 w 2989915"/>
                  <a:gd name="connsiteY8" fmla="*/ 548837 h 994474"/>
                  <a:gd name="connsiteX9" fmla="*/ 570637 w 2989915"/>
                  <a:gd name="connsiteY9" fmla="*/ 615949 h 994474"/>
                  <a:gd name="connsiteX10" fmla="*/ 633071 w 2989915"/>
                  <a:gd name="connsiteY10" fmla="*/ 728754 h 994474"/>
                  <a:gd name="connsiteX11" fmla="*/ 698242 w 2989915"/>
                  <a:gd name="connsiteY11" fmla="*/ 775355 h 994474"/>
                  <a:gd name="connsiteX12" fmla="*/ 758591 w 2989915"/>
                  <a:gd name="connsiteY12" fmla="*/ 794048 h 994474"/>
                  <a:gd name="connsiteX13" fmla="*/ 823762 w 2989915"/>
                  <a:gd name="connsiteY13" fmla="*/ 635290 h 994474"/>
                  <a:gd name="connsiteX14" fmla="*/ 887369 w 2989915"/>
                  <a:gd name="connsiteY14" fmla="*/ 421234 h 994474"/>
                  <a:gd name="connsiteX15" fmla="*/ 950063 w 2989915"/>
                  <a:gd name="connsiteY15" fmla="*/ 260010 h 994474"/>
                  <a:gd name="connsiteX16" fmla="*/ 1016929 w 2989915"/>
                  <a:gd name="connsiteY16" fmla="*/ 289476 h 994474"/>
                  <a:gd name="connsiteX17" fmla="*/ 1076234 w 2989915"/>
                  <a:gd name="connsiteY17" fmla="*/ 414613 h 994474"/>
                  <a:gd name="connsiteX18" fmla="*/ 1141405 w 2989915"/>
                  <a:gd name="connsiteY18" fmla="*/ 535337 h 994474"/>
                  <a:gd name="connsiteX19" fmla="*/ 1205403 w 2989915"/>
                  <a:gd name="connsiteY19" fmla="*/ 630747 h 994474"/>
                  <a:gd name="connsiteX20" fmla="*/ 1267446 w 2989915"/>
                  <a:gd name="connsiteY20" fmla="*/ 679036 h 994474"/>
                  <a:gd name="connsiteX21" fmla="*/ 1332617 w 2989915"/>
                  <a:gd name="connsiteY21" fmla="*/ 615949 h 994474"/>
                  <a:gd name="connsiteX22" fmla="*/ 1397136 w 2989915"/>
                  <a:gd name="connsiteY22" fmla="*/ 522615 h 994474"/>
                  <a:gd name="connsiteX23" fmla="*/ 1458136 w 2989915"/>
                  <a:gd name="connsiteY23" fmla="*/ 388132 h 994474"/>
                  <a:gd name="connsiteX24" fmla="*/ 1525523 w 2989915"/>
                  <a:gd name="connsiteY24" fmla="*/ 301549 h 994474"/>
                  <a:gd name="connsiteX25" fmla="*/ 1588218 w 2989915"/>
                  <a:gd name="connsiteY25" fmla="*/ 148633 h 994474"/>
                  <a:gd name="connsiteX26" fmla="*/ 1650912 w 2989915"/>
                  <a:gd name="connsiteY26" fmla="*/ 120464 h 994474"/>
                  <a:gd name="connsiteX27" fmla="*/ 1713868 w 2989915"/>
                  <a:gd name="connsiteY27" fmla="*/ 184200 h 994474"/>
                  <a:gd name="connsiteX28" fmla="*/ 1776432 w 2989915"/>
                  <a:gd name="connsiteY28" fmla="*/ 388651 h 994474"/>
                  <a:gd name="connsiteX29" fmla="*/ 1842515 w 2989915"/>
                  <a:gd name="connsiteY29" fmla="*/ 501456 h 994474"/>
                  <a:gd name="connsiteX30" fmla="*/ 1905470 w 2989915"/>
                  <a:gd name="connsiteY30" fmla="*/ 591415 h 994474"/>
                  <a:gd name="connsiteX31" fmla="*/ 1968295 w 2989915"/>
                  <a:gd name="connsiteY31" fmla="*/ 646065 h 994474"/>
                  <a:gd name="connsiteX32" fmla="*/ 2032423 w 2989915"/>
                  <a:gd name="connsiteY32" fmla="*/ 757571 h 994474"/>
                  <a:gd name="connsiteX33" fmla="*/ 2091990 w 2989915"/>
                  <a:gd name="connsiteY33" fmla="*/ 809495 h 994474"/>
                  <a:gd name="connsiteX34" fmla="*/ 2164721 w 2989915"/>
                  <a:gd name="connsiteY34" fmla="*/ 810404 h 994474"/>
                  <a:gd name="connsiteX35" fmla="*/ 2225590 w 2989915"/>
                  <a:gd name="connsiteY35" fmla="*/ 789505 h 994474"/>
                  <a:gd name="connsiteX36" fmla="*/ 2286069 w 2989915"/>
                  <a:gd name="connsiteY36" fmla="*/ 748874 h 994474"/>
                  <a:gd name="connsiteX37" fmla="*/ 2348764 w 2989915"/>
                  <a:gd name="connsiteY37" fmla="*/ 712657 h 994474"/>
                  <a:gd name="connsiteX38" fmla="*/ 2415629 w 2989915"/>
                  <a:gd name="connsiteY38" fmla="*/ 646843 h 994474"/>
                  <a:gd name="connsiteX39" fmla="*/ 2478193 w 2989915"/>
                  <a:gd name="connsiteY39" fmla="*/ 610886 h 994474"/>
                  <a:gd name="connsiteX40" fmla="*/ 2542452 w 2989915"/>
                  <a:gd name="connsiteY40" fmla="*/ 620492 h 994474"/>
                  <a:gd name="connsiteX41" fmla="*/ 2603582 w 2989915"/>
                  <a:gd name="connsiteY41" fmla="*/ 652815 h 994474"/>
                  <a:gd name="connsiteX42" fmla="*/ 2666537 w 2989915"/>
                  <a:gd name="connsiteY42" fmla="*/ 742124 h 994474"/>
                  <a:gd name="connsiteX43" fmla="*/ 2729753 w 2989915"/>
                  <a:gd name="connsiteY43" fmla="*/ 807808 h 994474"/>
                  <a:gd name="connsiteX44" fmla="*/ 2794924 w 2989915"/>
                  <a:gd name="connsiteY44" fmla="*/ 884785 h 994474"/>
                  <a:gd name="connsiteX45" fmla="*/ 2858531 w 2989915"/>
                  <a:gd name="connsiteY45" fmla="*/ 897766 h 994474"/>
                  <a:gd name="connsiteX46" fmla="*/ 2922529 w 2989915"/>
                  <a:gd name="connsiteY46" fmla="*/ 953585 h 994474"/>
                  <a:gd name="connsiteX47" fmla="*/ 2989916 w 2989915"/>
                  <a:gd name="connsiteY47" fmla="*/ 994475 h 994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989915" h="994474">
                    <a:moveTo>
                      <a:pt x="0" y="682282"/>
                    </a:moveTo>
                    <a:lnTo>
                      <a:pt x="63346" y="656320"/>
                    </a:lnTo>
                    <a:cubicBezTo>
                      <a:pt x="83592" y="580770"/>
                      <a:pt x="103883" y="505312"/>
                      <a:pt x="124216" y="429931"/>
                    </a:cubicBezTo>
                    <a:cubicBezTo>
                      <a:pt x="145505" y="340102"/>
                      <a:pt x="166620" y="250231"/>
                      <a:pt x="187562" y="160315"/>
                    </a:cubicBezTo>
                    <a:cubicBezTo>
                      <a:pt x="209286" y="106834"/>
                      <a:pt x="231009" y="53395"/>
                      <a:pt x="252733" y="0"/>
                    </a:cubicBezTo>
                    <a:lnTo>
                      <a:pt x="318686" y="49847"/>
                    </a:lnTo>
                    <a:lnTo>
                      <a:pt x="380468" y="253649"/>
                    </a:lnTo>
                    <a:lnTo>
                      <a:pt x="443815" y="400594"/>
                    </a:lnTo>
                    <a:cubicBezTo>
                      <a:pt x="465191" y="450090"/>
                      <a:pt x="486524" y="499509"/>
                      <a:pt x="507813" y="548837"/>
                    </a:cubicBezTo>
                    <a:lnTo>
                      <a:pt x="570637" y="615949"/>
                    </a:lnTo>
                    <a:lnTo>
                      <a:pt x="633071" y="728754"/>
                    </a:lnTo>
                    <a:lnTo>
                      <a:pt x="698242" y="775355"/>
                    </a:lnTo>
                    <a:lnTo>
                      <a:pt x="758591" y="794048"/>
                    </a:lnTo>
                    <a:lnTo>
                      <a:pt x="823762" y="635290"/>
                    </a:lnTo>
                    <a:cubicBezTo>
                      <a:pt x="844968" y="563895"/>
                      <a:pt x="866162" y="492538"/>
                      <a:pt x="887369" y="421234"/>
                    </a:cubicBezTo>
                    <a:cubicBezTo>
                      <a:pt x="908223" y="367492"/>
                      <a:pt x="929117" y="313751"/>
                      <a:pt x="950063" y="260010"/>
                    </a:cubicBezTo>
                    <a:lnTo>
                      <a:pt x="1016929" y="289476"/>
                    </a:lnTo>
                    <a:cubicBezTo>
                      <a:pt x="1036649" y="331103"/>
                      <a:pt x="1056422" y="372814"/>
                      <a:pt x="1076234" y="414613"/>
                    </a:cubicBezTo>
                    <a:lnTo>
                      <a:pt x="1141405" y="535337"/>
                    </a:lnTo>
                    <a:lnTo>
                      <a:pt x="1205403" y="630747"/>
                    </a:lnTo>
                    <a:lnTo>
                      <a:pt x="1267446" y="679036"/>
                    </a:lnTo>
                    <a:lnTo>
                      <a:pt x="1332617" y="615949"/>
                    </a:lnTo>
                    <a:lnTo>
                      <a:pt x="1397136" y="522615"/>
                    </a:lnTo>
                    <a:lnTo>
                      <a:pt x="1458136" y="388132"/>
                    </a:lnTo>
                    <a:lnTo>
                      <a:pt x="1525523" y="301549"/>
                    </a:lnTo>
                    <a:cubicBezTo>
                      <a:pt x="1546378" y="250491"/>
                      <a:pt x="1567272" y="199518"/>
                      <a:pt x="1588218" y="148633"/>
                    </a:cubicBezTo>
                    <a:lnTo>
                      <a:pt x="1650912" y="120464"/>
                    </a:lnTo>
                    <a:lnTo>
                      <a:pt x="1713868" y="184200"/>
                    </a:lnTo>
                    <a:lnTo>
                      <a:pt x="1776432" y="388651"/>
                    </a:lnTo>
                    <a:lnTo>
                      <a:pt x="1842515" y="501456"/>
                    </a:lnTo>
                    <a:lnTo>
                      <a:pt x="1905470" y="591415"/>
                    </a:lnTo>
                    <a:lnTo>
                      <a:pt x="1968295" y="646065"/>
                    </a:lnTo>
                    <a:lnTo>
                      <a:pt x="2032423" y="757571"/>
                    </a:lnTo>
                    <a:lnTo>
                      <a:pt x="2091990" y="809495"/>
                    </a:lnTo>
                    <a:lnTo>
                      <a:pt x="2164721" y="810404"/>
                    </a:lnTo>
                    <a:lnTo>
                      <a:pt x="2225590" y="789505"/>
                    </a:lnTo>
                    <a:lnTo>
                      <a:pt x="2286069" y="748874"/>
                    </a:lnTo>
                    <a:lnTo>
                      <a:pt x="2348764" y="712657"/>
                    </a:lnTo>
                    <a:lnTo>
                      <a:pt x="2415629" y="646843"/>
                    </a:lnTo>
                    <a:lnTo>
                      <a:pt x="2478193" y="610886"/>
                    </a:lnTo>
                    <a:lnTo>
                      <a:pt x="2542452" y="620492"/>
                    </a:lnTo>
                    <a:lnTo>
                      <a:pt x="2603582" y="652815"/>
                    </a:lnTo>
                    <a:lnTo>
                      <a:pt x="2666537" y="742124"/>
                    </a:lnTo>
                    <a:lnTo>
                      <a:pt x="2729753" y="807808"/>
                    </a:lnTo>
                    <a:lnTo>
                      <a:pt x="2794924" y="884785"/>
                    </a:lnTo>
                    <a:lnTo>
                      <a:pt x="2858531" y="897766"/>
                    </a:lnTo>
                    <a:lnTo>
                      <a:pt x="2922529" y="953585"/>
                    </a:lnTo>
                    <a:lnTo>
                      <a:pt x="2989916" y="994475"/>
                    </a:lnTo>
                  </a:path>
                </a:pathLst>
              </a:custGeom>
              <a:noFill/>
              <a:ln w="9763" cap="flat">
                <a:solidFill>
                  <a:srgbClr val="BCBC1C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73" name="Freeform 47">
              <a:extLst>
                <a:ext uri="{FF2B5EF4-FFF2-40B4-BE49-F238E27FC236}">
                  <a16:creationId xmlns:a16="http://schemas.microsoft.com/office/drawing/2014/main" xmlns="" id="{1261C9AD-E9B9-7680-17DD-3145D9FA0CED}"/>
                </a:ext>
              </a:extLst>
            </p:cNvPr>
            <p:cNvSpPr/>
            <p:nvPr/>
          </p:nvSpPr>
          <p:spPr>
            <a:xfrm>
              <a:off x="6427949" y="2502445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6"/>
                    <a:pt x="9104" y="0"/>
                    <a:pt x="20333" y="0"/>
                  </a:cubicBezTo>
                  <a:cubicBezTo>
                    <a:pt x="31563" y="0"/>
                    <a:pt x="40667" y="9066"/>
                    <a:pt x="40667" y="20250"/>
                  </a:cubicBezTo>
                  <a:close/>
                </a:path>
              </a:pathLst>
            </a:custGeom>
            <a:solidFill>
              <a:srgbClr val="BCBC1C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23" name="Groupe 427">
            <a:extLst>
              <a:ext uri="{FF2B5EF4-FFF2-40B4-BE49-F238E27FC236}">
                <a16:creationId xmlns:a16="http://schemas.microsoft.com/office/drawing/2014/main" xmlns="" id="{E2A8C8EA-309C-77D5-3B17-6924342D38CD}"/>
              </a:ext>
            </a:extLst>
          </p:cNvPr>
          <p:cNvGrpSpPr/>
          <p:nvPr/>
        </p:nvGrpSpPr>
        <p:grpSpPr>
          <a:xfrm>
            <a:off x="5717233" y="3710498"/>
            <a:ext cx="5031907" cy="1071767"/>
            <a:chOff x="4287925" y="3075803"/>
            <a:chExt cx="3773930" cy="803825"/>
          </a:xfrm>
        </p:grpSpPr>
        <p:sp>
          <p:nvSpPr>
            <p:cNvPr id="124" name="Freeform 98">
              <a:extLst>
                <a:ext uri="{FF2B5EF4-FFF2-40B4-BE49-F238E27FC236}">
                  <a16:creationId xmlns:a16="http://schemas.microsoft.com/office/drawing/2014/main" xmlns="" id="{414F5069-97C8-41BB-6A5F-9A3E156C0680}"/>
                </a:ext>
              </a:extLst>
            </p:cNvPr>
            <p:cNvSpPr/>
            <p:nvPr/>
          </p:nvSpPr>
          <p:spPr>
            <a:xfrm>
              <a:off x="6804170" y="3660559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6"/>
                    <a:pt x="9104" y="0"/>
                    <a:pt x="20333" y="0"/>
                  </a:cubicBezTo>
                  <a:cubicBezTo>
                    <a:pt x="31563" y="0"/>
                    <a:pt x="40667" y="9066"/>
                    <a:pt x="40667" y="20250"/>
                  </a:cubicBezTo>
                  <a:close/>
                </a:path>
              </a:pathLst>
            </a:custGeom>
            <a:solidFill>
              <a:srgbClr val="343A66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25" name="Freeform 120">
              <a:extLst>
                <a:ext uri="{FF2B5EF4-FFF2-40B4-BE49-F238E27FC236}">
                  <a16:creationId xmlns:a16="http://schemas.microsoft.com/office/drawing/2014/main" xmlns="" id="{429409FA-6BAF-9F4D-DB4C-DAD0D46BB3DA}"/>
                </a:ext>
              </a:extLst>
            </p:cNvPr>
            <p:cNvSpPr/>
            <p:nvPr/>
          </p:nvSpPr>
          <p:spPr>
            <a:xfrm>
              <a:off x="4463263" y="3830912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7"/>
                    <a:pt x="9104" y="0"/>
                    <a:pt x="20333" y="0"/>
                  </a:cubicBezTo>
                  <a:cubicBezTo>
                    <a:pt x="31563" y="0"/>
                    <a:pt x="40667" y="9067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26" name="Freeform 121">
              <a:extLst>
                <a:ext uri="{FF2B5EF4-FFF2-40B4-BE49-F238E27FC236}">
                  <a16:creationId xmlns:a16="http://schemas.microsoft.com/office/drawing/2014/main" xmlns="" id="{2B6DDC99-309A-A2D5-4C93-004020FBC075}"/>
                </a:ext>
              </a:extLst>
            </p:cNvPr>
            <p:cNvSpPr/>
            <p:nvPr/>
          </p:nvSpPr>
          <p:spPr>
            <a:xfrm>
              <a:off x="4535684" y="3785474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6"/>
                    <a:pt x="9104" y="0"/>
                    <a:pt x="20333" y="0"/>
                  </a:cubicBezTo>
                  <a:cubicBezTo>
                    <a:pt x="31563" y="0"/>
                    <a:pt x="40667" y="9066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27" name="Freeform 122">
              <a:extLst>
                <a:ext uri="{FF2B5EF4-FFF2-40B4-BE49-F238E27FC236}">
                  <a16:creationId xmlns:a16="http://schemas.microsoft.com/office/drawing/2014/main" xmlns="" id="{40FB896C-7222-97B0-08A8-956D6E4FB3A7}"/>
                </a:ext>
              </a:extLst>
            </p:cNvPr>
            <p:cNvSpPr/>
            <p:nvPr/>
          </p:nvSpPr>
          <p:spPr>
            <a:xfrm>
              <a:off x="4611208" y="3643227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6"/>
                    <a:pt x="9104" y="0"/>
                    <a:pt x="20333" y="0"/>
                  </a:cubicBezTo>
                  <a:cubicBezTo>
                    <a:pt x="31563" y="0"/>
                    <a:pt x="40667" y="9066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28" name="Freeform 123">
              <a:extLst>
                <a:ext uri="{FF2B5EF4-FFF2-40B4-BE49-F238E27FC236}">
                  <a16:creationId xmlns:a16="http://schemas.microsoft.com/office/drawing/2014/main" xmlns="" id="{C524C124-EA43-CA54-D8A7-E721BFD1DAC4}"/>
                </a:ext>
              </a:extLst>
            </p:cNvPr>
            <p:cNvSpPr/>
            <p:nvPr/>
          </p:nvSpPr>
          <p:spPr>
            <a:xfrm>
              <a:off x="4688437" y="3547199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7"/>
                    <a:pt x="9104" y="0"/>
                    <a:pt x="20333" y="0"/>
                  </a:cubicBezTo>
                  <a:cubicBezTo>
                    <a:pt x="31563" y="0"/>
                    <a:pt x="40667" y="9067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29" name="Freeform 124">
              <a:extLst>
                <a:ext uri="{FF2B5EF4-FFF2-40B4-BE49-F238E27FC236}">
                  <a16:creationId xmlns:a16="http://schemas.microsoft.com/office/drawing/2014/main" xmlns="" id="{70BCFA96-3A14-7D4D-415D-FA53EEAB7754}"/>
                </a:ext>
              </a:extLst>
            </p:cNvPr>
            <p:cNvSpPr/>
            <p:nvPr/>
          </p:nvSpPr>
          <p:spPr>
            <a:xfrm>
              <a:off x="4763340" y="3614029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7"/>
                    <a:pt x="9104" y="0"/>
                    <a:pt x="20333" y="0"/>
                  </a:cubicBezTo>
                  <a:cubicBezTo>
                    <a:pt x="31563" y="0"/>
                    <a:pt x="40667" y="9067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30" name="Freeform 125">
              <a:extLst>
                <a:ext uri="{FF2B5EF4-FFF2-40B4-BE49-F238E27FC236}">
                  <a16:creationId xmlns:a16="http://schemas.microsoft.com/office/drawing/2014/main" xmlns="" id="{47CD2918-3C35-A598-0E72-1D8F1D058E93}"/>
                </a:ext>
              </a:extLst>
            </p:cNvPr>
            <p:cNvSpPr/>
            <p:nvPr/>
          </p:nvSpPr>
          <p:spPr>
            <a:xfrm>
              <a:off x="4842895" y="3719269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6"/>
                    <a:pt x="9104" y="0"/>
                    <a:pt x="20333" y="0"/>
                  </a:cubicBezTo>
                  <a:cubicBezTo>
                    <a:pt x="31563" y="0"/>
                    <a:pt x="40667" y="9066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31" name="Freeform 126">
              <a:extLst>
                <a:ext uri="{FF2B5EF4-FFF2-40B4-BE49-F238E27FC236}">
                  <a16:creationId xmlns:a16="http://schemas.microsoft.com/office/drawing/2014/main" xmlns="" id="{235F2DA7-3720-9162-D52D-1CDA5DD4FF28}"/>
                </a:ext>
              </a:extLst>
            </p:cNvPr>
            <p:cNvSpPr/>
            <p:nvPr/>
          </p:nvSpPr>
          <p:spPr>
            <a:xfrm>
              <a:off x="4914231" y="3769391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6"/>
                    <a:pt x="9104" y="0"/>
                    <a:pt x="20333" y="0"/>
                  </a:cubicBezTo>
                  <a:cubicBezTo>
                    <a:pt x="31563" y="0"/>
                    <a:pt x="40667" y="9066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32" name="Freeform 127">
              <a:extLst>
                <a:ext uri="{FF2B5EF4-FFF2-40B4-BE49-F238E27FC236}">
                  <a16:creationId xmlns:a16="http://schemas.microsoft.com/office/drawing/2014/main" xmlns="" id="{9D49C30F-3546-C512-234E-87FE561837F2}"/>
                </a:ext>
              </a:extLst>
            </p:cNvPr>
            <p:cNvSpPr/>
            <p:nvPr/>
          </p:nvSpPr>
          <p:spPr>
            <a:xfrm>
              <a:off x="4990530" y="3666494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7"/>
                    <a:pt x="9104" y="0"/>
                    <a:pt x="20333" y="0"/>
                  </a:cubicBezTo>
                  <a:cubicBezTo>
                    <a:pt x="31563" y="0"/>
                    <a:pt x="40667" y="9067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33" name="Freeform 128">
              <a:extLst>
                <a:ext uri="{FF2B5EF4-FFF2-40B4-BE49-F238E27FC236}">
                  <a16:creationId xmlns:a16="http://schemas.microsoft.com/office/drawing/2014/main" xmlns="" id="{F0359E7C-9AF8-8467-4C1E-0B68EC5D8CD6}"/>
                </a:ext>
              </a:extLst>
            </p:cNvPr>
            <p:cNvSpPr/>
            <p:nvPr/>
          </p:nvSpPr>
          <p:spPr>
            <a:xfrm>
              <a:off x="5064658" y="3575463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7"/>
                    <a:pt x="9104" y="0"/>
                    <a:pt x="20333" y="0"/>
                  </a:cubicBezTo>
                  <a:cubicBezTo>
                    <a:pt x="31563" y="0"/>
                    <a:pt x="40667" y="9067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34" name="Freeform 129">
              <a:extLst>
                <a:ext uri="{FF2B5EF4-FFF2-40B4-BE49-F238E27FC236}">
                  <a16:creationId xmlns:a16="http://schemas.microsoft.com/office/drawing/2014/main" xmlns="" id="{5AE0E038-AFFB-E88A-31C8-C84097663AD7}"/>
                </a:ext>
              </a:extLst>
            </p:cNvPr>
            <p:cNvSpPr/>
            <p:nvPr/>
          </p:nvSpPr>
          <p:spPr>
            <a:xfrm>
              <a:off x="5139869" y="3465536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6"/>
                    <a:pt x="9104" y="0"/>
                    <a:pt x="20333" y="0"/>
                  </a:cubicBezTo>
                  <a:cubicBezTo>
                    <a:pt x="31563" y="0"/>
                    <a:pt x="40667" y="9066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35" name="Freeform 130">
              <a:extLst>
                <a:ext uri="{FF2B5EF4-FFF2-40B4-BE49-F238E27FC236}">
                  <a16:creationId xmlns:a16="http://schemas.microsoft.com/office/drawing/2014/main" xmlns="" id="{5010FBD6-F392-54E7-70A6-492F3C703E5B}"/>
                </a:ext>
              </a:extLst>
            </p:cNvPr>
            <p:cNvSpPr/>
            <p:nvPr/>
          </p:nvSpPr>
          <p:spPr>
            <a:xfrm>
              <a:off x="5215702" y="3445707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7"/>
                    <a:pt x="9104" y="0"/>
                    <a:pt x="20333" y="0"/>
                  </a:cubicBezTo>
                  <a:cubicBezTo>
                    <a:pt x="31563" y="0"/>
                    <a:pt x="40667" y="9067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36" name="Freeform 131">
              <a:extLst>
                <a:ext uri="{FF2B5EF4-FFF2-40B4-BE49-F238E27FC236}">
                  <a16:creationId xmlns:a16="http://schemas.microsoft.com/office/drawing/2014/main" xmlns="" id="{1AD057A6-0D75-2722-9346-8833230C4BCB}"/>
                </a:ext>
              </a:extLst>
            </p:cNvPr>
            <p:cNvSpPr/>
            <p:nvPr/>
          </p:nvSpPr>
          <p:spPr>
            <a:xfrm>
              <a:off x="5293553" y="3419006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6"/>
                    <a:pt x="9104" y="0"/>
                    <a:pt x="20333" y="0"/>
                  </a:cubicBezTo>
                  <a:cubicBezTo>
                    <a:pt x="31563" y="0"/>
                    <a:pt x="40667" y="9066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37" name="Freeform 132">
              <a:extLst>
                <a:ext uri="{FF2B5EF4-FFF2-40B4-BE49-F238E27FC236}">
                  <a16:creationId xmlns:a16="http://schemas.microsoft.com/office/drawing/2014/main" xmlns="" id="{F9460547-DEDD-8760-FC8C-3255D752FAD9}"/>
                </a:ext>
              </a:extLst>
            </p:cNvPr>
            <p:cNvSpPr/>
            <p:nvPr/>
          </p:nvSpPr>
          <p:spPr>
            <a:xfrm>
              <a:off x="5368610" y="3472563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7"/>
                    <a:pt x="9104" y="0"/>
                    <a:pt x="20333" y="0"/>
                  </a:cubicBezTo>
                  <a:cubicBezTo>
                    <a:pt x="31563" y="0"/>
                    <a:pt x="40667" y="9067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38" name="Freeform 133">
              <a:extLst>
                <a:ext uri="{FF2B5EF4-FFF2-40B4-BE49-F238E27FC236}">
                  <a16:creationId xmlns:a16="http://schemas.microsoft.com/office/drawing/2014/main" xmlns="" id="{FFB84F4D-9509-C4E7-5489-2B6139195DD3}"/>
                </a:ext>
              </a:extLst>
            </p:cNvPr>
            <p:cNvSpPr/>
            <p:nvPr/>
          </p:nvSpPr>
          <p:spPr>
            <a:xfrm>
              <a:off x="5445529" y="3505821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6"/>
                    <a:pt x="9104" y="0"/>
                    <a:pt x="20333" y="0"/>
                  </a:cubicBezTo>
                  <a:cubicBezTo>
                    <a:pt x="31563" y="0"/>
                    <a:pt x="40667" y="9066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39" name="Freeform 134">
              <a:extLst>
                <a:ext uri="{FF2B5EF4-FFF2-40B4-BE49-F238E27FC236}">
                  <a16:creationId xmlns:a16="http://schemas.microsoft.com/office/drawing/2014/main" xmlns="" id="{9C6980B7-6C98-C22D-DB96-4A5D4FB766B2}"/>
                </a:ext>
              </a:extLst>
            </p:cNvPr>
            <p:cNvSpPr/>
            <p:nvPr/>
          </p:nvSpPr>
          <p:spPr>
            <a:xfrm>
              <a:off x="5521361" y="3559691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7"/>
                    <a:pt x="9104" y="0"/>
                    <a:pt x="20333" y="0"/>
                  </a:cubicBezTo>
                  <a:cubicBezTo>
                    <a:pt x="31563" y="0"/>
                    <a:pt x="40667" y="9067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40" name="Freeform 135">
              <a:extLst>
                <a:ext uri="{FF2B5EF4-FFF2-40B4-BE49-F238E27FC236}">
                  <a16:creationId xmlns:a16="http://schemas.microsoft.com/office/drawing/2014/main" xmlns="" id="{0CCF1A38-D872-E6D1-B9E7-086503120C84}"/>
                </a:ext>
              </a:extLst>
            </p:cNvPr>
            <p:cNvSpPr/>
            <p:nvPr/>
          </p:nvSpPr>
          <p:spPr>
            <a:xfrm>
              <a:off x="5591303" y="3551573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7"/>
                    <a:pt x="9104" y="0"/>
                    <a:pt x="20333" y="0"/>
                  </a:cubicBezTo>
                  <a:cubicBezTo>
                    <a:pt x="31563" y="0"/>
                    <a:pt x="40667" y="9067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41" name="Freeform 136">
              <a:extLst>
                <a:ext uri="{FF2B5EF4-FFF2-40B4-BE49-F238E27FC236}">
                  <a16:creationId xmlns:a16="http://schemas.microsoft.com/office/drawing/2014/main" xmlns="" id="{B9A8A080-F59B-5366-7500-1190EE5A49A7}"/>
                </a:ext>
              </a:extLst>
            </p:cNvPr>
            <p:cNvSpPr/>
            <p:nvPr/>
          </p:nvSpPr>
          <p:spPr>
            <a:xfrm>
              <a:off x="5672409" y="3585299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7"/>
                    <a:pt x="9104" y="0"/>
                    <a:pt x="20333" y="0"/>
                  </a:cubicBezTo>
                  <a:cubicBezTo>
                    <a:pt x="31563" y="0"/>
                    <a:pt x="40667" y="9067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42" name="Freeform 137">
              <a:extLst>
                <a:ext uri="{FF2B5EF4-FFF2-40B4-BE49-F238E27FC236}">
                  <a16:creationId xmlns:a16="http://schemas.microsoft.com/office/drawing/2014/main" xmlns="" id="{498665BB-A871-4F88-3A2C-A580C26B2BF5}"/>
                </a:ext>
              </a:extLst>
            </p:cNvPr>
            <p:cNvSpPr/>
            <p:nvPr/>
          </p:nvSpPr>
          <p:spPr>
            <a:xfrm>
              <a:off x="5746072" y="3592637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6"/>
                    <a:pt x="9104" y="0"/>
                    <a:pt x="20333" y="0"/>
                  </a:cubicBezTo>
                  <a:cubicBezTo>
                    <a:pt x="31563" y="0"/>
                    <a:pt x="40667" y="9066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43" name="Freeform 138">
              <a:extLst>
                <a:ext uri="{FF2B5EF4-FFF2-40B4-BE49-F238E27FC236}">
                  <a16:creationId xmlns:a16="http://schemas.microsoft.com/office/drawing/2014/main" xmlns="" id="{61E9F7AB-FB4E-0627-8029-2EE4E8D357C3}"/>
                </a:ext>
              </a:extLst>
            </p:cNvPr>
            <p:cNvSpPr/>
            <p:nvPr/>
          </p:nvSpPr>
          <p:spPr>
            <a:xfrm>
              <a:off x="5819733" y="3630111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7"/>
                    <a:pt x="9104" y="0"/>
                    <a:pt x="20333" y="0"/>
                  </a:cubicBezTo>
                  <a:cubicBezTo>
                    <a:pt x="31563" y="0"/>
                    <a:pt x="40667" y="9067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44" name="Freeform 139">
              <a:extLst>
                <a:ext uri="{FF2B5EF4-FFF2-40B4-BE49-F238E27FC236}">
                  <a16:creationId xmlns:a16="http://schemas.microsoft.com/office/drawing/2014/main" xmlns="" id="{818C3061-0E6A-F171-30A4-AB081486BDB3}"/>
                </a:ext>
              </a:extLst>
            </p:cNvPr>
            <p:cNvSpPr/>
            <p:nvPr/>
          </p:nvSpPr>
          <p:spPr>
            <a:xfrm>
              <a:off x="5895101" y="3671957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6"/>
                    <a:pt x="9104" y="0"/>
                    <a:pt x="20333" y="0"/>
                  </a:cubicBezTo>
                  <a:cubicBezTo>
                    <a:pt x="31563" y="0"/>
                    <a:pt x="40667" y="9066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45" name="Freeform 140">
              <a:extLst>
                <a:ext uri="{FF2B5EF4-FFF2-40B4-BE49-F238E27FC236}">
                  <a16:creationId xmlns:a16="http://schemas.microsoft.com/office/drawing/2014/main" xmlns="" id="{E5EA31B8-67F8-EC85-55DC-D915E1F320AD}"/>
                </a:ext>
              </a:extLst>
            </p:cNvPr>
            <p:cNvSpPr/>
            <p:nvPr/>
          </p:nvSpPr>
          <p:spPr>
            <a:xfrm>
              <a:off x="5972951" y="3657125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6"/>
                    <a:pt x="9104" y="0"/>
                    <a:pt x="20333" y="0"/>
                  </a:cubicBezTo>
                  <a:cubicBezTo>
                    <a:pt x="31563" y="0"/>
                    <a:pt x="40667" y="9066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46" name="Freeform 141">
              <a:extLst>
                <a:ext uri="{FF2B5EF4-FFF2-40B4-BE49-F238E27FC236}">
                  <a16:creationId xmlns:a16="http://schemas.microsoft.com/office/drawing/2014/main" xmlns="" id="{3FD8F64F-A203-9AF5-2A26-076027AAED83}"/>
                </a:ext>
              </a:extLst>
            </p:cNvPr>
            <p:cNvSpPr/>
            <p:nvPr/>
          </p:nvSpPr>
          <p:spPr>
            <a:xfrm>
              <a:off x="6047543" y="3540173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7"/>
                    <a:pt x="9104" y="0"/>
                    <a:pt x="20333" y="0"/>
                  </a:cubicBezTo>
                  <a:cubicBezTo>
                    <a:pt x="31563" y="0"/>
                    <a:pt x="40667" y="9067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47" name="Freeform 142">
              <a:extLst>
                <a:ext uri="{FF2B5EF4-FFF2-40B4-BE49-F238E27FC236}">
                  <a16:creationId xmlns:a16="http://schemas.microsoft.com/office/drawing/2014/main" xmlns="" id="{2940BD2F-6898-9A4C-9FDD-DD7280CE0A18}"/>
                </a:ext>
              </a:extLst>
            </p:cNvPr>
            <p:cNvSpPr/>
            <p:nvPr/>
          </p:nvSpPr>
          <p:spPr>
            <a:xfrm>
              <a:off x="6124928" y="3391369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6"/>
                    <a:pt x="9104" y="0"/>
                    <a:pt x="20333" y="0"/>
                  </a:cubicBezTo>
                  <a:cubicBezTo>
                    <a:pt x="31563" y="0"/>
                    <a:pt x="40667" y="9066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48" name="Freeform 143">
              <a:extLst>
                <a:ext uri="{FF2B5EF4-FFF2-40B4-BE49-F238E27FC236}">
                  <a16:creationId xmlns:a16="http://schemas.microsoft.com/office/drawing/2014/main" xmlns="" id="{10325C84-88CE-4F45-0070-1EDD94DD6BD4}"/>
                </a:ext>
              </a:extLst>
            </p:cNvPr>
            <p:cNvSpPr/>
            <p:nvPr/>
          </p:nvSpPr>
          <p:spPr>
            <a:xfrm>
              <a:off x="6199366" y="3280038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7"/>
                    <a:pt x="9104" y="0"/>
                    <a:pt x="20333" y="0"/>
                  </a:cubicBezTo>
                  <a:cubicBezTo>
                    <a:pt x="31563" y="0"/>
                    <a:pt x="40667" y="9067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49" name="Freeform 144">
              <a:extLst>
                <a:ext uri="{FF2B5EF4-FFF2-40B4-BE49-F238E27FC236}">
                  <a16:creationId xmlns:a16="http://schemas.microsoft.com/office/drawing/2014/main" xmlns="" id="{2602A2A4-3BFE-D45D-AEA5-1C0FDEFF578C}"/>
                </a:ext>
              </a:extLst>
            </p:cNvPr>
            <p:cNvSpPr/>
            <p:nvPr/>
          </p:nvSpPr>
          <p:spPr>
            <a:xfrm>
              <a:off x="6346379" y="3102035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6"/>
                    <a:pt x="9104" y="0"/>
                    <a:pt x="20333" y="0"/>
                  </a:cubicBezTo>
                  <a:cubicBezTo>
                    <a:pt x="31563" y="0"/>
                    <a:pt x="40667" y="9066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50" name="Freeform 145">
              <a:extLst>
                <a:ext uri="{FF2B5EF4-FFF2-40B4-BE49-F238E27FC236}">
                  <a16:creationId xmlns:a16="http://schemas.microsoft.com/office/drawing/2014/main" xmlns="" id="{1087A8BC-CE71-B114-B866-8C11A493A96B}"/>
                </a:ext>
              </a:extLst>
            </p:cNvPr>
            <p:cNvSpPr/>
            <p:nvPr/>
          </p:nvSpPr>
          <p:spPr>
            <a:xfrm>
              <a:off x="6424229" y="3075803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6"/>
                    <a:pt x="9104" y="0"/>
                    <a:pt x="20333" y="0"/>
                  </a:cubicBezTo>
                  <a:cubicBezTo>
                    <a:pt x="31563" y="0"/>
                    <a:pt x="40667" y="9066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51" name="Freeform 146">
              <a:extLst>
                <a:ext uri="{FF2B5EF4-FFF2-40B4-BE49-F238E27FC236}">
                  <a16:creationId xmlns:a16="http://schemas.microsoft.com/office/drawing/2014/main" xmlns="" id="{90B0808A-5544-CF78-8DE4-E422EAE30794}"/>
                </a:ext>
              </a:extLst>
            </p:cNvPr>
            <p:cNvSpPr/>
            <p:nvPr/>
          </p:nvSpPr>
          <p:spPr>
            <a:xfrm>
              <a:off x="6506420" y="3178233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6"/>
                    <a:pt x="9104" y="0"/>
                    <a:pt x="20333" y="0"/>
                  </a:cubicBezTo>
                  <a:cubicBezTo>
                    <a:pt x="31563" y="0"/>
                    <a:pt x="40667" y="9066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52" name="Freeform 147">
              <a:extLst>
                <a:ext uri="{FF2B5EF4-FFF2-40B4-BE49-F238E27FC236}">
                  <a16:creationId xmlns:a16="http://schemas.microsoft.com/office/drawing/2014/main" xmlns="" id="{80074D91-430B-BD2B-CB29-48B536F3336E}"/>
                </a:ext>
              </a:extLst>
            </p:cNvPr>
            <p:cNvSpPr/>
            <p:nvPr/>
          </p:nvSpPr>
          <p:spPr>
            <a:xfrm>
              <a:off x="6575740" y="3413541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7"/>
                    <a:pt x="9104" y="0"/>
                    <a:pt x="20333" y="0"/>
                  </a:cubicBezTo>
                  <a:cubicBezTo>
                    <a:pt x="31563" y="0"/>
                    <a:pt x="40667" y="9067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53" name="Freeform 148">
              <a:extLst>
                <a:ext uri="{FF2B5EF4-FFF2-40B4-BE49-F238E27FC236}">
                  <a16:creationId xmlns:a16="http://schemas.microsoft.com/office/drawing/2014/main" xmlns="" id="{326BA31B-8E8F-2B9F-AE5C-C1786225FC37}"/>
                </a:ext>
              </a:extLst>
            </p:cNvPr>
            <p:cNvSpPr/>
            <p:nvPr/>
          </p:nvSpPr>
          <p:spPr>
            <a:xfrm>
              <a:off x="6656225" y="3588108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6"/>
                    <a:pt x="9104" y="0"/>
                    <a:pt x="20333" y="0"/>
                  </a:cubicBezTo>
                  <a:cubicBezTo>
                    <a:pt x="31563" y="0"/>
                    <a:pt x="40667" y="9066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54" name="Freeform 149">
              <a:extLst>
                <a:ext uri="{FF2B5EF4-FFF2-40B4-BE49-F238E27FC236}">
                  <a16:creationId xmlns:a16="http://schemas.microsoft.com/office/drawing/2014/main" xmlns="" id="{571C7DE8-0108-4C0B-800F-6A98128A3900}"/>
                </a:ext>
              </a:extLst>
            </p:cNvPr>
            <p:cNvSpPr/>
            <p:nvPr/>
          </p:nvSpPr>
          <p:spPr>
            <a:xfrm>
              <a:off x="6725236" y="3631517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6"/>
                    <a:pt x="9104" y="0"/>
                    <a:pt x="20333" y="0"/>
                  </a:cubicBezTo>
                  <a:cubicBezTo>
                    <a:pt x="31563" y="0"/>
                    <a:pt x="40667" y="9066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55" name="Freeform 150">
              <a:extLst>
                <a:ext uri="{FF2B5EF4-FFF2-40B4-BE49-F238E27FC236}">
                  <a16:creationId xmlns:a16="http://schemas.microsoft.com/office/drawing/2014/main" xmlns="" id="{11FDCB97-4564-9144-7C4E-52A4D9DF0E48}"/>
                </a:ext>
              </a:extLst>
            </p:cNvPr>
            <p:cNvSpPr/>
            <p:nvPr/>
          </p:nvSpPr>
          <p:spPr>
            <a:xfrm>
              <a:off x="6878762" y="3596227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7"/>
                    <a:pt x="9104" y="0"/>
                    <a:pt x="20333" y="0"/>
                  </a:cubicBezTo>
                  <a:cubicBezTo>
                    <a:pt x="31563" y="0"/>
                    <a:pt x="40667" y="9067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56" name="Freeform 152">
              <a:extLst>
                <a:ext uri="{FF2B5EF4-FFF2-40B4-BE49-F238E27FC236}">
                  <a16:creationId xmlns:a16="http://schemas.microsoft.com/office/drawing/2014/main" xmlns="" id="{B68D5D56-8F16-44E4-3023-160AAAADF2EF}"/>
                </a:ext>
              </a:extLst>
            </p:cNvPr>
            <p:cNvSpPr/>
            <p:nvPr/>
          </p:nvSpPr>
          <p:spPr>
            <a:xfrm>
              <a:off x="6955061" y="3566405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6"/>
                    <a:pt x="9104" y="0"/>
                    <a:pt x="20333" y="0"/>
                  </a:cubicBezTo>
                  <a:cubicBezTo>
                    <a:pt x="31563" y="0"/>
                    <a:pt x="40667" y="9066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57" name="Freeform 153">
              <a:extLst>
                <a:ext uri="{FF2B5EF4-FFF2-40B4-BE49-F238E27FC236}">
                  <a16:creationId xmlns:a16="http://schemas.microsoft.com/office/drawing/2014/main" xmlns="" id="{17DD8416-730D-120B-1A71-95988A2F9F74}"/>
                </a:ext>
              </a:extLst>
            </p:cNvPr>
            <p:cNvSpPr/>
            <p:nvPr/>
          </p:nvSpPr>
          <p:spPr>
            <a:xfrm>
              <a:off x="7031825" y="3515190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7"/>
                    <a:pt x="9104" y="0"/>
                    <a:pt x="20333" y="0"/>
                  </a:cubicBezTo>
                  <a:cubicBezTo>
                    <a:pt x="31563" y="0"/>
                    <a:pt x="40667" y="9067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58" name="Freeform 154">
              <a:extLst>
                <a:ext uri="{FF2B5EF4-FFF2-40B4-BE49-F238E27FC236}">
                  <a16:creationId xmlns:a16="http://schemas.microsoft.com/office/drawing/2014/main" xmlns="" id="{712E6CF7-ED8A-32BF-12D2-DD895873800D}"/>
                </a:ext>
              </a:extLst>
            </p:cNvPr>
            <p:cNvSpPr/>
            <p:nvPr/>
          </p:nvSpPr>
          <p:spPr>
            <a:xfrm>
              <a:off x="7105332" y="3591387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7"/>
                    <a:pt x="9104" y="0"/>
                    <a:pt x="20333" y="0"/>
                  </a:cubicBezTo>
                  <a:cubicBezTo>
                    <a:pt x="31563" y="0"/>
                    <a:pt x="40667" y="9067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59" name="Freeform 155">
              <a:extLst>
                <a:ext uri="{FF2B5EF4-FFF2-40B4-BE49-F238E27FC236}">
                  <a16:creationId xmlns:a16="http://schemas.microsoft.com/office/drawing/2014/main" xmlns="" id="{12E1FC77-2955-8245-208C-E6AC69AC7216}"/>
                </a:ext>
              </a:extLst>
            </p:cNvPr>
            <p:cNvSpPr/>
            <p:nvPr/>
          </p:nvSpPr>
          <p:spPr>
            <a:xfrm>
              <a:off x="7182095" y="3628706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7"/>
                    <a:pt x="9104" y="0"/>
                    <a:pt x="20333" y="0"/>
                  </a:cubicBezTo>
                  <a:cubicBezTo>
                    <a:pt x="31563" y="0"/>
                    <a:pt x="40667" y="9067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60" name="Freeform 156">
              <a:extLst>
                <a:ext uri="{FF2B5EF4-FFF2-40B4-BE49-F238E27FC236}">
                  <a16:creationId xmlns:a16="http://schemas.microsoft.com/office/drawing/2014/main" xmlns="" id="{5FF3137D-5CA3-17F1-510D-CD013DC2CF7C}"/>
                </a:ext>
              </a:extLst>
            </p:cNvPr>
            <p:cNvSpPr/>
            <p:nvPr/>
          </p:nvSpPr>
          <p:spPr>
            <a:xfrm>
              <a:off x="7259326" y="3612624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7"/>
                    <a:pt x="9104" y="0"/>
                    <a:pt x="20333" y="0"/>
                  </a:cubicBezTo>
                  <a:cubicBezTo>
                    <a:pt x="31563" y="0"/>
                    <a:pt x="40667" y="9067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61" name="Freeform 157">
              <a:extLst>
                <a:ext uri="{FF2B5EF4-FFF2-40B4-BE49-F238E27FC236}">
                  <a16:creationId xmlns:a16="http://schemas.microsoft.com/office/drawing/2014/main" xmlns="" id="{2BB036EF-36AC-F49B-3F3E-2F4F009A297B}"/>
                </a:ext>
              </a:extLst>
            </p:cNvPr>
            <p:cNvSpPr/>
            <p:nvPr/>
          </p:nvSpPr>
          <p:spPr>
            <a:xfrm>
              <a:off x="7332675" y="3539236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6"/>
                    <a:pt x="9104" y="0"/>
                    <a:pt x="20333" y="0"/>
                  </a:cubicBezTo>
                  <a:cubicBezTo>
                    <a:pt x="31563" y="0"/>
                    <a:pt x="40667" y="9066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62" name="Freeform 158">
              <a:extLst>
                <a:ext uri="{FF2B5EF4-FFF2-40B4-BE49-F238E27FC236}">
                  <a16:creationId xmlns:a16="http://schemas.microsoft.com/office/drawing/2014/main" xmlns="" id="{2FC7E26D-9FDC-A2E7-0DE1-60276A60B505}"/>
                </a:ext>
              </a:extLst>
            </p:cNvPr>
            <p:cNvSpPr/>
            <p:nvPr/>
          </p:nvSpPr>
          <p:spPr>
            <a:xfrm>
              <a:off x="7407889" y="3496140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6"/>
                    <a:pt x="9104" y="0"/>
                    <a:pt x="20333" y="0"/>
                  </a:cubicBezTo>
                  <a:cubicBezTo>
                    <a:pt x="31563" y="0"/>
                    <a:pt x="40667" y="9066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63" name="Freeform 159">
              <a:extLst>
                <a:ext uri="{FF2B5EF4-FFF2-40B4-BE49-F238E27FC236}">
                  <a16:creationId xmlns:a16="http://schemas.microsoft.com/office/drawing/2014/main" xmlns="" id="{65DD8B2E-6A0C-5A63-06ED-44CEDFF45A50}"/>
                </a:ext>
              </a:extLst>
            </p:cNvPr>
            <p:cNvSpPr/>
            <p:nvPr/>
          </p:nvSpPr>
          <p:spPr>
            <a:xfrm>
              <a:off x="7487910" y="3534396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6"/>
                    <a:pt x="9104" y="0"/>
                    <a:pt x="20333" y="0"/>
                  </a:cubicBezTo>
                  <a:cubicBezTo>
                    <a:pt x="31563" y="0"/>
                    <a:pt x="40667" y="9066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64" name="Freeform 160">
              <a:extLst>
                <a:ext uri="{FF2B5EF4-FFF2-40B4-BE49-F238E27FC236}">
                  <a16:creationId xmlns:a16="http://schemas.microsoft.com/office/drawing/2014/main" xmlns="" id="{E9831D25-FD75-4CC4-00C9-B48E33C16B03}"/>
                </a:ext>
              </a:extLst>
            </p:cNvPr>
            <p:cNvSpPr/>
            <p:nvPr/>
          </p:nvSpPr>
          <p:spPr>
            <a:xfrm>
              <a:off x="7558471" y="3589358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7"/>
                    <a:pt x="9104" y="0"/>
                    <a:pt x="20333" y="0"/>
                  </a:cubicBezTo>
                  <a:cubicBezTo>
                    <a:pt x="31563" y="0"/>
                    <a:pt x="40667" y="9067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65" name="Freeform 161">
              <a:extLst>
                <a:ext uri="{FF2B5EF4-FFF2-40B4-BE49-F238E27FC236}">
                  <a16:creationId xmlns:a16="http://schemas.microsoft.com/office/drawing/2014/main" xmlns="" id="{93D66822-552A-0A8B-E1D7-163DFAF19ACC}"/>
                </a:ext>
              </a:extLst>
            </p:cNvPr>
            <p:cNvSpPr/>
            <p:nvPr/>
          </p:nvSpPr>
          <p:spPr>
            <a:xfrm>
              <a:off x="7633064" y="3592637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6"/>
                    <a:pt x="9104" y="0"/>
                    <a:pt x="20333" y="0"/>
                  </a:cubicBezTo>
                  <a:cubicBezTo>
                    <a:pt x="31563" y="0"/>
                    <a:pt x="40667" y="9066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66" name="Freeform 162">
              <a:extLst>
                <a:ext uri="{FF2B5EF4-FFF2-40B4-BE49-F238E27FC236}">
                  <a16:creationId xmlns:a16="http://schemas.microsoft.com/office/drawing/2014/main" xmlns="" id="{38F5C65F-D8E2-804F-61B4-6D92137AA16C}"/>
                </a:ext>
              </a:extLst>
            </p:cNvPr>
            <p:cNvSpPr/>
            <p:nvPr/>
          </p:nvSpPr>
          <p:spPr>
            <a:xfrm>
              <a:off x="7711844" y="3582176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6"/>
                    <a:pt x="9104" y="0"/>
                    <a:pt x="20333" y="0"/>
                  </a:cubicBezTo>
                  <a:cubicBezTo>
                    <a:pt x="31563" y="0"/>
                    <a:pt x="40667" y="9066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67" name="Freeform 163">
              <a:extLst>
                <a:ext uri="{FF2B5EF4-FFF2-40B4-BE49-F238E27FC236}">
                  <a16:creationId xmlns:a16="http://schemas.microsoft.com/office/drawing/2014/main" xmlns="" id="{41951A4F-3BAF-4B63-CB9C-D2D8CB6E4022}"/>
                </a:ext>
              </a:extLst>
            </p:cNvPr>
            <p:cNvSpPr/>
            <p:nvPr/>
          </p:nvSpPr>
          <p:spPr>
            <a:xfrm>
              <a:off x="7787212" y="3561096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7"/>
                    <a:pt x="9104" y="0"/>
                    <a:pt x="20333" y="0"/>
                  </a:cubicBezTo>
                  <a:cubicBezTo>
                    <a:pt x="31563" y="0"/>
                    <a:pt x="40667" y="9067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68" name="Freeform 164">
              <a:extLst>
                <a:ext uri="{FF2B5EF4-FFF2-40B4-BE49-F238E27FC236}">
                  <a16:creationId xmlns:a16="http://schemas.microsoft.com/office/drawing/2014/main" xmlns="" id="{1107EC66-9C7D-ACD9-3E39-D7614DAAE46E}"/>
                </a:ext>
              </a:extLst>
            </p:cNvPr>
            <p:cNvSpPr/>
            <p:nvPr/>
          </p:nvSpPr>
          <p:spPr>
            <a:xfrm>
              <a:off x="7866146" y="3575305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4 w 40666"/>
                <a:gd name="connsiteY1" fmla="*/ 40501 h 40500"/>
                <a:gd name="connsiteX2" fmla="*/ 0 w 40666"/>
                <a:gd name="connsiteY2" fmla="*/ 20250 h 40500"/>
                <a:gd name="connsiteX3" fmla="*/ 20334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4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7"/>
                    <a:pt x="9104" y="0"/>
                    <a:pt x="20334" y="0"/>
                  </a:cubicBezTo>
                  <a:cubicBezTo>
                    <a:pt x="31563" y="0"/>
                    <a:pt x="40667" y="9067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69" name="Freeform 165">
              <a:extLst>
                <a:ext uri="{FF2B5EF4-FFF2-40B4-BE49-F238E27FC236}">
                  <a16:creationId xmlns:a16="http://schemas.microsoft.com/office/drawing/2014/main" xmlns="" id="{D878B647-B397-BA92-6DC3-94BF4F45156E}"/>
                </a:ext>
              </a:extLst>
            </p:cNvPr>
            <p:cNvSpPr/>
            <p:nvPr/>
          </p:nvSpPr>
          <p:spPr>
            <a:xfrm>
              <a:off x="7935466" y="3622616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3" y="40501"/>
                    <a:pt x="0" y="31434"/>
                    <a:pt x="0" y="20250"/>
                  </a:cubicBezTo>
                  <a:cubicBezTo>
                    <a:pt x="0" y="9067"/>
                    <a:pt x="9103" y="0"/>
                    <a:pt x="20333" y="0"/>
                  </a:cubicBezTo>
                  <a:cubicBezTo>
                    <a:pt x="31563" y="0"/>
                    <a:pt x="40667" y="9067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70" name="Freeform 166">
              <a:extLst>
                <a:ext uri="{FF2B5EF4-FFF2-40B4-BE49-F238E27FC236}">
                  <a16:creationId xmlns:a16="http://schemas.microsoft.com/office/drawing/2014/main" xmlns="" id="{85CECD32-BC01-5049-6D44-956EC81E732F}"/>
                </a:ext>
              </a:extLst>
            </p:cNvPr>
            <p:cNvSpPr/>
            <p:nvPr/>
          </p:nvSpPr>
          <p:spPr>
            <a:xfrm>
              <a:off x="8013471" y="3593261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4 w 40666"/>
                <a:gd name="connsiteY1" fmla="*/ 40501 h 40500"/>
                <a:gd name="connsiteX2" fmla="*/ 0 w 40666"/>
                <a:gd name="connsiteY2" fmla="*/ 20250 h 40500"/>
                <a:gd name="connsiteX3" fmla="*/ 20334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4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7"/>
                    <a:pt x="9104" y="0"/>
                    <a:pt x="20334" y="0"/>
                  </a:cubicBezTo>
                  <a:cubicBezTo>
                    <a:pt x="31563" y="0"/>
                    <a:pt x="40667" y="9067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71" name="Freeform 167">
              <a:extLst>
                <a:ext uri="{FF2B5EF4-FFF2-40B4-BE49-F238E27FC236}">
                  <a16:creationId xmlns:a16="http://schemas.microsoft.com/office/drawing/2014/main" xmlns="" id="{E048FFFB-D7AD-5131-9139-8503552114E5}"/>
                </a:ext>
              </a:extLst>
            </p:cNvPr>
            <p:cNvSpPr/>
            <p:nvPr/>
          </p:nvSpPr>
          <p:spPr>
            <a:xfrm>
              <a:off x="6271632" y="3234132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6"/>
                    <a:pt x="9104" y="0"/>
                    <a:pt x="20333" y="0"/>
                  </a:cubicBezTo>
                  <a:cubicBezTo>
                    <a:pt x="31563" y="0"/>
                    <a:pt x="40667" y="9066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72" name="Freeform 168">
              <a:extLst>
                <a:ext uri="{FF2B5EF4-FFF2-40B4-BE49-F238E27FC236}">
                  <a16:creationId xmlns:a16="http://schemas.microsoft.com/office/drawing/2014/main" xmlns="" id="{E7871BF4-1C1B-352D-E350-FAC438ED3211}"/>
                </a:ext>
              </a:extLst>
            </p:cNvPr>
            <p:cNvSpPr/>
            <p:nvPr/>
          </p:nvSpPr>
          <p:spPr>
            <a:xfrm>
              <a:off x="4487456" y="3098286"/>
              <a:ext cx="3550206" cy="756513"/>
            </a:xfrm>
            <a:custGeom>
              <a:avLst/>
              <a:gdLst>
                <a:gd name="connsiteX0" fmla="*/ 2983920 w 2983919"/>
                <a:gd name="connsiteY0" fmla="*/ 431748 h 628929"/>
                <a:gd name="connsiteX1" fmla="*/ 2919532 w 2983919"/>
                <a:gd name="connsiteY1" fmla="*/ 457710 h 628929"/>
                <a:gd name="connsiteX2" fmla="*/ 2860095 w 2983919"/>
                <a:gd name="connsiteY2" fmla="*/ 416950 h 628929"/>
                <a:gd name="connsiteX3" fmla="*/ 2794924 w 2983919"/>
                <a:gd name="connsiteY3" fmla="*/ 404748 h 628929"/>
                <a:gd name="connsiteX4" fmla="*/ 2731317 w 2983919"/>
                <a:gd name="connsiteY4" fmla="*/ 423700 h 628929"/>
                <a:gd name="connsiteX5" fmla="*/ 2664191 w 2983919"/>
                <a:gd name="connsiteY5" fmla="*/ 431359 h 628929"/>
                <a:gd name="connsiteX6" fmla="*/ 2599933 w 2983919"/>
                <a:gd name="connsiteY6" fmla="*/ 427854 h 628929"/>
                <a:gd name="connsiteX7" fmla="*/ 2542191 w 2983919"/>
                <a:gd name="connsiteY7" fmla="*/ 383459 h 628929"/>
                <a:gd name="connsiteX8" fmla="*/ 2474935 w 2983919"/>
                <a:gd name="connsiteY8" fmla="*/ 351655 h 628929"/>
                <a:gd name="connsiteX9" fmla="*/ 2411719 w 2983919"/>
                <a:gd name="connsiteY9" fmla="*/ 386185 h 628929"/>
                <a:gd name="connsiteX10" fmla="*/ 2351631 w 2983919"/>
                <a:gd name="connsiteY10" fmla="*/ 447325 h 628929"/>
                <a:gd name="connsiteX11" fmla="*/ 2285548 w 2983919"/>
                <a:gd name="connsiteY11" fmla="*/ 461345 h 628929"/>
                <a:gd name="connsiteX12" fmla="*/ 2220377 w 2983919"/>
                <a:gd name="connsiteY12" fmla="*/ 430191 h 628929"/>
                <a:gd name="connsiteX13" fmla="*/ 2158594 w 2983919"/>
                <a:gd name="connsiteY13" fmla="*/ 366843 h 628929"/>
                <a:gd name="connsiteX14" fmla="*/ 2093423 w 2983919"/>
                <a:gd name="connsiteY14" fmla="*/ 408253 h 628929"/>
                <a:gd name="connsiteX15" fmla="*/ 2029817 w 2983919"/>
                <a:gd name="connsiteY15" fmla="*/ 434215 h 628929"/>
                <a:gd name="connsiteX16" fmla="*/ 1967122 w 2983919"/>
                <a:gd name="connsiteY16" fmla="*/ 486139 h 628929"/>
                <a:gd name="connsiteX17" fmla="*/ 1899344 w 2983919"/>
                <a:gd name="connsiteY17" fmla="*/ 464590 h 628929"/>
                <a:gd name="connsiteX18" fmla="*/ 1841603 w 2983919"/>
                <a:gd name="connsiteY18" fmla="*/ 425647 h 628929"/>
                <a:gd name="connsiteX19" fmla="*/ 1774737 w 2983919"/>
                <a:gd name="connsiteY19" fmla="*/ 281169 h 628929"/>
                <a:gd name="connsiteX20" fmla="*/ 1716865 w 2983919"/>
                <a:gd name="connsiteY20" fmla="*/ 86454 h 628929"/>
                <a:gd name="connsiteX21" fmla="*/ 1648305 w 2983919"/>
                <a:gd name="connsiteY21" fmla="*/ 0 h 628929"/>
                <a:gd name="connsiteX22" fmla="*/ 1581701 w 2983919"/>
                <a:gd name="connsiteY22" fmla="*/ 22847 h 628929"/>
                <a:gd name="connsiteX23" fmla="*/ 1519397 w 2983919"/>
                <a:gd name="connsiteY23" fmla="*/ 131108 h 628929"/>
                <a:gd name="connsiteX24" fmla="*/ 1459309 w 2983919"/>
                <a:gd name="connsiteY24" fmla="*/ 170051 h 628929"/>
                <a:gd name="connsiteX25" fmla="*/ 1396615 w 2983919"/>
                <a:gd name="connsiteY25" fmla="*/ 262865 h 628929"/>
                <a:gd name="connsiteX26" fmla="*/ 1331444 w 2983919"/>
                <a:gd name="connsiteY26" fmla="*/ 387613 h 628929"/>
                <a:gd name="connsiteX27" fmla="*/ 1268880 w 2983919"/>
                <a:gd name="connsiteY27" fmla="*/ 484840 h 628929"/>
                <a:gd name="connsiteX28" fmla="*/ 1203709 w 2983919"/>
                <a:gd name="connsiteY28" fmla="*/ 497822 h 628929"/>
                <a:gd name="connsiteX29" fmla="*/ 1139841 w 2983919"/>
                <a:gd name="connsiteY29" fmla="*/ 461864 h 628929"/>
                <a:gd name="connsiteX30" fmla="*/ 1077929 w 2983919"/>
                <a:gd name="connsiteY30" fmla="*/ 430710 h 628929"/>
                <a:gd name="connsiteX31" fmla="*/ 1017320 w 2983919"/>
                <a:gd name="connsiteY31" fmla="*/ 424868 h 628929"/>
                <a:gd name="connsiteX32" fmla="*/ 948629 w 2983919"/>
                <a:gd name="connsiteY32" fmla="*/ 395012 h 628929"/>
                <a:gd name="connsiteX33" fmla="*/ 889063 w 2983919"/>
                <a:gd name="connsiteY33" fmla="*/ 403320 h 628929"/>
                <a:gd name="connsiteX34" fmla="*/ 826369 w 2983919"/>
                <a:gd name="connsiteY34" fmla="*/ 359184 h 628929"/>
                <a:gd name="connsiteX35" fmla="*/ 760546 w 2983919"/>
                <a:gd name="connsiteY35" fmla="*/ 331535 h 628929"/>
                <a:gd name="connsiteX36" fmla="*/ 698503 w 2983919"/>
                <a:gd name="connsiteY36" fmla="*/ 286101 h 628929"/>
                <a:gd name="connsiteX37" fmla="*/ 630725 w 2983919"/>
                <a:gd name="connsiteY37" fmla="*/ 308299 h 628929"/>
                <a:gd name="connsiteX38" fmla="*/ 569334 w 2983919"/>
                <a:gd name="connsiteY38" fmla="*/ 323616 h 628929"/>
                <a:gd name="connsiteX39" fmla="*/ 505075 w 2983919"/>
                <a:gd name="connsiteY39" fmla="*/ 417080 h 628929"/>
                <a:gd name="connsiteX40" fmla="*/ 441599 w 2983919"/>
                <a:gd name="connsiteY40" fmla="*/ 492110 h 628929"/>
                <a:gd name="connsiteX41" fmla="*/ 378383 w 2983919"/>
                <a:gd name="connsiteY41" fmla="*/ 579472 h 628929"/>
                <a:gd name="connsiteX42" fmla="*/ 318686 w 2983919"/>
                <a:gd name="connsiteY42" fmla="*/ 536635 h 628929"/>
                <a:gd name="connsiteX43" fmla="*/ 252864 w 2983919"/>
                <a:gd name="connsiteY43" fmla="*/ 447715 h 628929"/>
                <a:gd name="connsiteX44" fmla="*/ 190169 w 2983919"/>
                <a:gd name="connsiteY44" fmla="*/ 391637 h 628929"/>
                <a:gd name="connsiteX45" fmla="*/ 124216 w 2983919"/>
                <a:gd name="connsiteY45" fmla="*/ 471730 h 628929"/>
                <a:gd name="connsiteX46" fmla="*/ 60870 w 2983919"/>
                <a:gd name="connsiteY46" fmla="*/ 591155 h 628929"/>
                <a:gd name="connsiteX47" fmla="*/ 0 w 2983919"/>
                <a:gd name="connsiteY47" fmla="*/ 628930 h 62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983919" h="628929">
                  <a:moveTo>
                    <a:pt x="2983920" y="431748"/>
                  </a:moveTo>
                  <a:lnTo>
                    <a:pt x="2919532" y="457710"/>
                  </a:lnTo>
                  <a:lnTo>
                    <a:pt x="2860095" y="416950"/>
                  </a:lnTo>
                  <a:lnTo>
                    <a:pt x="2794924" y="404748"/>
                  </a:lnTo>
                  <a:lnTo>
                    <a:pt x="2731317" y="423700"/>
                  </a:lnTo>
                  <a:lnTo>
                    <a:pt x="2664191" y="431359"/>
                  </a:lnTo>
                  <a:lnTo>
                    <a:pt x="2599933" y="427854"/>
                  </a:lnTo>
                  <a:lnTo>
                    <a:pt x="2542191" y="383459"/>
                  </a:lnTo>
                  <a:lnTo>
                    <a:pt x="2474935" y="351655"/>
                  </a:lnTo>
                  <a:lnTo>
                    <a:pt x="2411719" y="386185"/>
                  </a:lnTo>
                  <a:lnTo>
                    <a:pt x="2351631" y="447325"/>
                  </a:lnTo>
                  <a:lnTo>
                    <a:pt x="2285548" y="461345"/>
                  </a:lnTo>
                  <a:lnTo>
                    <a:pt x="2220377" y="430191"/>
                  </a:lnTo>
                  <a:lnTo>
                    <a:pt x="2158594" y="366843"/>
                  </a:lnTo>
                  <a:lnTo>
                    <a:pt x="2093423" y="408253"/>
                  </a:lnTo>
                  <a:lnTo>
                    <a:pt x="2029817" y="434215"/>
                  </a:lnTo>
                  <a:cubicBezTo>
                    <a:pt x="2008870" y="451518"/>
                    <a:pt x="1987977" y="468835"/>
                    <a:pt x="1967122" y="486139"/>
                  </a:cubicBezTo>
                  <a:lnTo>
                    <a:pt x="1899344" y="464590"/>
                  </a:lnTo>
                  <a:lnTo>
                    <a:pt x="1841603" y="425647"/>
                  </a:lnTo>
                  <a:lnTo>
                    <a:pt x="1774737" y="281169"/>
                  </a:lnTo>
                  <a:lnTo>
                    <a:pt x="1716865" y="86454"/>
                  </a:lnTo>
                  <a:lnTo>
                    <a:pt x="1648305" y="0"/>
                  </a:lnTo>
                  <a:lnTo>
                    <a:pt x="1581701" y="22847"/>
                  </a:lnTo>
                  <a:cubicBezTo>
                    <a:pt x="1560846" y="58934"/>
                    <a:pt x="1540082" y="95021"/>
                    <a:pt x="1519397" y="131108"/>
                  </a:cubicBezTo>
                  <a:lnTo>
                    <a:pt x="1459309" y="170051"/>
                  </a:lnTo>
                  <a:lnTo>
                    <a:pt x="1396615" y="262865"/>
                  </a:lnTo>
                  <a:lnTo>
                    <a:pt x="1331444" y="387613"/>
                  </a:lnTo>
                  <a:lnTo>
                    <a:pt x="1268880" y="484840"/>
                  </a:lnTo>
                  <a:lnTo>
                    <a:pt x="1203709" y="497822"/>
                  </a:lnTo>
                  <a:lnTo>
                    <a:pt x="1139841" y="461864"/>
                  </a:lnTo>
                  <a:lnTo>
                    <a:pt x="1077929" y="430710"/>
                  </a:lnTo>
                  <a:lnTo>
                    <a:pt x="1017320" y="424868"/>
                  </a:lnTo>
                  <a:lnTo>
                    <a:pt x="948629" y="395012"/>
                  </a:lnTo>
                  <a:lnTo>
                    <a:pt x="889063" y="403320"/>
                  </a:lnTo>
                  <a:lnTo>
                    <a:pt x="826369" y="359184"/>
                  </a:lnTo>
                  <a:lnTo>
                    <a:pt x="760546" y="331535"/>
                  </a:lnTo>
                  <a:lnTo>
                    <a:pt x="698503" y="286101"/>
                  </a:lnTo>
                  <a:lnTo>
                    <a:pt x="630725" y="308299"/>
                  </a:lnTo>
                  <a:lnTo>
                    <a:pt x="569334" y="323616"/>
                  </a:lnTo>
                  <a:lnTo>
                    <a:pt x="505075" y="417080"/>
                  </a:lnTo>
                  <a:lnTo>
                    <a:pt x="441599" y="492110"/>
                  </a:lnTo>
                  <a:lnTo>
                    <a:pt x="378383" y="579472"/>
                  </a:lnTo>
                  <a:lnTo>
                    <a:pt x="318686" y="536635"/>
                  </a:lnTo>
                  <a:lnTo>
                    <a:pt x="252864" y="447715"/>
                  </a:lnTo>
                  <a:lnTo>
                    <a:pt x="190169" y="391637"/>
                  </a:lnTo>
                  <a:cubicBezTo>
                    <a:pt x="168141" y="417599"/>
                    <a:pt x="146244" y="444989"/>
                    <a:pt x="124216" y="471730"/>
                  </a:cubicBezTo>
                  <a:lnTo>
                    <a:pt x="60870" y="591155"/>
                  </a:lnTo>
                  <a:lnTo>
                    <a:pt x="0" y="628930"/>
                  </a:lnTo>
                </a:path>
              </a:pathLst>
            </a:custGeom>
            <a:noFill/>
            <a:ln w="9763" cap="flat">
              <a:solidFill>
                <a:srgbClr val="CF483E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73" name="Freeform 192">
              <a:extLst>
                <a:ext uri="{FF2B5EF4-FFF2-40B4-BE49-F238E27FC236}">
                  <a16:creationId xmlns:a16="http://schemas.microsoft.com/office/drawing/2014/main" xmlns="" id="{76139079-A208-3B5C-6816-9D7518BECA55}"/>
                </a:ext>
              </a:extLst>
            </p:cNvPr>
            <p:cNvSpPr/>
            <p:nvPr/>
          </p:nvSpPr>
          <p:spPr>
            <a:xfrm>
              <a:off x="4287925" y="3365605"/>
              <a:ext cx="41406" cy="0"/>
            </a:xfrm>
            <a:custGeom>
              <a:avLst/>
              <a:gdLst>
                <a:gd name="connsiteX0" fmla="*/ 0 w 34801"/>
                <a:gd name="connsiteY0" fmla="*/ 0 h 12981"/>
                <a:gd name="connsiteX1" fmla="*/ 34801 w 34801"/>
                <a:gd name="connsiteY1" fmla="*/ 0 h 1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801" h="12981">
                  <a:moveTo>
                    <a:pt x="0" y="0"/>
                  </a:moveTo>
                  <a:lnTo>
                    <a:pt x="34801" y="0"/>
                  </a:lnTo>
                </a:path>
              </a:pathLst>
            </a:custGeom>
            <a:ln w="9763" cap="flat">
              <a:solidFill>
                <a:srgbClr val="1D1D1B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74" name="Freeform 151">
              <a:extLst>
                <a:ext uri="{FF2B5EF4-FFF2-40B4-BE49-F238E27FC236}">
                  <a16:creationId xmlns:a16="http://schemas.microsoft.com/office/drawing/2014/main" xmlns="" id="{0FFF273E-5E35-C477-0B5A-665D2EB5D6E9}"/>
                </a:ext>
              </a:extLst>
            </p:cNvPr>
            <p:cNvSpPr/>
            <p:nvPr/>
          </p:nvSpPr>
          <p:spPr>
            <a:xfrm>
              <a:off x="6804636" y="3658217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7"/>
                    <a:pt x="9104" y="0"/>
                    <a:pt x="20333" y="0"/>
                  </a:cubicBezTo>
                  <a:cubicBezTo>
                    <a:pt x="31563" y="0"/>
                    <a:pt x="40667" y="9067"/>
                    <a:pt x="40667" y="20250"/>
                  </a:cubicBezTo>
                  <a:close/>
                </a:path>
              </a:pathLst>
            </a:custGeom>
            <a:solidFill>
              <a:srgbClr val="CF483E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75" name="Groupe 479">
            <a:extLst>
              <a:ext uri="{FF2B5EF4-FFF2-40B4-BE49-F238E27FC236}">
                <a16:creationId xmlns:a16="http://schemas.microsoft.com/office/drawing/2014/main" xmlns="" id="{3DE8AC54-AC83-F676-DE46-973FED2FF99A}"/>
              </a:ext>
            </a:extLst>
          </p:cNvPr>
          <p:cNvGrpSpPr/>
          <p:nvPr/>
        </p:nvGrpSpPr>
        <p:grpSpPr>
          <a:xfrm>
            <a:off x="5950943" y="2727836"/>
            <a:ext cx="4803159" cy="2034024"/>
            <a:chOff x="4463207" y="2338807"/>
            <a:chExt cx="3602369" cy="1525518"/>
          </a:xfrm>
        </p:grpSpPr>
        <p:grpSp>
          <p:nvGrpSpPr>
            <p:cNvPr id="176" name="Groupe 480">
              <a:extLst>
                <a:ext uri="{FF2B5EF4-FFF2-40B4-BE49-F238E27FC236}">
                  <a16:creationId xmlns:a16="http://schemas.microsoft.com/office/drawing/2014/main" xmlns="" id="{D8C3710A-67B3-C606-5099-60A199D73D25}"/>
                </a:ext>
              </a:extLst>
            </p:cNvPr>
            <p:cNvGrpSpPr/>
            <p:nvPr/>
          </p:nvGrpSpPr>
          <p:grpSpPr>
            <a:xfrm>
              <a:off x="4463207" y="2338807"/>
              <a:ext cx="3602369" cy="1525518"/>
              <a:chOff x="4463207" y="2338807"/>
              <a:chExt cx="3602369" cy="1525518"/>
            </a:xfrm>
          </p:grpSpPr>
          <p:sp>
            <p:nvSpPr>
              <p:cNvPr id="178" name="Freeform 71">
                <a:extLst>
                  <a:ext uri="{FF2B5EF4-FFF2-40B4-BE49-F238E27FC236}">
                    <a16:creationId xmlns:a16="http://schemas.microsoft.com/office/drawing/2014/main" xmlns="" id="{DC04B6CB-3E2B-7686-AEBA-54FDD22A7B47}"/>
                  </a:ext>
                </a:extLst>
              </p:cNvPr>
              <p:cNvSpPr/>
              <p:nvPr/>
            </p:nvSpPr>
            <p:spPr>
              <a:xfrm>
                <a:off x="4463207" y="3479121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7"/>
                      <a:pt x="9104" y="0"/>
                      <a:pt x="20333" y="0"/>
                    </a:cubicBezTo>
                    <a:cubicBezTo>
                      <a:pt x="31563" y="0"/>
                      <a:pt x="40667" y="9067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9" name="Freeform 72">
                <a:extLst>
                  <a:ext uri="{FF2B5EF4-FFF2-40B4-BE49-F238E27FC236}">
                    <a16:creationId xmlns:a16="http://schemas.microsoft.com/office/drawing/2014/main" xmlns="" id="{1FC7FC0C-FB45-60AD-F071-B89508D04C68}"/>
                  </a:ext>
                </a:extLst>
              </p:cNvPr>
              <p:cNvSpPr/>
              <p:nvPr/>
            </p:nvSpPr>
            <p:spPr>
              <a:xfrm>
                <a:off x="4537488" y="3179638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6"/>
                      <a:pt x="9104" y="0"/>
                      <a:pt x="20333" y="0"/>
                    </a:cubicBezTo>
                    <a:cubicBezTo>
                      <a:pt x="31563" y="0"/>
                      <a:pt x="40667" y="9066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0" name="Freeform 73">
                <a:extLst>
                  <a:ext uri="{FF2B5EF4-FFF2-40B4-BE49-F238E27FC236}">
                    <a16:creationId xmlns:a16="http://schemas.microsoft.com/office/drawing/2014/main" xmlns="" id="{D0F9950E-EB8E-587E-AECD-D3B3D759F5FC}"/>
                  </a:ext>
                </a:extLst>
              </p:cNvPr>
              <p:cNvSpPr/>
              <p:nvPr/>
            </p:nvSpPr>
            <p:spPr>
              <a:xfrm>
                <a:off x="4615958" y="2833468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6"/>
                      <a:pt x="9104" y="0"/>
                      <a:pt x="20333" y="0"/>
                    </a:cubicBezTo>
                    <a:cubicBezTo>
                      <a:pt x="31563" y="0"/>
                      <a:pt x="40667" y="9066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1" name="Freeform 74">
                <a:extLst>
                  <a:ext uri="{FF2B5EF4-FFF2-40B4-BE49-F238E27FC236}">
                    <a16:creationId xmlns:a16="http://schemas.microsoft.com/office/drawing/2014/main" xmlns="" id="{738722BD-F4A9-517F-6565-03E2873607C1}"/>
                  </a:ext>
                </a:extLst>
              </p:cNvPr>
              <p:cNvSpPr/>
              <p:nvPr/>
            </p:nvSpPr>
            <p:spPr>
              <a:xfrm>
                <a:off x="4690863" y="2640009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6"/>
                      <a:pt x="9104" y="0"/>
                      <a:pt x="20333" y="0"/>
                    </a:cubicBezTo>
                    <a:cubicBezTo>
                      <a:pt x="31563" y="0"/>
                      <a:pt x="40667" y="9066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2" name="Freeform 75">
                <a:extLst>
                  <a:ext uri="{FF2B5EF4-FFF2-40B4-BE49-F238E27FC236}">
                    <a16:creationId xmlns:a16="http://schemas.microsoft.com/office/drawing/2014/main" xmlns="" id="{C94B05BA-4EEE-29C0-2881-CA10DB3A1F09}"/>
                  </a:ext>
                </a:extLst>
              </p:cNvPr>
              <p:cNvSpPr/>
              <p:nvPr/>
            </p:nvSpPr>
            <p:spPr>
              <a:xfrm>
                <a:off x="4766540" y="2768825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6"/>
                      <a:pt x="9104" y="0"/>
                      <a:pt x="20333" y="0"/>
                    </a:cubicBezTo>
                    <a:cubicBezTo>
                      <a:pt x="31563" y="0"/>
                      <a:pt x="40667" y="9066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3" name="Freeform 76">
                <a:extLst>
                  <a:ext uri="{FF2B5EF4-FFF2-40B4-BE49-F238E27FC236}">
                    <a16:creationId xmlns:a16="http://schemas.microsoft.com/office/drawing/2014/main" xmlns="" id="{A0D2C6B7-8639-7289-DDBA-CDAEC8DD0E75}"/>
                  </a:ext>
                </a:extLst>
              </p:cNvPr>
              <p:cNvSpPr/>
              <p:nvPr/>
            </p:nvSpPr>
            <p:spPr>
              <a:xfrm>
                <a:off x="4842218" y="3169333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6"/>
                      <a:pt x="9104" y="0"/>
                      <a:pt x="20333" y="0"/>
                    </a:cubicBezTo>
                    <a:cubicBezTo>
                      <a:pt x="31563" y="0"/>
                      <a:pt x="40667" y="9066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4" name="Freeform 77">
                <a:extLst>
                  <a:ext uri="{FF2B5EF4-FFF2-40B4-BE49-F238E27FC236}">
                    <a16:creationId xmlns:a16="http://schemas.microsoft.com/office/drawing/2014/main" xmlns="" id="{9C6BD058-64BE-2620-6545-9738D03F67E4}"/>
                  </a:ext>
                </a:extLst>
              </p:cNvPr>
              <p:cNvSpPr/>
              <p:nvPr/>
            </p:nvSpPr>
            <p:spPr>
              <a:xfrm>
                <a:off x="4916345" y="3522372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6"/>
                      <a:pt x="9104" y="0"/>
                      <a:pt x="20333" y="0"/>
                    </a:cubicBezTo>
                    <a:cubicBezTo>
                      <a:pt x="31563" y="0"/>
                      <a:pt x="40667" y="9066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5" name="Freeform 78">
                <a:extLst>
                  <a:ext uri="{FF2B5EF4-FFF2-40B4-BE49-F238E27FC236}">
                    <a16:creationId xmlns:a16="http://schemas.microsoft.com/office/drawing/2014/main" xmlns="" id="{BE4CE7F2-8F97-B688-9638-8B24202AEF20}"/>
                  </a:ext>
                </a:extLst>
              </p:cNvPr>
              <p:cNvSpPr/>
              <p:nvPr/>
            </p:nvSpPr>
            <p:spPr>
              <a:xfrm>
                <a:off x="4992489" y="3731916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7"/>
                      <a:pt x="9104" y="0"/>
                      <a:pt x="20333" y="0"/>
                    </a:cubicBezTo>
                    <a:cubicBezTo>
                      <a:pt x="31563" y="0"/>
                      <a:pt x="40667" y="9067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6" name="Freeform 79">
                <a:extLst>
                  <a:ext uri="{FF2B5EF4-FFF2-40B4-BE49-F238E27FC236}">
                    <a16:creationId xmlns:a16="http://schemas.microsoft.com/office/drawing/2014/main" xmlns="" id="{8EA4083D-5B9E-DF5C-FAB1-4FDD295C4286}"/>
                  </a:ext>
                </a:extLst>
              </p:cNvPr>
              <p:cNvSpPr/>
              <p:nvPr/>
            </p:nvSpPr>
            <p:spPr>
              <a:xfrm>
                <a:off x="5070958" y="3783757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6"/>
                      <a:pt x="9104" y="0"/>
                      <a:pt x="20333" y="0"/>
                    </a:cubicBezTo>
                    <a:cubicBezTo>
                      <a:pt x="31563" y="0"/>
                      <a:pt x="40667" y="9066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7" name="Freeform 80">
                <a:extLst>
                  <a:ext uri="{FF2B5EF4-FFF2-40B4-BE49-F238E27FC236}">
                    <a16:creationId xmlns:a16="http://schemas.microsoft.com/office/drawing/2014/main" xmlns="" id="{A72D951B-94A6-B49E-1C1A-59C1F9AF1CE1}"/>
                  </a:ext>
                </a:extLst>
              </p:cNvPr>
              <p:cNvSpPr/>
              <p:nvPr/>
            </p:nvSpPr>
            <p:spPr>
              <a:xfrm>
                <a:off x="5141519" y="3777199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6"/>
                      <a:pt x="9104" y="0"/>
                      <a:pt x="20333" y="0"/>
                    </a:cubicBezTo>
                    <a:cubicBezTo>
                      <a:pt x="31563" y="0"/>
                      <a:pt x="40667" y="9066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8" name="Freeform 81">
                <a:extLst>
                  <a:ext uri="{FF2B5EF4-FFF2-40B4-BE49-F238E27FC236}">
                    <a16:creationId xmlns:a16="http://schemas.microsoft.com/office/drawing/2014/main" xmlns="" id="{71F328FD-4A67-4385-3E1D-F80638307D8A}"/>
                  </a:ext>
                </a:extLst>
              </p:cNvPr>
              <p:cNvSpPr/>
              <p:nvPr/>
            </p:nvSpPr>
            <p:spPr>
              <a:xfrm>
                <a:off x="5215957" y="3744407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6"/>
                      <a:pt x="9104" y="0"/>
                      <a:pt x="20333" y="0"/>
                    </a:cubicBezTo>
                    <a:cubicBezTo>
                      <a:pt x="31563" y="0"/>
                      <a:pt x="40667" y="9066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9" name="Freeform 82">
                <a:extLst>
                  <a:ext uri="{FF2B5EF4-FFF2-40B4-BE49-F238E27FC236}">
                    <a16:creationId xmlns:a16="http://schemas.microsoft.com/office/drawing/2014/main" xmlns="" id="{14F9512A-900F-7F62-C0C5-012B7F78F234}"/>
                  </a:ext>
                </a:extLst>
              </p:cNvPr>
              <p:cNvSpPr/>
              <p:nvPr/>
            </p:nvSpPr>
            <p:spPr>
              <a:xfrm>
                <a:off x="5292875" y="3691163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7"/>
                      <a:pt x="9104" y="0"/>
                      <a:pt x="20333" y="0"/>
                    </a:cubicBezTo>
                    <a:cubicBezTo>
                      <a:pt x="31563" y="0"/>
                      <a:pt x="40667" y="9067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0" name="Freeform 83">
                <a:extLst>
                  <a:ext uri="{FF2B5EF4-FFF2-40B4-BE49-F238E27FC236}">
                    <a16:creationId xmlns:a16="http://schemas.microsoft.com/office/drawing/2014/main" xmlns="" id="{9E924F3F-C052-CB93-48BF-A8B295A06ED0}"/>
                  </a:ext>
                </a:extLst>
              </p:cNvPr>
              <p:cNvSpPr/>
              <p:nvPr/>
            </p:nvSpPr>
            <p:spPr>
              <a:xfrm>
                <a:off x="5371190" y="3637762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7"/>
                      <a:pt x="9104" y="0"/>
                      <a:pt x="20333" y="0"/>
                    </a:cubicBezTo>
                    <a:cubicBezTo>
                      <a:pt x="31563" y="0"/>
                      <a:pt x="40667" y="9067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1" name="Freeform 84">
                <a:extLst>
                  <a:ext uri="{FF2B5EF4-FFF2-40B4-BE49-F238E27FC236}">
                    <a16:creationId xmlns:a16="http://schemas.microsoft.com/office/drawing/2014/main" xmlns="" id="{27FBB306-6650-EF3C-9B5D-C712097A92DC}"/>
                  </a:ext>
                </a:extLst>
              </p:cNvPr>
              <p:cNvSpPr/>
              <p:nvPr/>
            </p:nvSpPr>
            <p:spPr>
              <a:xfrm>
                <a:off x="5447798" y="3562657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6"/>
                      <a:pt x="9104" y="0"/>
                      <a:pt x="20333" y="0"/>
                    </a:cubicBezTo>
                    <a:cubicBezTo>
                      <a:pt x="31563" y="0"/>
                      <a:pt x="40667" y="9066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2" name="Freeform 85">
                <a:extLst>
                  <a:ext uri="{FF2B5EF4-FFF2-40B4-BE49-F238E27FC236}">
                    <a16:creationId xmlns:a16="http://schemas.microsoft.com/office/drawing/2014/main" xmlns="" id="{7F220B26-1FAE-6A57-F747-96914636562D}"/>
                  </a:ext>
                </a:extLst>
              </p:cNvPr>
              <p:cNvSpPr/>
              <p:nvPr/>
            </p:nvSpPr>
            <p:spPr>
              <a:xfrm>
                <a:off x="5520065" y="3474748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7"/>
                      <a:pt x="9104" y="0"/>
                      <a:pt x="20333" y="0"/>
                    </a:cubicBezTo>
                    <a:cubicBezTo>
                      <a:pt x="31563" y="0"/>
                      <a:pt x="40667" y="9067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3" name="Freeform 86">
                <a:extLst>
                  <a:ext uri="{FF2B5EF4-FFF2-40B4-BE49-F238E27FC236}">
                    <a16:creationId xmlns:a16="http://schemas.microsoft.com/office/drawing/2014/main" xmlns="" id="{ABBB98AA-4743-D02A-DD39-8FAB35F285B8}"/>
                  </a:ext>
                </a:extLst>
              </p:cNvPr>
              <p:cNvSpPr/>
              <p:nvPr/>
            </p:nvSpPr>
            <p:spPr>
              <a:xfrm>
                <a:off x="5595123" y="3402298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7"/>
                      <a:pt x="9104" y="0"/>
                      <a:pt x="20333" y="0"/>
                    </a:cubicBezTo>
                    <a:cubicBezTo>
                      <a:pt x="31563" y="0"/>
                      <a:pt x="40667" y="9067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4" name="Freeform 87">
                <a:extLst>
                  <a:ext uri="{FF2B5EF4-FFF2-40B4-BE49-F238E27FC236}">
                    <a16:creationId xmlns:a16="http://schemas.microsoft.com/office/drawing/2014/main" xmlns="" id="{96981115-AE7E-17E3-4955-1FEB552B3208}"/>
                  </a:ext>
                </a:extLst>
              </p:cNvPr>
              <p:cNvSpPr/>
              <p:nvPr/>
            </p:nvSpPr>
            <p:spPr>
              <a:xfrm>
                <a:off x="5670646" y="3378253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6"/>
                      <a:pt x="9104" y="0"/>
                      <a:pt x="20333" y="0"/>
                    </a:cubicBezTo>
                    <a:cubicBezTo>
                      <a:pt x="31563" y="0"/>
                      <a:pt x="40667" y="9066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5" name="Freeform 88">
                <a:extLst>
                  <a:ext uri="{FF2B5EF4-FFF2-40B4-BE49-F238E27FC236}">
                    <a16:creationId xmlns:a16="http://schemas.microsoft.com/office/drawing/2014/main" xmlns="" id="{506B9363-E0D1-C3EA-852F-C26A5E2388A8}"/>
                  </a:ext>
                </a:extLst>
              </p:cNvPr>
              <p:cNvSpPr/>
              <p:nvPr/>
            </p:nvSpPr>
            <p:spPr>
              <a:xfrm>
                <a:off x="5745394" y="3410262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6"/>
                      <a:pt x="9104" y="0"/>
                      <a:pt x="20333" y="0"/>
                    </a:cubicBezTo>
                    <a:cubicBezTo>
                      <a:pt x="31563" y="0"/>
                      <a:pt x="40667" y="9066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6" name="Freeform 89">
                <a:extLst>
                  <a:ext uri="{FF2B5EF4-FFF2-40B4-BE49-F238E27FC236}">
                    <a16:creationId xmlns:a16="http://schemas.microsoft.com/office/drawing/2014/main" xmlns="" id="{AC34AFD8-94E4-43AF-3FAC-DC9611157271}"/>
                  </a:ext>
                </a:extLst>
              </p:cNvPr>
              <p:cNvSpPr/>
              <p:nvPr/>
            </p:nvSpPr>
            <p:spPr>
              <a:xfrm>
                <a:off x="5824638" y="3498482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6"/>
                      <a:pt x="9104" y="0"/>
                      <a:pt x="20333" y="0"/>
                    </a:cubicBezTo>
                    <a:cubicBezTo>
                      <a:pt x="31563" y="0"/>
                      <a:pt x="40667" y="9066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7" name="Freeform 90">
                <a:extLst>
                  <a:ext uri="{FF2B5EF4-FFF2-40B4-BE49-F238E27FC236}">
                    <a16:creationId xmlns:a16="http://schemas.microsoft.com/office/drawing/2014/main" xmlns="" id="{8B1D7D74-5D53-BED1-9107-3F2DB38947B1}"/>
                  </a:ext>
                </a:extLst>
              </p:cNvPr>
              <p:cNvSpPr/>
              <p:nvPr/>
            </p:nvSpPr>
            <p:spPr>
              <a:xfrm>
                <a:off x="5900627" y="3568905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7"/>
                      <a:pt x="9104" y="0"/>
                      <a:pt x="20333" y="0"/>
                    </a:cubicBezTo>
                    <a:cubicBezTo>
                      <a:pt x="31563" y="0"/>
                      <a:pt x="40667" y="9067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8" name="Freeform 91">
                <a:extLst>
                  <a:ext uri="{FF2B5EF4-FFF2-40B4-BE49-F238E27FC236}">
                    <a16:creationId xmlns:a16="http://schemas.microsoft.com/office/drawing/2014/main" xmlns="" id="{967A4C42-7119-45CD-53C6-A3A438AECEC5}"/>
                  </a:ext>
                </a:extLst>
              </p:cNvPr>
              <p:cNvSpPr/>
              <p:nvPr/>
            </p:nvSpPr>
            <p:spPr>
              <a:xfrm>
                <a:off x="5974445" y="3624333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7"/>
                      <a:pt x="9104" y="0"/>
                      <a:pt x="20333" y="0"/>
                    </a:cubicBezTo>
                    <a:cubicBezTo>
                      <a:pt x="31563" y="0"/>
                      <a:pt x="40667" y="9067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9" name="Freeform 92">
                <a:extLst>
                  <a:ext uri="{FF2B5EF4-FFF2-40B4-BE49-F238E27FC236}">
                    <a16:creationId xmlns:a16="http://schemas.microsoft.com/office/drawing/2014/main" xmlns="" id="{770CACC4-381D-9C83-ED81-EE120E6E0FF5}"/>
                  </a:ext>
                </a:extLst>
              </p:cNvPr>
              <p:cNvSpPr/>
              <p:nvPr/>
            </p:nvSpPr>
            <p:spPr>
              <a:xfrm>
                <a:off x="6051828" y="3634951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6"/>
                      <a:pt x="9104" y="0"/>
                      <a:pt x="20333" y="0"/>
                    </a:cubicBezTo>
                    <a:cubicBezTo>
                      <a:pt x="31563" y="0"/>
                      <a:pt x="40667" y="9066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0" name="Freeform 93">
                <a:extLst>
                  <a:ext uri="{FF2B5EF4-FFF2-40B4-BE49-F238E27FC236}">
                    <a16:creationId xmlns:a16="http://schemas.microsoft.com/office/drawing/2014/main" xmlns="" id="{1E28CBAE-CF08-E275-87CB-AEA9D80A4349}"/>
                  </a:ext>
                </a:extLst>
              </p:cNvPr>
              <p:cNvSpPr/>
              <p:nvPr/>
            </p:nvSpPr>
            <p:spPr>
              <a:xfrm>
                <a:off x="6129678" y="3660559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6"/>
                      <a:pt x="9104" y="0"/>
                      <a:pt x="20333" y="0"/>
                    </a:cubicBezTo>
                    <a:cubicBezTo>
                      <a:pt x="31563" y="0"/>
                      <a:pt x="40667" y="9066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1" name="Freeform 94">
                <a:extLst>
                  <a:ext uri="{FF2B5EF4-FFF2-40B4-BE49-F238E27FC236}">
                    <a16:creationId xmlns:a16="http://schemas.microsoft.com/office/drawing/2014/main" xmlns="" id="{3FF173FC-0DAB-B729-713E-7D3BB1AB60A0}"/>
                  </a:ext>
                </a:extLst>
              </p:cNvPr>
              <p:cNvSpPr/>
              <p:nvPr/>
            </p:nvSpPr>
            <p:spPr>
              <a:xfrm>
                <a:off x="6202255" y="3585455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7"/>
                      <a:pt x="9104" y="0"/>
                      <a:pt x="20333" y="0"/>
                    </a:cubicBezTo>
                    <a:cubicBezTo>
                      <a:pt x="31563" y="0"/>
                      <a:pt x="40667" y="9067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2" name="Freeform 96">
                <a:extLst>
                  <a:ext uri="{FF2B5EF4-FFF2-40B4-BE49-F238E27FC236}">
                    <a16:creationId xmlns:a16="http://schemas.microsoft.com/office/drawing/2014/main" xmlns="" id="{28CF4B22-85A5-0974-337E-676647916FF1}"/>
                  </a:ext>
                </a:extLst>
              </p:cNvPr>
              <p:cNvSpPr/>
              <p:nvPr/>
            </p:nvSpPr>
            <p:spPr>
              <a:xfrm>
                <a:off x="6656632" y="3202904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6"/>
                      <a:pt x="9104" y="0"/>
                      <a:pt x="20333" y="0"/>
                    </a:cubicBezTo>
                    <a:cubicBezTo>
                      <a:pt x="31563" y="0"/>
                      <a:pt x="40667" y="9066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3" name="Freeform 97">
                <a:extLst>
                  <a:ext uri="{FF2B5EF4-FFF2-40B4-BE49-F238E27FC236}">
                    <a16:creationId xmlns:a16="http://schemas.microsoft.com/office/drawing/2014/main" xmlns="" id="{3CA6DBAA-D233-0EC8-01C5-A6FCFF7D5628}"/>
                  </a:ext>
                </a:extLst>
              </p:cNvPr>
              <p:cNvSpPr/>
              <p:nvPr/>
            </p:nvSpPr>
            <p:spPr>
              <a:xfrm>
                <a:off x="6727970" y="3491145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6"/>
                      <a:pt x="9104" y="0"/>
                      <a:pt x="20333" y="0"/>
                    </a:cubicBezTo>
                    <a:cubicBezTo>
                      <a:pt x="31563" y="0"/>
                      <a:pt x="40667" y="9066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4" name="Freeform 99">
                <a:extLst>
                  <a:ext uri="{FF2B5EF4-FFF2-40B4-BE49-F238E27FC236}">
                    <a16:creationId xmlns:a16="http://schemas.microsoft.com/office/drawing/2014/main" xmlns="" id="{121983A1-7405-BB90-FA44-000EB13B6CB1}"/>
                  </a:ext>
                </a:extLst>
              </p:cNvPr>
              <p:cNvSpPr/>
              <p:nvPr/>
            </p:nvSpPr>
            <p:spPr>
              <a:xfrm>
                <a:off x="6881187" y="3775637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6"/>
                      <a:pt x="9104" y="0"/>
                      <a:pt x="20333" y="0"/>
                    </a:cubicBezTo>
                    <a:cubicBezTo>
                      <a:pt x="31563" y="0"/>
                      <a:pt x="40667" y="9066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5" name="Freeform 100">
                <a:extLst>
                  <a:ext uri="{FF2B5EF4-FFF2-40B4-BE49-F238E27FC236}">
                    <a16:creationId xmlns:a16="http://schemas.microsoft.com/office/drawing/2014/main" xmlns="" id="{55C8431E-97F6-881D-1B8D-77B9673B568A}"/>
                  </a:ext>
                </a:extLst>
              </p:cNvPr>
              <p:cNvSpPr/>
              <p:nvPr/>
            </p:nvSpPr>
            <p:spPr>
              <a:xfrm>
                <a:off x="6956710" y="3790627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6"/>
                      <a:pt x="9104" y="0"/>
                      <a:pt x="20333" y="0"/>
                    </a:cubicBezTo>
                    <a:cubicBezTo>
                      <a:pt x="31563" y="0"/>
                      <a:pt x="40667" y="9066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6" name="Freeform 101">
                <a:extLst>
                  <a:ext uri="{FF2B5EF4-FFF2-40B4-BE49-F238E27FC236}">
                    <a16:creationId xmlns:a16="http://schemas.microsoft.com/office/drawing/2014/main" xmlns="" id="{DC1C3A36-46B9-FDDE-DF14-0F9D37B7CB8F}"/>
                  </a:ext>
                </a:extLst>
              </p:cNvPr>
              <p:cNvSpPr/>
              <p:nvPr/>
            </p:nvSpPr>
            <p:spPr>
              <a:xfrm>
                <a:off x="7035547" y="3752684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6"/>
                      <a:pt x="9104" y="0"/>
                      <a:pt x="20333" y="0"/>
                    </a:cubicBezTo>
                    <a:cubicBezTo>
                      <a:pt x="31563" y="0"/>
                      <a:pt x="40667" y="9066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7" name="Freeform 102">
                <a:extLst>
                  <a:ext uri="{FF2B5EF4-FFF2-40B4-BE49-F238E27FC236}">
                    <a16:creationId xmlns:a16="http://schemas.microsoft.com/office/drawing/2014/main" xmlns="" id="{FCE65B59-A7A4-8256-29D5-81B652E5F24A}"/>
                  </a:ext>
                </a:extLst>
              </p:cNvPr>
              <p:cNvSpPr/>
              <p:nvPr/>
            </p:nvSpPr>
            <p:spPr>
              <a:xfrm>
                <a:off x="7105177" y="3647755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7"/>
                      <a:pt x="9104" y="0"/>
                      <a:pt x="20333" y="0"/>
                    </a:cubicBezTo>
                    <a:cubicBezTo>
                      <a:pt x="31563" y="0"/>
                      <a:pt x="40667" y="9067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8" name="Freeform 103">
                <a:extLst>
                  <a:ext uri="{FF2B5EF4-FFF2-40B4-BE49-F238E27FC236}">
                    <a16:creationId xmlns:a16="http://schemas.microsoft.com/office/drawing/2014/main" xmlns="" id="{70283B20-6210-F36F-8DD0-C4F3F91C8E72}"/>
                  </a:ext>
                </a:extLst>
              </p:cNvPr>
              <p:cNvSpPr/>
              <p:nvPr/>
            </p:nvSpPr>
            <p:spPr>
              <a:xfrm>
                <a:off x="7185662" y="3463819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6"/>
                      <a:pt x="9104" y="0"/>
                      <a:pt x="20333" y="0"/>
                    </a:cubicBezTo>
                    <a:cubicBezTo>
                      <a:pt x="31563" y="0"/>
                      <a:pt x="40667" y="9066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9" name="Freeform 104">
                <a:extLst>
                  <a:ext uri="{FF2B5EF4-FFF2-40B4-BE49-F238E27FC236}">
                    <a16:creationId xmlns:a16="http://schemas.microsoft.com/office/drawing/2014/main" xmlns="" id="{AF6F6DBE-AF69-0BDC-AB1E-1C3E82366C2D}"/>
                  </a:ext>
                </a:extLst>
              </p:cNvPr>
              <p:cNvSpPr/>
              <p:nvPr/>
            </p:nvSpPr>
            <p:spPr>
              <a:xfrm>
                <a:off x="7333452" y="2981337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6"/>
                      <a:pt x="9104" y="0"/>
                      <a:pt x="20333" y="0"/>
                    </a:cubicBezTo>
                    <a:cubicBezTo>
                      <a:pt x="31563" y="0"/>
                      <a:pt x="40667" y="9066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0" name="Freeform 105">
                <a:extLst>
                  <a:ext uri="{FF2B5EF4-FFF2-40B4-BE49-F238E27FC236}">
                    <a16:creationId xmlns:a16="http://schemas.microsoft.com/office/drawing/2014/main" xmlns="" id="{F895BDFA-7A0D-17AB-BDD2-24ABE7A040D8}"/>
                  </a:ext>
                </a:extLst>
              </p:cNvPr>
              <p:cNvSpPr/>
              <p:nvPr/>
            </p:nvSpPr>
            <p:spPr>
              <a:xfrm>
                <a:off x="7409441" y="2979149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6"/>
                      <a:pt x="9104" y="0"/>
                      <a:pt x="20333" y="0"/>
                    </a:cubicBezTo>
                    <a:cubicBezTo>
                      <a:pt x="31563" y="0"/>
                      <a:pt x="40667" y="9066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1" name="Freeform 106">
                <a:extLst>
                  <a:ext uri="{FF2B5EF4-FFF2-40B4-BE49-F238E27FC236}">
                    <a16:creationId xmlns:a16="http://schemas.microsoft.com/office/drawing/2014/main" xmlns="" id="{B73946A5-84FC-032F-5849-097C567CE61C}"/>
                  </a:ext>
                </a:extLst>
              </p:cNvPr>
              <p:cNvSpPr/>
              <p:nvPr/>
            </p:nvSpPr>
            <p:spPr>
              <a:xfrm>
                <a:off x="7487755" y="3222734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6"/>
                      <a:pt x="9104" y="0"/>
                      <a:pt x="20333" y="0"/>
                    </a:cubicBezTo>
                    <a:cubicBezTo>
                      <a:pt x="31563" y="0"/>
                      <a:pt x="40667" y="9066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2" name="Freeform 107">
                <a:extLst>
                  <a:ext uri="{FF2B5EF4-FFF2-40B4-BE49-F238E27FC236}">
                    <a16:creationId xmlns:a16="http://schemas.microsoft.com/office/drawing/2014/main" xmlns="" id="{B44C3333-3214-E62E-C6E6-C8317420DF3A}"/>
                  </a:ext>
                </a:extLst>
              </p:cNvPr>
              <p:cNvSpPr/>
              <p:nvPr/>
            </p:nvSpPr>
            <p:spPr>
              <a:xfrm>
                <a:off x="7559866" y="3503948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6"/>
                      <a:pt x="9104" y="0"/>
                      <a:pt x="20333" y="0"/>
                    </a:cubicBezTo>
                    <a:cubicBezTo>
                      <a:pt x="31563" y="0"/>
                      <a:pt x="40667" y="9066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3" name="Freeform 108">
                <a:extLst>
                  <a:ext uri="{FF2B5EF4-FFF2-40B4-BE49-F238E27FC236}">
                    <a16:creationId xmlns:a16="http://schemas.microsoft.com/office/drawing/2014/main" xmlns="" id="{1B0F732E-EB28-7790-DFB8-AF2201FCDAE0}"/>
                  </a:ext>
                </a:extLst>
              </p:cNvPr>
              <p:cNvSpPr/>
              <p:nvPr/>
            </p:nvSpPr>
            <p:spPr>
              <a:xfrm>
                <a:off x="7638802" y="3694600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7"/>
                      <a:pt x="9104" y="0"/>
                      <a:pt x="20333" y="0"/>
                    </a:cubicBezTo>
                    <a:cubicBezTo>
                      <a:pt x="31563" y="0"/>
                      <a:pt x="40667" y="9067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4" name="Freeform 109">
                <a:extLst>
                  <a:ext uri="{FF2B5EF4-FFF2-40B4-BE49-F238E27FC236}">
                    <a16:creationId xmlns:a16="http://schemas.microsoft.com/office/drawing/2014/main" xmlns="" id="{620531E9-47F7-C819-1F8A-9EDD9B0290D9}"/>
                  </a:ext>
                </a:extLst>
              </p:cNvPr>
              <p:cNvSpPr/>
              <p:nvPr/>
            </p:nvSpPr>
            <p:spPr>
              <a:xfrm>
                <a:off x="7709827" y="3774387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7"/>
                      <a:pt x="9104" y="0"/>
                      <a:pt x="20333" y="0"/>
                    </a:cubicBezTo>
                    <a:cubicBezTo>
                      <a:pt x="31563" y="0"/>
                      <a:pt x="40667" y="9067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5" name="Freeform 110">
                <a:extLst>
                  <a:ext uri="{FF2B5EF4-FFF2-40B4-BE49-F238E27FC236}">
                    <a16:creationId xmlns:a16="http://schemas.microsoft.com/office/drawing/2014/main" xmlns="" id="{CBD2A6C4-7047-3B24-713C-5C52C94E620E}"/>
                  </a:ext>
                </a:extLst>
              </p:cNvPr>
              <p:cNvSpPr/>
              <p:nvPr/>
            </p:nvSpPr>
            <p:spPr>
              <a:xfrm>
                <a:off x="7784730" y="3815609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7"/>
                      <a:pt x="9104" y="0"/>
                      <a:pt x="20333" y="0"/>
                    </a:cubicBezTo>
                    <a:cubicBezTo>
                      <a:pt x="31563" y="0"/>
                      <a:pt x="40667" y="9067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6" name="Freeform 111">
                <a:extLst>
                  <a:ext uri="{FF2B5EF4-FFF2-40B4-BE49-F238E27FC236}">
                    <a16:creationId xmlns:a16="http://schemas.microsoft.com/office/drawing/2014/main" xmlns="" id="{AA884995-8367-A5E6-AB9A-F1F7B3E3FDB7}"/>
                  </a:ext>
                </a:extLst>
              </p:cNvPr>
              <p:cNvSpPr/>
              <p:nvPr/>
            </p:nvSpPr>
            <p:spPr>
              <a:xfrm>
                <a:off x="7865681" y="3809676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3" y="40501"/>
                      <a:pt x="0" y="31434"/>
                      <a:pt x="0" y="20250"/>
                    </a:cubicBezTo>
                    <a:cubicBezTo>
                      <a:pt x="0" y="9067"/>
                      <a:pt x="9103" y="0"/>
                      <a:pt x="20333" y="0"/>
                    </a:cubicBezTo>
                    <a:cubicBezTo>
                      <a:pt x="31563" y="0"/>
                      <a:pt x="40667" y="9067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7" name="Freeform 112">
                <a:extLst>
                  <a:ext uri="{FF2B5EF4-FFF2-40B4-BE49-F238E27FC236}">
                    <a16:creationId xmlns:a16="http://schemas.microsoft.com/office/drawing/2014/main" xmlns="" id="{22B21C19-38E2-2301-863C-4B709B5D28B2}"/>
                  </a:ext>
                </a:extLst>
              </p:cNvPr>
              <p:cNvSpPr/>
              <p:nvPr/>
            </p:nvSpPr>
            <p:spPr>
              <a:xfrm>
                <a:off x="7936551" y="3767049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3" y="40501"/>
                      <a:pt x="0" y="31434"/>
                      <a:pt x="0" y="20250"/>
                    </a:cubicBezTo>
                    <a:cubicBezTo>
                      <a:pt x="0" y="9067"/>
                      <a:pt x="9103" y="0"/>
                      <a:pt x="20333" y="0"/>
                    </a:cubicBezTo>
                    <a:cubicBezTo>
                      <a:pt x="31563" y="0"/>
                      <a:pt x="40667" y="9067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8" name="Freeform 113">
                <a:extLst>
                  <a:ext uri="{FF2B5EF4-FFF2-40B4-BE49-F238E27FC236}">
                    <a16:creationId xmlns:a16="http://schemas.microsoft.com/office/drawing/2014/main" xmlns="" id="{31CB71A0-745E-5A04-D4ED-D9B38488230D}"/>
                  </a:ext>
                </a:extLst>
              </p:cNvPr>
              <p:cNvSpPr/>
              <p:nvPr/>
            </p:nvSpPr>
            <p:spPr>
              <a:xfrm>
                <a:off x="8017192" y="3703186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6"/>
                      <a:pt x="9104" y="0"/>
                      <a:pt x="20333" y="0"/>
                    </a:cubicBezTo>
                    <a:cubicBezTo>
                      <a:pt x="31563" y="0"/>
                      <a:pt x="40667" y="9066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9" name="Freeform 114">
                <a:extLst>
                  <a:ext uri="{FF2B5EF4-FFF2-40B4-BE49-F238E27FC236}">
                    <a16:creationId xmlns:a16="http://schemas.microsoft.com/office/drawing/2014/main" xmlns="" id="{4A6A2E7C-964B-1825-62D4-4DAA0690E83C}"/>
                  </a:ext>
                </a:extLst>
              </p:cNvPr>
              <p:cNvSpPr/>
              <p:nvPr/>
            </p:nvSpPr>
            <p:spPr>
              <a:xfrm>
                <a:off x="7252967" y="3196659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6"/>
                      <a:pt x="9104" y="0"/>
                      <a:pt x="20333" y="0"/>
                    </a:cubicBezTo>
                    <a:cubicBezTo>
                      <a:pt x="31563" y="0"/>
                      <a:pt x="40667" y="9066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0" name="Freeform 115">
                <a:extLst>
                  <a:ext uri="{FF2B5EF4-FFF2-40B4-BE49-F238E27FC236}">
                    <a16:creationId xmlns:a16="http://schemas.microsoft.com/office/drawing/2014/main" xmlns="" id="{9672373F-5F86-62BA-E662-16258BF8E68A}"/>
                  </a:ext>
                </a:extLst>
              </p:cNvPr>
              <p:cNvSpPr/>
              <p:nvPr/>
            </p:nvSpPr>
            <p:spPr>
              <a:xfrm>
                <a:off x="6352680" y="2745561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6"/>
                      <a:pt x="9104" y="0"/>
                      <a:pt x="20333" y="0"/>
                    </a:cubicBezTo>
                    <a:cubicBezTo>
                      <a:pt x="31563" y="0"/>
                      <a:pt x="40667" y="9066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1" name="Freeform 116">
                <a:extLst>
                  <a:ext uri="{FF2B5EF4-FFF2-40B4-BE49-F238E27FC236}">
                    <a16:creationId xmlns:a16="http://schemas.microsoft.com/office/drawing/2014/main" xmlns="" id="{CE0105A5-D57F-37EB-F93A-60108C21FFDA}"/>
                  </a:ext>
                </a:extLst>
              </p:cNvPr>
              <p:cNvSpPr/>
              <p:nvPr/>
            </p:nvSpPr>
            <p:spPr>
              <a:xfrm>
                <a:off x="6428359" y="2338807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6"/>
                      <a:pt x="9104" y="0"/>
                      <a:pt x="20333" y="0"/>
                    </a:cubicBezTo>
                    <a:cubicBezTo>
                      <a:pt x="31563" y="0"/>
                      <a:pt x="40667" y="9066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2" name="Freeform 117">
                <a:extLst>
                  <a:ext uri="{FF2B5EF4-FFF2-40B4-BE49-F238E27FC236}">
                    <a16:creationId xmlns:a16="http://schemas.microsoft.com/office/drawing/2014/main" xmlns="" id="{29F1AE00-D108-D51B-2648-D3A4B054F526}"/>
                  </a:ext>
                </a:extLst>
              </p:cNvPr>
              <p:cNvSpPr/>
              <p:nvPr/>
            </p:nvSpPr>
            <p:spPr>
              <a:xfrm>
                <a:off x="6504037" y="2419377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6"/>
                      <a:pt x="9104" y="0"/>
                      <a:pt x="20333" y="0"/>
                    </a:cubicBezTo>
                    <a:cubicBezTo>
                      <a:pt x="31563" y="0"/>
                      <a:pt x="40667" y="9066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3" name="Freeform 118">
                <a:extLst>
                  <a:ext uri="{FF2B5EF4-FFF2-40B4-BE49-F238E27FC236}">
                    <a16:creationId xmlns:a16="http://schemas.microsoft.com/office/drawing/2014/main" xmlns="" id="{0C7B6ABA-E8A7-CE39-79B2-470570F93908}"/>
                  </a:ext>
                </a:extLst>
              </p:cNvPr>
              <p:cNvSpPr/>
              <p:nvPr/>
            </p:nvSpPr>
            <p:spPr>
              <a:xfrm>
                <a:off x="6578785" y="2792715"/>
                <a:ext cx="48384" cy="48716"/>
              </a:xfrm>
              <a:custGeom>
                <a:avLst/>
                <a:gdLst>
                  <a:gd name="connsiteX0" fmla="*/ 40667 w 40666"/>
                  <a:gd name="connsiteY0" fmla="*/ 20250 h 40500"/>
                  <a:gd name="connsiteX1" fmla="*/ 20333 w 40666"/>
                  <a:gd name="connsiteY1" fmla="*/ 40501 h 40500"/>
                  <a:gd name="connsiteX2" fmla="*/ 0 w 40666"/>
                  <a:gd name="connsiteY2" fmla="*/ 20250 h 40500"/>
                  <a:gd name="connsiteX3" fmla="*/ 20333 w 40666"/>
                  <a:gd name="connsiteY3" fmla="*/ 0 h 40500"/>
                  <a:gd name="connsiteX4" fmla="*/ 40667 w 40666"/>
                  <a:gd name="connsiteY4" fmla="*/ 20250 h 4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66" h="40500">
                    <a:moveTo>
                      <a:pt x="40667" y="20250"/>
                    </a:moveTo>
                    <a:cubicBezTo>
                      <a:pt x="40667" y="31434"/>
                      <a:pt x="31563" y="40501"/>
                      <a:pt x="20333" y="40501"/>
                    </a:cubicBezTo>
                    <a:cubicBezTo>
                      <a:pt x="9104" y="40501"/>
                      <a:pt x="0" y="31434"/>
                      <a:pt x="0" y="20250"/>
                    </a:cubicBezTo>
                    <a:cubicBezTo>
                      <a:pt x="0" y="9066"/>
                      <a:pt x="9104" y="0"/>
                      <a:pt x="20333" y="0"/>
                    </a:cubicBezTo>
                    <a:cubicBezTo>
                      <a:pt x="31563" y="0"/>
                      <a:pt x="40667" y="9066"/>
                      <a:pt x="40667" y="20250"/>
                    </a:cubicBezTo>
                    <a:close/>
                  </a:path>
                </a:pathLst>
              </a:custGeom>
              <a:solidFill>
                <a:srgbClr val="343A66"/>
              </a:solidFill>
              <a:ln w="130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133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4" name="Freeform 119">
                <a:extLst>
                  <a:ext uri="{FF2B5EF4-FFF2-40B4-BE49-F238E27FC236}">
                    <a16:creationId xmlns:a16="http://schemas.microsoft.com/office/drawing/2014/main" xmlns="" id="{EAC93E8B-5D44-9E78-FF82-3FA2DA0FE9D6}"/>
                  </a:ext>
                </a:extLst>
              </p:cNvPr>
              <p:cNvSpPr/>
              <p:nvPr/>
            </p:nvSpPr>
            <p:spPr>
              <a:xfrm>
                <a:off x="4485596" y="2360979"/>
                <a:ext cx="3556100" cy="1478988"/>
              </a:xfrm>
              <a:custGeom>
                <a:avLst/>
                <a:gdLst>
                  <a:gd name="connsiteX0" fmla="*/ 0 w 2988873"/>
                  <a:gd name="connsiteY0" fmla="*/ 949820 h 1229560"/>
                  <a:gd name="connsiteX1" fmla="*/ 62434 w 2988873"/>
                  <a:gd name="connsiteY1" fmla="*/ 700845 h 1229560"/>
                  <a:gd name="connsiteX2" fmla="*/ 128908 w 2988873"/>
                  <a:gd name="connsiteY2" fmla="*/ 409810 h 1229560"/>
                  <a:gd name="connsiteX3" fmla="*/ 191342 w 2988873"/>
                  <a:gd name="connsiteY3" fmla="*/ 252221 h 1229560"/>
                  <a:gd name="connsiteX4" fmla="*/ 254949 w 2988873"/>
                  <a:gd name="connsiteY4" fmla="*/ 359314 h 1229560"/>
                  <a:gd name="connsiteX5" fmla="*/ 318556 w 2988873"/>
                  <a:gd name="connsiteY5" fmla="*/ 692277 h 1229560"/>
                  <a:gd name="connsiteX6" fmla="*/ 380859 w 2988873"/>
                  <a:gd name="connsiteY6" fmla="*/ 985777 h 1229560"/>
                  <a:gd name="connsiteX7" fmla="*/ 444857 w 2988873"/>
                  <a:gd name="connsiteY7" fmla="*/ 1159983 h 1229560"/>
                  <a:gd name="connsiteX8" fmla="*/ 510810 w 2988873"/>
                  <a:gd name="connsiteY8" fmla="*/ 1203080 h 1229560"/>
                  <a:gd name="connsiteX9" fmla="*/ 570116 w 2988873"/>
                  <a:gd name="connsiteY9" fmla="*/ 1197628 h 1229560"/>
                  <a:gd name="connsiteX10" fmla="*/ 634505 w 2988873"/>
                  <a:gd name="connsiteY10" fmla="*/ 1170627 h 1229560"/>
                  <a:gd name="connsiteX11" fmla="*/ 696939 w 2988873"/>
                  <a:gd name="connsiteY11" fmla="*/ 1126232 h 1229560"/>
                  <a:gd name="connsiteX12" fmla="*/ 762110 w 2988873"/>
                  <a:gd name="connsiteY12" fmla="*/ 1081837 h 1229560"/>
                  <a:gd name="connsiteX13" fmla="*/ 826499 w 2988873"/>
                  <a:gd name="connsiteY13" fmla="*/ 1019398 h 1229560"/>
                  <a:gd name="connsiteX14" fmla="*/ 887238 w 2988873"/>
                  <a:gd name="connsiteY14" fmla="*/ 946315 h 1229560"/>
                  <a:gd name="connsiteX15" fmla="*/ 950324 w 2988873"/>
                  <a:gd name="connsiteY15" fmla="*/ 886083 h 1229560"/>
                  <a:gd name="connsiteX16" fmla="*/ 1013800 w 2988873"/>
                  <a:gd name="connsiteY16" fmla="*/ 866093 h 1229560"/>
                  <a:gd name="connsiteX17" fmla="*/ 1076625 w 2988873"/>
                  <a:gd name="connsiteY17" fmla="*/ 892704 h 1229560"/>
                  <a:gd name="connsiteX18" fmla="*/ 1143230 w 2988873"/>
                  <a:gd name="connsiteY18" fmla="*/ 966046 h 1229560"/>
                  <a:gd name="connsiteX19" fmla="*/ 1207098 w 2988873"/>
                  <a:gd name="connsiteY19" fmla="*/ 1024591 h 1229560"/>
                  <a:gd name="connsiteX20" fmla="*/ 1272269 w 2988873"/>
                  <a:gd name="connsiteY20" fmla="*/ 1070154 h 1229560"/>
                  <a:gd name="connsiteX21" fmla="*/ 1334572 w 2988873"/>
                  <a:gd name="connsiteY21" fmla="*/ 1079500 h 1229560"/>
                  <a:gd name="connsiteX22" fmla="*/ 1399743 w 2988873"/>
                  <a:gd name="connsiteY22" fmla="*/ 1100789 h 1229560"/>
                  <a:gd name="connsiteX23" fmla="*/ 1460743 w 2988873"/>
                  <a:gd name="connsiteY23" fmla="*/ 1038351 h 1229560"/>
                  <a:gd name="connsiteX24" fmla="*/ 1525914 w 2988873"/>
                  <a:gd name="connsiteY24" fmla="*/ 749653 h 1229560"/>
                  <a:gd name="connsiteX25" fmla="*/ 1586914 w 2988873"/>
                  <a:gd name="connsiteY25" fmla="*/ 337506 h 1229560"/>
                  <a:gd name="connsiteX26" fmla="*/ 1652085 w 2988873"/>
                  <a:gd name="connsiteY26" fmla="*/ 0 h 1229560"/>
                  <a:gd name="connsiteX27" fmla="*/ 1717256 w 2988873"/>
                  <a:gd name="connsiteY27" fmla="*/ 66982 h 1229560"/>
                  <a:gd name="connsiteX28" fmla="*/ 1778778 w 2988873"/>
                  <a:gd name="connsiteY28" fmla="*/ 376319 h 1229560"/>
                  <a:gd name="connsiteX29" fmla="*/ 1843949 w 2988873"/>
                  <a:gd name="connsiteY29" fmla="*/ 720186 h 1229560"/>
                  <a:gd name="connsiteX30" fmla="*/ 1903906 w 2988873"/>
                  <a:gd name="connsiteY30" fmla="*/ 959815 h 1229560"/>
                  <a:gd name="connsiteX31" fmla="*/ 1969077 w 2988873"/>
                  <a:gd name="connsiteY31" fmla="*/ 1098193 h 1229560"/>
                  <a:gd name="connsiteX32" fmla="*/ 2030859 w 2988873"/>
                  <a:gd name="connsiteY32" fmla="*/ 1197757 h 1229560"/>
                  <a:gd name="connsiteX33" fmla="*/ 2096030 w 2988873"/>
                  <a:gd name="connsiteY33" fmla="*/ 1208791 h 1229560"/>
                  <a:gd name="connsiteX34" fmla="*/ 2163808 w 2988873"/>
                  <a:gd name="connsiteY34" fmla="*/ 1177247 h 1229560"/>
                  <a:gd name="connsiteX35" fmla="*/ 2223375 w 2988873"/>
                  <a:gd name="connsiteY35" fmla="*/ 1087289 h 1229560"/>
                  <a:gd name="connsiteX36" fmla="*/ 2289979 w 2988873"/>
                  <a:gd name="connsiteY36" fmla="*/ 937099 h 1229560"/>
                  <a:gd name="connsiteX37" fmla="*/ 2414195 w 2988873"/>
                  <a:gd name="connsiteY37" fmla="*/ 535986 h 1229560"/>
                  <a:gd name="connsiteX38" fmla="*/ 2478063 w 2988873"/>
                  <a:gd name="connsiteY38" fmla="*/ 534168 h 1229560"/>
                  <a:gd name="connsiteX39" fmla="*/ 2543886 w 2988873"/>
                  <a:gd name="connsiteY39" fmla="*/ 736672 h 1229560"/>
                  <a:gd name="connsiteX40" fmla="*/ 2606320 w 2988873"/>
                  <a:gd name="connsiteY40" fmla="*/ 972277 h 1229560"/>
                  <a:gd name="connsiteX41" fmla="*/ 2670839 w 2988873"/>
                  <a:gd name="connsiteY41" fmla="*/ 1128958 h 1229560"/>
                  <a:gd name="connsiteX42" fmla="*/ 2730535 w 2988873"/>
                  <a:gd name="connsiteY42" fmla="*/ 1195291 h 1229560"/>
                  <a:gd name="connsiteX43" fmla="*/ 2793491 w 2988873"/>
                  <a:gd name="connsiteY43" fmla="*/ 1229561 h 1229560"/>
                  <a:gd name="connsiteX44" fmla="*/ 2861529 w 2988873"/>
                  <a:gd name="connsiteY44" fmla="*/ 1224628 h 1229560"/>
                  <a:gd name="connsiteX45" fmla="*/ 2921747 w 2988873"/>
                  <a:gd name="connsiteY45" fmla="*/ 1186853 h 1229560"/>
                  <a:gd name="connsiteX46" fmla="*/ 2988873 w 2988873"/>
                  <a:gd name="connsiteY46" fmla="*/ 1136097 h 1229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988873" h="1229560">
                    <a:moveTo>
                      <a:pt x="0" y="949820"/>
                    </a:moveTo>
                    <a:cubicBezTo>
                      <a:pt x="20855" y="866910"/>
                      <a:pt x="41666" y="783923"/>
                      <a:pt x="62434" y="700845"/>
                    </a:cubicBezTo>
                    <a:lnTo>
                      <a:pt x="128908" y="409810"/>
                    </a:lnTo>
                    <a:lnTo>
                      <a:pt x="191342" y="252221"/>
                    </a:lnTo>
                    <a:cubicBezTo>
                      <a:pt x="212458" y="287962"/>
                      <a:pt x="233660" y="323659"/>
                      <a:pt x="254949" y="359314"/>
                    </a:cubicBezTo>
                    <a:cubicBezTo>
                      <a:pt x="276152" y="470341"/>
                      <a:pt x="297353" y="581328"/>
                      <a:pt x="318556" y="692277"/>
                    </a:cubicBezTo>
                    <a:cubicBezTo>
                      <a:pt x="339323" y="790154"/>
                      <a:pt x="360092" y="887992"/>
                      <a:pt x="380859" y="985777"/>
                    </a:cubicBezTo>
                    <a:cubicBezTo>
                      <a:pt x="402062" y="1043932"/>
                      <a:pt x="423394" y="1101996"/>
                      <a:pt x="444857" y="1159983"/>
                    </a:cubicBezTo>
                    <a:lnTo>
                      <a:pt x="510810" y="1203080"/>
                    </a:lnTo>
                    <a:lnTo>
                      <a:pt x="570116" y="1197628"/>
                    </a:lnTo>
                    <a:lnTo>
                      <a:pt x="634505" y="1170627"/>
                    </a:lnTo>
                    <a:lnTo>
                      <a:pt x="696939" y="1126232"/>
                    </a:lnTo>
                    <a:lnTo>
                      <a:pt x="762110" y="1081837"/>
                    </a:lnTo>
                    <a:lnTo>
                      <a:pt x="826499" y="1019398"/>
                    </a:lnTo>
                    <a:lnTo>
                      <a:pt x="887238" y="946315"/>
                    </a:lnTo>
                    <a:lnTo>
                      <a:pt x="950324" y="886083"/>
                    </a:lnTo>
                    <a:lnTo>
                      <a:pt x="1013800" y="866093"/>
                    </a:lnTo>
                    <a:lnTo>
                      <a:pt x="1076625" y="892704"/>
                    </a:lnTo>
                    <a:cubicBezTo>
                      <a:pt x="1098783" y="917108"/>
                      <a:pt x="1120942" y="941642"/>
                      <a:pt x="1143230" y="966046"/>
                    </a:cubicBezTo>
                    <a:lnTo>
                      <a:pt x="1207098" y="1024591"/>
                    </a:lnTo>
                    <a:lnTo>
                      <a:pt x="1272269" y="1070154"/>
                    </a:lnTo>
                    <a:lnTo>
                      <a:pt x="1334572" y="1079500"/>
                    </a:lnTo>
                    <a:lnTo>
                      <a:pt x="1399743" y="1100789"/>
                    </a:lnTo>
                    <a:lnTo>
                      <a:pt x="1460743" y="1038351"/>
                    </a:lnTo>
                    <a:lnTo>
                      <a:pt x="1525914" y="749653"/>
                    </a:lnTo>
                    <a:lnTo>
                      <a:pt x="1586914" y="337506"/>
                    </a:lnTo>
                    <a:cubicBezTo>
                      <a:pt x="1608642" y="225004"/>
                      <a:pt x="1630357" y="112503"/>
                      <a:pt x="1652085" y="0"/>
                    </a:cubicBezTo>
                    <a:lnTo>
                      <a:pt x="1717256" y="66982"/>
                    </a:lnTo>
                    <a:lnTo>
                      <a:pt x="1778778" y="376319"/>
                    </a:lnTo>
                    <a:cubicBezTo>
                      <a:pt x="1800415" y="490903"/>
                      <a:pt x="1822143" y="605525"/>
                      <a:pt x="1843949" y="720186"/>
                    </a:cubicBezTo>
                    <a:cubicBezTo>
                      <a:pt x="1864021" y="800149"/>
                      <a:pt x="1884003" y="880021"/>
                      <a:pt x="1903906" y="959815"/>
                    </a:cubicBezTo>
                    <a:cubicBezTo>
                      <a:pt x="1925543" y="1006028"/>
                      <a:pt x="1947271" y="1052149"/>
                      <a:pt x="1969077" y="1098193"/>
                    </a:cubicBezTo>
                    <a:lnTo>
                      <a:pt x="2030859" y="1197757"/>
                    </a:lnTo>
                    <a:lnTo>
                      <a:pt x="2096030" y="1208791"/>
                    </a:lnTo>
                    <a:lnTo>
                      <a:pt x="2163808" y="1177247"/>
                    </a:lnTo>
                    <a:lnTo>
                      <a:pt x="2223375" y="1087289"/>
                    </a:lnTo>
                    <a:cubicBezTo>
                      <a:pt x="2245702" y="1037182"/>
                      <a:pt x="2267912" y="987115"/>
                      <a:pt x="2289979" y="937099"/>
                    </a:cubicBezTo>
                    <a:cubicBezTo>
                      <a:pt x="2331428" y="803394"/>
                      <a:pt x="2372838" y="669690"/>
                      <a:pt x="2414195" y="535986"/>
                    </a:cubicBezTo>
                    <a:lnTo>
                      <a:pt x="2478063" y="534168"/>
                    </a:lnTo>
                    <a:cubicBezTo>
                      <a:pt x="2499960" y="601670"/>
                      <a:pt x="2521897" y="669171"/>
                      <a:pt x="2543886" y="736672"/>
                    </a:cubicBezTo>
                    <a:cubicBezTo>
                      <a:pt x="2564571" y="815246"/>
                      <a:pt x="2585373" y="893781"/>
                      <a:pt x="2606320" y="972277"/>
                    </a:cubicBezTo>
                    <a:lnTo>
                      <a:pt x="2670839" y="1128958"/>
                    </a:lnTo>
                    <a:lnTo>
                      <a:pt x="2730535" y="1195291"/>
                    </a:lnTo>
                    <a:lnTo>
                      <a:pt x="2793491" y="1229561"/>
                    </a:lnTo>
                    <a:lnTo>
                      <a:pt x="2861529" y="1224628"/>
                    </a:lnTo>
                    <a:lnTo>
                      <a:pt x="2921747" y="1186853"/>
                    </a:lnTo>
                    <a:lnTo>
                      <a:pt x="2988873" y="1136097"/>
                    </a:lnTo>
                  </a:path>
                </a:pathLst>
              </a:custGeom>
              <a:noFill/>
              <a:ln w="9763" cap="flat">
                <a:solidFill>
                  <a:srgbClr val="343A66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400"/>
                  <a:t> </a:t>
                </a:r>
              </a:p>
            </p:txBody>
          </p:sp>
        </p:grpSp>
        <p:sp>
          <p:nvSpPr>
            <p:cNvPr id="177" name="Freeform 95">
              <a:extLst>
                <a:ext uri="{FF2B5EF4-FFF2-40B4-BE49-F238E27FC236}">
                  <a16:creationId xmlns:a16="http://schemas.microsoft.com/office/drawing/2014/main" xmlns="" id="{9AC53FD4-19F6-1259-8D77-61A718F2EBE6}"/>
                </a:ext>
              </a:extLst>
            </p:cNvPr>
            <p:cNvSpPr/>
            <p:nvPr/>
          </p:nvSpPr>
          <p:spPr>
            <a:xfrm>
              <a:off x="6275198" y="3241003"/>
              <a:ext cx="48384" cy="48716"/>
            </a:xfrm>
            <a:custGeom>
              <a:avLst/>
              <a:gdLst>
                <a:gd name="connsiteX0" fmla="*/ 40667 w 40666"/>
                <a:gd name="connsiteY0" fmla="*/ 20250 h 40500"/>
                <a:gd name="connsiteX1" fmla="*/ 20333 w 40666"/>
                <a:gd name="connsiteY1" fmla="*/ 40501 h 40500"/>
                <a:gd name="connsiteX2" fmla="*/ 0 w 40666"/>
                <a:gd name="connsiteY2" fmla="*/ 20250 h 40500"/>
                <a:gd name="connsiteX3" fmla="*/ 20333 w 40666"/>
                <a:gd name="connsiteY3" fmla="*/ 0 h 40500"/>
                <a:gd name="connsiteX4" fmla="*/ 40667 w 40666"/>
                <a:gd name="connsiteY4" fmla="*/ 2025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6" h="40500">
                  <a:moveTo>
                    <a:pt x="40667" y="20250"/>
                  </a:moveTo>
                  <a:cubicBezTo>
                    <a:pt x="40667" y="31434"/>
                    <a:pt x="31563" y="40501"/>
                    <a:pt x="20333" y="40501"/>
                  </a:cubicBezTo>
                  <a:cubicBezTo>
                    <a:pt x="9104" y="40501"/>
                    <a:pt x="0" y="31434"/>
                    <a:pt x="0" y="20250"/>
                  </a:cubicBezTo>
                  <a:cubicBezTo>
                    <a:pt x="0" y="9066"/>
                    <a:pt x="9104" y="0"/>
                    <a:pt x="20333" y="0"/>
                  </a:cubicBezTo>
                  <a:cubicBezTo>
                    <a:pt x="31563" y="0"/>
                    <a:pt x="40667" y="9066"/>
                    <a:pt x="40667" y="20250"/>
                  </a:cubicBezTo>
                  <a:close/>
                </a:path>
              </a:pathLst>
            </a:custGeom>
            <a:solidFill>
              <a:srgbClr val="343A66"/>
            </a:solidFill>
            <a:ln w="130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133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489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17">
            <a:extLst>
              <a:ext uri="{FF2B5EF4-FFF2-40B4-BE49-F238E27FC236}">
                <a16:creationId xmlns:a16="http://schemas.microsoft.com/office/drawing/2014/main" xmlns="" id="{AEC05449-DA69-70A0-CB5C-61D78AD114B2}"/>
              </a:ext>
            </a:extLst>
          </p:cNvPr>
          <p:cNvSpPr/>
          <p:nvPr/>
        </p:nvSpPr>
        <p:spPr>
          <a:xfrm>
            <a:off x="478387" y="5471296"/>
            <a:ext cx="11190045" cy="663881"/>
          </a:xfrm>
          <a:prstGeom prst="roundRect">
            <a:avLst>
              <a:gd name="adj" fmla="val 50000"/>
            </a:avLst>
          </a:prstGeom>
          <a:solidFill>
            <a:srgbClr val="CF483E"/>
          </a:solidFill>
          <a:ln>
            <a:solidFill>
              <a:srgbClr val="CF48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CA" sz="240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xmlns="" id="{A7558DD0-D2AF-A4EC-6228-9228D01B4E03}"/>
              </a:ext>
            </a:extLst>
          </p:cNvPr>
          <p:cNvSpPr txBox="1"/>
          <p:nvPr/>
        </p:nvSpPr>
        <p:spPr>
          <a:xfrm>
            <a:off x="482058" y="5474120"/>
            <a:ext cx="1242991" cy="658229"/>
          </a:xfrm>
          <a:prstGeom prst="roundRect">
            <a:avLst>
              <a:gd name="adj" fmla="val 47866"/>
            </a:avLst>
          </a:prstGeom>
          <a:solidFill>
            <a:schemeClr val="bg1"/>
          </a:solidFill>
          <a:ln w="19050">
            <a:solidFill>
              <a:srgbClr val="CF483E"/>
            </a:solidFill>
          </a:ln>
        </p:spPr>
        <p:txBody>
          <a:bodyPr wrap="square" lIns="1152000" tIns="36000" rIns="0" bIns="36000" rtlCol="0" anchor="ctr" anchorCtr="0">
            <a:noAutofit/>
          </a:bodyPr>
          <a:lstStyle/>
          <a:p>
            <a:pPr indent="-457083" algn="ctr">
              <a:lnSpc>
                <a:spcPct val="110000"/>
              </a:lnSpc>
              <a:spcAft>
                <a:spcPts val="1400"/>
              </a:spcAft>
              <a:buClr>
                <a:srgbClr val="CF483E"/>
              </a:buClr>
            </a:pPr>
            <a:endParaRPr lang="en-US" sz="1600">
              <a:solidFill>
                <a:srgbClr val="343A66"/>
              </a:solidFill>
            </a:endParaRPr>
          </a:p>
        </p:txBody>
      </p:sp>
      <p:sp>
        <p:nvSpPr>
          <p:cNvPr id="6" name="Rectangle : avec coins arrondis en haut 368">
            <a:extLst>
              <a:ext uri="{FF2B5EF4-FFF2-40B4-BE49-F238E27FC236}">
                <a16:creationId xmlns:a16="http://schemas.microsoft.com/office/drawing/2014/main" xmlns="" id="{77D4A5BD-2B11-E13D-63D3-A424BF23D4EF}"/>
              </a:ext>
            </a:extLst>
          </p:cNvPr>
          <p:cNvSpPr/>
          <p:nvPr/>
        </p:nvSpPr>
        <p:spPr>
          <a:xfrm rot="16200000">
            <a:off x="2537805" y="-1025671"/>
            <a:ext cx="4130272" cy="8608148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525CA3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657E5C3F-354A-B40E-A398-A34C1F7C3315}"/>
              </a:ext>
            </a:extLst>
          </p:cNvPr>
          <p:cNvSpPr txBox="1">
            <a:spLocks/>
          </p:cNvSpPr>
          <p:nvPr/>
        </p:nvSpPr>
        <p:spPr>
          <a:xfrm>
            <a:off x="298866" y="86273"/>
            <a:ext cx="11493331" cy="1101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Desenho do estudo: metodologia de série de casos autocontrolada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pt-BR" sz="1000" dirty="0"/>
              <a:t>Gerando evidências mais fortes entre a ligação da influenza confirmada em laboratório e os resultados de DCV</a:t>
            </a:r>
            <a:endParaRPr lang="fr-FR" sz="2800" dirty="0"/>
          </a:p>
        </p:txBody>
      </p:sp>
      <p:sp>
        <p:nvSpPr>
          <p:cNvPr id="8" name="ZoneTexte 157">
            <a:extLst>
              <a:ext uri="{FF2B5EF4-FFF2-40B4-BE49-F238E27FC236}">
                <a16:creationId xmlns:a16="http://schemas.microsoft.com/office/drawing/2014/main" xmlns="" id="{A37C05D8-EC5C-66E4-089F-C6A29AC04ED2}"/>
              </a:ext>
            </a:extLst>
          </p:cNvPr>
          <p:cNvSpPr txBox="1"/>
          <p:nvPr/>
        </p:nvSpPr>
        <p:spPr>
          <a:xfrm>
            <a:off x="2207028" y="6358167"/>
            <a:ext cx="6105451" cy="379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33" dirty="0">
                <a:solidFill>
                  <a:srgbClr val="343A66"/>
                </a:solidFill>
              </a:rPr>
              <a:t>CVD: cardiovascular disease; MI: myocardial infarction.</a:t>
            </a:r>
          </a:p>
          <a:p>
            <a:r>
              <a:rPr lang="en-IN" sz="933" dirty="0">
                <a:solidFill>
                  <a:srgbClr val="343A66"/>
                </a:solidFill>
              </a:rPr>
              <a:t>Petersen I, et al. </a:t>
            </a:r>
            <a:r>
              <a:rPr lang="en-IN" sz="933" i="1" dirty="0">
                <a:solidFill>
                  <a:srgbClr val="343A66"/>
                </a:solidFill>
              </a:rPr>
              <a:t>BMJ</a:t>
            </a:r>
            <a:r>
              <a:rPr lang="en-IN" sz="933" dirty="0">
                <a:solidFill>
                  <a:srgbClr val="343A66"/>
                </a:solidFill>
              </a:rPr>
              <a:t>. 2016;354:i4515.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xmlns="" id="{4A10DD10-484E-7221-FE79-F36F338B3FA4}"/>
              </a:ext>
            </a:extLst>
          </p:cNvPr>
          <p:cNvSpPr txBox="1"/>
          <p:nvPr/>
        </p:nvSpPr>
        <p:spPr>
          <a:xfrm>
            <a:off x="9392208" y="2229136"/>
            <a:ext cx="1990168" cy="2156345"/>
          </a:xfrm>
          <a:prstGeom prst="roundRect">
            <a:avLst>
              <a:gd name="adj" fmla="val 21967"/>
            </a:avLst>
          </a:prstGeom>
          <a:noFill/>
          <a:ln w="19050">
            <a:solidFill>
              <a:srgbClr val="CF483E"/>
            </a:solidFill>
          </a:ln>
        </p:spPr>
        <p:txBody>
          <a:bodyPr wrap="square" lIns="1152000" tIns="36000" rIns="0" bIns="36000" rtlCol="0" anchor="ctr" anchorCtr="0">
            <a:noAutofit/>
          </a:bodyPr>
          <a:lstStyle/>
          <a:p>
            <a:pPr indent="-457083" algn="ctr">
              <a:lnSpc>
                <a:spcPct val="110000"/>
              </a:lnSpc>
              <a:spcAft>
                <a:spcPts val="1400"/>
              </a:spcAft>
              <a:buClr>
                <a:srgbClr val="CF483E"/>
              </a:buClr>
            </a:pPr>
            <a:endParaRPr lang="en-US" sz="1600">
              <a:solidFill>
                <a:srgbClr val="343A66"/>
              </a:solidFill>
            </a:endParaRPr>
          </a:p>
        </p:txBody>
      </p:sp>
      <p:sp>
        <p:nvSpPr>
          <p:cNvPr id="10" name="ZoneTexte 160">
            <a:extLst>
              <a:ext uri="{FF2B5EF4-FFF2-40B4-BE49-F238E27FC236}">
                <a16:creationId xmlns:a16="http://schemas.microsoft.com/office/drawing/2014/main" xmlns="" id="{5FC8DB18-2B41-B176-0D5D-540DEF8BBF2D}"/>
              </a:ext>
            </a:extLst>
          </p:cNvPr>
          <p:cNvSpPr txBox="1"/>
          <p:nvPr/>
        </p:nvSpPr>
        <p:spPr>
          <a:xfrm>
            <a:off x="9453972" y="2381755"/>
            <a:ext cx="1866640" cy="158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600"/>
              </a:spcAft>
            </a:pPr>
            <a:r>
              <a:rPr lang="pt-BR" sz="1467" b="1" dirty="0">
                <a:solidFill>
                  <a:srgbClr val="343A66"/>
                </a:solidFill>
              </a:rPr>
              <a:t>Objetivo:</a:t>
            </a:r>
          </a:p>
          <a:p>
            <a:pPr algn="ctr">
              <a:lnSpc>
                <a:spcPct val="105000"/>
              </a:lnSpc>
              <a:spcAft>
                <a:spcPts val="600"/>
              </a:spcAft>
            </a:pPr>
            <a:r>
              <a:rPr lang="pt-BR" sz="1467" dirty="0">
                <a:solidFill>
                  <a:srgbClr val="343A66"/>
                </a:solidFill>
              </a:rPr>
              <a:t>Para calcular a taxa de IAM na janela de risco de influenza versus a janela de controle (razão de taxas)</a:t>
            </a:r>
            <a:endParaRPr lang="en-US" sz="1467" dirty="0">
              <a:solidFill>
                <a:srgbClr val="343A66"/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DECEC83F-EF90-C05F-BCDC-0CEA3898E656}"/>
              </a:ext>
            </a:extLst>
          </p:cNvPr>
          <p:cNvSpPr txBox="1">
            <a:spLocks/>
          </p:cNvSpPr>
          <p:nvPr/>
        </p:nvSpPr>
        <p:spPr>
          <a:xfrm>
            <a:off x="315354" y="1311483"/>
            <a:ext cx="8108204" cy="2845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F483E"/>
              </a:buClr>
              <a:buNone/>
              <a:defRPr/>
            </a:pPr>
            <a:r>
              <a:rPr lang="pt-BR" sz="1600" dirty="0">
                <a:solidFill>
                  <a:srgbClr val="343A66"/>
                </a:solidFill>
                <a:ea typeface="ＭＳ Ｐゴシック" charset="0"/>
              </a:rPr>
              <a:t>O desenho do estudo SCCS que inclui apenas aqueles que tiveram MI e uma infecção por influenza confirmada em laboratório é apresentado no esquema abaixo:</a:t>
            </a:r>
            <a:endParaRPr lang="en-IN" sz="1600" dirty="0">
              <a:solidFill>
                <a:srgbClr val="343A66"/>
              </a:solidFill>
              <a:ea typeface="ＭＳ Ｐゴシック" charset="0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xmlns="" id="{5D371915-7280-02D6-7933-30ED2C81A6E2}"/>
              </a:ext>
            </a:extLst>
          </p:cNvPr>
          <p:cNvSpPr txBox="1"/>
          <p:nvPr/>
        </p:nvSpPr>
        <p:spPr bwMode="gray">
          <a:xfrm>
            <a:off x="1247161" y="3280839"/>
            <a:ext cx="959868" cy="54386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54"/>
            <a:r>
              <a:rPr lang="en-US" sz="1467" b="1" dirty="0" err="1">
                <a:solidFill>
                  <a:schemeClr val="tx2"/>
                </a:solidFill>
              </a:rPr>
              <a:t>Paciente</a:t>
            </a:r>
            <a:r>
              <a:rPr lang="en-US" sz="1467" b="1" dirty="0">
                <a:solidFill>
                  <a:schemeClr val="tx2"/>
                </a:solidFill>
              </a:rPr>
              <a:t> 1</a:t>
            </a:r>
          </a:p>
        </p:txBody>
      </p:sp>
      <p:cxnSp>
        <p:nvCxnSpPr>
          <p:cNvPr id="13" name="Straight Arrow Connector 17">
            <a:extLst>
              <a:ext uri="{FF2B5EF4-FFF2-40B4-BE49-F238E27FC236}">
                <a16:creationId xmlns:a16="http://schemas.microsoft.com/office/drawing/2014/main" xmlns="" id="{6A4A4342-FDCC-D1D0-49AD-B388D83D6776}"/>
              </a:ext>
            </a:extLst>
          </p:cNvPr>
          <p:cNvCxnSpPr>
            <a:cxnSpLocks/>
          </p:cNvCxnSpPr>
          <p:nvPr/>
        </p:nvCxnSpPr>
        <p:spPr bwMode="gray">
          <a:xfrm>
            <a:off x="4387987" y="2670418"/>
            <a:ext cx="0" cy="384167"/>
          </a:xfrm>
          <a:prstGeom prst="straightConnector1">
            <a:avLst/>
          </a:prstGeom>
          <a:ln w="9525">
            <a:solidFill>
              <a:srgbClr val="CF48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7">
            <a:extLst>
              <a:ext uri="{FF2B5EF4-FFF2-40B4-BE49-F238E27FC236}">
                <a16:creationId xmlns:a16="http://schemas.microsoft.com/office/drawing/2014/main" xmlns="" id="{24FEDC25-2967-E673-65B5-3546F7164DE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61144" y="3295063"/>
            <a:ext cx="2116232" cy="234303"/>
          </a:xfrm>
          <a:prstGeom prst="rect">
            <a:avLst/>
          </a:prstGeom>
          <a:solidFill>
            <a:srgbClr val="343A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354"/>
            <a:endParaRPr lang="en-GB" sz="1600">
              <a:solidFill>
                <a:srgbClr val="525CA3"/>
              </a:solidFill>
            </a:endParaRPr>
          </a:p>
        </p:txBody>
      </p:sp>
      <p:sp>
        <p:nvSpPr>
          <p:cNvPr id="15" name="Rectangle 8" descr="5%">
            <a:extLst>
              <a:ext uri="{FF2B5EF4-FFF2-40B4-BE49-F238E27FC236}">
                <a16:creationId xmlns:a16="http://schemas.microsoft.com/office/drawing/2014/main" xmlns="" id="{BCDDA07A-FFEC-B7D5-6309-4A1386CFDA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77377" y="3061753"/>
            <a:ext cx="1480687" cy="234303"/>
          </a:xfrm>
          <a:prstGeom prst="rect">
            <a:avLst/>
          </a:prstGeom>
          <a:solidFill>
            <a:srgbClr val="CF483E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defTabSz="914354"/>
            <a:endParaRPr lang="en-GB" sz="1600">
              <a:solidFill>
                <a:srgbClr val="525CA3"/>
              </a:solidFill>
            </a:endParaRPr>
          </a:p>
        </p:txBody>
      </p:sp>
      <p:sp>
        <p:nvSpPr>
          <p:cNvPr id="16" name="Line 10">
            <a:extLst>
              <a:ext uri="{FF2B5EF4-FFF2-40B4-BE49-F238E27FC236}">
                <a16:creationId xmlns:a16="http://schemas.microsoft.com/office/drawing/2014/main" xmlns="" id="{73D186B1-1937-387A-3AF0-CCB6FC8B98ED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2261144" y="3521008"/>
            <a:ext cx="0" cy="1031560"/>
          </a:xfrm>
          <a:prstGeom prst="line">
            <a:avLst/>
          </a:prstGeom>
          <a:noFill/>
          <a:ln w="9525">
            <a:solidFill>
              <a:srgbClr val="343A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54"/>
            <a:endParaRPr lang="en-US" sz="1600">
              <a:solidFill>
                <a:srgbClr val="525CA3"/>
              </a:solidFill>
            </a:endParaRP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xmlns="" id="{F1BF6241-CB2E-2A2C-6546-D658F351E35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8868" y="3782234"/>
            <a:ext cx="2062105" cy="76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354"/>
            <a:r>
              <a:rPr lang="pt-BR" sz="1333" dirty="0">
                <a:solidFill>
                  <a:srgbClr val="343A66"/>
                </a:solidFill>
                <a:latin typeface="+mn-lt"/>
              </a:rPr>
              <a:t>O período de observação começa 1 ano antes da gripe confirmada em laboratório</a:t>
            </a:r>
            <a:endParaRPr lang="en-IN" sz="1333" dirty="0">
              <a:solidFill>
                <a:srgbClr val="343A66"/>
              </a:solidFill>
              <a:latin typeface="+mn-lt"/>
            </a:endParaRPr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xmlns="" id="{ABE8800E-F4E4-89B3-D6C9-DEF25C7A51E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271968" y="3392608"/>
            <a:ext cx="1689697" cy="162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914354"/>
            <a:r>
              <a:rPr lang="pt-BR" sz="1333" dirty="0">
                <a:solidFill>
                  <a:srgbClr val="CF483E"/>
                </a:solidFill>
                <a:latin typeface="+mn-lt"/>
              </a:rPr>
              <a:t>Período de risco dentro de 30 dias após a gripe confirmada em laboratório</a:t>
            </a:r>
            <a:endParaRPr lang="en-IN" sz="1333" dirty="0">
              <a:solidFill>
                <a:srgbClr val="CF483E"/>
              </a:solidFill>
              <a:latin typeface="+mn-lt"/>
            </a:endParaRPr>
          </a:p>
        </p:txBody>
      </p:sp>
      <p:sp>
        <p:nvSpPr>
          <p:cNvPr id="19" name="Line 25">
            <a:extLst>
              <a:ext uri="{FF2B5EF4-FFF2-40B4-BE49-F238E27FC236}">
                <a16:creationId xmlns:a16="http://schemas.microsoft.com/office/drawing/2014/main" xmlns="" id="{E4E7B412-07F4-18FB-6EC4-E15CC08831EF}"/>
              </a:ext>
            </a:extLst>
          </p:cNvPr>
          <p:cNvSpPr>
            <a:spLocks noChangeShapeType="1"/>
          </p:cNvSpPr>
          <p:nvPr/>
        </p:nvSpPr>
        <p:spPr bwMode="gray">
          <a:xfrm>
            <a:off x="7964068" y="2129729"/>
            <a:ext cx="0" cy="1152051"/>
          </a:xfrm>
          <a:prstGeom prst="line">
            <a:avLst/>
          </a:prstGeom>
          <a:noFill/>
          <a:ln w="9525">
            <a:solidFill>
              <a:srgbClr val="343A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54"/>
            <a:endParaRPr lang="en-US" sz="1600">
              <a:solidFill>
                <a:srgbClr val="525CA3"/>
              </a:solidFill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xmlns="" id="{BD3DE686-910F-EFB7-29E6-4DCF292970DC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62476" y="3284686"/>
            <a:ext cx="2116232" cy="234303"/>
          </a:xfrm>
          <a:prstGeom prst="rect">
            <a:avLst/>
          </a:prstGeom>
          <a:solidFill>
            <a:srgbClr val="343A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354"/>
            <a:endParaRPr lang="en-GB" sz="1600">
              <a:solidFill>
                <a:srgbClr val="525CA3"/>
              </a:solidFill>
            </a:endParaRP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xmlns="" id="{ECDBA72D-E12F-0D47-EB98-4070761C16B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280034" y="2100855"/>
            <a:ext cx="1687209" cy="83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914354"/>
            <a:r>
              <a:rPr lang="pt-BR" sz="1333" dirty="0">
                <a:solidFill>
                  <a:srgbClr val="343A66"/>
                </a:solidFill>
                <a:latin typeface="+mn-lt"/>
              </a:rPr>
              <a:t>O período de observação termina 1 ano após a confirmação do laboratório</a:t>
            </a:r>
            <a:endParaRPr lang="en-GB" sz="1333" dirty="0">
              <a:solidFill>
                <a:srgbClr val="343A66"/>
              </a:solidFill>
              <a:latin typeface="+mn-lt"/>
            </a:endParaRPr>
          </a:p>
        </p:txBody>
      </p:sp>
      <p:grpSp>
        <p:nvGrpSpPr>
          <p:cNvPr id="22" name="Group 61">
            <a:extLst>
              <a:ext uri="{FF2B5EF4-FFF2-40B4-BE49-F238E27FC236}">
                <a16:creationId xmlns:a16="http://schemas.microsoft.com/office/drawing/2014/main" xmlns="" id="{DE158294-8BDA-F014-1C0C-EF7E7BF621DF}"/>
              </a:ext>
            </a:extLst>
          </p:cNvPr>
          <p:cNvGrpSpPr/>
          <p:nvPr/>
        </p:nvGrpSpPr>
        <p:grpSpPr bwMode="gray">
          <a:xfrm>
            <a:off x="385267" y="4753245"/>
            <a:ext cx="6839357" cy="503895"/>
            <a:chOff x="449151" y="3374752"/>
            <a:chExt cx="5129518" cy="377921"/>
          </a:xfrm>
        </p:grpSpPr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xmlns="" id="{8EE53347-C075-F055-12E9-12556EDC5C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49151" y="3439190"/>
              <a:ext cx="200328" cy="94898"/>
            </a:xfrm>
            <a:prstGeom prst="rect">
              <a:avLst/>
            </a:prstGeom>
            <a:solidFill>
              <a:srgbClr val="343A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354"/>
              <a:endParaRPr lang="en-GB" sz="1600">
                <a:solidFill>
                  <a:srgbClr val="525CA3"/>
                </a:solidFill>
              </a:endParaRPr>
            </a:p>
          </p:txBody>
        </p:sp>
        <p:sp>
          <p:nvSpPr>
            <p:cNvPr id="24" name="Text Box 17">
              <a:extLst>
                <a:ext uri="{FF2B5EF4-FFF2-40B4-BE49-F238E27FC236}">
                  <a16:creationId xmlns:a16="http://schemas.microsoft.com/office/drawing/2014/main" xmlns="" id="{D9A95A51-1F74-D0ED-CA78-A5023BA9964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49479" y="3374752"/>
              <a:ext cx="1746399" cy="21858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defTabSz="914354"/>
              <a:r>
                <a:rPr lang="en-US" sz="1067">
                  <a:solidFill>
                    <a:srgbClr val="343A66"/>
                  </a:solidFill>
                  <a:latin typeface="+mn-lt"/>
                </a:rPr>
                <a:t>Control period</a:t>
              </a:r>
            </a:p>
          </p:txBody>
        </p:sp>
        <p:sp>
          <p:nvSpPr>
            <p:cNvPr id="25" name="Text Box 18">
              <a:extLst>
                <a:ext uri="{FF2B5EF4-FFF2-40B4-BE49-F238E27FC236}">
                  <a16:creationId xmlns:a16="http://schemas.microsoft.com/office/drawing/2014/main" xmlns="" id="{CB1F72B9-41E6-D9EB-DBB7-059D9BF79A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57922" y="3534088"/>
              <a:ext cx="4920747" cy="21858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defTabSz="914354"/>
              <a:r>
                <a:rPr lang="en-US" sz="1067">
                  <a:solidFill>
                    <a:srgbClr val="CF483E"/>
                  </a:solidFill>
                  <a:latin typeface="+mn-lt"/>
                </a:rPr>
                <a:t>Risk period</a:t>
              </a:r>
            </a:p>
          </p:txBody>
        </p:sp>
        <p:sp>
          <p:nvSpPr>
            <p:cNvPr id="26" name="Rectangle 19" descr="5%">
              <a:extLst>
                <a:ext uri="{FF2B5EF4-FFF2-40B4-BE49-F238E27FC236}">
                  <a16:creationId xmlns:a16="http://schemas.microsoft.com/office/drawing/2014/main" xmlns="" id="{56F693A2-42B6-2BF6-52E8-07C326831FF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216" y="3591176"/>
              <a:ext cx="199264" cy="94898"/>
            </a:xfrm>
            <a:prstGeom prst="rect">
              <a:avLst/>
            </a:prstGeom>
            <a:solidFill>
              <a:srgbClr val="CF483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354"/>
              <a:endParaRPr lang="en-GB" sz="1600">
                <a:solidFill>
                  <a:srgbClr val="525CA3"/>
                </a:solidFill>
              </a:endParaRPr>
            </a:p>
          </p:txBody>
        </p:sp>
      </p:grpSp>
      <p:pic>
        <p:nvPicPr>
          <p:cNvPr id="27" name="Graphic 73">
            <a:extLst>
              <a:ext uri="{FF2B5EF4-FFF2-40B4-BE49-F238E27FC236}">
                <a16:creationId xmlns:a16="http://schemas.microsoft.com/office/drawing/2014/main" xmlns="" id="{83CE35D7-5F71-4670-DFFD-713F92A0D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 bwMode="gray">
          <a:xfrm>
            <a:off x="1428645" y="2722980"/>
            <a:ext cx="596900" cy="558800"/>
          </a:xfrm>
          <a:prstGeom prst="rect">
            <a:avLst/>
          </a:prstGeom>
        </p:spPr>
      </p:pic>
      <p:sp>
        <p:nvSpPr>
          <p:cNvPr id="28" name="Rectangle 390">
            <a:extLst>
              <a:ext uri="{FF2B5EF4-FFF2-40B4-BE49-F238E27FC236}">
                <a16:creationId xmlns:a16="http://schemas.microsoft.com/office/drawing/2014/main" xmlns="" id="{D5BD8096-EC60-5F47-0B15-F4E5F46127CE}"/>
              </a:ext>
            </a:extLst>
          </p:cNvPr>
          <p:cNvSpPr/>
          <p:nvPr/>
        </p:nvSpPr>
        <p:spPr bwMode="gray">
          <a:xfrm>
            <a:off x="1879397" y="5488988"/>
            <a:ext cx="3220939" cy="628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43996" indent="-143996" defTabSz="914354">
              <a:buFont typeface="Arial" panose="020B0604020202020204" pitchFamily="34" charset="0"/>
              <a:buChar char="•"/>
            </a:pPr>
            <a:r>
              <a:rPr lang="pt-BR" sz="1467" dirty="0">
                <a:solidFill>
                  <a:schemeClr val="bg1"/>
                </a:solidFill>
              </a:rPr>
              <a:t>Os indivíduos agem como seu próprio controle para que o viés do estudo seja eliminado</a:t>
            </a: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29" name="Rectangle 391">
            <a:extLst>
              <a:ext uri="{FF2B5EF4-FFF2-40B4-BE49-F238E27FC236}">
                <a16:creationId xmlns:a16="http://schemas.microsoft.com/office/drawing/2014/main" xmlns="" id="{A373F67F-9F51-1BB1-5C66-6FAD71423E8E}"/>
              </a:ext>
            </a:extLst>
          </p:cNvPr>
          <p:cNvSpPr/>
          <p:nvPr/>
        </p:nvSpPr>
        <p:spPr bwMode="gray">
          <a:xfrm>
            <a:off x="6280034" y="5488988"/>
            <a:ext cx="4032569" cy="628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43996" indent="-143996" defTabSz="914354">
              <a:buFont typeface="Arial" panose="020B0604020202020204" pitchFamily="34" charset="0"/>
              <a:buChar char="•"/>
            </a:pPr>
            <a:r>
              <a:rPr lang="pt-BR" sz="1467" dirty="0">
                <a:solidFill>
                  <a:schemeClr val="bg1"/>
                </a:solidFill>
              </a:rPr>
              <a:t>Estima a associação temporal entre uma exposição transitória e um evento</a:t>
            </a: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30" name="Text Box 12">
            <a:extLst>
              <a:ext uri="{FF2B5EF4-FFF2-40B4-BE49-F238E27FC236}">
                <a16:creationId xmlns:a16="http://schemas.microsoft.com/office/drawing/2014/main" xmlns="" id="{FA459BEB-D780-29C9-C26C-AE92D1DBD20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85267" y="5584630"/>
            <a:ext cx="1409696" cy="35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914354"/>
            <a:r>
              <a:rPr lang="en-GB" sz="1600" b="1" dirty="0" err="1">
                <a:solidFill>
                  <a:srgbClr val="343A66"/>
                </a:solidFill>
                <a:latin typeface="+mn-lt"/>
              </a:rPr>
              <a:t>Benefícios</a:t>
            </a:r>
            <a:endParaRPr lang="en-GB" sz="1600" b="1" dirty="0">
              <a:solidFill>
                <a:srgbClr val="343A66"/>
              </a:solidFill>
              <a:latin typeface="+mn-lt"/>
            </a:endParaRPr>
          </a:p>
        </p:txBody>
      </p:sp>
      <p:grpSp>
        <p:nvGrpSpPr>
          <p:cNvPr id="31" name="Groupe 394">
            <a:extLst>
              <a:ext uri="{FF2B5EF4-FFF2-40B4-BE49-F238E27FC236}">
                <a16:creationId xmlns:a16="http://schemas.microsoft.com/office/drawing/2014/main" xmlns="" id="{C7A9FB4D-2753-B715-9D3A-701F9DAA0066}"/>
              </a:ext>
            </a:extLst>
          </p:cNvPr>
          <p:cNvGrpSpPr/>
          <p:nvPr/>
        </p:nvGrpSpPr>
        <p:grpSpPr>
          <a:xfrm>
            <a:off x="3642945" y="2308206"/>
            <a:ext cx="1457393" cy="553574"/>
            <a:chOff x="3199672" y="1653796"/>
            <a:chExt cx="1050624" cy="415180"/>
          </a:xfrm>
        </p:grpSpPr>
        <p:sp>
          <p:nvSpPr>
            <p:cNvPr id="32" name="Snip Single Corner Rectangle 28">
              <a:extLst>
                <a:ext uri="{FF2B5EF4-FFF2-40B4-BE49-F238E27FC236}">
                  <a16:creationId xmlns:a16="http://schemas.microsoft.com/office/drawing/2014/main" xmlns="" id="{07337C51-182F-B8F5-2373-2B18FC65F42B}"/>
                </a:ext>
              </a:extLst>
            </p:cNvPr>
            <p:cNvSpPr/>
            <p:nvPr/>
          </p:nvSpPr>
          <p:spPr>
            <a:xfrm>
              <a:off x="3199672" y="1653796"/>
              <a:ext cx="1050624" cy="387255"/>
            </a:xfrm>
            <a:prstGeom prst="roundRect">
              <a:avLst>
                <a:gd name="adj" fmla="val 50000"/>
              </a:avLst>
            </a:prstGeom>
            <a:solidFill>
              <a:srgbClr val="CF4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6" tIns="60948" rIns="121896" bIns="60948" rtlCol="0" anchor="ctr"/>
            <a:lstStyle/>
            <a:p>
              <a:pPr algn="ctr"/>
              <a:endParaRPr lang="en-CA" sz="2400"/>
            </a:p>
          </p:txBody>
        </p:sp>
        <p:sp>
          <p:nvSpPr>
            <p:cNvPr id="33" name="ZoneTexte 396">
              <a:extLst>
                <a:ext uri="{FF2B5EF4-FFF2-40B4-BE49-F238E27FC236}">
                  <a16:creationId xmlns:a16="http://schemas.microsoft.com/office/drawing/2014/main" xmlns="" id="{D8F0B6F3-CEE2-CDE3-CD6D-53AC789534C0}"/>
                </a:ext>
              </a:extLst>
            </p:cNvPr>
            <p:cNvSpPr txBox="1"/>
            <p:nvPr/>
          </p:nvSpPr>
          <p:spPr>
            <a:xfrm>
              <a:off x="3223239" y="1717534"/>
              <a:ext cx="1027056" cy="3514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150"/>
              <a:r>
                <a:rPr lang="en-GB" sz="1467" b="1">
                  <a:solidFill>
                    <a:srgbClr val="FFFFFF"/>
                  </a:solidFill>
                  <a:latin typeface="Arial"/>
                </a:rPr>
                <a:t>Influenza</a:t>
              </a:r>
            </a:p>
            <a:p>
              <a:pPr algn="ctr" defTabSz="914150"/>
              <a:endParaRPr lang="en-GB" sz="1467" b="1" baseline="30000">
                <a:solidFill>
                  <a:srgbClr val="FFFFFF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680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6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1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6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1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2">
            <a:extLst>
              <a:ext uri="{FF2B5EF4-FFF2-40B4-BE49-F238E27FC236}">
                <a16:creationId xmlns:a16="http://schemas.microsoft.com/office/drawing/2014/main" xmlns="" id="{E3F1DA42-2FDE-B1FE-E4BC-16079B0C0B9C}"/>
              </a:ext>
            </a:extLst>
          </p:cNvPr>
          <p:cNvSpPr txBox="1">
            <a:spLocks/>
          </p:cNvSpPr>
          <p:nvPr/>
        </p:nvSpPr>
        <p:spPr>
          <a:xfrm>
            <a:off x="2227765" y="6373761"/>
            <a:ext cx="4591123" cy="400764"/>
          </a:xfrm>
          <a:prstGeom prst="rect">
            <a:avLst/>
          </a:prstGeom>
        </p:spPr>
        <p:txBody>
          <a:bodyPr/>
          <a:lstStyle>
            <a:lvl1pPr marL="139673" indent="-139673" algn="l" defTabSz="68564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Arial"/>
              <a:buChar char="•"/>
              <a:tabLst/>
              <a:defRPr sz="1400" b="0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4911" indent="0" algn="l" defTabSz="685647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charset="0"/>
              <a:buNone/>
              <a:tabLst/>
              <a:defRPr sz="11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6310" indent="-134911" algn="l" defTabSz="685647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charset="0"/>
              <a:buChar char="•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880" indent="-171414" algn="l" defTabSz="68564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701" indent="-171414" algn="l" defTabSz="68564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527" indent="-171414" algn="l" defTabSz="68564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351" indent="-171414" algn="l" defTabSz="68564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174" indent="-171414" algn="l" defTabSz="68564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001" indent="-171414" algn="l" defTabSz="68564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933" dirty="0"/>
              <a:t>CI: confidence interval; MI: myocardial infarction; RSV: respiratory syncytial virus.</a:t>
            </a:r>
            <a:br>
              <a:rPr lang="en-GB" sz="933" dirty="0"/>
            </a:br>
            <a:r>
              <a:rPr lang="en-GB" sz="933" dirty="0" err="1"/>
              <a:t>Kwong</a:t>
            </a:r>
            <a:r>
              <a:rPr lang="en-GB" sz="933" dirty="0"/>
              <a:t> JS, et al. </a:t>
            </a:r>
            <a:r>
              <a:rPr lang="en-GB" sz="933" i="1" dirty="0"/>
              <a:t>N </a:t>
            </a:r>
            <a:r>
              <a:rPr lang="en-GB" sz="933" i="1" dirty="0" err="1"/>
              <a:t>Engl</a:t>
            </a:r>
            <a:r>
              <a:rPr lang="en-GB" sz="933" i="1" dirty="0"/>
              <a:t> J Med</a:t>
            </a:r>
            <a:r>
              <a:rPr lang="en-GB" sz="933" dirty="0"/>
              <a:t>. 2018;378(4):345–353.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8D943F-A99F-82DD-D684-60AA89016496}"/>
              </a:ext>
            </a:extLst>
          </p:cNvPr>
          <p:cNvSpPr txBox="1">
            <a:spLocks/>
          </p:cNvSpPr>
          <p:nvPr/>
        </p:nvSpPr>
        <p:spPr>
          <a:xfrm>
            <a:off x="11798521" y="6495459"/>
            <a:ext cx="414748" cy="1642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fr-FR"/>
            </a:defPPr>
            <a:lvl1pPr marL="0" algn="l" defTabSz="685647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21" algn="l" defTabSz="68564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47" algn="l" defTabSz="68564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71" algn="l" defTabSz="68564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294" algn="l" defTabSz="68564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21" algn="l" defTabSz="68564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40" algn="l" defTabSz="68564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760" algn="l" defTabSz="68564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581" algn="l" defTabSz="68564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0E94A8-0648-D043-B8F7-3AFA110B04BE}" type="slidenum">
              <a:rPr lang="fr-FR" sz="1067" b="1">
                <a:solidFill>
                  <a:schemeClr val="bg1"/>
                </a:solidFill>
              </a:rPr>
              <a:pPr/>
              <a:t>8</a:t>
            </a:fld>
            <a:endParaRPr lang="fr-FR" sz="1067" b="1">
              <a:solidFill>
                <a:schemeClr val="bg1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A555C59C-C500-DE1A-DC6E-168D2E6E90C6}"/>
              </a:ext>
            </a:extLst>
          </p:cNvPr>
          <p:cNvSpPr txBox="1">
            <a:spLocks/>
          </p:cNvSpPr>
          <p:nvPr/>
        </p:nvSpPr>
        <p:spPr>
          <a:xfrm>
            <a:off x="478389" y="311383"/>
            <a:ext cx="11300782" cy="991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Infarto agudo do miocárdio desencadeado por infecções de influenza confirmadas em laboratório no Canadá (2008-2015)</a:t>
            </a:r>
            <a:endParaRPr lang="fr-FR" sz="3200" dirty="0"/>
          </a:p>
        </p:txBody>
      </p:sp>
      <p:sp>
        <p:nvSpPr>
          <p:cNvPr id="9" name="ZoneTexte 53">
            <a:extLst>
              <a:ext uri="{FF2B5EF4-FFF2-40B4-BE49-F238E27FC236}">
                <a16:creationId xmlns:a16="http://schemas.microsoft.com/office/drawing/2014/main" xmlns="" id="{EA246887-2736-36C0-8DC0-6A53FAE7B2FA}"/>
              </a:ext>
            </a:extLst>
          </p:cNvPr>
          <p:cNvSpPr txBox="1"/>
          <p:nvPr/>
        </p:nvSpPr>
        <p:spPr>
          <a:xfrm>
            <a:off x="11184021" y="311318"/>
            <a:ext cx="1150503" cy="31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67" b="1" dirty="0">
                <a:solidFill>
                  <a:schemeClr val="bg1"/>
                </a:solidFill>
              </a:rPr>
              <a:t>SCCS Study I</a:t>
            </a:r>
            <a:endParaRPr lang="fr-FR" sz="1467" b="1" dirty="0">
              <a:solidFill>
                <a:schemeClr val="bg1"/>
              </a:solidFill>
            </a:endParaRP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xmlns="" id="{2E39B3C4-6431-CE19-10CB-898A260CE75A}"/>
              </a:ext>
            </a:extLst>
          </p:cNvPr>
          <p:cNvGrpSpPr/>
          <p:nvPr/>
        </p:nvGrpSpPr>
        <p:grpSpPr>
          <a:xfrm>
            <a:off x="412830" y="1303243"/>
            <a:ext cx="11366343" cy="4709212"/>
            <a:chOff x="219782" y="977432"/>
            <a:chExt cx="8524757" cy="3531909"/>
          </a:xfrm>
        </p:grpSpPr>
        <p:grpSp>
          <p:nvGrpSpPr>
            <p:cNvPr id="11" name="Group 3">
              <a:extLst>
                <a:ext uri="{FF2B5EF4-FFF2-40B4-BE49-F238E27FC236}">
                  <a16:creationId xmlns:a16="http://schemas.microsoft.com/office/drawing/2014/main" xmlns="" id="{038EF57C-0A3F-EC1E-FFDD-EE4557E4EC07}"/>
                </a:ext>
              </a:extLst>
            </p:cNvPr>
            <p:cNvGrpSpPr/>
            <p:nvPr/>
          </p:nvGrpSpPr>
          <p:grpSpPr>
            <a:xfrm>
              <a:off x="4832475" y="1143410"/>
              <a:ext cx="3912064" cy="3199954"/>
              <a:chOff x="4832476" y="1239991"/>
              <a:chExt cx="3912064" cy="3199954"/>
            </a:xfrm>
          </p:grpSpPr>
          <p:sp>
            <p:nvSpPr>
              <p:cNvPr id="16" name="Subtitle 2">
                <a:extLst>
                  <a:ext uri="{FF2B5EF4-FFF2-40B4-BE49-F238E27FC236}">
                    <a16:creationId xmlns:a16="http://schemas.microsoft.com/office/drawing/2014/main" xmlns="" id="{8EAB9BBA-797B-3774-9F4E-FC33B0DF6F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70779" y="1239991"/>
                <a:ext cx="3635458" cy="1707623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186262" indent="-186262" algn="l" defTabSz="914377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Clr>
                    <a:schemeClr val="accent1"/>
                  </a:buClr>
                  <a:buFont typeface="Arial" charset="0"/>
                  <a:buChar char="•"/>
                  <a:tabLst/>
                  <a:defRPr sz="2667" b="1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361942" indent="-182029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bg2"/>
                  </a:buClr>
                  <a:buFont typeface="Arial" charset="0"/>
                  <a:buChar char="•"/>
                  <a:tabLst/>
                  <a:defRPr sz="2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1853" indent="-179913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bg2"/>
                  </a:buClr>
                  <a:buFont typeface="Arial" charset="0"/>
                  <a:buChar char="•"/>
                  <a:tabLst/>
                  <a:defRPr sz="2133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594" lvl="1" indent="-228594">
                  <a:spcAft>
                    <a:spcPts val="1600"/>
                  </a:spcAft>
                  <a:buClr>
                    <a:srgbClr val="CF483E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pt-BR" sz="1600" dirty="0">
                    <a:solidFill>
                      <a:srgbClr val="343A66"/>
                    </a:solidFill>
                  </a:rPr>
                  <a:t>O banco de dados de saúde canadense que incluiu adultos ≥35 anos (idade mediana de 77 anos) foi usado para a análise</a:t>
                </a:r>
              </a:p>
              <a:p>
                <a:pPr marL="228594" lvl="1" indent="-228594">
                  <a:spcAft>
                    <a:spcPts val="1600"/>
                  </a:spcAft>
                  <a:buClr>
                    <a:srgbClr val="CF483E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pt-BR" sz="1600" dirty="0">
                    <a:solidFill>
                      <a:srgbClr val="343A66"/>
                    </a:solidFill>
                  </a:rPr>
                  <a:t>364 hospitalizações por IAM dentro de 1 ano antes ou depois de um resultado de teste positivo para influenza</a:t>
                </a:r>
              </a:p>
              <a:p>
                <a:pPr marL="228594" lvl="1" indent="-228594">
                  <a:spcAft>
                    <a:spcPts val="1600"/>
                  </a:spcAft>
                  <a:buClr>
                    <a:srgbClr val="CF483E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pt-BR" sz="1600" dirty="0">
                    <a:solidFill>
                      <a:srgbClr val="343A66"/>
                    </a:solidFill>
                  </a:rPr>
                  <a:t>‘Intervalo de risco’: primeiros 7 dias após a infecção respiratória</a:t>
                </a:r>
                <a:endParaRPr lang="en-GB" sz="1600" dirty="0">
                  <a:solidFill>
                    <a:srgbClr val="343A66"/>
                  </a:solidFill>
                </a:endParaRPr>
              </a:p>
            </p:txBody>
          </p:sp>
          <p:grpSp>
            <p:nvGrpSpPr>
              <p:cNvPr id="17" name="Group 2">
                <a:extLst>
                  <a:ext uri="{FF2B5EF4-FFF2-40B4-BE49-F238E27FC236}">
                    <a16:creationId xmlns:a16="http://schemas.microsoft.com/office/drawing/2014/main" xmlns="" id="{8E55496A-1E64-F5DE-1633-97D53914566B}"/>
                  </a:ext>
                </a:extLst>
              </p:cNvPr>
              <p:cNvGrpSpPr/>
              <p:nvPr/>
            </p:nvGrpSpPr>
            <p:grpSpPr>
              <a:xfrm>
                <a:off x="4832476" y="3003301"/>
                <a:ext cx="3912064" cy="1436644"/>
                <a:chOff x="4832476" y="3003301"/>
                <a:chExt cx="3912064" cy="1436644"/>
              </a:xfrm>
            </p:grpSpPr>
            <p:sp>
              <p:nvSpPr>
                <p:cNvPr id="18" name="TextBox 12">
                  <a:extLst>
                    <a:ext uri="{FF2B5EF4-FFF2-40B4-BE49-F238E27FC236}">
                      <a16:creationId xmlns:a16="http://schemas.microsoft.com/office/drawing/2014/main" xmlns="" id="{C0C8CF0A-17E7-435A-DCC8-67B80107BB65}"/>
                    </a:ext>
                  </a:extLst>
                </p:cNvPr>
                <p:cNvSpPr txBox="1"/>
                <p:nvPr/>
              </p:nvSpPr>
              <p:spPr>
                <a:xfrm>
                  <a:off x="4832476" y="3003301"/>
                  <a:ext cx="3912064" cy="1436644"/>
                </a:xfrm>
                <a:prstGeom prst="roundRect">
                  <a:avLst>
                    <a:gd name="adj" fmla="val 26569"/>
                  </a:avLst>
                </a:prstGeom>
                <a:noFill/>
                <a:ln w="19050">
                  <a:solidFill>
                    <a:srgbClr val="CF483E"/>
                  </a:solidFill>
                </a:ln>
              </p:spPr>
              <p:txBody>
                <a:bodyPr wrap="square" lIns="1152000" tIns="36000" rIns="0" bIns="36000" rtlCol="0" anchor="ctr" anchorCtr="0">
                  <a:noAutofit/>
                </a:bodyPr>
                <a:lstStyle/>
                <a:p>
                  <a:pPr>
                    <a:lnSpc>
                      <a:spcPct val="105000"/>
                    </a:lnSpc>
                    <a:spcAft>
                      <a:spcPts val="600"/>
                    </a:spcAft>
                  </a:pPr>
                  <a:r>
                    <a:rPr lang="pt-BR" sz="2400" b="1" dirty="0">
                      <a:solidFill>
                        <a:srgbClr val="343A66"/>
                      </a:solidFill>
                    </a:rPr>
                    <a:t>6 vezes maior risco de admissões por IM agudo durante os 7 dias após a infecção por influenza (IC de 95%, 3,86-9,50)</a:t>
                  </a:r>
                  <a:endParaRPr lang="en-GB" sz="1467" b="1" dirty="0">
                    <a:solidFill>
                      <a:srgbClr val="343A66"/>
                    </a:solidFill>
                  </a:endParaRPr>
                </a:p>
              </p:txBody>
            </p:sp>
            <p:pic>
              <p:nvPicPr>
                <p:cNvPr id="19" name="Graphic 9">
                  <a:extLst>
                    <a:ext uri="{FF2B5EF4-FFF2-40B4-BE49-F238E27FC236}">
                      <a16:creationId xmlns:a16="http://schemas.microsoft.com/office/drawing/2014/main" xmlns="" id="{126A33F0-F567-66D5-2ABD-B0D85BA12F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35679" y="3597539"/>
                  <a:ext cx="457600" cy="468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DB918F97-A270-B151-55B1-A1031106086C}"/>
                </a:ext>
              </a:extLst>
            </p:cNvPr>
            <p:cNvGrpSpPr/>
            <p:nvPr/>
          </p:nvGrpSpPr>
          <p:grpSpPr>
            <a:xfrm>
              <a:off x="219782" y="977432"/>
              <a:ext cx="4358941" cy="3531909"/>
              <a:chOff x="219783" y="908034"/>
              <a:chExt cx="4358941" cy="3531909"/>
            </a:xfrm>
          </p:grpSpPr>
          <p:sp>
            <p:nvSpPr>
              <p:cNvPr id="13" name="Rectangle : avec coins arrondis en haut 5">
                <a:extLst>
                  <a:ext uri="{FF2B5EF4-FFF2-40B4-BE49-F238E27FC236}">
                    <a16:creationId xmlns:a16="http://schemas.microsoft.com/office/drawing/2014/main" xmlns="" id="{92DE52AB-746D-6FA3-F2D5-457BD75D6324}"/>
                  </a:ext>
                </a:extLst>
              </p:cNvPr>
              <p:cNvSpPr/>
              <p:nvPr/>
            </p:nvSpPr>
            <p:spPr>
              <a:xfrm rot="16200000">
                <a:off x="633299" y="494518"/>
                <a:ext cx="3531909" cy="435894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525CA3">
                  <a:alpha val="1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graphicFrame>
            <p:nvGraphicFramePr>
              <p:cNvPr id="14" name="Graphique 28">
                <a:extLst>
                  <a:ext uri="{FF2B5EF4-FFF2-40B4-BE49-F238E27FC236}">
                    <a16:creationId xmlns:a16="http://schemas.microsoft.com/office/drawing/2014/main" xmlns="" id="{EC1F8B5B-2E60-09CD-A2CE-71B9DDBF66F4}"/>
                  </a:ext>
                </a:extLst>
              </p:cNvPr>
              <p:cNvGraphicFramePr/>
              <p:nvPr/>
            </p:nvGraphicFramePr>
            <p:xfrm>
              <a:off x="451875" y="1670639"/>
              <a:ext cx="3894756" cy="263589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5" name="Rectangle 29">
                <a:extLst>
                  <a:ext uri="{FF2B5EF4-FFF2-40B4-BE49-F238E27FC236}">
                    <a16:creationId xmlns:a16="http://schemas.microsoft.com/office/drawing/2014/main" xmlns="" id="{D912AD1F-F391-4259-6DEE-838C776F21B9}"/>
                  </a:ext>
                </a:extLst>
              </p:cNvPr>
              <p:cNvSpPr/>
              <p:nvPr/>
            </p:nvSpPr>
            <p:spPr>
              <a:xfrm>
                <a:off x="680855" y="1043359"/>
                <a:ext cx="3436796" cy="376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33" b="1" dirty="0">
                    <a:solidFill>
                      <a:srgbClr val="CF483E"/>
                    </a:solidFill>
                  </a:rPr>
                  <a:t>Incidence Ratios for Acute Myocardial Infarction after Laboratory-Confirmed Influenza Infection (Day 1-7)</a:t>
                </a:r>
                <a:endParaRPr lang="fr-FR" sz="1333" b="1" dirty="0">
                  <a:solidFill>
                    <a:srgbClr val="CF483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0730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xmlns="" id="{2F038FA4-878E-93B0-9143-A2CDE40B84E2}"/>
              </a:ext>
            </a:extLst>
          </p:cNvPr>
          <p:cNvSpPr txBox="1">
            <a:spLocks/>
          </p:cNvSpPr>
          <p:nvPr/>
        </p:nvSpPr>
        <p:spPr>
          <a:xfrm>
            <a:off x="478387" y="311383"/>
            <a:ext cx="11028796" cy="933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fr-FR" sz="3200" dirty="0"/>
              <a:t>Efeito da vacinação contra influenza em eventos cardiovasculares (Meta-análise de RCT)</a:t>
            </a:r>
            <a:endParaRPr lang="fr-FR" sz="3200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xmlns="" id="{C51561CD-5471-A3B9-5CE9-AAD168826B25}"/>
              </a:ext>
            </a:extLst>
          </p:cNvPr>
          <p:cNvSpPr/>
          <p:nvPr/>
        </p:nvSpPr>
        <p:spPr>
          <a:xfrm>
            <a:off x="2224528" y="6366645"/>
            <a:ext cx="3589867" cy="410216"/>
          </a:xfrm>
          <a:prstGeom prst="rect">
            <a:avLst/>
          </a:prstGeom>
        </p:spPr>
        <p:txBody>
          <a:bodyPr wrap="square" lIns="121896" tIns="60948" rIns="121896" bIns="60948">
            <a:spAutoFit/>
          </a:bodyPr>
          <a:lstStyle/>
          <a:p>
            <a:pPr defTabSz="914377">
              <a:buClr>
                <a:srgbClr val="444492"/>
              </a:buClr>
              <a:defRPr/>
            </a:pPr>
            <a:r>
              <a:rPr lang="es-ES" sz="933" dirty="0">
                <a:solidFill>
                  <a:srgbClr val="1C2766"/>
                </a:solidFill>
              </a:rPr>
              <a:t>RCT: </a:t>
            </a:r>
            <a:r>
              <a:rPr lang="es-ES" sz="933" dirty="0" err="1">
                <a:solidFill>
                  <a:srgbClr val="1C2766"/>
                </a:solidFill>
              </a:rPr>
              <a:t>randomized</a:t>
            </a:r>
            <a:r>
              <a:rPr lang="es-ES" sz="933" dirty="0">
                <a:solidFill>
                  <a:srgbClr val="1C2766"/>
                </a:solidFill>
              </a:rPr>
              <a:t> control trial.</a:t>
            </a:r>
          </a:p>
          <a:p>
            <a:pPr defTabSz="914377">
              <a:buClr>
                <a:srgbClr val="444492"/>
              </a:buClr>
              <a:defRPr/>
            </a:pPr>
            <a:r>
              <a:rPr lang="es-ES" sz="933" dirty="0" err="1">
                <a:solidFill>
                  <a:srgbClr val="1C2766"/>
                </a:solidFill>
              </a:rPr>
              <a:t>Udell</a:t>
            </a:r>
            <a:r>
              <a:rPr lang="es-ES" sz="933" dirty="0">
                <a:solidFill>
                  <a:srgbClr val="1C2766"/>
                </a:solidFill>
                <a:latin typeface="Arial" panose="020B0604020202020204"/>
              </a:rPr>
              <a:t>, JA et al. </a:t>
            </a:r>
            <a:r>
              <a:rPr lang="es-ES" sz="933" i="1" dirty="0">
                <a:solidFill>
                  <a:srgbClr val="1C2766"/>
                </a:solidFill>
                <a:latin typeface="Arial" panose="020B0604020202020204"/>
              </a:rPr>
              <a:t>JAMA</a:t>
            </a:r>
            <a:r>
              <a:rPr lang="es-ES" sz="933" dirty="0">
                <a:solidFill>
                  <a:srgbClr val="1C2766"/>
                </a:solidFill>
                <a:latin typeface="Arial" panose="020B0604020202020204"/>
              </a:rPr>
              <a:t>. 2013; 310(16):1711-1720.</a:t>
            </a:r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xmlns="" id="{D7FE7AED-FC4C-F4BB-1883-1C9D4C872879}"/>
              </a:ext>
            </a:extLst>
          </p:cNvPr>
          <p:cNvSpPr/>
          <p:nvPr/>
        </p:nvSpPr>
        <p:spPr>
          <a:xfrm>
            <a:off x="491067" y="4366900"/>
            <a:ext cx="3381312" cy="1231082"/>
          </a:xfrm>
          <a:prstGeom prst="rect">
            <a:avLst/>
          </a:prstGeom>
        </p:spPr>
        <p:txBody>
          <a:bodyPr wrap="square" lIns="121896" tIns="60948" rIns="121896" bIns="60948">
            <a:spAutoFit/>
          </a:bodyPr>
          <a:lstStyle/>
          <a:p>
            <a:pPr algn="ctr" defTabSz="914377">
              <a:defRPr/>
            </a:pPr>
            <a:r>
              <a:rPr lang="pt-BR" sz="2400" b="1" u="sng" dirty="0">
                <a:solidFill>
                  <a:srgbClr val="CF483E"/>
                </a:solidFill>
              </a:rPr>
              <a:t>menor risco </a:t>
            </a:r>
            <a:r>
              <a:rPr lang="pt-BR" sz="2400" b="1" dirty="0">
                <a:solidFill>
                  <a:srgbClr val="CF483E"/>
                </a:solidFill>
              </a:rPr>
              <a:t>de eventos cardiovasculares maiores</a:t>
            </a:r>
            <a:r>
              <a:rPr lang="pt-BR" sz="2400" b="1" baseline="30000" dirty="0">
                <a:solidFill>
                  <a:srgbClr val="CF483E"/>
                </a:solidFill>
              </a:rPr>
              <a:t>1</a:t>
            </a:r>
            <a:endParaRPr lang="en-US" sz="1867" baseline="30000" dirty="0">
              <a:solidFill>
                <a:srgbClr val="CF483E"/>
              </a:solidFill>
              <a:latin typeface="Arial" panose="020B0604020202020204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9F9EDACC-F4C2-65A6-8CB2-8757BF2C93CE}"/>
              </a:ext>
            </a:extLst>
          </p:cNvPr>
          <p:cNvSpPr txBox="1"/>
          <p:nvPr/>
        </p:nvSpPr>
        <p:spPr>
          <a:xfrm>
            <a:off x="491067" y="3740527"/>
            <a:ext cx="3381312" cy="861750"/>
          </a:xfrm>
          <a:prstGeom prst="rect">
            <a:avLst/>
          </a:prstGeom>
          <a:noFill/>
        </p:spPr>
        <p:txBody>
          <a:bodyPr wrap="square" lIns="121896" tIns="60948" rIns="121896" bIns="60948" rtlCol="0">
            <a:spAutoFit/>
          </a:bodyPr>
          <a:lstStyle/>
          <a:p>
            <a:pPr algn="ctr" defTabSz="914377">
              <a:defRPr/>
            </a:pPr>
            <a:r>
              <a:rPr lang="en-CA" sz="4800" b="1">
                <a:solidFill>
                  <a:srgbClr val="CF483E"/>
                </a:solidFill>
                <a:latin typeface="Arial" panose="020B0604020202020204"/>
              </a:rPr>
              <a:t>36%</a:t>
            </a:r>
          </a:p>
        </p:txBody>
      </p:sp>
      <p:sp>
        <p:nvSpPr>
          <p:cNvPr id="9" name="Rectangle 43">
            <a:extLst>
              <a:ext uri="{FF2B5EF4-FFF2-40B4-BE49-F238E27FC236}">
                <a16:creationId xmlns:a16="http://schemas.microsoft.com/office/drawing/2014/main" xmlns="" id="{7F188511-B86B-499B-421E-45B9783799FF}"/>
              </a:ext>
            </a:extLst>
          </p:cNvPr>
          <p:cNvSpPr/>
          <p:nvPr/>
        </p:nvSpPr>
        <p:spPr>
          <a:xfrm>
            <a:off x="839758" y="1471263"/>
            <a:ext cx="2683932" cy="615529"/>
          </a:xfrm>
          <a:prstGeom prst="rect">
            <a:avLst/>
          </a:prstGeom>
        </p:spPr>
        <p:txBody>
          <a:bodyPr wrap="square" lIns="121896" tIns="60948" rIns="121896" bIns="60948">
            <a:spAutoFit/>
          </a:bodyPr>
          <a:lstStyle/>
          <a:p>
            <a:pPr algn="ctr" defTabSz="914377">
              <a:defRPr/>
            </a:pPr>
            <a:r>
              <a:rPr lang="en-US" sz="1600" b="1" dirty="0" err="1">
                <a:solidFill>
                  <a:srgbClr val="343A66"/>
                </a:solidFill>
                <a:latin typeface="Arial" panose="020B0604020202020204"/>
              </a:rPr>
              <a:t>Vacinação</a:t>
            </a:r>
            <a:r>
              <a:rPr lang="en-US" sz="1600" b="1" dirty="0">
                <a:solidFill>
                  <a:srgbClr val="343A66"/>
                </a:solidFill>
                <a:latin typeface="Arial" panose="020B0604020202020204"/>
              </a:rPr>
              <a:t> para Influenza </a:t>
            </a:r>
            <a:r>
              <a:rPr lang="en-US" sz="1600" b="1" dirty="0" err="1">
                <a:solidFill>
                  <a:srgbClr val="343A66"/>
                </a:solidFill>
                <a:latin typeface="Arial" panose="020B0604020202020204"/>
              </a:rPr>
              <a:t>foi</a:t>
            </a:r>
            <a:r>
              <a:rPr lang="en-US" sz="1600" b="1" dirty="0">
                <a:solidFill>
                  <a:srgbClr val="343A66"/>
                </a:solidFill>
                <a:latin typeface="Arial" panose="020B0604020202020204"/>
              </a:rPr>
              <a:t> </a:t>
            </a:r>
            <a:r>
              <a:rPr lang="en-US" sz="1600" b="1" dirty="0" err="1">
                <a:solidFill>
                  <a:srgbClr val="343A66"/>
                </a:solidFill>
                <a:latin typeface="Arial" panose="020B0604020202020204"/>
              </a:rPr>
              <a:t>associada</a:t>
            </a:r>
            <a:r>
              <a:rPr lang="en-US" sz="1600" b="1" dirty="0">
                <a:solidFill>
                  <a:srgbClr val="343A66"/>
                </a:solidFill>
                <a:latin typeface="Arial" panose="020B0604020202020204"/>
              </a:rPr>
              <a:t> com:</a:t>
            </a:r>
            <a:endParaRPr lang="en-US" sz="1600" b="1" baseline="30000" dirty="0">
              <a:solidFill>
                <a:srgbClr val="343A66"/>
              </a:solidFill>
              <a:latin typeface="Arial" panose="020B0604020202020204"/>
            </a:endParaRPr>
          </a:p>
        </p:txBody>
      </p:sp>
      <p:sp>
        <p:nvSpPr>
          <p:cNvPr id="10" name="Rectangle 45">
            <a:extLst>
              <a:ext uri="{FF2B5EF4-FFF2-40B4-BE49-F238E27FC236}">
                <a16:creationId xmlns:a16="http://schemas.microsoft.com/office/drawing/2014/main" xmlns="" id="{A60D53B3-ED0B-7316-3AF3-FD8533199EBB}"/>
              </a:ext>
            </a:extLst>
          </p:cNvPr>
          <p:cNvSpPr/>
          <p:nvPr/>
        </p:nvSpPr>
        <p:spPr>
          <a:xfrm>
            <a:off x="4270117" y="1471263"/>
            <a:ext cx="3067457" cy="861750"/>
          </a:xfrm>
          <a:prstGeom prst="rect">
            <a:avLst/>
          </a:prstGeom>
        </p:spPr>
        <p:txBody>
          <a:bodyPr wrap="square" lIns="121896" tIns="60948" rIns="121896" bIns="60948">
            <a:spAutoFit/>
          </a:bodyPr>
          <a:lstStyle/>
          <a:p>
            <a:pPr algn="ctr" defTabSz="914377">
              <a:defRPr/>
            </a:pPr>
            <a:r>
              <a:rPr lang="pt-BR" sz="1600" b="1" dirty="0">
                <a:solidFill>
                  <a:srgbClr val="343A66"/>
                </a:solidFill>
              </a:rPr>
              <a:t>Número necessário para vacinar para prevenir um grande evento cardiovascular</a:t>
            </a:r>
            <a:r>
              <a:rPr lang="en-US" sz="1600" b="1" dirty="0">
                <a:solidFill>
                  <a:srgbClr val="343A66"/>
                </a:solidFill>
                <a:latin typeface="Arial" panose="020B0604020202020204"/>
              </a:rPr>
              <a:t>:</a:t>
            </a:r>
            <a:r>
              <a:rPr lang="en-US" sz="1600" b="1" baseline="30000" dirty="0">
                <a:solidFill>
                  <a:srgbClr val="343A66"/>
                </a:solidFill>
                <a:latin typeface="Arial" panose="020B0604020202020204"/>
              </a:rPr>
              <a:t>1</a:t>
            </a:r>
          </a:p>
        </p:txBody>
      </p:sp>
      <p:sp>
        <p:nvSpPr>
          <p:cNvPr id="11" name="Rectangle 46">
            <a:extLst>
              <a:ext uri="{FF2B5EF4-FFF2-40B4-BE49-F238E27FC236}">
                <a16:creationId xmlns:a16="http://schemas.microsoft.com/office/drawing/2014/main" xmlns="" id="{1140B156-186E-D040-7FE2-57488799F5A0}"/>
              </a:ext>
            </a:extLst>
          </p:cNvPr>
          <p:cNvSpPr/>
          <p:nvPr/>
        </p:nvSpPr>
        <p:spPr>
          <a:xfrm>
            <a:off x="8282844" y="1471263"/>
            <a:ext cx="2874797" cy="1354193"/>
          </a:xfrm>
          <a:prstGeom prst="rect">
            <a:avLst/>
          </a:prstGeom>
        </p:spPr>
        <p:txBody>
          <a:bodyPr wrap="square" lIns="121896" tIns="60948" rIns="121896" bIns="60948">
            <a:spAutoFit/>
          </a:bodyPr>
          <a:lstStyle/>
          <a:p>
            <a:pPr algn="ctr" defTabSz="914377">
              <a:defRPr/>
            </a:pPr>
            <a:r>
              <a:rPr lang="pt-BR" sz="1600" b="1" dirty="0">
                <a:solidFill>
                  <a:srgbClr val="343A66"/>
                </a:solidFill>
              </a:rPr>
              <a:t>Número necessário para vacinar para prevenir um grande evento cardiovascular</a:t>
            </a:r>
            <a:r>
              <a:rPr lang="en-US" sz="1600" b="1" dirty="0">
                <a:solidFill>
                  <a:srgbClr val="343A66"/>
                </a:solidFill>
                <a:latin typeface="Arial" panose="020B0604020202020204"/>
              </a:rPr>
              <a:t/>
            </a:r>
            <a:br>
              <a:rPr lang="en-US" sz="1600" b="1" dirty="0">
                <a:solidFill>
                  <a:srgbClr val="343A66"/>
                </a:solidFill>
                <a:latin typeface="Arial" panose="020B0604020202020204"/>
              </a:rPr>
            </a:br>
            <a:r>
              <a:rPr lang="pt-BR" sz="1600" dirty="0">
                <a:solidFill>
                  <a:srgbClr val="343A66"/>
                </a:solidFill>
              </a:rPr>
              <a:t>(em pacientes com síndromes coronárias agudas recentes)</a:t>
            </a:r>
            <a:r>
              <a:rPr lang="en-US" sz="1600" b="1" dirty="0">
                <a:solidFill>
                  <a:srgbClr val="343A66"/>
                </a:solidFill>
                <a:latin typeface="Arial" panose="020B0604020202020204"/>
              </a:rPr>
              <a:t>:</a:t>
            </a:r>
            <a:r>
              <a:rPr lang="en-US" sz="1600" b="1" baseline="30000" dirty="0">
                <a:solidFill>
                  <a:srgbClr val="343A66"/>
                </a:solidFill>
                <a:latin typeface="Arial" panose="020B0604020202020204"/>
              </a:rPr>
              <a:t>1</a:t>
            </a:r>
          </a:p>
        </p:txBody>
      </p:sp>
      <p:cxnSp>
        <p:nvCxnSpPr>
          <p:cNvPr id="12" name="Straight Connector 23">
            <a:extLst>
              <a:ext uri="{FF2B5EF4-FFF2-40B4-BE49-F238E27FC236}">
                <a16:creationId xmlns:a16="http://schemas.microsoft.com/office/drawing/2014/main" xmlns="" id="{CCF45633-5B4A-B89E-C001-DC7486BD96B1}"/>
              </a:ext>
            </a:extLst>
          </p:cNvPr>
          <p:cNvCxnSpPr>
            <a:cxnSpLocks/>
          </p:cNvCxnSpPr>
          <p:nvPr/>
        </p:nvCxnSpPr>
        <p:spPr>
          <a:xfrm>
            <a:off x="3872379" y="1524025"/>
            <a:ext cx="0" cy="4223595"/>
          </a:xfrm>
          <a:prstGeom prst="line">
            <a:avLst/>
          </a:prstGeom>
          <a:ln w="57150">
            <a:solidFill>
              <a:srgbClr val="CF48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4">
            <a:extLst>
              <a:ext uri="{FF2B5EF4-FFF2-40B4-BE49-F238E27FC236}">
                <a16:creationId xmlns:a16="http://schemas.microsoft.com/office/drawing/2014/main" xmlns="" id="{DE20EDB2-A9BD-30F1-B74D-64144ADD82D3}"/>
              </a:ext>
            </a:extLst>
          </p:cNvPr>
          <p:cNvCxnSpPr>
            <a:cxnSpLocks/>
          </p:cNvCxnSpPr>
          <p:nvPr/>
        </p:nvCxnSpPr>
        <p:spPr>
          <a:xfrm>
            <a:off x="7735319" y="1524025"/>
            <a:ext cx="0" cy="4223595"/>
          </a:xfrm>
          <a:prstGeom prst="line">
            <a:avLst/>
          </a:prstGeom>
          <a:ln w="57150">
            <a:solidFill>
              <a:srgbClr val="CF48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0">
            <a:extLst>
              <a:ext uri="{FF2B5EF4-FFF2-40B4-BE49-F238E27FC236}">
                <a16:creationId xmlns:a16="http://schemas.microsoft.com/office/drawing/2014/main" xmlns="" id="{1A307E2E-D3A3-694D-8D96-3B5B0F3E50BC}"/>
              </a:ext>
            </a:extLst>
          </p:cNvPr>
          <p:cNvSpPr txBox="1"/>
          <p:nvPr/>
        </p:nvSpPr>
        <p:spPr>
          <a:xfrm>
            <a:off x="5160381" y="3505660"/>
            <a:ext cx="1286931" cy="712816"/>
          </a:xfrm>
          <a:prstGeom prst="rect">
            <a:avLst/>
          </a:prstGeom>
          <a:noFill/>
        </p:spPr>
        <p:txBody>
          <a:bodyPr wrap="square" lIns="121896" tIns="60948" rIns="121896" bIns="60948" rtlCol="0">
            <a:noAutofit/>
          </a:bodyPr>
          <a:lstStyle/>
          <a:p>
            <a:pPr algn="ctr" defTabSz="914377">
              <a:lnSpc>
                <a:spcPts val="2000"/>
              </a:lnSpc>
              <a:defRPr/>
            </a:pPr>
            <a:r>
              <a:rPr lang="en-CA" sz="4800" b="1" dirty="0">
                <a:solidFill>
                  <a:srgbClr val="CF483E"/>
                </a:solidFill>
              </a:rPr>
              <a:t>58</a:t>
            </a:r>
            <a:r>
              <a:rPr lang="en-CA" sz="2400" b="1" dirty="0">
                <a:solidFill>
                  <a:srgbClr val="CF483E"/>
                </a:solidFill>
              </a:rPr>
              <a:t> </a:t>
            </a:r>
            <a:r>
              <a:rPr lang="en-CA" sz="2400" b="1" dirty="0" err="1">
                <a:solidFill>
                  <a:srgbClr val="CF483E"/>
                </a:solidFill>
              </a:rPr>
              <a:t>pessoas</a:t>
            </a:r>
            <a:endParaRPr lang="en-CA" sz="4800" b="1" dirty="0">
              <a:solidFill>
                <a:srgbClr val="CF483E"/>
              </a:solidFill>
              <a:latin typeface="Arial" panose="020B0604020202020204"/>
            </a:endParaRPr>
          </a:p>
        </p:txBody>
      </p:sp>
      <p:grpSp>
        <p:nvGrpSpPr>
          <p:cNvPr id="15" name="Group 147">
            <a:extLst>
              <a:ext uri="{FF2B5EF4-FFF2-40B4-BE49-F238E27FC236}">
                <a16:creationId xmlns:a16="http://schemas.microsoft.com/office/drawing/2014/main" xmlns="" id="{6CA2068E-C059-89E9-DF87-D77707168167}"/>
              </a:ext>
            </a:extLst>
          </p:cNvPr>
          <p:cNvGrpSpPr/>
          <p:nvPr/>
        </p:nvGrpSpPr>
        <p:grpSpPr>
          <a:xfrm>
            <a:off x="9080643" y="3173072"/>
            <a:ext cx="1252109" cy="1294557"/>
            <a:chOff x="6255895" y="2311858"/>
            <a:chExt cx="1558816" cy="1611661"/>
          </a:xfrm>
        </p:grpSpPr>
        <p:pic>
          <p:nvPicPr>
            <p:cNvPr id="16" name="Picture 148">
              <a:extLst>
                <a:ext uri="{FF2B5EF4-FFF2-40B4-BE49-F238E27FC236}">
                  <a16:creationId xmlns:a16="http://schemas.microsoft.com/office/drawing/2014/main" xmlns="" id="{DAE9ED52-DEA6-8562-A795-A2EA74683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alphaModFix amt="25000"/>
            </a:blip>
            <a:stretch>
              <a:fillRect/>
            </a:stretch>
          </p:blipFill>
          <p:spPr>
            <a:xfrm>
              <a:off x="7498891" y="2311858"/>
              <a:ext cx="315820" cy="753893"/>
            </a:xfrm>
            <a:prstGeom prst="rect">
              <a:avLst/>
            </a:prstGeom>
          </p:spPr>
        </p:pic>
        <p:pic>
          <p:nvPicPr>
            <p:cNvPr id="17" name="Picture 149">
              <a:extLst>
                <a:ext uri="{FF2B5EF4-FFF2-40B4-BE49-F238E27FC236}">
                  <a16:creationId xmlns:a16="http://schemas.microsoft.com/office/drawing/2014/main" xmlns="" id="{EC5995F6-C19D-9F8E-C7FB-0AD752571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alphaModFix amt="25000"/>
            </a:blip>
            <a:stretch>
              <a:fillRect/>
            </a:stretch>
          </p:blipFill>
          <p:spPr>
            <a:xfrm>
              <a:off x="6255895" y="3169626"/>
              <a:ext cx="315820" cy="753893"/>
            </a:xfrm>
            <a:prstGeom prst="rect">
              <a:avLst/>
            </a:prstGeom>
          </p:spPr>
        </p:pic>
        <p:pic>
          <p:nvPicPr>
            <p:cNvPr id="18" name="Picture 150">
              <a:extLst>
                <a:ext uri="{FF2B5EF4-FFF2-40B4-BE49-F238E27FC236}">
                  <a16:creationId xmlns:a16="http://schemas.microsoft.com/office/drawing/2014/main" xmlns="" id="{A42928C3-4CD2-4761-C641-52C89299F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alphaModFix amt="25000"/>
            </a:blip>
            <a:stretch>
              <a:fillRect/>
            </a:stretch>
          </p:blipFill>
          <p:spPr>
            <a:xfrm>
              <a:off x="6670227" y="3169626"/>
              <a:ext cx="315820" cy="753893"/>
            </a:xfrm>
            <a:prstGeom prst="rect">
              <a:avLst/>
            </a:prstGeom>
          </p:spPr>
        </p:pic>
        <p:pic>
          <p:nvPicPr>
            <p:cNvPr id="19" name="Picture 151">
              <a:extLst>
                <a:ext uri="{FF2B5EF4-FFF2-40B4-BE49-F238E27FC236}">
                  <a16:creationId xmlns:a16="http://schemas.microsoft.com/office/drawing/2014/main" xmlns="" id="{FD3789CC-FD0F-AB6F-9B49-1B14F82E3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alphaModFix amt="25000"/>
            </a:blip>
            <a:stretch>
              <a:fillRect/>
            </a:stretch>
          </p:blipFill>
          <p:spPr>
            <a:xfrm>
              <a:off x="7084559" y="3169626"/>
              <a:ext cx="315820" cy="753893"/>
            </a:xfrm>
            <a:prstGeom prst="rect">
              <a:avLst/>
            </a:prstGeom>
          </p:spPr>
        </p:pic>
        <p:pic>
          <p:nvPicPr>
            <p:cNvPr id="20" name="Picture 152">
              <a:extLst>
                <a:ext uri="{FF2B5EF4-FFF2-40B4-BE49-F238E27FC236}">
                  <a16:creationId xmlns:a16="http://schemas.microsoft.com/office/drawing/2014/main" xmlns="" id="{CDF99E1D-6F3F-250F-DC67-AF2877BC9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alphaModFix amt="25000"/>
            </a:blip>
            <a:stretch>
              <a:fillRect/>
            </a:stretch>
          </p:blipFill>
          <p:spPr>
            <a:xfrm>
              <a:off x="7498891" y="3169626"/>
              <a:ext cx="315820" cy="753893"/>
            </a:xfrm>
            <a:prstGeom prst="rect">
              <a:avLst/>
            </a:prstGeom>
          </p:spPr>
        </p:pic>
        <p:pic>
          <p:nvPicPr>
            <p:cNvPr id="21" name="Picture 153">
              <a:extLst>
                <a:ext uri="{FF2B5EF4-FFF2-40B4-BE49-F238E27FC236}">
                  <a16:creationId xmlns:a16="http://schemas.microsoft.com/office/drawing/2014/main" xmlns="" id="{41B42679-0490-A80E-84E5-D517D8084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alphaModFix amt="25000"/>
            </a:blip>
            <a:stretch>
              <a:fillRect/>
            </a:stretch>
          </p:blipFill>
          <p:spPr>
            <a:xfrm>
              <a:off x="7084559" y="2311858"/>
              <a:ext cx="315820" cy="753893"/>
            </a:xfrm>
            <a:prstGeom prst="rect">
              <a:avLst/>
            </a:prstGeom>
          </p:spPr>
        </p:pic>
        <p:pic>
          <p:nvPicPr>
            <p:cNvPr id="22" name="Picture 154">
              <a:extLst>
                <a:ext uri="{FF2B5EF4-FFF2-40B4-BE49-F238E27FC236}">
                  <a16:creationId xmlns:a16="http://schemas.microsoft.com/office/drawing/2014/main" xmlns="" id="{003BFF6E-644F-073F-5210-C4EF01958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alphaModFix amt="25000"/>
            </a:blip>
            <a:stretch>
              <a:fillRect/>
            </a:stretch>
          </p:blipFill>
          <p:spPr>
            <a:xfrm>
              <a:off x="6670227" y="2311858"/>
              <a:ext cx="315820" cy="753893"/>
            </a:xfrm>
            <a:prstGeom prst="rect">
              <a:avLst/>
            </a:prstGeom>
          </p:spPr>
        </p:pic>
        <p:pic>
          <p:nvPicPr>
            <p:cNvPr id="23" name="Picture 155">
              <a:extLst>
                <a:ext uri="{FF2B5EF4-FFF2-40B4-BE49-F238E27FC236}">
                  <a16:creationId xmlns:a16="http://schemas.microsoft.com/office/drawing/2014/main" xmlns="" id="{CD485393-10E3-50A7-1F0A-11EEB4D21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alphaModFix amt="25000"/>
            </a:blip>
            <a:stretch>
              <a:fillRect/>
            </a:stretch>
          </p:blipFill>
          <p:spPr>
            <a:xfrm>
              <a:off x="6255895" y="2311858"/>
              <a:ext cx="315820" cy="753893"/>
            </a:xfrm>
            <a:prstGeom prst="rect">
              <a:avLst/>
            </a:prstGeom>
          </p:spPr>
        </p:pic>
      </p:grpSp>
      <p:sp>
        <p:nvSpPr>
          <p:cNvPr id="24" name="TextBox 50">
            <a:extLst>
              <a:ext uri="{FF2B5EF4-FFF2-40B4-BE49-F238E27FC236}">
                <a16:creationId xmlns:a16="http://schemas.microsoft.com/office/drawing/2014/main" xmlns="" id="{9DA83CEE-88C2-56FC-F969-045EF96F24CF}"/>
              </a:ext>
            </a:extLst>
          </p:cNvPr>
          <p:cNvSpPr txBox="1"/>
          <p:nvPr/>
        </p:nvSpPr>
        <p:spPr>
          <a:xfrm>
            <a:off x="7735319" y="3723739"/>
            <a:ext cx="3969848" cy="636047"/>
          </a:xfrm>
          <a:prstGeom prst="rect">
            <a:avLst/>
          </a:prstGeom>
          <a:noFill/>
        </p:spPr>
        <p:txBody>
          <a:bodyPr wrap="square" lIns="121896" tIns="60948" rIns="121896" bIns="60948" rtlCol="0">
            <a:spAutoFit/>
          </a:bodyPr>
          <a:lstStyle/>
          <a:p>
            <a:pPr algn="ctr" defTabSz="914377">
              <a:lnSpc>
                <a:spcPts val="2000"/>
              </a:lnSpc>
              <a:defRPr/>
            </a:pPr>
            <a:r>
              <a:rPr lang="en-CA" sz="4800" b="1" dirty="0">
                <a:solidFill>
                  <a:srgbClr val="CF483E"/>
                </a:solidFill>
                <a:latin typeface="Arial" panose="020B0604020202020204"/>
              </a:rPr>
              <a:t>8</a:t>
            </a:r>
            <a:r>
              <a:rPr lang="en-CA" sz="2400" b="1" dirty="0">
                <a:solidFill>
                  <a:srgbClr val="CF483E"/>
                </a:solidFill>
                <a:latin typeface="Arial" panose="020B0604020202020204"/>
              </a:rPr>
              <a:t/>
            </a:r>
            <a:br>
              <a:rPr lang="en-CA" sz="2400" b="1" dirty="0">
                <a:solidFill>
                  <a:srgbClr val="CF483E"/>
                </a:solidFill>
                <a:latin typeface="Arial" panose="020B0604020202020204"/>
              </a:rPr>
            </a:br>
            <a:r>
              <a:rPr lang="en-CA" sz="1867" b="1" dirty="0" err="1">
                <a:solidFill>
                  <a:srgbClr val="CF483E"/>
                </a:solidFill>
                <a:latin typeface="Arial" panose="020B0604020202020204"/>
              </a:rPr>
              <a:t>pessoas</a:t>
            </a:r>
            <a:endParaRPr lang="en-CA" sz="1867" b="1" dirty="0">
              <a:solidFill>
                <a:srgbClr val="CF483E"/>
              </a:solidFill>
              <a:latin typeface="Arial" panose="020B0604020202020204"/>
            </a:endParaRPr>
          </a:p>
        </p:txBody>
      </p:sp>
      <p:pic>
        <p:nvPicPr>
          <p:cNvPr id="25" name="Graphique 91">
            <a:extLst>
              <a:ext uri="{FF2B5EF4-FFF2-40B4-BE49-F238E27FC236}">
                <a16:creationId xmlns:a16="http://schemas.microsoft.com/office/drawing/2014/main" xmlns="" id="{3ED259A1-46F5-375F-3B47-2207BBF14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02291" y="2186076"/>
            <a:ext cx="839781" cy="1278757"/>
          </a:xfrm>
          <a:prstGeom prst="rect">
            <a:avLst/>
          </a:prstGeom>
        </p:spPr>
      </p:pic>
      <p:pic>
        <p:nvPicPr>
          <p:cNvPr id="26" name="Graphique 92">
            <a:extLst>
              <a:ext uri="{FF2B5EF4-FFF2-40B4-BE49-F238E27FC236}">
                <a16:creationId xmlns:a16="http://schemas.microsoft.com/office/drawing/2014/main" xmlns="" id="{C2EDB3E2-40E1-556A-C492-881E709798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423647" y="2519484"/>
            <a:ext cx="1079500" cy="1066800"/>
          </a:xfrm>
          <a:prstGeom prst="rect">
            <a:avLst/>
          </a:prstGeom>
        </p:spPr>
      </p:pic>
      <p:grpSp>
        <p:nvGrpSpPr>
          <p:cNvPr id="27" name="Group 4">
            <a:extLst>
              <a:ext uri="{FF2B5EF4-FFF2-40B4-BE49-F238E27FC236}">
                <a16:creationId xmlns:a16="http://schemas.microsoft.com/office/drawing/2014/main" xmlns="" id="{5D8531A5-5972-32EF-6456-240237A0121E}"/>
              </a:ext>
            </a:extLst>
          </p:cNvPr>
          <p:cNvGrpSpPr/>
          <p:nvPr/>
        </p:nvGrpSpPr>
        <p:grpSpPr>
          <a:xfrm>
            <a:off x="4368302" y="2559781"/>
            <a:ext cx="2871092" cy="2604577"/>
            <a:chOff x="3296178" y="1819429"/>
            <a:chExt cx="2153319" cy="1953433"/>
          </a:xfrm>
        </p:grpSpPr>
        <p:grpSp>
          <p:nvGrpSpPr>
            <p:cNvPr id="28" name="Group 3">
              <a:extLst>
                <a:ext uri="{FF2B5EF4-FFF2-40B4-BE49-F238E27FC236}">
                  <a16:creationId xmlns:a16="http://schemas.microsoft.com/office/drawing/2014/main" xmlns="" id="{DA1AF529-DAB2-6A55-B87D-8A20F4ABD99B}"/>
                </a:ext>
              </a:extLst>
            </p:cNvPr>
            <p:cNvGrpSpPr/>
            <p:nvPr/>
          </p:nvGrpSpPr>
          <p:grpSpPr>
            <a:xfrm>
              <a:off x="3296178" y="1819429"/>
              <a:ext cx="2153319" cy="302328"/>
              <a:chOff x="3250948" y="3385612"/>
              <a:chExt cx="2153319" cy="302328"/>
            </a:xfrm>
          </p:grpSpPr>
          <p:pic>
            <p:nvPicPr>
              <p:cNvPr id="82" name="Picture 121">
                <a:extLst>
                  <a:ext uri="{FF2B5EF4-FFF2-40B4-BE49-F238E27FC236}">
                    <a16:creationId xmlns:a16="http://schemas.microsoft.com/office/drawing/2014/main" xmlns="" id="{A59CA287-7EAE-5B03-5C87-F62E3FCA75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392495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83" name="Picture 122">
                <a:extLst>
                  <a:ext uri="{FF2B5EF4-FFF2-40B4-BE49-F238E27FC236}">
                    <a16:creationId xmlns:a16="http://schemas.microsoft.com/office/drawing/2014/main" xmlns="" id="{970DA5CB-2E33-EC4B-983A-88FE6AD30C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414962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84" name="Picture 123">
                <a:extLst>
                  <a:ext uri="{FF2B5EF4-FFF2-40B4-BE49-F238E27FC236}">
                    <a16:creationId xmlns:a16="http://schemas.microsoft.com/office/drawing/2014/main" xmlns="" id="{97AE42DD-18A2-2E98-46BF-6223DEDA25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437429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85" name="Picture 124">
                <a:extLst>
                  <a:ext uri="{FF2B5EF4-FFF2-40B4-BE49-F238E27FC236}">
                    <a16:creationId xmlns:a16="http://schemas.microsoft.com/office/drawing/2014/main" xmlns="" id="{5E95C760-C827-A7E3-013D-8F898319D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459896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86" name="Picture 125">
                <a:extLst>
                  <a:ext uri="{FF2B5EF4-FFF2-40B4-BE49-F238E27FC236}">
                    <a16:creationId xmlns:a16="http://schemas.microsoft.com/office/drawing/2014/main" xmlns="" id="{50D57251-D208-F37B-39A4-73333D1B8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482363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87" name="Picture 126">
                <a:extLst>
                  <a:ext uri="{FF2B5EF4-FFF2-40B4-BE49-F238E27FC236}">
                    <a16:creationId xmlns:a16="http://schemas.microsoft.com/office/drawing/2014/main" xmlns="" id="{1F9A9D67-6CEA-C247-2C07-5FE167A068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370028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88" name="Picture 127">
                <a:extLst>
                  <a:ext uri="{FF2B5EF4-FFF2-40B4-BE49-F238E27FC236}">
                    <a16:creationId xmlns:a16="http://schemas.microsoft.com/office/drawing/2014/main" xmlns="" id="{707606C9-A482-A96D-F851-AA251E9820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347561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89" name="Picture 128">
                <a:extLst>
                  <a:ext uri="{FF2B5EF4-FFF2-40B4-BE49-F238E27FC236}">
                    <a16:creationId xmlns:a16="http://schemas.microsoft.com/office/drawing/2014/main" xmlns="" id="{5331C4C4-C802-EB3F-3631-5A599B9E68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325094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90" name="Picture 127">
                <a:extLst>
                  <a:ext uri="{FF2B5EF4-FFF2-40B4-BE49-F238E27FC236}">
                    <a16:creationId xmlns:a16="http://schemas.microsoft.com/office/drawing/2014/main" xmlns="" id="{8B3849E2-7394-BB2F-CAB0-261DB540BD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5272981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91" name="Picture 128">
                <a:extLst>
                  <a:ext uri="{FF2B5EF4-FFF2-40B4-BE49-F238E27FC236}">
                    <a16:creationId xmlns:a16="http://schemas.microsoft.com/office/drawing/2014/main" xmlns="" id="{EE55F893-9EC4-C3EA-CA22-3FE393212F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5048308" y="3385612"/>
                <a:ext cx="131286" cy="302328"/>
              </a:xfrm>
              <a:prstGeom prst="rect">
                <a:avLst/>
              </a:prstGeom>
            </p:spPr>
          </p:pic>
        </p:grpSp>
        <p:grpSp>
          <p:nvGrpSpPr>
            <p:cNvPr id="29" name="Group 156">
              <a:extLst>
                <a:ext uri="{FF2B5EF4-FFF2-40B4-BE49-F238E27FC236}">
                  <a16:creationId xmlns:a16="http://schemas.microsoft.com/office/drawing/2014/main" xmlns="" id="{97A54039-D334-06C4-5A0B-6B22DE4A3D43}"/>
                </a:ext>
              </a:extLst>
            </p:cNvPr>
            <p:cNvGrpSpPr/>
            <p:nvPr/>
          </p:nvGrpSpPr>
          <p:grpSpPr>
            <a:xfrm>
              <a:off x="3296178" y="2149650"/>
              <a:ext cx="2153319" cy="302328"/>
              <a:chOff x="3250948" y="3385612"/>
              <a:chExt cx="2153319" cy="302328"/>
            </a:xfrm>
          </p:grpSpPr>
          <p:pic>
            <p:nvPicPr>
              <p:cNvPr id="72" name="Picture 121">
                <a:extLst>
                  <a:ext uri="{FF2B5EF4-FFF2-40B4-BE49-F238E27FC236}">
                    <a16:creationId xmlns:a16="http://schemas.microsoft.com/office/drawing/2014/main" xmlns="" id="{D351CFF3-C01C-FA63-3462-5B0E659B8A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392495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73" name="Picture 122">
                <a:extLst>
                  <a:ext uri="{FF2B5EF4-FFF2-40B4-BE49-F238E27FC236}">
                    <a16:creationId xmlns:a16="http://schemas.microsoft.com/office/drawing/2014/main" xmlns="" id="{9A697AD3-C681-45EC-4D47-F3B7E84B80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414962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74" name="Picture 123">
                <a:extLst>
                  <a:ext uri="{FF2B5EF4-FFF2-40B4-BE49-F238E27FC236}">
                    <a16:creationId xmlns:a16="http://schemas.microsoft.com/office/drawing/2014/main" xmlns="" id="{F7E11B19-AC36-1A3D-4BCC-85A23F61B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437429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75" name="Picture 124">
                <a:extLst>
                  <a:ext uri="{FF2B5EF4-FFF2-40B4-BE49-F238E27FC236}">
                    <a16:creationId xmlns:a16="http://schemas.microsoft.com/office/drawing/2014/main" xmlns="" id="{BC4067B9-D710-766C-7183-5D8B159736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459896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76" name="Picture 125">
                <a:extLst>
                  <a:ext uri="{FF2B5EF4-FFF2-40B4-BE49-F238E27FC236}">
                    <a16:creationId xmlns:a16="http://schemas.microsoft.com/office/drawing/2014/main" xmlns="" id="{806066EC-7FEF-1B71-FD71-51FC1453EB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482363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77" name="Picture 126">
                <a:extLst>
                  <a:ext uri="{FF2B5EF4-FFF2-40B4-BE49-F238E27FC236}">
                    <a16:creationId xmlns:a16="http://schemas.microsoft.com/office/drawing/2014/main" xmlns="" id="{863B62B0-C2B8-CC1D-E6CA-9F3575FC94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370028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78" name="Picture 127">
                <a:extLst>
                  <a:ext uri="{FF2B5EF4-FFF2-40B4-BE49-F238E27FC236}">
                    <a16:creationId xmlns:a16="http://schemas.microsoft.com/office/drawing/2014/main" xmlns="" id="{D829B98E-59BE-0AF5-6D5C-5DE8E6D69F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347561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79" name="Picture 128">
                <a:extLst>
                  <a:ext uri="{FF2B5EF4-FFF2-40B4-BE49-F238E27FC236}">
                    <a16:creationId xmlns:a16="http://schemas.microsoft.com/office/drawing/2014/main" xmlns="" id="{371AB91B-CB27-57B3-4D92-6C4EDD5109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325094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80" name="Picture 127">
                <a:extLst>
                  <a:ext uri="{FF2B5EF4-FFF2-40B4-BE49-F238E27FC236}">
                    <a16:creationId xmlns:a16="http://schemas.microsoft.com/office/drawing/2014/main" xmlns="" id="{ECE852A6-542A-D81C-0656-75D920C990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5272981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81" name="Picture 128">
                <a:extLst>
                  <a:ext uri="{FF2B5EF4-FFF2-40B4-BE49-F238E27FC236}">
                    <a16:creationId xmlns:a16="http://schemas.microsoft.com/office/drawing/2014/main" xmlns="" id="{00676F6D-EACC-DC82-1B1E-6428261F4A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5048308" y="3385612"/>
                <a:ext cx="131286" cy="302328"/>
              </a:xfrm>
              <a:prstGeom prst="rect">
                <a:avLst/>
              </a:prstGeom>
            </p:spPr>
          </p:pic>
        </p:grpSp>
        <p:grpSp>
          <p:nvGrpSpPr>
            <p:cNvPr id="30" name="Group 167">
              <a:extLst>
                <a:ext uri="{FF2B5EF4-FFF2-40B4-BE49-F238E27FC236}">
                  <a16:creationId xmlns:a16="http://schemas.microsoft.com/office/drawing/2014/main" xmlns="" id="{7F9E41B6-AF04-18DB-B00A-BC4106C79BF1}"/>
                </a:ext>
              </a:extLst>
            </p:cNvPr>
            <p:cNvGrpSpPr/>
            <p:nvPr/>
          </p:nvGrpSpPr>
          <p:grpSpPr>
            <a:xfrm>
              <a:off x="3296178" y="2479871"/>
              <a:ext cx="2153319" cy="302328"/>
              <a:chOff x="3250948" y="3385612"/>
              <a:chExt cx="2153319" cy="302328"/>
            </a:xfrm>
          </p:grpSpPr>
          <p:pic>
            <p:nvPicPr>
              <p:cNvPr id="62" name="Picture 121">
                <a:extLst>
                  <a:ext uri="{FF2B5EF4-FFF2-40B4-BE49-F238E27FC236}">
                    <a16:creationId xmlns:a16="http://schemas.microsoft.com/office/drawing/2014/main" xmlns="" id="{6C2C61CE-9DBE-2849-8759-BEBEA2F84A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392495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63" name="Picture 122">
                <a:extLst>
                  <a:ext uri="{FF2B5EF4-FFF2-40B4-BE49-F238E27FC236}">
                    <a16:creationId xmlns:a16="http://schemas.microsoft.com/office/drawing/2014/main" xmlns="" id="{4A599E24-D324-61F4-F6BC-58DA501344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414962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64" name="Picture 123">
                <a:extLst>
                  <a:ext uri="{FF2B5EF4-FFF2-40B4-BE49-F238E27FC236}">
                    <a16:creationId xmlns:a16="http://schemas.microsoft.com/office/drawing/2014/main" xmlns="" id="{4D41070D-1914-769D-FC6E-4977A248F3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437429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65" name="Picture 124">
                <a:extLst>
                  <a:ext uri="{FF2B5EF4-FFF2-40B4-BE49-F238E27FC236}">
                    <a16:creationId xmlns:a16="http://schemas.microsoft.com/office/drawing/2014/main" xmlns="" id="{46F6F2E0-CC65-A581-781F-63FD27C121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459896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66" name="Picture 125">
                <a:extLst>
                  <a:ext uri="{FF2B5EF4-FFF2-40B4-BE49-F238E27FC236}">
                    <a16:creationId xmlns:a16="http://schemas.microsoft.com/office/drawing/2014/main" xmlns="" id="{76B3FB7B-53B0-9E03-E53C-7D93F2CC59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482363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67" name="Picture 126">
                <a:extLst>
                  <a:ext uri="{FF2B5EF4-FFF2-40B4-BE49-F238E27FC236}">
                    <a16:creationId xmlns:a16="http://schemas.microsoft.com/office/drawing/2014/main" xmlns="" id="{595909F7-655F-4797-CEF5-F6A8010648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370028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68" name="Picture 127">
                <a:extLst>
                  <a:ext uri="{FF2B5EF4-FFF2-40B4-BE49-F238E27FC236}">
                    <a16:creationId xmlns:a16="http://schemas.microsoft.com/office/drawing/2014/main" xmlns="" id="{F823E30E-DA68-9500-4DA5-98959951F3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347561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69" name="Picture 128">
                <a:extLst>
                  <a:ext uri="{FF2B5EF4-FFF2-40B4-BE49-F238E27FC236}">
                    <a16:creationId xmlns:a16="http://schemas.microsoft.com/office/drawing/2014/main" xmlns="" id="{4435C5FF-18D0-DA70-FD7F-B8A5C15487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325094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70" name="Picture 127">
                <a:extLst>
                  <a:ext uri="{FF2B5EF4-FFF2-40B4-BE49-F238E27FC236}">
                    <a16:creationId xmlns:a16="http://schemas.microsoft.com/office/drawing/2014/main" xmlns="" id="{D5E8670A-6FC5-31C7-D92B-B5E97F2FA2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5272981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71" name="Picture 128">
                <a:extLst>
                  <a:ext uri="{FF2B5EF4-FFF2-40B4-BE49-F238E27FC236}">
                    <a16:creationId xmlns:a16="http://schemas.microsoft.com/office/drawing/2014/main" xmlns="" id="{400C5F23-0DA9-03C8-4F74-1919653693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5048308" y="3385612"/>
                <a:ext cx="131286" cy="302328"/>
              </a:xfrm>
              <a:prstGeom prst="rect">
                <a:avLst/>
              </a:prstGeom>
            </p:spPr>
          </p:pic>
        </p:grpSp>
        <p:grpSp>
          <p:nvGrpSpPr>
            <p:cNvPr id="31" name="Group 178">
              <a:extLst>
                <a:ext uri="{FF2B5EF4-FFF2-40B4-BE49-F238E27FC236}">
                  <a16:creationId xmlns:a16="http://schemas.microsoft.com/office/drawing/2014/main" xmlns="" id="{52197FB3-2D0D-6F2E-4818-1C28CF9B6EF9}"/>
                </a:ext>
              </a:extLst>
            </p:cNvPr>
            <p:cNvGrpSpPr/>
            <p:nvPr/>
          </p:nvGrpSpPr>
          <p:grpSpPr>
            <a:xfrm>
              <a:off x="3296178" y="2810092"/>
              <a:ext cx="2153319" cy="302328"/>
              <a:chOff x="3250948" y="3385612"/>
              <a:chExt cx="2153319" cy="302328"/>
            </a:xfrm>
          </p:grpSpPr>
          <p:pic>
            <p:nvPicPr>
              <p:cNvPr id="52" name="Picture 121">
                <a:extLst>
                  <a:ext uri="{FF2B5EF4-FFF2-40B4-BE49-F238E27FC236}">
                    <a16:creationId xmlns:a16="http://schemas.microsoft.com/office/drawing/2014/main" xmlns="" id="{DBAA0B23-6DE5-F654-3F41-C5B6BF4D52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392495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53" name="Picture 122">
                <a:extLst>
                  <a:ext uri="{FF2B5EF4-FFF2-40B4-BE49-F238E27FC236}">
                    <a16:creationId xmlns:a16="http://schemas.microsoft.com/office/drawing/2014/main" xmlns="" id="{C8CD598A-F9F4-E2BA-4822-7631DCED66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414962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54" name="Picture 123">
                <a:extLst>
                  <a:ext uri="{FF2B5EF4-FFF2-40B4-BE49-F238E27FC236}">
                    <a16:creationId xmlns:a16="http://schemas.microsoft.com/office/drawing/2014/main" xmlns="" id="{0BA8FE30-A5B0-62D4-3C69-B8BF40E7D8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437429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55" name="Picture 124">
                <a:extLst>
                  <a:ext uri="{FF2B5EF4-FFF2-40B4-BE49-F238E27FC236}">
                    <a16:creationId xmlns:a16="http://schemas.microsoft.com/office/drawing/2014/main" xmlns="" id="{EA60FAAD-5368-2AA8-9151-4BCBFDF4E9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459896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56" name="Picture 125">
                <a:extLst>
                  <a:ext uri="{FF2B5EF4-FFF2-40B4-BE49-F238E27FC236}">
                    <a16:creationId xmlns:a16="http://schemas.microsoft.com/office/drawing/2014/main" xmlns="" id="{5E2F3A67-B779-47B3-56D1-DAA3390D56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482363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57" name="Picture 126">
                <a:extLst>
                  <a:ext uri="{FF2B5EF4-FFF2-40B4-BE49-F238E27FC236}">
                    <a16:creationId xmlns:a16="http://schemas.microsoft.com/office/drawing/2014/main" xmlns="" id="{B31AEBD5-C26B-6346-0246-D7045840E0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370028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58" name="Picture 127">
                <a:extLst>
                  <a:ext uri="{FF2B5EF4-FFF2-40B4-BE49-F238E27FC236}">
                    <a16:creationId xmlns:a16="http://schemas.microsoft.com/office/drawing/2014/main" xmlns="" id="{AA746E54-09E6-B8E9-A580-9C7767F7A9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347561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59" name="Picture 128">
                <a:extLst>
                  <a:ext uri="{FF2B5EF4-FFF2-40B4-BE49-F238E27FC236}">
                    <a16:creationId xmlns:a16="http://schemas.microsoft.com/office/drawing/2014/main" xmlns="" id="{C7868806-280D-4820-BD3F-E72BD4CAA9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325094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60" name="Picture 127">
                <a:extLst>
                  <a:ext uri="{FF2B5EF4-FFF2-40B4-BE49-F238E27FC236}">
                    <a16:creationId xmlns:a16="http://schemas.microsoft.com/office/drawing/2014/main" xmlns="" id="{927CFEDA-F822-D566-1A3C-5400669199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5272981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61" name="Picture 128">
                <a:extLst>
                  <a:ext uri="{FF2B5EF4-FFF2-40B4-BE49-F238E27FC236}">
                    <a16:creationId xmlns:a16="http://schemas.microsoft.com/office/drawing/2014/main" xmlns="" id="{388B4EE3-01F6-5095-E294-A81C9C7641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5048308" y="3385612"/>
                <a:ext cx="131286" cy="302328"/>
              </a:xfrm>
              <a:prstGeom prst="rect">
                <a:avLst/>
              </a:prstGeom>
            </p:spPr>
          </p:pic>
        </p:grpSp>
        <p:grpSp>
          <p:nvGrpSpPr>
            <p:cNvPr id="32" name="Group 189">
              <a:extLst>
                <a:ext uri="{FF2B5EF4-FFF2-40B4-BE49-F238E27FC236}">
                  <a16:creationId xmlns:a16="http://schemas.microsoft.com/office/drawing/2014/main" xmlns="" id="{284C705E-EF05-3C88-6377-513C1E927F84}"/>
                </a:ext>
              </a:extLst>
            </p:cNvPr>
            <p:cNvGrpSpPr/>
            <p:nvPr/>
          </p:nvGrpSpPr>
          <p:grpSpPr>
            <a:xfrm>
              <a:off x="3296178" y="3140313"/>
              <a:ext cx="2153319" cy="302328"/>
              <a:chOff x="3250948" y="3385612"/>
              <a:chExt cx="2153319" cy="302328"/>
            </a:xfrm>
          </p:grpSpPr>
          <p:pic>
            <p:nvPicPr>
              <p:cNvPr id="42" name="Picture 121">
                <a:extLst>
                  <a:ext uri="{FF2B5EF4-FFF2-40B4-BE49-F238E27FC236}">
                    <a16:creationId xmlns:a16="http://schemas.microsoft.com/office/drawing/2014/main" xmlns="" id="{F5B296C1-5E56-257D-D401-D95BC514E7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392495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43" name="Picture 122">
                <a:extLst>
                  <a:ext uri="{FF2B5EF4-FFF2-40B4-BE49-F238E27FC236}">
                    <a16:creationId xmlns:a16="http://schemas.microsoft.com/office/drawing/2014/main" xmlns="" id="{45E0F753-B338-F63D-F056-18EF234743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414962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44" name="Picture 123">
                <a:extLst>
                  <a:ext uri="{FF2B5EF4-FFF2-40B4-BE49-F238E27FC236}">
                    <a16:creationId xmlns:a16="http://schemas.microsoft.com/office/drawing/2014/main" xmlns="" id="{F285222F-B2CB-A119-ABEC-138B08D469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437429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45" name="Picture 124">
                <a:extLst>
                  <a:ext uri="{FF2B5EF4-FFF2-40B4-BE49-F238E27FC236}">
                    <a16:creationId xmlns:a16="http://schemas.microsoft.com/office/drawing/2014/main" xmlns="" id="{22F816EF-9762-10B6-C700-5067B6555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459896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46" name="Picture 125">
                <a:extLst>
                  <a:ext uri="{FF2B5EF4-FFF2-40B4-BE49-F238E27FC236}">
                    <a16:creationId xmlns:a16="http://schemas.microsoft.com/office/drawing/2014/main" xmlns="" id="{608A04B5-FE1A-D6E4-B2B6-C25BE24FB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482363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47" name="Picture 126">
                <a:extLst>
                  <a:ext uri="{FF2B5EF4-FFF2-40B4-BE49-F238E27FC236}">
                    <a16:creationId xmlns:a16="http://schemas.microsoft.com/office/drawing/2014/main" xmlns="" id="{46A65CCB-DB15-85E8-7516-4F5E0F133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370028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48" name="Picture 127">
                <a:extLst>
                  <a:ext uri="{FF2B5EF4-FFF2-40B4-BE49-F238E27FC236}">
                    <a16:creationId xmlns:a16="http://schemas.microsoft.com/office/drawing/2014/main" xmlns="" id="{0363F781-671D-2E02-DD46-1FA411950F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347561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49" name="Picture 128">
                <a:extLst>
                  <a:ext uri="{FF2B5EF4-FFF2-40B4-BE49-F238E27FC236}">
                    <a16:creationId xmlns:a16="http://schemas.microsoft.com/office/drawing/2014/main" xmlns="" id="{B8BEF792-0CBF-8611-0513-EC687AD530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325094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50" name="Picture 127">
                <a:extLst>
                  <a:ext uri="{FF2B5EF4-FFF2-40B4-BE49-F238E27FC236}">
                    <a16:creationId xmlns:a16="http://schemas.microsoft.com/office/drawing/2014/main" xmlns="" id="{85FCE0D4-0C91-744E-2CBE-5D6EDEABB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5272981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51" name="Picture 128">
                <a:extLst>
                  <a:ext uri="{FF2B5EF4-FFF2-40B4-BE49-F238E27FC236}">
                    <a16:creationId xmlns:a16="http://schemas.microsoft.com/office/drawing/2014/main" xmlns="" id="{EA98ED2A-6201-14DF-D63F-A5CA9EDA28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5048308" y="3385612"/>
                <a:ext cx="131286" cy="302328"/>
              </a:xfrm>
              <a:prstGeom prst="rect">
                <a:avLst/>
              </a:prstGeom>
            </p:spPr>
          </p:pic>
        </p:grpSp>
        <p:grpSp>
          <p:nvGrpSpPr>
            <p:cNvPr id="33" name="Group 200">
              <a:extLst>
                <a:ext uri="{FF2B5EF4-FFF2-40B4-BE49-F238E27FC236}">
                  <a16:creationId xmlns:a16="http://schemas.microsoft.com/office/drawing/2014/main" xmlns="" id="{32460C9F-65F2-DF1D-DFFD-55E50A6F7B8E}"/>
                </a:ext>
              </a:extLst>
            </p:cNvPr>
            <p:cNvGrpSpPr/>
            <p:nvPr/>
          </p:nvGrpSpPr>
          <p:grpSpPr>
            <a:xfrm>
              <a:off x="3296178" y="3470534"/>
              <a:ext cx="1703976" cy="302328"/>
              <a:chOff x="3250948" y="3385612"/>
              <a:chExt cx="1703976" cy="302328"/>
            </a:xfrm>
          </p:grpSpPr>
          <p:pic>
            <p:nvPicPr>
              <p:cNvPr id="34" name="Picture 121">
                <a:extLst>
                  <a:ext uri="{FF2B5EF4-FFF2-40B4-BE49-F238E27FC236}">
                    <a16:creationId xmlns:a16="http://schemas.microsoft.com/office/drawing/2014/main" xmlns="" id="{31C53B1F-EAAB-823D-D1D2-971694DEE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392495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35" name="Picture 122">
                <a:extLst>
                  <a:ext uri="{FF2B5EF4-FFF2-40B4-BE49-F238E27FC236}">
                    <a16:creationId xmlns:a16="http://schemas.microsoft.com/office/drawing/2014/main" xmlns="" id="{D8FD12E8-EB42-9427-7167-95AFAE5D5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414962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36" name="Picture 123">
                <a:extLst>
                  <a:ext uri="{FF2B5EF4-FFF2-40B4-BE49-F238E27FC236}">
                    <a16:creationId xmlns:a16="http://schemas.microsoft.com/office/drawing/2014/main" xmlns="" id="{83E4977C-7826-B845-AA56-1EFEA53FC4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437429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37" name="Picture 124">
                <a:extLst>
                  <a:ext uri="{FF2B5EF4-FFF2-40B4-BE49-F238E27FC236}">
                    <a16:creationId xmlns:a16="http://schemas.microsoft.com/office/drawing/2014/main" xmlns="" id="{8429E48A-32A2-B9A8-049D-7F6E384EE2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459896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38" name="Picture 125">
                <a:extLst>
                  <a:ext uri="{FF2B5EF4-FFF2-40B4-BE49-F238E27FC236}">
                    <a16:creationId xmlns:a16="http://schemas.microsoft.com/office/drawing/2014/main" xmlns="" id="{1658A8A0-F819-A309-9B17-C8214E307C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482363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39" name="Picture 126">
                <a:extLst>
                  <a:ext uri="{FF2B5EF4-FFF2-40B4-BE49-F238E27FC236}">
                    <a16:creationId xmlns:a16="http://schemas.microsoft.com/office/drawing/2014/main" xmlns="" id="{103B1D53-957A-DD46-959B-E9A70794DE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370028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40" name="Picture 127">
                <a:extLst>
                  <a:ext uri="{FF2B5EF4-FFF2-40B4-BE49-F238E27FC236}">
                    <a16:creationId xmlns:a16="http://schemas.microsoft.com/office/drawing/2014/main" xmlns="" id="{9DBFF3EC-655E-BBF3-D30F-BADAF7CA0A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3475618" y="3385612"/>
                <a:ext cx="131286" cy="302328"/>
              </a:xfrm>
              <a:prstGeom prst="rect">
                <a:avLst/>
              </a:prstGeom>
            </p:spPr>
          </p:pic>
          <p:pic>
            <p:nvPicPr>
              <p:cNvPr id="41" name="Picture 128">
                <a:extLst>
                  <a:ext uri="{FF2B5EF4-FFF2-40B4-BE49-F238E27FC236}">
                    <a16:creationId xmlns:a16="http://schemas.microsoft.com/office/drawing/2014/main" xmlns="" id="{E6D5A334-ED48-8454-DDBB-69EF8EF0E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alphaModFix amt="25000"/>
              </a:blip>
              <a:stretch>
                <a:fillRect/>
              </a:stretch>
            </p:blipFill>
            <p:spPr>
              <a:xfrm>
                <a:off x="3250948" y="3385612"/>
                <a:ext cx="131286" cy="30232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0177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4" grpId="0"/>
      <p:bldP spid="24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6B747B"/>
    </a:dk1>
    <a:lt1>
      <a:srgbClr val="FFFFFF"/>
    </a:lt1>
    <a:dk2>
      <a:srgbClr val="525CA3"/>
    </a:dk2>
    <a:lt2>
      <a:srgbClr val="BCBC1C"/>
    </a:lt2>
    <a:accent1>
      <a:srgbClr val="3E90D0"/>
    </a:accent1>
    <a:accent2>
      <a:srgbClr val="D16C19"/>
    </a:accent2>
    <a:accent3>
      <a:srgbClr val="8F6EAA"/>
    </a:accent3>
    <a:accent4>
      <a:srgbClr val="FBBA00"/>
    </a:accent4>
    <a:accent5>
      <a:srgbClr val="BE006B"/>
    </a:accent5>
    <a:accent6>
      <a:srgbClr val="CAAE7A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hèm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rgbClr val="6B747B"/>
    </a:dk1>
    <a:lt1>
      <a:srgbClr val="FFFFFF"/>
    </a:lt1>
    <a:dk2>
      <a:srgbClr val="525CA3"/>
    </a:dk2>
    <a:lt2>
      <a:srgbClr val="BCBC1C"/>
    </a:lt2>
    <a:accent1>
      <a:srgbClr val="3E90D0"/>
    </a:accent1>
    <a:accent2>
      <a:srgbClr val="D16C19"/>
    </a:accent2>
    <a:accent3>
      <a:srgbClr val="8F6EAA"/>
    </a:accent3>
    <a:accent4>
      <a:srgbClr val="FBBA00"/>
    </a:accent4>
    <a:accent5>
      <a:srgbClr val="BE006B"/>
    </a:accent5>
    <a:accent6>
      <a:srgbClr val="CAAE7A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hèm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2611</Words>
  <Application>Microsoft Office PowerPoint</Application>
  <PresentationFormat>Personalizar</PresentationFormat>
  <Paragraphs>492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Diabetes, Doenças Cardiovasculares e Imunização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Vacinação contra influenza em pacientes com insuficiência cardíaca (IC), Dinamarca</vt:lpstr>
      <vt:lpstr>A vacinação contra a gripe reduz as mortes após o infarto do miocárdio</vt:lpstr>
      <vt:lpstr>Apresentação do PowerPoint</vt:lpstr>
      <vt:lpstr>Apresentação do PowerPoint</vt:lpstr>
      <vt:lpstr>Apresentação do PowerPoint</vt:lpstr>
      <vt:lpstr>Eficácia da Alta Dose vs. Dose Padrão da Vacina Contra Influenza em Adultos Idosos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Diabetes, Obesidade Doenças Cardiovasculares e Imunização</dc:title>
  <dc:creator>Maria Cristina Izar</dc:creator>
  <cp:lastModifiedBy>Iram de Jesus Alves Viegas</cp:lastModifiedBy>
  <cp:revision>15</cp:revision>
  <dcterms:created xsi:type="dcterms:W3CDTF">2023-05-22T23:42:30Z</dcterms:created>
  <dcterms:modified xsi:type="dcterms:W3CDTF">2023-05-23T11:40:04Z</dcterms:modified>
</cp:coreProperties>
</file>