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145707185" r:id="rId3"/>
    <p:sldId id="2147197736" r:id="rId4"/>
    <p:sldId id="429" r:id="rId5"/>
    <p:sldId id="2145707283" r:id="rId6"/>
    <p:sldId id="1812" r:id="rId7"/>
    <p:sldId id="2145707276" r:id="rId8"/>
    <p:sldId id="2145707277" r:id="rId9"/>
    <p:sldId id="2147197777" r:id="rId10"/>
    <p:sldId id="2145707293" r:id="rId11"/>
    <p:sldId id="2147197775" r:id="rId12"/>
    <p:sldId id="2145707286" r:id="rId13"/>
    <p:sldId id="273" r:id="rId14"/>
    <p:sldId id="2390" r:id="rId15"/>
    <p:sldId id="2147197769" r:id="rId16"/>
    <p:sldId id="2145707142" r:id="rId17"/>
    <p:sldId id="2147197776" r:id="rId18"/>
    <p:sldId id="21471977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0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95E75-95A4-468F-B21E-799E073F0BA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38E13-6369-45EB-9FD0-528E89BD97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9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886236" algn="l"/>
                <a:tab pos="1772473" algn="l"/>
                <a:tab pos="2658709" algn="l"/>
                <a:tab pos="3544946" algn="l"/>
                <a:tab pos="4431182" algn="l"/>
                <a:tab pos="5317419" algn="l"/>
                <a:tab pos="6203655" algn="l"/>
                <a:tab pos="7089892" algn="l"/>
                <a:tab pos="7976128" algn="l"/>
                <a:tab pos="8862365" algn="l"/>
                <a:tab pos="9748601" algn="l"/>
              </a:tabLst>
              <a:defRPr sz="19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20067" indent="-276949" eaLnBrk="0" hangingPunct="0">
              <a:tabLst>
                <a:tab pos="0" algn="l"/>
                <a:tab pos="886236" algn="l"/>
                <a:tab pos="1772473" algn="l"/>
                <a:tab pos="2658709" algn="l"/>
                <a:tab pos="3544946" algn="l"/>
                <a:tab pos="4431182" algn="l"/>
                <a:tab pos="5317419" algn="l"/>
                <a:tab pos="6203655" algn="l"/>
                <a:tab pos="7089892" algn="l"/>
                <a:tab pos="7976128" algn="l"/>
                <a:tab pos="8862365" algn="l"/>
                <a:tab pos="9748601" algn="l"/>
              </a:tabLst>
              <a:defRPr sz="19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07796" indent="-221559" eaLnBrk="0" hangingPunct="0">
              <a:tabLst>
                <a:tab pos="0" algn="l"/>
                <a:tab pos="886236" algn="l"/>
                <a:tab pos="1772473" algn="l"/>
                <a:tab pos="2658709" algn="l"/>
                <a:tab pos="3544946" algn="l"/>
                <a:tab pos="4431182" algn="l"/>
                <a:tab pos="5317419" algn="l"/>
                <a:tab pos="6203655" algn="l"/>
                <a:tab pos="7089892" algn="l"/>
                <a:tab pos="7976128" algn="l"/>
                <a:tab pos="8862365" algn="l"/>
                <a:tab pos="9748601" algn="l"/>
              </a:tabLst>
              <a:defRPr sz="19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550914" indent="-221559" eaLnBrk="0" hangingPunct="0">
              <a:tabLst>
                <a:tab pos="0" algn="l"/>
                <a:tab pos="886236" algn="l"/>
                <a:tab pos="1772473" algn="l"/>
                <a:tab pos="2658709" algn="l"/>
                <a:tab pos="3544946" algn="l"/>
                <a:tab pos="4431182" algn="l"/>
                <a:tab pos="5317419" algn="l"/>
                <a:tab pos="6203655" algn="l"/>
                <a:tab pos="7089892" algn="l"/>
                <a:tab pos="7976128" algn="l"/>
                <a:tab pos="8862365" algn="l"/>
                <a:tab pos="9748601" algn="l"/>
              </a:tabLst>
              <a:defRPr sz="19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994032" indent="-221559" eaLnBrk="0" hangingPunct="0">
              <a:tabLst>
                <a:tab pos="0" algn="l"/>
                <a:tab pos="886236" algn="l"/>
                <a:tab pos="1772473" algn="l"/>
                <a:tab pos="2658709" algn="l"/>
                <a:tab pos="3544946" algn="l"/>
                <a:tab pos="4431182" algn="l"/>
                <a:tab pos="5317419" algn="l"/>
                <a:tab pos="6203655" algn="l"/>
                <a:tab pos="7089892" algn="l"/>
                <a:tab pos="7976128" algn="l"/>
                <a:tab pos="8862365" algn="l"/>
                <a:tab pos="9748601" algn="l"/>
              </a:tabLst>
              <a:defRPr sz="19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437150" indent="-221559" defTabSz="43542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6236" algn="l"/>
                <a:tab pos="1772473" algn="l"/>
                <a:tab pos="2658709" algn="l"/>
                <a:tab pos="3544946" algn="l"/>
                <a:tab pos="4431182" algn="l"/>
                <a:tab pos="5317419" algn="l"/>
                <a:tab pos="6203655" algn="l"/>
                <a:tab pos="7089892" algn="l"/>
                <a:tab pos="7976128" algn="l"/>
                <a:tab pos="8862365" algn="l"/>
                <a:tab pos="9748601" algn="l"/>
              </a:tabLst>
              <a:defRPr sz="19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80269" indent="-221559" defTabSz="43542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6236" algn="l"/>
                <a:tab pos="1772473" algn="l"/>
                <a:tab pos="2658709" algn="l"/>
                <a:tab pos="3544946" algn="l"/>
                <a:tab pos="4431182" algn="l"/>
                <a:tab pos="5317419" algn="l"/>
                <a:tab pos="6203655" algn="l"/>
                <a:tab pos="7089892" algn="l"/>
                <a:tab pos="7976128" algn="l"/>
                <a:tab pos="8862365" algn="l"/>
                <a:tab pos="9748601" algn="l"/>
              </a:tabLst>
              <a:defRPr sz="19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323387" indent="-221559" defTabSz="43542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6236" algn="l"/>
                <a:tab pos="1772473" algn="l"/>
                <a:tab pos="2658709" algn="l"/>
                <a:tab pos="3544946" algn="l"/>
                <a:tab pos="4431182" algn="l"/>
                <a:tab pos="5317419" algn="l"/>
                <a:tab pos="6203655" algn="l"/>
                <a:tab pos="7089892" algn="l"/>
                <a:tab pos="7976128" algn="l"/>
                <a:tab pos="8862365" algn="l"/>
                <a:tab pos="9748601" algn="l"/>
              </a:tabLst>
              <a:defRPr sz="19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66505" indent="-221559" defTabSz="43542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6236" algn="l"/>
                <a:tab pos="1772473" algn="l"/>
                <a:tab pos="2658709" algn="l"/>
                <a:tab pos="3544946" algn="l"/>
                <a:tab pos="4431182" algn="l"/>
                <a:tab pos="5317419" algn="l"/>
                <a:tab pos="6203655" algn="l"/>
                <a:tab pos="7089892" algn="l"/>
                <a:tab pos="7976128" algn="l"/>
                <a:tab pos="8862365" algn="l"/>
                <a:tab pos="9748601" algn="l"/>
              </a:tabLst>
              <a:defRPr sz="19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39B2052D-975E-4BD5-B9F7-0A2986FC9556}" type="slidenum">
              <a:rPr lang="pt-BR" altLang="pt-BR" sz="1200">
                <a:solidFill>
                  <a:srgbClr val="000000"/>
                </a:solidFill>
              </a:rPr>
              <a:pPr eaLnBrk="1" hangingPunct="1"/>
              <a:t>4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16" y="4342722"/>
            <a:ext cx="5485768" cy="41149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55696-75C0-4B01-9783-594EC7E8A5A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0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FB4D9-15BA-4676-9C7A-309DDBA29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CF37D7-5CE4-477E-B76C-5C5672FD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A0E316-BB6E-4210-89F6-2971580A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4C0-D78C-406D-9AF6-071EE65E839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5B60DD-58EB-4D92-A545-5268B934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2B92A3-2014-4634-84BF-B4ED99E6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2C44-D29C-41E8-8ECF-04B3937625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5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FBB06-BB09-430F-82E7-C6F3B2E3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4B5E45-D3B5-4C6C-B320-33D45ADDF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F26940-D4C4-4C86-ABA0-E7D03F79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4C0-D78C-406D-9AF6-071EE65E839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BC8169-78BB-46C0-A818-6FDCDA06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CD9422-E0B4-4E09-873B-D9909D80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2C44-D29C-41E8-8ECF-04B3937625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7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1BAD39E-188A-4689-B2F4-97B71478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6E51FE-9EB3-4576-909B-76E3EB763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AFF46E-283B-40C1-9992-9FBD80A2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4C0-D78C-406D-9AF6-071EE65E839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BF0A40-08B6-4C87-AF53-ED1DEC96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DE3218-86AC-469A-B312-6CAC1475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2C44-D29C-41E8-8ECF-04B3937625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09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11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E0A37-A25E-45AE-9D9C-20EF34E8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926292-7C57-4C36-ADDD-5BDDA0672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520C9C-0788-413D-91A4-302210FB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4C0-D78C-406D-9AF6-071EE65E839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158498-AADF-4337-9850-CDBDC439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8CDC36-1664-4EE5-B767-C712339E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2C44-D29C-41E8-8ECF-04B3937625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7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97BAF-F62E-436D-9563-44D44C56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14846F-AFD6-4C89-93E0-3EB1D1C4D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055E67-DCCB-48A4-9C67-D1265F2A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4C0-D78C-406D-9AF6-071EE65E839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5F985E-94E1-4972-B183-3008CB9B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D4C719-A61B-41F5-9533-7C7EFEED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2C44-D29C-41E8-8ECF-04B3937625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9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24A12B-4C94-44FF-8FD5-C89365BB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B10925-3D61-4776-BF66-30758816E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699A8-FF8A-4C3A-ABDF-B3F2463D5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3906E2-8253-4E2D-8CC6-B02317B8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4C0-D78C-406D-9AF6-071EE65E839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1439F9-2430-452D-9543-ACAAF5CA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611904-23FA-4865-8119-5EDF11B9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2C44-D29C-41E8-8ECF-04B3937625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1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E4166-F3C6-4284-9658-9761A483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82121A-594A-4FDE-8F5E-09D961932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E560D0-8833-4C1B-AB09-4A2916897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ADB3FC-C085-4DE1-A972-060A25F10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CED9A2-44A2-4BA7-8BB3-51BEC9194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DBDD8D-3115-4040-A329-6E488B4E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4C0-D78C-406D-9AF6-071EE65E839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3AAF2CE-BE22-48D2-8DA3-2BC2E476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40ED4B0-741F-4112-8065-DECAEAC4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2C44-D29C-41E8-8ECF-04B3937625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D2FEF-1C50-4D17-98A9-34B3E3ED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5CE795-A098-408D-8377-0741120D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4C0-D78C-406D-9AF6-071EE65E839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13933C-0EC4-4989-B1ED-A5BD92B4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185276-48D5-406F-B90A-4FC0151F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2C44-D29C-41E8-8ECF-04B3937625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B035E7-B141-40E6-8E7F-B3F6AC12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4C0-D78C-406D-9AF6-071EE65E839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B1BE47-9182-4B12-805B-E5C1A00F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71DA2B-8103-4C5E-B27B-31C37E4C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2C44-D29C-41E8-8ECF-04B3937625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1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08B36-01B4-474D-9FD1-524831EC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000CAC-A9C6-4FEF-9EEF-181A7FDDB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61572C-6654-4A7B-8310-3619F9681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822C5E-2434-4E47-9E1B-27C2C10B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4C0-D78C-406D-9AF6-071EE65E839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C19ABA-9B3C-4998-9838-89EC71FC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8885EE-1E33-45BA-8809-5771E53E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2C44-D29C-41E8-8ECF-04B3937625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8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0E600-4ABC-436C-91E9-2E51BD85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02974F-89F1-4F8F-9637-E980B01B8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1CD755-5E79-4601-89A8-590482329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9AE40E-917E-4680-8CB0-CB28CAF0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94C0-D78C-406D-9AF6-071EE65E839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2B3129-82A4-4636-A65E-8F904E23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E54526-88F9-4279-B12B-0BA084CE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2C44-D29C-41E8-8ECF-04B3937625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2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B1B29E2-6C76-43B9-9668-ACE39BB6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E760DA-9585-42DB-B7DD-44711B0F5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C0FC92-9E96-4915-AC59-57996D348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94C0-D78C-406D-9AF6-071EE65E839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808C90-73EB-4B79-A5D3-DA72296F1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804BA6-339F-484E-B7CE-7D3C476F7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D2C44-D29C-41E8-8ECF-04B3937625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sbim.org.b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AC99E6C-604A-41B6-A65A-7BF6D453E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4626687"/>
            <a:ext cx="8436297" cy="150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SzPct val="100000"/>
            </a:pPr>
            <a:r>
              <a:rPr lang="en-GB" altLang="pt-BR" sz="3200" dirty="0">
                <a:solidFill>
                  <a:srgbClr val="000000"/>
                </a:solidFill>
                <a:ea typeface="Arial Unicode MS" pitchFamily="34" charset="-128"/>
              </a:rPr>
              <a:t>Juarez Cunha</a:t>
            </a:r>
          </a:p>
          <a:p>
            <a:pPr algn="ctr">
              <a:buSzPct val="100000"/>
            </a:pPr>
            <a:endParaRPr lang="en-GB" altLang="pt-BR" sz="1200" dirty="0">
              <a:solidFill>
                <a:srgbClr val="000000"/>
              </a:solidFill>
              <a:ea typeface="Arial Unicode MS" pitchFamily="34" charset="-128"/>
            </a:endParaRPr>
          </a:p>
          <a:p>
            <a:pPr algn="ctr">
              <a:buSzPct val="100000"/>
            </a:pPr>
            <a:r>
              <a:rPr lang="en-GB" altLang="pt-BR" sz="1600" dirty="0" err="1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Pediatra</a:t>
            </a:r>
            <a:r>
              <a:rPr lang="en-GB" altLang="pt-BR" sz="1600" dirty="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 e </a:t>
            </a:r>
            <a:r>
              <a:rPr lang="en-GB" altLang="pt-BR" sz="1600" dirty="0" err="1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Intensivista</a:t>
            </a:r>
            <a:r>
              <a:rPr lang="en-GB" altLang="pt-BR" sz="1600" dirty="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en-GB" altLang="pt-BR" sz="1600" dirty="0" err="1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Pediátrico</a:t>
            </a:r>
            <a:endParaRPr lang="en-GB" altLang="pt-BR" sz="1600" dirty="0">
              <a:solidFill>
                <a:srgbClr val="000000"/>
              </a:solidFill>
              <a:ea typeface="Arial Unicode MS" pitchFamily="34" charset="-128"/>
              <a:cs typeface="Arial" pitchFamily="34" charset="0"/>
            </a:endParaRPr>
          </a:p>
          <a:p>
            <a:pPr algn="ctr">
              <a:buSzPct val="100000"/>
            </a:pPr>
            <a:r>
              <a:rPr lang="en-GB" altLang="pt-BR" sz="1600" dirty="0" err="1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Diretor</a:t>
            </a:r>
            <a:r>
              <a:rPr lang="en-GB" altLang="pt-BR" sz="1600" dirty="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 da </a:t>
            </a:r>
            <a:r>
              <a:rPr lang="en-GB" altLang="pt-BR" sz="1600" dirty="0" err="1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Sociedade</a:t>
            </a:r>
            <a:r>
              <a:rPr lang="en-GB" altLang="pt-BR" sz="1600" dirty="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en-GB" altLang="pt-BR" sz="1600" dirty="0" err="1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Brasileira</a:t>
            </a:r>
            <a:r>
              <a:rPr lang="en-GB" altLang="pt-BR" sz="1600" dirty="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 de </a:t>
            </a:r>
            <a:r>
              <a:rPr lang="en-GB" altLang="pt-BR" sz="1600" dirty="0" err="1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Imunizações</a:t>
            </a:r>
            <a:r>
              <a:rPr lang="en-GB" altLang="pt-BR" sz="1600" dirty="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t>- SBIm </a:t>
            </a:r>
          </a:p>
          <a:p>
            <a:pPr algn="ctr">
              <a:buSzPct val="100000"/>
            </a:pPr>
            <a:endParaRPr lang="en-GB" altLang="pt-BR" sz="1600" dirty="0">
              <a:solidFill>
                <a:srgbClr val="0000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931090-3478-4372-9EB8-79B136290FB7}"/>
              </a:ext>
            </a:extLst>
          </p:cNvPr>
          <p:cNvSpPr txBox="1"/>
          <p:nvPr/>
        </p:nvSpPr>
        <p:spPr>
          <a:xfrm>
            <a:off x="1833562" y="2523179"/>
            <a:ext cx="852487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Roboto" panose="02000000000000000000" pitchFamily="2" charset="0"/>
              </a:rPr>
              <a:t>I</a:t>
            </a:r>
            <a:r>
              <a:rPr lang="pt-BR" sz="36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munização de pessoas que vivem com diabetes </a:t>
            </a:r>
            <a:r>
              <a:rPr lang="pt-BR" sz="3600" dirty="0">
                <a:solidFill>
                  <a:schemeClr val="bg1"/>
                </a:solidFill>
                <a:latin typeface="Roboto" panose="02000000000000000000" pitchFamily="2" charset="0"/>
              </a:rPr>
              <a:t>e/ou </a:t>
            </a:r>
            <a:r>
              <a:rPr lang="pt-BR" sz="36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obesidade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Imagem 14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21626688-2E28-4408-5EC3-2E161C37B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7" t="12816" r="13590" b="16801"/>
          <a:stretch/>
        </p:blipFill>
        <p:spPr>
          <a:xfrm>
            <a:off x="225861" y="0"/>
            <a:ext cx="3698483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2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39020" y="423845"/>
            <a:ext cx="97065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Outras vacinas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Todas as vacinas recomendadas para a idade podem e devem ser utilizadas em pessoas com DM.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Aproveitar as oportunidades para vacinar, obedecendo regras e intervalos quando necessário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Eventos adversos das vacinas em DM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Não são mais frequentes que na população em geral.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sua maioria locais e leves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39020" y="6434155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Kochems</a:t>
            </a:r>
            <a:r>
              <a:rPr lang="en-US" sz="800" dirty="0"/>
              <a:t> K et al. </a:t>
            </a:r>
            <a:r>
              <a:rPr lang="pt-BR" sz="800" dirty="0"/>
              <a:t>Hum </a:t>
            </a:r>
            <a:r>
              <a:rPr lang="pt-BR" sz="800" dirty="0" err="1"/>
              <a:t>VaccinImmunother</a:t>
            </a:r>
            <a:r>
              <a:rPr lang="pt-BR" sz="800" dirty="0"/>
              <a:t> </a:t>
            </a:r>
            <a:r>
              <a:rPr lang="en-US" sz="800" dirty="0"/>
              <a:t>2017 Jul 25:0</a:t>
            </a:r>
            <a:endParaRPr lang="pt-BR" sz="800" dirty="0"/>
          </a:p>
          <a:p>
            <a:r>
              <a:rPr lang="pt-BR" sz="800" dirty="0"/>
              <a:t>Diretrizes da Sociedade Brasileira de Diabetes (2015-2016) / Adolfo </a:t>
            </a:r>
            <a:r>
              <a:rPr lang="pt-BR" sz="800" dirty="0" err="1"/>
              <a:t>Milech</a:t>
            </a:r>
            <a:r>
              <a:rPr lang="pt-BR" sz="800" dirty="0"/>
              <a:t>...[et. al.]; organização José </a:t>
            </a:r>
            <a:r>
              <a:rPr lang="pt-BR" sz="800" dirty="0" err="1"/>
              <a:t>Egidio</a:t>
            </a:r>
            <a:r>
              <a:rPr lang="pt-BR" sz="800" dirty="0"/>
              <a:t> Paulo de Oliveira, Sérgio </a:t>
            </a:r>
            <a:r>
              <a:rPr lang="pt-BR" sz="800" dirty="0" err="1"/>
              <a:t>Vencio</a:t>
            </a:r>
            <a:r>
              <a:rPr lang="pt-BR" sz="800" dirty="0"/>
              <a:t> - São Paulo: A.C. Farmacêutica, 2016. </a:t>
            </a:r>
          </a:p>
        </p:txBody>
      </p:sp>
    </p:spTree>
    <p:extLst>
      <p:ext uri="{BB962C8B-B14F-4D97-AF65-F5344CB8AC3E}">
        <p14:creationId xmlns:p14="http://schemas.microsoft.com/office/powerpoint/2010/main" val="415492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2A21B6-BC0B-E931-0367-6CADE9BF6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93" y="0"/>
            <a:ext cx="10335001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0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AF0D38-3F8F-1F3B-D005-AE0E2B400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50" r="14667"/>
          <a:stretch/>
        </p:blipFill>
        <p:spPr>
          <a:xfrm>
            <a:off x="1762760" y="35116"/>
            <a:ext cx="8666480" cy="6858000"/>
          </a:xfrm>
          <a:prstGeom prst="rect">
            <a:avLst/>
          </a:prstGeom>
        </p:spPr>
      </p:pic>
      <p:sp>
        <p:nvSpPr>
          <p:cNvPr id="4" name="Retângulo 7">
            <a:extLst>
              <a:ext uri="{FF2B5EF4-FFF2-40B4-BE49-F238E27FC236}">
                <a16:creationId xmlns:a16="http://schemas.microsoft.com/office/drawing/2014/main" xmlns="" id="{540889F6-C4EA-4F3E-83D7-18BE12B436E4}"/>
              </a:ext>
            </a:extLst>
          </p:cNvPr>
          <p:cNvSpPr/>
          <p:nvPr/>
        </p:nvSpPr>
        <p:spPr>
          <a:xfrm rot="5400000">
            <a:off x="6253211" y="2885264"/>
            <a:ext cx="4994084" cy="675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00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Arial" pitchFamily="34" charset="0"/>
                <a:ea typeface="+mn-ea"/>
                <a:cs typeface="Arial" pitchFamily="34" charset="0"/>
              </a:rPr>
              <a:t>Vacinação de contactantes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proteção indireta é fundamental na redução de risco de transmissão de doenças para pacientes de risco</a:t>
            </a:r>
          </a:p>
          <a:p>
            <a:r>
              <a:rPr lang="pt-BR" dirty="0"/>
              <a:t>Varicela, coqueluche, gripe entre outras são doenças imunopreveníveis</a:t>
            </a:r>
          </a:p>
          <a:p>
            <a:r>
              <a:rPr lang="pt-BR" dirty="0"/>
              <a:t>Profissionais da Saúde!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256241" y="6550224"/>
            <a:ext cx="194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Fonte: www.sbim.org.br</a:t>
            </a:r>
          </a:p>
        </p:txBody>
      </p:sp>
    </p:spTree>
    <p:extLst>
      <p:ext uri="{BB962C8B-B14F-4D97-AF65-F5344CB8AC3E}">
        <p14:creationId xmlns:p14="http://schemas.microsoft.com/office/powerpoint/2010/main" val="162735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BBC25A-80F1-4ECC-B890-5F69A1A34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1"/>
          <a:stretch/>
        </p:blipFill>
        <p:spPr>
          <a:xfrm>
            <a:off x="981075" y="980727"/>
            <a:ext cx="9491313" cy="520094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4E8544-A687-4F24-BAA0-F3868FA2741D}"/>
              </a:ext>
            </a:extLst>
          </p:cNvPr>
          <p:cNvSpPr/>
          <p:nvPr/>
        </p:nvSpPr>
        <p:spPr>
          <a:xfrm>
            <a:off x="2423592" y="6158770"/>
            <a:ext cx="642671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prstClr val="black"/>
                </a:solidFill>
                <a:latin typeface="Calibri"/>
              </a:rPr>
              <a:t>https://www.who.int/emergencies/ten-threats-to-global-health-in-2019</a:t>
            </a:r>
          </a:p>
          <a:p>
            <a:pPr>
              <a:defRPr/>
            </a:pPr>
            <a:r>
              <a:rPr lang="en-US" sz="750" dirty="0"/>
              <a:t>MacDonald and the SAGE Working Group on Vaccine Hesitancy. "Vaccine hesitancy: Definition, scope and determinants" in Vaccine, Volume 33, Issue 34, 2015, Pages 4161-4164</a:t>
            </a:r>
            <a:endParaRPr lang="en-US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1A2D10-270C-4159-931B-89E9D3EB9A9F}"/>
              </a:ext>
            </a:extLst>
          </p:cNvPr>
          <p:cNvSpPr/>
          <p:nvPr/>
        </p:nvSpPr>
        <p:spPr>
          <a:xfrm>
            <a:off x="6594082" y="965485"/>
            <a:ext cx="3800475" cy="1240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Calibri"/>
              </a:rPr>
              <a:t>Hesitação em vacinar</a:t>
            </a:r>
          </a:p>
          <a:p>
            <a:pPr algn="just">
              <a:defRPr/>
            </a:pPr>
            <a:r>
              <a:rPr lang="pt-BR" sz="1500" b="1" dirty="0">
                <a:solidFill>
                  <a:schemeClr val="tx1"/>
                </a:solidFill>
              </a:rPr>
              <a:t>atraso em aceitar ou a recusa das vacinas recomendadas, apesar de sua disponibilidade nos serviços de saúde.</a:t>
            </a:r>
            <a:endParaRPr lang="en-US" sz="15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8415CD-D2B3-4E7C-A152-E538CC09888A}"/>
              </a:ext>
            </a:extLst>
          </p:cNvPr>
          <p:cNvSpPr txBox="1"/>
          <p:nvPr/>
        </p:nvSpPr>
        <p:spPr>
          <a:xfrm>
            <a:off x="1257673" y="95944"/>
            <a:ext cx="5438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Baixas coberturas vacinais</a:t>
            </a:r>
            <a:endParaRPr lang="en-US" dirty="0"/>
          </a:p>
        </p:txBody>
      </p:sp>
      <p:pic>
        <p:nvPicPr>
          <p:cNvPr id="7" name="Imagem 3">
            <a:extLst>
              <a:ext uri="{FF2B5EF4-FFF2-40B4-BE49-F238E27FC236}">
                <a16:creationId xmlns:a16="http://schemas.microsoft.com/office/drawing/2014/main" xmlns="" id="{8EC2F22E-12AD-44B4-A9FB-D58A3772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06" y="2496832"/>
            <a:ext cx="2526106" cy="236703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20725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54DB89-4888-67DB-860B-C22B6D3DD0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9402" y="943208"/>
            <a:ext cx="6854038" cy="4540800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F1210A-2A48-4BD5-6D9E-286226E7F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75" y="1298877"/>
            <a:ext cx="8073354" cy="4764277"/>
          </a:xfrm>
          <a:prstGeom prst="rect">
            <a:avLst/>
          </a:prstGeom>
        </p:spPr>
      </p:pic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xmlns="" id="{DD2F614A-E04B-97FF-1787-FED52767B811}"/>
              </a:ext>
            </a:extLst>
          </p:cNvPr>
          <p:cNvSpPr txBox="1">
            <a:spLocks/>
          </p:cNvSpPr>
          <p:nvPr/>
        </p:nvSpPr>
        <p:spPr>
          <a:xfrm>
            <a:off x="1072474" y="112238"/>
            <a:ext cx="64154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28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pt-BR" dirty="0"/>
              <a:t>Importância da recomendação médica </a:t>
            </a:r>
          </a:p>
          <a:p>
            <a:r>
              <a:rPr lang="pt-BR" dirty="0"/>
              <a:t>para efetivação da vacinação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CDA032-1980-9F3D-BA8B-EDBECFB697BE}"/>
              </a:ext>
            </a:extLst>
          </p:cNvPr>
          <p:cNvSpPr txBox="1"/>
          <p:nvPr/>
        </p:nvSpPr>
        <p:spPr>
          <a:xfrm>
            <a:off x="683761" y="6451074"/>
            <a:ext cx="11363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CENTERS FOR DISEASE CONTROL AND PREVENTION. Adult Immunization: Knowledge, Attitudes, and Practices -- DeKalb and Fulton Counties, Georgia, 1988. Morbidity and Mortality Weekly Report, 37(43): 657-661, 1988.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Disponível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&lt;https://www.cdc.gov/mmwr/preview/mmwrhtml/00021583.htm&gt;.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Acesso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13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CF48CA-9CCF-A42B-775D-50325B09326D}"/>
              </a:ext>
            </a:extLst>
          </p:cNvPr>
          <p:cNvSpPr/>
          <p:nvPr/>
        </p:nvSpPr>
        <p:spPr>
          <a:xfrm>
            <a:off x="7752080" y="741680"/>
            <a:ext cx="721360" cy="557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5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4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63107861-E35F-C9EE-04EA-94D457D19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7" t="12816" r="13590" b="16801"/>
          <a:stretch/>
        </p:blipFill>
        <p:spPr>
          <a:xfrm>
            <a:off x="10492399" y="0"/>
            <a:ext cx="1557064" cy="682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EFD156-B102-84E4-692E-C4D942A4C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46" r="1169" b="6814"/>
          <a:stretch/>
        </p:blipFill>
        <p:spPr>
          <a:xfrm>
            <a:off x="142537" y="875061"/>
            <a:ext cx="12049463" cy="5708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8DFEB3-210F-BB24-2B93-DB636142C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470" y="837835"/>
            <a:ext cx="9144000" cy="51823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12169B-42A3-4712-C901-5E7149AA1B68}"/>
              </a:ext>
            </a:extLst>
          </p:cNvPr>
          <p:cNvSpPr txBox="1"/>
          <p:nvPr/>
        </p:nvSpPr>
        <p:spPr>
          <a:xfrm>
            <a:off x="629920" y="71120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Informação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0984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4FFDA6-36AB-51C3-A00F-89C7D5F3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669" y="1788095"/>
            <a:ext cx="6788848" cy="3063492"/>
          </a:xfrm>
          <a:prstGeom prst="rect">
            <a:avLst/>
          </a:prstGeom>
        </p:spPr>
      </p:pic>
      <p:pic>
        <p:nvPicPr>
          <p:cNvPr id="4" name="Imagem 14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63107861-E35F-C9EE-04EA-94D457D19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87" t="12816" r="13590" b="16801"/>
          <a:stretch/>
        </p:blipFill>
        <p:spPr>
          <a:xfrm>
            <a:off x="10492399" y="0"/>
            <a:ext cx="1557064" cy="682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B94805-DC33-00CE-B64E-3DDA44DD6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14" y="1277585"/>
            <a:ext cx="3797495" cy="37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8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1">
            <a:extLst>
              <a:ext uri="{FF2B5EF4-FFF2-40B4-BE49-F238E27FC236}">
                <a16:creationId xmlns:a16="http://schemas.microsoft.com/office/drawing/2014/main" xmlns="" id="{872A84A2-DABE-4981-BFCF-EC52EA55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0136" y="5805265"/>
            <a:ext cx="2735044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altLang="pt-BR" sz="3200" dirty="0">
                <a:solidFill>
                  <a:schemeClr val="tx1"/>
                </a:solidFill>
              </a:rPr>
              <a:t>Juarez Cunha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altLang="pt-BR" dirty="0">
                <a:solidFill>
                  <a:schemeClr val="tx1"/>
                </a:solidFill>
              </a:rPr>
              <a:t>jcunha58@gmail.com</a:t>
            </a:r>
            <a:endParaRPr lang="pt-BR" altLang="pt-BR" sz="3200" dirty="0">
              <a:solidFill>
                <a:schemeClr val="tx1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7ACD4E81-C56E-61FD-0194-9A8068DD6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0" y="901669"/>
            <a:ext cx="10420349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pt-BR" altLang="pt-BR" sz="3600" dirty="0">
                <a:solidFill>
                  <a:schemeClr val="tx1"/>
                </a:solidFill>
                <a:cs typeface="Arial" charset="0"/>
              </a:rPr>
              <a:t>“Uma vacina não administrada é 100% ineficaz!”</a:t>
            </a:r>
          </a:p>
          <a:p>
            <a:pPr eaLnBrk="1" hangingPunct="1">
              <a:buSzPct val="100000"/>
            </a:pPr>
            <a:r>
              <a:rPr lang="pt-BR" altLang="pt-BR" sz="1600" dirty="0">
                <a:solidFill>
                  <a:schemeClr val="tx1"/>
                </a:solidFill>
                <a:cs typeface="Arial" charset="0"/>
              </a:rPr>
              <a:t>	    Dale W. </a:t>
            </a:r>
            <a:r>
              <a:rPr lang="pt-BR" altLang="pt-BR" sz="1600" dirty="0" err="1">
                <a:solidFill>
                  <a:schemeClr val="tx1"/>
                </a:solidFill>
                <a:cs typeface="Arial" charset="0"/>
              </a:rPr>
              <a:t>Bratzler</a:t>
            </a:r>
            <a:r>
              <a:rPr lang="pt-BR" altLang="pt-BR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en-US" sz="1600" dirty="0">
                <a:solidFill>
                  <a:schemeClr val="tx1"/>
                </a:solidFill>
              </a:rPr>
              <a:t>	    College of Public Health</a:t>
            </a:r>
          </a:p>
          <a:p>
            <a:pPr fontAlgn="base"/>
            <a:r>
              <a:rPr lang="en-US" sz="1600" dirty="0">
                <a:solidFill>
                  <a:schemeClr val="tx1"/>
                </a:solidFill>
              </a:rPr>
              <a:t>	    University of Oklahoma Health Sciences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9D7C1D-D093-457F-961D-471F0B9C5672}"/>
              </a:ext>
            </a:extLst>
          </p:cNvPr>
          <p:cNvSpPr txBox="1"/>
          <p:nvPr/>
        </p:nvSpPr>
        <p:spPr>
          <a:xfrm>
            <a:off x="4985384" y="3429000"/>
            <a:ext cx="2845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SzPct val="100000"/>
            </a:pPr>
            <a:r>
              <a:rPr lang="pt-BR" altLang="pt-BR" sz="4400" dirty="0">
                <a:solidFill>
                  <a:schemeClr val="tx1"/>
                </a:solidFill>
                <a:cs typeface="Arial" charset="0"/>
              </a:rPr>
              <a:t>Obrigado!</a:t>
            </a:r>
          </a:p>
        </p:txBody>
      </p:sp>
      <p:pic>
        <p:nvPicPr>
          <p:cNvPr id="4" name="Imagem 14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63107861-E35F-C9EE-04EA-94D457D19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7" t="12816" r="13590" b="16801"/>
          <a:stretch/>
        </p:blipFill>
        <p:spPr>
          <a:xfrm>
            <a:off x="10492399" y="0"/>
            <a:ext cx="1557064" cy="6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352" y="586342"/>
            <a:ext cx="7928999" cy="970450"/>
          </a:xfrm>
        </p:spPr>
        <p:txBody>
          <a:bodyPr>
            <a:noAutofit/>
          </a:bodyPr>
          <a:lstStyle/>
          <a:p>
            <a:r>
              <a:rPr lang="pt-BR" sz="4000" dirty="0"/>
              <a:t>Declaração de Conflito de Interesses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bg-BG" sz="3200" dirty="0"/>
              <a:t/>
            </a:r>
            <a:br>
              <a:rPr lang="bg-BG" sz="3200" dirty="0"/>
            </a:br>
            <a:r>
              <a:rPr lang="pt-BR" sz="2400" dirty="0" err="1">
                <a:latin typeface="+mn-lt"/>
              </a:rPr>
              <a:t>D</a:t>
            </a:r>
            <a:r>
              <a:rPr lang="bg-BG" sz="2400" dirty="0">
                <a:latin typeface="+mn-lt"/>
              </a:rPr>
              <a:t>r</a:t>
            </a:r>
            <a:r>
              <a:rPr lang="pt-BR" sz="2400" dirty="0">
                <a:latin typeface="+mn-lt"/>
              </a:rPr>
              <a:t>. </a:t>
            </a:r>
            <a:r>
              <a:rPr lang="bg-BG" sz="2400" dirty="0">
                <a:latin typeface="+mn-lt"/>
              </a:rPr>
              <a:t>Juarez Cunha</a:t>
            </a:r>
            <a:r>
              <a:rPr lang="pt-BR" sz="2400" dirty="0">
                <a:latin typeface="+mn-lt"/>
              </a:rPr>
              <a:t> – CRM/R</a:t>
            </a:r>
            <a:r>
              <a:rPr lang="bg-BG" sz="2400" dirty="0">
                <a:latin typeface="+mn-lt"/>
              </a:rPr>
              <a:t>S</a:t>
            </a:r>
            <a:r>
              <a:rPr lang="pt-BR" sz="2400" dirty="0">
                <a:latin typeface="+mn-lt"/>
              </a:rPr>
              <a:t>: </a:t>
            </a:r>
            <a:r>
              <a:rPr lang="bg-BG" sz="2400" dirty="0">
                <a:latin typeface="+mn-lt"/>
              </a:rPr>
              <a:t>11928</a:t>
            </a:r>
            <a:endParaRPr lang="pt-B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065" y="2215913"/>
            <a:ext cx="10296525" cy="4351339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pt-BR" sz="2000" dirty="0"/>
              <a:t>De acordo com a Resolução 1595 / 2000 do Conselho Federal de Medicina e com a RDC 96/2008 da ANVISA, declaro que:</a:t>
            </a:r>
          </a:p>
          <a:p>
            <a:pPr>
              <a:buNone/>
            </a:pPr>
            <a:endParaRPr lang="pt-BR" sz="2000" dirty="0"/>
          </a:p>
          <a:p>
            <a:r>
              <a:rPr lang="pt-BR" sz="2000" b="1" kern="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Tenho participado eventualmente como palestrante convidado e consultor de vários laboratórios da área de vacinas.</a:t>
            </a:r>
          </a:p>
          <a:p>
            <a:endParaRPr lang="pt-BR" sz="2000" b="1" kern="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pt-BR" sz="2000" b="1" kern="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Atuo no mercado privado de vacinas.</a:t>
            </a:r>
          </a:p>
          <a:p>
            <a:endParaRPr lang="pt-BR" sz="2000" b="1" kern="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pt-BR" sz="2000" b="1" kern="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Não possuo vínculo trabalhista ou ações de quaisquer companhias farmacêuticas.</a:t>
            </a:r>
          </a:p>
          <a:p>
            <a:endParaRPr lang="pt-BR" sz="2000" b="1" kern="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pt-BR" sz="2000" b="1" kern="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Os meus pré-requisitos para participar destas atividades são a autonomia do pensamento científico, a independência de opiniões e a liberdade de expressão.</a:t>
            </a:r>
          </a:p>
        </p:txBody>
      </p:sp>
    </p:spTree>
    <p:extLst>
      <p:ext uri="{BB962C8B-B14F-4D97-AF65-F5344CB8AC3E}">
        <p14:creationId xmlns:p14="http://schemas.microsoft.com/office/powerpoint/2010/main" val="8297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>
            <a:extLst>
              <a:ext uri="{FF2B5EF4-FFF2-40B4-BE49-F238E27FC236}">
                <a16:creationId xmlns:a16="http://schemas.microsoft.com/office/drawing/2014/main" xmlns="" id="{DECF15CA-FB0E-1C8B-7EB2-E82A7632B3B5}"/>
              </a:ext>
            </a:extLst>
          </p:cNvPr>
          <p:cNvSpPr txBox="1"/>
          <p:nvPr/>
        </p:nvSpPr>
        <p:spPr>
          <a:xfrm>
            <a:off x="263221" y="1045625"/>
            <a:ext cx="780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As vacinas são consideradas a maior conquista no campo da saúde pública.</a:t>
            </a:r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xmlns="" id="{D1D8AE49-01F7-4EA6-EFF6-BFC9BB0C3A9C}"/>
              </a:ext>
            </a:extLst>
          </p:cNvPr>
          <p:cNvSpPr txBox="1"/>
          <p:nvPr/>
        </p:nvSpPr>
        <p:spPr>
          <a:xfrm>
            <a:off x="187068" y="4685422"/>
            <a:ext cx="959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Erradicamos doenças como a varíola e outras foram controladas ou eliminadas como a coqueluche, a pólio e a  rubéola.</a:t>
            </a:r>
          </a:p>
        </p:txBody>
      </p:sp>
      <p:sp>
        <p:nvSpPr>
          <p:cNvPr id="4" name="CaixaDeTexto 2">
            <a:extLst>
              <a:ext uri="{FF2B5EF4-FFF2-40B4-BE49-F238E27FC236}">
                <a16:creationId xmlns:a16="http://schemas.microsoft.com/office/drawing/2014/main" xmlns="" id="{2A99A05B-D93E-797C-03E8-D72E032C90E4}"/>
              </a:ext>
            </a:extLst>
          </p:cNvPr>
          <p:cNvSpPr txBox="1"/>
          <p:nvPr/>
        </p:nvSpPr>
        <p:spPr>
          <a:xfrm>
            <a:off x="203817" y="2932806"/>
            <a:ext cx="959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As vacinas evitam aproximadamente 3 milhões de mortes/ano no mundo.</a:t>
            </a:r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xmlns="" id="{9607B868-2767-9FF5-EC67-B49F17E74A50}"/>
              </a:ext>
            </a:extLst>
          </p:cNvPr>
          <p:cNvSpPr txBox="1"/>
          <p:nvPr/>
        </p:nvSpPr>
        <p:spPr>
          <a:xfrm>
            <a:off x="203817" y="3694361"/>
            <a:ext cx="959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As vacinas contribuíram com aumento de aproximadamente 30 anos na expectativa de vida do brasileiro.</a:t>
            </a:r>
          </a:p>
        </p:txBody>
      </p:sp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6712A4C4-0D7E-3B95-8348-10EC00F3B82F}"/>
              </a:ext>
            </a:extLst>
          </p:cNvPr>
          <p:cNvSpPr txBox="1"/>
          <p:nvPr/>
        </p:nvSpPr>
        <p:spPr>
          <a:xfrm>
            <a:off x="203817" y="5637044"/>
            <a:ext cx="9747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Apesar disso encontramos indivíduos, familiares e responsáveis, assim como profissionais da saúde, que hesitam em vacinar ou são contra as vacinas.</a:t>
            </a:r>
          </a:p>
        </p:txBody>
      </p:sp>
      <p:sp>
        <p:nvSpPr>
          <p:cNvPr id="9" name="CaixaDeTexto 2">
            <a:extLst>
              <a:ext uri="{FF2B5EF4-FFF2-40B4-BE49-F238E27FC236}">
                <a16:creationId xmlns:a16="http://schemas.microsoft.com/office/drawing/2014/main" xmlns="" id="{2156E332-8423-8C1A-85E6-7359E9056DFD}"/>
              </a:ext>
            </a:extLst>
          </p:cNvPr>
          <p:cNvSpPr txBox="1"/>
          <p:nvPr/>
        </p:nvSpPr>
        <p:spPr>
          <a:xfrm>
            <a:off x="203818" y="1906021"/>
            <a:ext cx="780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Proporcionam prevenção e promoção da saúde, tanto para o individuo e, em especial, para a coletividade.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78B401FB-025B-235B-9297-DBBD8CC5C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t="5670" r="50371" b="7391"/>
          <a:stretch/>
        </p:blipFill>
        <p:spPr bwMode="auto">
          <a:xfrm>
            <a:off x="10108637" y="2737018"/>
            <a:ext cx="1782663" cy="17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DCA78F-B91C-7EE1-4090-9BB4F0945538}"/>
              </a:ext>
            </a:extLst>
          </p:cNvPr>
          <p:cNvSpPr txBox="1"/>
          <p:nvPr/>
        </p:nvSpPr>
        <p:spPr>
          <a:xfrm>
            <a:off x="203817" y="200483"/>
            <a:ext cx="5387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Valor das vacinas é inquestionável!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4493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BP">
            <a:extLst>
              <a:ext uri="{FF2B5EF4-FFF2-40B4-BE49-F238E27FC236}">
                <a16:creationId xmlns:a16="http://schemas.microsoft.com/office/drawing/2014/main" xmlns="" id="{339C0EB1-0153-4D60-800C-87A937D4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618" y="2780321"/>
            <a:ext cx="1243012" cy="130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959153" y="1387479"/>
            <a:ext cx="446431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</a:pPr>
            <a:r>
              <a:rPr lang="pt-BR" altLang="pt-BR" sz="1600" b="1" dirty="0">
                <a:solidFill>
                  <a:schemeClr val="tx1"/>
                </a:solidFill>
              </a:rPr>
              <a:t>Programa Nacional de Imunizações (PNI)</a:t>
            </a:r>
          </a:p>
          <a:p>
            <a:pPr algn="ctr" eaLnBrk="1" hangingPunct="1">
              <a:lnSpc>
                <a:spcPct val="93000"/>
              </a:lnSpc>
              <a:buSzPct val="100000"/>
            </a:pPr>
            <a:endParaRPr lang="en-US" altLang="pt-BR" sz="1600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3000"/>
              </a:lnSpc>
              <a:buSzPct val="100000"/>
            </a:pPr>
            <a:r>
              <a:rPr lang="en-US" altLang="pt-BR" sz="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919591" y="4618038"/>
            <a:ext cx="4679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</a:pPr>
            <a:r>
              <a:rPr lang="pt-BR" altLang="pt-BR" sz="1600" b="1">
                <a:solidFill>
                  <a:schemeClr val="tx1"/>
                </a:solidFill>
              </a:rPr>
              <a:t>Sociedade Brasileira de Imunizações (SBIm)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919590" y="3163889"/>
            <a:ext cx="5866460" cy="32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</a:pPr>
            <a:r>
              <a:rPr lang="pt-BR" altLang="pt-BR" sz="1600" b="1">
                <a:solidFill>
                  <a:schemeClr val="tx1"/>
                </a:solidFill>
                <a:cs typeface="Times New Roman" pitchFamily="18" charset="0"/>
              </a:rPr>
              <a:t>Sociedade Brasileira de Pediatria (SBP) </a:t>
            </a:r>
            <a:r>
              <a:rPr lang="en-US" altLang="pt-BR" sz="1600" b="1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2208229" y="1844675"/>
            <a:ext cx="3816715" cy="6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buSzPct val="100000"/>
            </a:pPr>
            <a:r>
              <a:rPr lang="pt-BR" altLang="pt-BR" sz="1000" b="1" dirty="0">
                <a:solidFill>
                  <a:schemeClr val="tx1"/>
                </a:solidFill>
              </a:rPr>
              <a:t>CALENDÁRIO NACIONAL DE VACINAÇÃO</a:t>
            </a:r>
          </a:p>
          <a:p>
            <a:pPr algn="ctr" eaLnBrk="1" hangingPunct="1">
              <a:lnSpc>
                <a:spcPct val="130000"/>
              </a:lnSpc>
              <a:buSzPct val="100000"/>
            </a:pPr>
            <a:r>
              <a:rPr lang="pt-BR" altLang="pt-BR" sz="1000" b="1" dirty="0">
                <a:solidFill>
                  <a:schemeClr val="tx1"/>
                </a:solidFill>
              </a:rPr>
              <a:t>CRIANÇA, ADOLESCENTE, ADULTO E DO IDOSO </a:t>
            </a:r>
          </a:p>
          <a:p>
            <a:pPr algn="ctr" eaLnBrk="1" hangingPunct="1">
              <a:lnSpc>
                <a:spcPct val="130000"/>
              </a:lnSpc>
              <a:buSzPct val="100000"/>
            </a:pPr>
            <a:r>
              <a:rPr lang="pt-BR" altLang="pt-BR" sz="1000" b="1" dirty="0">
                <a:solidFill>
                  <a:schemeClr val="tx1"/>
                </a:solidFill>
              </a:rPr>
              <a:t>INDÍGENA, INDICAÇÕES ESPECÍFICAS DOS </a:t>
            </a:r>
            <a:r>
              <a:rPr lang="pt-BR" altLang="pt-BR" sz="1000" b="1" dirty="0" err="1">
                <a:solidFill>
                  <a:schemeClr val="tx1"/>
                </a:solidFill>
              </a:rPr>
              <a:t>CRIEs</a:t>
            </a:r>
            <a:endParaRPr lang="pt-BR" altLang="pt-BR" sz="1000" b="1" dirty="0">
              <a:solidFill>
                <a:schemeClr val="tx1"/>
              </a:solidFill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2280017" y="3616329"/>
            <a:ext cx="4895066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</a:pPr>
            <a:r>
              <a:rPr lang="pt-BR" altLang="pt-BR" sz="1000" b="1">
                <a:solidFill>
                  <a:schemeClr val="tx1"/>
                </a:solidFill>
              </a:rPr>
              <a:t>CALENDÁRIO DE VACINAÇAO PARA CRIANÇAS E ADOLESCENTES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2280018" y="5013325"/>
            <a:ext cx="424747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50"/>
              </a:spcBef>
              <a:buSzPct val="100000"/>
            </a:pPr>
            <a:r>
              <a:rPr lang="pt-BR" altLang="pt-BR" sz="1000" b="1" dirty="0">
                <a:solidFill>
                  <a:schemeClr val="tx1"/>
                </a:solidFill>
              </a:rPr>
              <a:t>CALENDÁRIO DE VACINAÇÃO DO PREMATURO, DA CRIANÇA, DO ADOLESCENTE, DO ADULTO, DO IDOSO,  OCUPACIONAL, VIAJANTES E DE SITUAÇÕES ESPECIAIS</a:t>
            </a:r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1919591" y="-100013"/>
            <a:ext cx="8229747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</a:pPr>
            <a:r>
              <a:rPr lang="pt-BR" altLang="pt-BR" sz="3600" dirty="0">
                <a:solidFill>
                  <a:schemeClr val="tx1"/>
                </a:solidFill>
              </a:rPr>
              <a:t>Calendários de Vacinação </a:t>
            </a:r>
          </a:p>
        </p:txBody>
      </p:sp>
      <p:pic>
        <p:nvPicPr>
          <p:cNvPr id="10251" name="Picture 14" descr="SBI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951" y="4718054"/>
            <a:ext cx="337863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3FF86B-80F5-E37E-40EA-9DB8CC881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569" y="1319442"/>
            <a:ext cx="3150263" cy="7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43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11253C-5A18-243D-5242-56DBDCAEA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0" r="13250"/>
          <a:stretch/>
        </p:blipFill>
        <p:spPr>
          <a:xfrm>
            <a:off x="1615440" y="0"/>
            <a:ext cx="8961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1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20FA00-9047-49BE-B92A-203D0D91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95250"/>
            <a:ext cx="5600700" cy="66782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02CA7A-F6F6-453A-2DD9-1288C8029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671" y="0"/>
            <a:ext cx="5751926" cy="6664775"/>
          </a:xfrm>
          <a:prstGeom prst="rect">
            <a:avLst/>
          </a:prstGeom>
        </p:spPr>
      </p:pic>
      <p:sp>
        <p:nvSpPr>
          <p:cNvPr id="4" name="Retângulo 7">
            <a:extLst>
              <a:ext uri="{FF2B5EF4-FFF2-40B4-BE49-F238E27FC236}">
                <a16:creationId xmlns:a16="http://schemas.microsoft.com/office/drawing/2014/main" xmlns="" id="{31C50687-E1CB-58F4-209C-7BF3911C72B9}"/>
              </a:ext>
            </a:extLst>
          </p:cNvPr>
          <p:cNvSpPr/>
          <p:nvPr/>
        </p:nvSpPr>
        <p:spPr>
          <a:xfrm>
            <a:off x="3156404" y="4536264"/>
            <a:ext cx="5288724" cy="310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3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7AE4F4-9A39-48CB-9E80-5959C0E4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82827">
            <a:off x="1223746" y="842962"/>
            <a:ext cx="3699521" cy="5172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58D603-48CB-E40E-63AD-587DF9C39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40823">
            <a:off x="7192672" y="825655"/>
            <a:ext cx="3681848" cy="52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D19AE2-F38B-7F96-97F4-979C353F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6314"/>
            <a:ext cx="9886840" cy="67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9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A4E241-59E4-6A6F-3384-A203F0EF0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81" y="103377"/>
            <a:ext cx="4954999" cy="6764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92FB3F-DD51-C8AB-E606-815865E97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6" y="3082215"/>
            <a:ext cx="11998604" cy="3789903"/>
          </a:xfrm>
          <a:prstGeom prst="rect">
            <a:avLst/>
          </a:prstGeom>
        </p:spPr>
      </p:pic>
      <p:sp>
        <p:nvSpPr>
          <p:cNvPr id="7" name="Retângulo 7">
            <a:extLst>
              <a:ext uri="{FF2B5EF4-FFF2-40B4-BE49-F238E27FC236}">
                <a16:creationId xmlns:a16="http://schemas.microsoft.com/office/drawing/2014/main" xmlns="" id="{1A9E8A5A-134A-09D0-1041-BEC0067B2EF9}"/>
              </a:ext>
            </a:extLst>
          </p:cNvPr>
          <p:cNvSpPr/>
          <p:nvPr/>
        </p:nvSpPr>
        <p:spPr>
          <a:xfrm>
            <a:off x="176614" y="5259466"/>
            <a:ext cx="11781705" cy="274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B14A40B-1E8A-8296-40E0-67C663410986}"/>
              </a:ext>
            </a:extLst>
          </p:cNvPr>
          <p:cNvSpPr/>
          <p:nvPr/>
        </p:nvSpPr>
        <p:spPr>
          <a:xfrm>
            <a:off x="207094" y="3725306"/>
            <a:ext cx="11781705" cy="274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4DF19B-345A-E331-DD7C-36A1052B8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205" y="103377"/>
            <a:ext cx="6236020" cy="29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20797</TotalTime>
  <Words>572</Words>
  <Application>Microsoft Office PowerPoint</Application>
  <PresentationFormat>Personalizar</PresentationFormat>
  <Paragraphs>68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Office Theme</vt:lpstr>
      <vt:lpstr>Apresentação do PowerPoint</vt:lpstr>
      <vt:lpstr>Declaração de Conflito de Interesses  Dr. Juarez Cunha – CRM/RS: 11928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Vacinação de contactantes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Juarez Cunha</dc:creator>
  <cp:lastModifiedBy>Iram de Jesus Alves Viegas</cp:lastModifiedBy>
  <cp:revision>187</cp:revision>
  <dcterms:created xsi:type="dcterms:W3CDTF">2021-08-12T17:53:06Z</dcterms:created>
  <dcterms:modified xsi:type="dcterms:W3CDTF">2023-05-22T17:38:31Z</dcterms:modified>
</cp:coreProperties>
</file>