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91" r:id="rId3"/>
    <p:sldId id="263" r:id="rId4"/>
    <p:sldId id="586" r:id="rId5"/>
    <p:sldId id="739" r:id="rId6"/>
    <p:sldId id="279" r:id="rId7"/>
    <p:sldId id="265" r:id="rId8"/>
    <p:sldId id="740" r:id="rId9"/>
    <p:sldId id="742" r:id="rId10"/>
    <p:sldId id="741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gi8thu20BuhzgRlgmAWVQkqIGGT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sociação Brasileira para o Estudo da Obesidade e Síndrome Metabólica" initials="ABpoEdOeSM" lastIdx="1" clrIdx="0">
    <p:extLst>
      <p:ext uri="{19B8F6BF-5375-455C-9EA6-DF929625EA0E}">
        <p15:presenceInfo xmlns:p15="http://schemas.microsoft.com/office/powerpoint/2012/main" xmlns="" userId="486652fc6c154db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6B8F12F-E93E-4DCE-B51D-3BC02D919699}">
  <a:tblStyle styleId="{A6B8F12F-E93E-4DCE-B51D-3BC02D91969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FF3E9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FF3E9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A6A0B35-0F7E-40EE-BBD9-E10505BA682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D30D6B2-3CE9-47DA-BB8A-C5E881E3BF85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FC3AF2-0EE3-4958-9914-BDF33EFC81F0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customschemas.google.com/relationships/presentationmetadata" Target="meta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71368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/>
          </a:p>
        </p:txBody>
      </p:sp>
      <p:sp>
        <p:nvSpPr>
          <p:cNvPr id="64515" name="Espaço Reservado para Número de Slide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538" indent="-2852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0828" indent="-22816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7160" indent="-22816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3491" indent="-22816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9822" indent="-22816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6154" indent="-22816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2485" indent="-22816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8816" indent="-22816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001FA2-765B-4D94-A150-132BADBD65D7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/>
          </a:p>
        </p:txBody>
      </p:sp>
      <p:sp>
        <p:nvSpPr>
          <p:cNvPr id="64516" name="Espaço Reservado para Data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538" indent="-2852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0828" indent="-22816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7160" indent="-22816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3491" indent="-22816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9822" indent="-22816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6154" indent="-22816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2485" indent="-22816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8816" indent="-22816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012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914400" y="1447800"/>
            <a:ext cx="10363200" cy="4572000"/>
          </a:xfrm>
        </p:spPr>
        <p:txBody>
          <a:bodyPr rtlCol="0">
            <a:normAutofit/>
          </a:bodyPr>
          <a:lstStyle/>
          <a:p>
            <a:pPr lvl="0"/>
            <a:endParaRPr lang="pt-BR" noProof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17064-591D-42ED-8F92-755CBA85D50B}" type="datetime1">
              <a:rPr lang="pt-BR"/>
              <a:pPr>
                <a:defRPr/>
              </a:pPr>
              <a:t>22/05/2023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021B-D11E-4247-8483-6250E3FF2D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295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98B7E5E1-7EE0-BF46-A297-2E9455CB1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341A-CBDD-AE44-9DF4-6C60BD1422E5}" type="datetimeFigureOut">
              <a:rPr lang="pt-BR" smtClean="0"/>
              <a:pPr/>
              <a:t>22/05/2023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9B9A541C-335E-344D-A19D-962ADECCA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EC854CB-8D72-6342-9436-0D1E7F9B4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DD6B-B495-E84E-AAFF-6A0C7095F2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807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1724537" y="1253515"/>
            <a:ext cx="8208912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000"/>
            </a:pPr>
            <a:r>
              <a:rPr lang="pt-BR" sz="3600" b="1" dirty="0"/>
              <a:t>Audiência Pública: Estratégias para melhorar a adesão e acesso da população de pacientes com diabetes e/ou obesidade  às vacinas oferecidas nos CRIE</a:t>
            </a: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1800" b="1" dirty="0"/>
              <a:t>Dra Cintia Cercato</a:t>
            </a:r>
            <a:br>
              <a:rPr lang="pt-BR" sz="1800" b="1" dirty="0"/>
            </a:br>
            <a:r>
              <a:rPr lang="pt-BR" sz="1800" b="1" dirty="0"/>
              <a:t>Endocrinologista- </a:t>
            </a:r>
            <a:r>
              <a:rPr lang="pt-BR" sz="1800" b="1" dirty="0" err="1"/>
              <a:t>Prof</a:t>
            </a:r>
            <a:r>
              <a:rPr lang="pt-BR" sz="1800" b="1" dirty="0"/>
              <a:t> USP</a:t>
            </a:r>
            <a:r>
              <a:rPr lang="pt-BR" sz="1800" b="1"/>
              <a:t/>
            </a:r>
            <a:br>
              <a:rPr lang="pt-BR" sz="1800" b="1"/>
            </a:br>
            <a:r>
              <a:rPr lang="pt-BR" sz="1800" b="1"/>
              <a:t>Representante </a:t>
            </a:r>
            <a:r>
              <a:rPr lang="pt-BR" sz="1800" b="1" dirty="0"/>
              <a:t>da ABESO</a:t>
            </a:r>
            <a:endParaRPr sz="2800" b="1" dirty="0"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7192" y="76498"/>
            <a:ext cx="1844808" cy="213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 descr="Timbrado Abeso"/>
          <p:cNvPicPr preferRelativeResize="0"/>
          <p:nvPr/>
        </p:nvPicPr>
        <p:blipFill rotWithShape="1">
          <a:blip r:embed="rId4">
            <a:alphaModFix/>
          </a:blip>
          <a:srcRect t="91414" r="3618"/>
          <a:stretch/>
        </p:blipFill>
        <p:spPr>
          <a:xfrm>
            <a:off x="0" y="5705872"/>
            <a:ext cx="9629955" cy="11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32F11E-4A38-50BC-D786-E3496EFB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C43D5A2-8112-953A-563C-4EFA9BD09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EBA4A40-2A9E-5E60-E350-88C825F7D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35" t="28427" r="18278" b="5577"/>
          <a:stretch/>
        </p:blipFill>
        <p:spPr>
          <a:xfrm>
            <a:off x="362310" y="0"/>
            <a:ext cx="11670398" cy="672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3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8EA69E-B01F-31DD-91B2-F08C0307D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Sobre nós: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276CC22-11D4-0B45-7AAB-B2E6F20BF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443E92C-2818-5592-FA5D-868C2534B3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27" t="15849" r="17784" b="18155"/>
          <a:stretch/>
        </p:blipFill>
        <p:spPr>
          <a:xfrm>
            <a:off x="-1" y="0"/>
            <a:ext cx="12117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4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3600"/>
            </a:pPr>
            <a:r>
              <a:rPr lang="pt-BR" sz="3600" b="1" dirty="0">
                <a:latin typeface="Arial"/>
                <a:ea typeface="Arial"/>
                <a:cs typeface="Arial"/>
                <a:sym typeface="Arial"/>
              </a:rPr>
              <a:t>Obesidade no Brasil: </a:t>
            </a:r>
            <a:endParaRPr sz="36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D7C138A6-FE82-938E-F3B5-0512230C5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6 em cada 10 brasileiros tem excesso de peso</a:t>
            </a:r>
          </a:p>
          <a:p>
            <a:r>
              <a:rPr lang="pt-BR" dirty="0"/>
              <a:t>22,4% da população brasileira tem obesidade</a:t>
            </a:r>
          </a:p>
          <a:p>
            <a:endParaRPr lang="pt-BR" dirty="0"/>
          </a:p>
          <a:p>
            <a:pPr lvl="1"/>
            <a:r>
              <a:rPr lang="pt-BR" dirty="0"/>
              <a:t>9,1% de prevalência de diabetes</a:t>
            </a:r>
          </a:p>
          <a:p>
            <a:pPr lvl="1"/>
            <a:r>
              <a:rPr lang="pt-BR" dirty="0"/>
              <a:t>28% de prevalência de diabetes ( população acima de 65 anos)</a:t>
            </a:r>
          </a:p>
        </p:txBody>
      </p:sp>
      <p:pic>
        <p:nvPicPr>
          <p:cNvPr id="141" name="Google Shape;141;p8" descr="Timbrado Abeso"/>
          <p:cNvPicPr preferRelativeResize="0"/>
          <p:nvPr/>
        </p:nvPicPr>
        <p:blipFill rotWithShape="1">
          <a:blip r:embed="rId3">
            <a:alphaModFix/>
          </a:blip>
          <a:srcRect t="91414" r="3618"/>
          <a:stretch/>
        </p:blipFill>
        <p:spPr>
          <a:xfrm>
            <a:off x="0" y="5705872"/>
            <a:ext cx="914400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7192" y="191428"/>
            <a:ext cx="1844808" cy="2134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4"/>
          <p:cNvSpPr txBox="1">
            <a:spLocks noChangeArrowheads="1"/>
          </p:cNvSpPr>
          <p:nvPr/>
        </p:nvSpPr>
        <p:spPr bwMode="auto">
          <a:xfrm rot="-5400000">
            <a:off x="1463689" y="3533875"/>
            <a:ext cx="949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/>
              <a:t>Odds ratio</a:t>
            </a:r>
          </a:p>
        </p:txBody>
      </p:sp>
      <p:sp>
        <p:nvSpPr>
          <p:cNvPr id="63490" name="Text Box 5"/>
          <p:cNvSpPr txBox="1">
            <a:spLocks noChangeArrowheads="1"/>
          </p:cNvSpPr>
          <p:nvPr/>
        </p:nvSpPr>
        <p:spPr bwMode="auto">
          <a:xfrm>
            <a:off x="5822950" y="4430714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/>
              <a:t>*</a:t>
            </a:r>
          </a:p>
        </p:txBody>
      </p:sp>
      <p:sp>
        <p:nvSpPr>
          <p:cNvPr id="63491" name="Text Box 6"/>
          <p:cNvSpPr txBox="1">
            <a:spLocks noChangeArrowheads="1"/>
          </p:cNvSpPr>
          <p:nvPr/>
        </p:nvSpPr>
        <p:spPr bwMode="auto">
          <a:xfrm>
            <a:off x="7262813" y="3789364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/>
              <a:t>*</a:t>
            </a:r>
          </a:p>
        </p:txBody>
      </p:sp>
      <p:sp>
        <p:nvSpPr>
          <p:cNvPr id="63492" name="Text Box 7"/>
          <p:cNvSpPr txBox="1">
            <a:spLocks noChangeArrowheads="1"/>
          </p:cNvSpPr>
          <p:nvPr/>
        </p:nvSpPr>
        <p:spPr bwMode="auto">
          <a:xfrm>
            <a:off x="7535863" y="3133726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/>
              <a:t>*</a:t>
            </a:r>
          </a:p>
        </p:txBody>
      </p:sp>
      <p:sp>
        <p:nvSpPr>
          <p:cNvPr id="63493" name="Text Box 8"/>
          <p:cNvSpPr txBox="1">
            <a:spLocks noChangeArrowheads="1"/>
          </p:cNvSpPr>
          <p:nvPr/>
        </p:nvSpPr>
        <p:spPr bwMode="auto">
          <a:xfrm>
            <a:off x="6470650" y="5078414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/>
              <a:t>*</a:t>
            </a:r>
          </a:p>
        </p:txBody>
      </p:sp>
      <p:sp>
        <p:nvSpPr>
          <p:cNvPr id="63494" name="Text Box 9"/>
          <p:cNvSpPr txBox="1">
            <a:spLocks noChangeArrowheads="1"/>
          </p:cNvSpPr>
          <p:nvPr/>
        </p:nvSpPr>
        <p:spPr bwMode="auto">
          <a:xfrm>
            <a:off x="6975475" y="4149726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/>
              <a:t>*</a:t>
            </a:r>
          </a:p>
        </p:txBody>
      </p:sp>
      <p:sp>
        <p:nvSpPr>
          <p:cNvPr id="63495" name="Text Box 10"/>
          <p:cNvSpPr txBox="1">
            <a:spLocks noChangeArrowheads="1"/>
          </p:cNvSpPr>
          <p:nvPr/>
        </p:nvSpPr>
        <p:spPr bwMode="auto">
          <a:xfrm>
            <a:off x="8759825" y="3789364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/>
              <a:t>*</a:t>
            </a:r>
          </a:p>
        </p:txBody>
      </p:sp>
      <p:sp>
        <p:nvSpPr>
          <p:cNvPr id="63496" name="Text Box 11"/>
          <p:cNvSpPr txBox="1">
            <a:spLocks noChangeArrowheads="1"/>
          </p:cNvSpPr>
          <p:nvPr/>
        </p:nvSpPr>
        <p:spPr bwMode="auto">
          <a:xfrm>
            <a:off x="8975725" y="3284539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/>
              <a:t>*</a:t>
            </a:r>
          </a:p>
        </p:txBody>
      </p:sp>
      <p:sp>
        <p:nvSpPr>
          <p:cNvPr id="63497" name="Text Box 12"/>
          <p:cNvSpPr txBox="1">
            <a:spLocks noChangeArrowheads="1"/>
          </p:cNvSpPr>
          <p:nvPr/>
        </p:nvSpPr>
        <p:spPr bwMode="auto">
          <a:xfrm>
            <a:off x="9264650" y="2054226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/>
              <a:t>*</a:t>
            </a:r>
          </a:p>
        </p:txBody>
      </p:sp>
      <p:sp>
        <p:nvSpPr>
          <p:cNvPr id="63498" name="Text Box 13"/>
          <p:cNvSpPr txBox="1">
            <a:spLocks noChangeArrowheads="1"/>
          </p:cNvSpPr>
          <p:nvPr/>
        </p:nvSpPr>
        <p:spPr bwMode="auto">
          <a:xfrm>
            <a:off x="3620647" y="1031245"/>
            <a:ext cx="44903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1100" dirty="0" err="1">
                <a:latin typeface="Arial" pitchFamily="34" charset="0"/>
              </a:rPr>
              <a:t>Cercato</a:t>
            </a:r>
            <a:r>
              <a:rPr lang="pt-BR" sz="1100" dirty="0">
                <a:latin typeface="Arial" pitchFamily="34" charset="0"/>
              </a:rPr>
              <a:t> C et al. </a:t>
            </a:r>
            <a:r>
              <a:rPr lang="pt-BR" sz="1100" dirty="0" err="1">
                <a:latin typeface="Arial" pitchFamily="34" charset="0"/>
              </a:rPr>
              <a:t>Rev</a:t>
            </a:r>
            <a:r>
              <a:rPr lang="pt-BR" sz="1100" dirty="0">
                <a:latin typeface="Arial" pitchFamily="34" charset="0"/>
              </a:rPr>
              <a:t> </a:t>
            </a:r>
            <a:r>
              <a:rPr lang="pt-BR" sz="1100" dirty="0" err="1">
                <a:latin typeface="Arial" pitchFamily="34" charset="0"/>
              </a:rPr>
              <a:t>Hosp</a:t>
            </a:r>
            <a:r>
              <a:rPr lang="pt-BR" sz="1100" dirty="0">
                <a:latin typeface="Arial" pitchFamily="34" charset="0"/>
              </a:rPr>
              <a:t> </a:t>
            </a:r>
            <a:r>
              <a:rPr lang="pt-BR" sz="1100" dirty="0" err="1">
                <a:latin typeface="Arial" pitchFamily="34" charset="0"/>
              </a:rPr>
              <a:t>Clín</a:t>
            </a:r>
            <a:r>
              <a:rPr lang="pt-BR" sz="1100" dirty="0">
                <a:latin typeface="Arial" pitchFamily="34" charset="0"/>
              </a:rPr>
              <a:t> </a:t>
            </a:r>
            <a:r>
              <a:rPr lang="pt-BR" sz="1100" dirty="0" err="1">
                <a:latin typeface="Arial" pitchFamily="34" charset="0"/>
              </a:rPr>
              <a:t>Fac</a:t>
            </a:r>
            <a:r>
              <a:rPr lang="pt-BR" sz="1100" dirty="0">
                <a:latin typeface="Arial" pitchFamily="34" charset="0"/>
              </a:rPr>
              <a:t> </a:t>
            </a:r>
            <a:r>
              <a:rPr lang="pt-BR" sz="1100" dirty="0" err="1">
                <a:latin typeface="Arial" pitchFamily="34" charset="0"/>
              </a:rPr>
              <a:t>Med</a:t>
            </a:r>
            <a:r>
              <a:rPr lang="pt-BR" sz="1100" dirty="0">
                <a:latin typeface="Arial" pitchFamily="34" charset="0"/>
              </a:rPr>
              <a:t> S Paulo  2004; 59:113-118. </a:t>
            </a:r>
          </a:p>
        </p:txBody>
      </p:sp>
      <p:sp>
        <p:nvSpPr>
          <p:cNvPr id="63499" name="Rectangle 16"/>
          <p:cNvSpPr>
            <a:spLocks noChangeArrowheads="1"/>
          </p:cNvSpPr>
          <p:nvPr/>
        </p:nvSpPr>
        <p:spPr bwMode="auto">
          <a:xfrm>
            <a:off x="2063552" y="116458"/>
            <a:ext cx="7994650" cy="100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Risco de comorbidades por IMC</a:t>
            </a:r>
            <a:r>
              <a:rPr lang="pt-BR" sz="3200" dirty="0">
                <a:solidFill>
                  <a:schemeClr val="tx1"/>
                </a:solidFill>
              </a:rPr>
              <a:t> 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1600" dirty="0">
                <a:solidFill>
                  <a:schemeClr val="tx1"/>
                </a:solidFill>
              </a:rPr>
              <a:t>(n= 1213 pacientes do HC-FMUSP)</a:t>
            </a:r>
          </a:p>
        </p:txBody>
      </p:sp>
      <p:sp>
        <p:nvSpPr>
          <p:cNvPr id="63500" name="AutoShape 17"/>
          <p:cNvSpPr>
            <a:spLocks noChangeAspect="1" noChangeArrowheads="1" noTextEdit="1"/>
          </p:cNvSpPr>
          <p:nvPr/>
        </p:nvSpPr>
        <p:spPr bwMode="auto">
          <a:xfrm>
            <a:off x="1774825" y="1628775"/>
            <a:ext cx="8497888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3501" name="Freeform 19"/>
          <p:cNvSpPr>
            <a:spLocks/>
          </p:cNvSpPr>
          <p:nvPr/>
        </p:nvSpPr>
        <p:spPr bwMode="auto">
          <a:xfrm>
            <a:off x="2762250" y="5154613"/>
            <a:ext cx="7056438" cy="74612"/>
          </a:xfrm>
          <a:custGeom>
            <a:avLst/>
            <a:gdLst>
              <a:gd name="T0" fmla="*/ 0 w 5000"/>
              <a:gd name="T1" fmla="*/ 2147483647 h 47"/>
              <a:gd name="T2" fmla="*/ 2147483647 w 5000"/>
              <a:gd name="T3" fmla="*/ 0 h 47"/>
              <a:gd name="T4" fmla="*/ 2147483647 w 5000"/>
              <a:gd name="T5" fmla="*/ 0 h 47"/>
              <a:gd name="T6" fmla="*/ 2147483647 w 5000"/>
              <a:gd name="T7" fmla="*/ 2147483647 h 47"/>
              <a:gd name="T8" fmla="*/ 0 w 5000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00"/>
              <a:gd name="T16" fmla="*/ 0 h 47"/>
              <a:gd name="T17" fmla="*/ 5000 w 5000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00" h="47">
                <a:moveTo>
                  <a:pt x="0" y="47"/>
                </a:moveTo>
                <a:lnTo>
                  <a:pt x="70" y="0"/>
                </a:lnTo>
                <a:lnTo>
                  <a:pt x="5000" y="0"/>
                </a:lnTo>
                <a:lnTo>
                  <a:pt x="4930" y="47"/>
                </a:lnTo>
                <a:lnTo>
                  <a:pt x="0" y="47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02" name="Freeform 20"/>
          <p:cNvSpPr>
            <a:spLocks/>
          </p:cNvSpPr>
          <p:nvPr/>
        </p:nvSpPr>
        <p:spPr bwMode="auto">
          <a:xfrm>
            <a:off x="2762251" y="1943101"/>
            <a:ext cx="100013" cy="3286125"/>
          </a:xfrm>
          <a:custGeom>
            <a:avLst/>
            <a:gdLst>
              <a:gd name="T0" fmla="*/ 0 w 70"/>
              <a:gd name="T1" fmla="*/ 2147483647 h 2070"/>
              <a:gd name="T2" fmla="*/ 0 w 70"/>
              <a:gd name="T3" fmla="*/ 2147483647 h 2070"/>
              <a:gd name="T4" fmla="*/ 2147483647 w 70"/>
              <a:gd name="T5" fmla="*/ 0 h 2070"/>
              <a:gd name="T6" fmla="*/ 2147483647 w 70"/>
              <a:gd name="T7" fmla="*/ 2147483647 h 2070"/>
              <a:gd name="T8" fmla="*/ 0 w 70"/>
              <a:gd name="T9" fmla="*/ 2147483647 h 20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2070"/>
              <a:gd name="T17" fmla="*/ 70 w 70"/>
              <a:gd name="T18" fmla="*/ 2070 h 20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2070">
                <a:moveTo>
                  <a:pt x="0" y="2070"/>
                </a:moveTo>
                <a:lnTo>
                  <a:pt x="0" y="47"/>
                </a:lnTo>
                <a:lnTo>
                  <a:pt x="70" y="0"/>
                </a:lnTo>
                <a:lnTo>
                  <a:pt x="70" y="2023"/>
                </a:lnTo>
                <a:lnTo>
                  <a:pt x="0" y="207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03" name="Rectangle 21"/>
          <p:cNvSpPr>
            <a:spLocks noChangeArrowheads="1"/>
          </p:cNvSpPr>
          <p:nvPr/>
        </p:nvSpPr>
        <p:spPr bwMode="auto">
          <a:xfrm>
            <a:off x="2862264" y="1943101"/>
            <a:ext cx="6956425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04" name="Freeform 22"/>
          <p:cNvSpPr>
            <a:spLocks/>
          </p:cNvSpPr>
          <p:nvPr/>
        </p:nvSpPr>
        <p:spPr bwMode="auto">
          <a:xfrm>
            <a:off x="2762250" y="5154613"/>
            <a:ext cx="7056438" cy="74612"/>
          </a:xfrm>
          <a:custGeom>
            <a:avLst/>
            <a:gdLst>
              <a:gd name="T0" fmla="*/ 2147483647 w 5000"/>
              <a:gd name="T1" fmla="*/ 0 h 47"/>
              <a:gd name="T2" fmla="*/ 2147483647 w 5000"/>
              <a:gd name="T3" fmla="*/ 2147483647 h 47"/>
              <a:gd name="T4" fmla="*/ 0 w 5000"/>
              <a:gd name="T5" fmla="*/ 2147483647 h 47"/>
              <a:gd name="T6" fmla="*/ 2147483647 w 5000"/>
              <a:gd name="T7" fmla="*/ 0 h 47"/>
              <a:gd name="T8" fmla="*/ 2147483647 w 5000"/>
              <a:gd name="T9" fmla="*/ 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00"/>
              <a:gd name="T16" fmla="*/ 0 h 47"/>
              <a:gd name="T17" fmla="*/ 5000 w 5000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00" h="47">
                <a:moveTo>
                  <a:pt x="5000" y="0"/>
                </a:moveTo>
                <a:lnTo>
                  <a:pt x="4930" y="47"/>
                </a:lnTo>
                <a:lnTo>
                  <a:pt x="0" y="47"/>
                </a:lnTo>
                <a:lnTo>
                  <a:pt x="70" y="0"/>
                </a:lnTo>
                <a:lnTo>
                  <a:pt x="5000" y="0"/>
                </a:lnTo>
                <a:close/>
              </a:path>
            </a:pathLst>
          </a:cu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05" name="Freeform 23"/>
          <p:cNvSpPr>
            <a:spLocks/>
          </p:cNvSpPr>
          <p:nvPr/>
        </p:nvSpPr>
        <p:spPr bwMode="auto">
          <a:xfrm>
            <a:off x="2762251" y="1943101"/>
            <a:ext cx="100013" cy="3286125"/>
          </a:xfrm>
          <a:custGeom>
            <a:avLst/>
            <a:gdLst>
              <a:gd name="T0" fmla="*/ 0 w 70"/>
              <a:gd name="T1" fmla="*/ 2147483647 h 2070"/>
              <a:gd name="T2" fmla="*/ 0 w 70"/>
              <a:gd name="T3" fmla="*/ 2147483647 h 2070"/>
              <a:gd name="T4" fmla="*/ 2147483647 w 70"/>
              <a:gd name="T5" fmla="*/ 0 h 2070"/>
              <a:gd name="T6" fmla="*/ 2147483647 w 70"/>
              <a:gd name="T7" fmla="*/ 2147483647 h 2070"/>
              <a:gd name="T8" fmla="*/ 0 w 70"/>
              <a:gd name="T9" fmla="*/ 2147483647 h 20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2070"/>
              <a:gd name="T17" fmla="*/ 70 w 70"/>
              <a:gd name="T18" fmla="*/ 2070 h 20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2070">
                <a:moveTo>
                  <a:pt x="0" y="2070"/>
                </a:moveTo>
                <a:lnTo>
                  <a:pt x="0" y="47"/>
                </a:lnTo>
                <a:lnTo>
                  <a:pt x="70" y="0"/>
                </a:lnTo>
                <a:lnTo>
                  <a:pt x="70" y="2023"/>
                </a:lnTo>
                <a:lnTo>
                  <a:pt x="0" y="2070"/>
                </a:lnTo>
                <a:close/>
              </a:path>
            </a:pathLst>
          </a:cu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06" name="Rectangle 24"/>
          <p:cNvSpPr>
            <a:spLocks noChangeArrowheads="1"/>
          </p:cNvSpPr>
          <p:nvPr/>
        </p:nvSpPr>
        <p:spPr bwMode="auto">
          <a:xfrm>
            <a:off x="2862264" y="1943101"/>
            <a:ext cx="6956425" cy="3211513"/>
          </a:xfrm>
          <a:prstGeom prst="rect">
            <a:avLst/>
          </a:prstGeom>
          <a:noFill/>
          <a:ln w="11113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07" name="Freeform 25"/>
          <p:cNvSpPr>
            <a:spLocks/>
          </p:cNvSpPr>
          <p:nvPr/>
        </p:nvSpPr>
        <p:spPr bwMode="auto">
          <a:xfrm>
            <a:off x="3236913" y="4954589"/>
            <a:ext cx="88900" cy="274637"/>
          </a:xfrm>
          <a:custGeom>
            <a:avLst/>
            <a:gdLst>
              <a:gd name="T0" fmla="*/ 0 w 63"/>
              <a:gd name="T1" fmla="*/ 2147483647 h 173"/>
              <a:gd name="T2" fmla="*/ 0 w 63"/>
              <a:gd name="T3" fmla="*/ 2147483647 h 173"/>
              <a:gd name="T4" fmla="*/ 2147483647 w 63"/>
              <a:gd name="T5" fmla="*/ 0 h 173"/>
              <a:gd name="T6" fmla="*/ 2147483647 w 63"/>
              <a:gd name="T7" fmla="*/ 2147483647 h 173"/>
              <a:gd name="T8" fmla="*/ 0 w 63"/>
              <a:gd name="T9" fmla="*/ 2147483647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73"/>
              <a:gd name="T17" fmla="*/ 63 w 63"/>
              <a:gd name="T18" fmla="*/ 173 h 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73">
                <a:moveTo>
                  <a:pt x="0" y="173"/>
                </a:moveTo>
                <a:lnTo>
                  <a:pt x="0" y="42"/>
                </a:lnTo>
                <a:lnTo>
                  <a:pt x="63" y="0"/>
                </a:lnTo>
                <a:lnTo>
                  <a:pt x="63" y="126"/>
                </a:lnTo>
                <a:lnTo>
                  <a:pt x="0" y="173"/>
                </a:lnTo>
                <a:close/>
              </a:path>
            </a:pathLst>
          </a:custGeom>
          <a:solidFill>
            <a:srgbClr val="80804D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08" name="Rectangle 26"/>
          <p:cNvSpPr>
            <a:spLocks noChangeArrowheads="1"/>
          </p:cNvSpPr>
          <p:nvPr/>
        </p:nvSpPr>
        <p:spPr bwMode="auto">
          <a:xfrm>
            <a:off x="2970213" y="5021263"/>
            <a:ext cx="266700" cy="207962"/>
          </a:xfrm>
          <a:prstGeom prst="rect">
            <a:avLst/>
          </a:prstGeom>
          <a:solidFill>
            <a:srgbClr val="FFFF99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09" name="Freeform 27"/>
          <p:cNvSpPr>
            <a:spLocks/>
          </p:cNvSpPr>
          <p:nvPr/>
        </p:nvSpPr>
        <p:spPr bwMode="auto">
          <a:xfrm>
            <a:off x="2970213" y="4954589"/>
            <a:ext cx="355600" cy="66675"/>
          </a:xfrm>
          <a:custGeom>
            <a:avLst/>
            <a:gdLst>
              <a:gd name="T0" fmla="*/ 2147483647 w 252"/>
              <a:gd name="T1" fmla="*/ 2147483647 h 42"/>
              <a:gd name="T2" fmla="*/ 2147483647 w 252"/>
              <a:gd name="T3" fmla="*/ 0 h 42"/>
              <a:gd name="T4" fmla="*/ 2147483647 w 252"/>
              <a:gd name="T5" fmla="*/ 0 h 42"/>
              <a:gd name="T6" fmla="*/ 0 w 252"/>
              <a:gd name="T7" fmla="*/ 2147483647 h 42"/>
              <a:gd name="T8" fmla="*/ 2147483647 w 252"/>
              <a:gd name="T9" fmla="*/ 2147483647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42"/>
              <a:gd name="T17" fmla="*/ 252 w 252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42">
                <a:moveTo>
                  <a:pt x="189" y="42"/>
                </a:moveTo>
                <a:lnTo>
                  <a:pt x="252" y="0"/>
                </a:lnTo>
                <a:lnTo>
                  <a:pt x="63" y="0"/>
                </a:lnTo>
                <a:lnTo>
                  <a:pt x="0" y="42"/>
                </a:lnTo>
                <a:lnTo>
                  <a:pt x="189" y="42"/>
                </a:lnTo>
                <a:close/>
              </a:path>
            </a:pathLst>
          </a:custGeom>
          <a:solidFill>
            <a:srgbClr val="BFBF73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10" name="Freeform 28"/>
          <p:cNvSpPr>
            <a:spLocks/>
          </p:cNvSpPr>
          <p:nvPr/>
        </p:nvSpPr>
        <p:spPr bwMode="auto">
          <a:xfrm>
            <a:off x="3503613" y="4935539"/>
            <a:ext cx="88900" cy="293687"/>
          </a:xfrm>
          <a:custGeom>
            <a:avLst/>
            <a:gdLst>
              <a:gd name="T0" fmla="*/ 0 w 63"/>
              <a:gd name="T1" fmla="*/ 2147483647 h 185"/>
              <a:gd name="T2" fmla="*/ 0 w 63"/>
              <a:gd name="T3" fmla="*/ 2147483647 h 185"/>
              <a:gd name="T4" fmla="*/ 2147483647 w 63"/>
              <a:gd name="T5" fmla="*/ 0 h 185"/>
              <a:gd name="T6" fmla="*/ 2147483647 w 63"/>
              <a:gd name="T7" fmla="*/ 2147483647 h 185"/>
              <a:gd name="T8" fmla="*/ 0 w 63"/>
              <a:gd name="T9" fmla="*/ 2147483647 h 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85"/>
              <a:gd name="T17" fmla="*/ 63 w 63"/>
              <a:gd name="T18" fmla="*/ 185 h 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85">
                <a:moveTo>
                  <a:pt x="0" y="185"/>
                </a:moveTo>
                <a:lnTo>
                  <a:pt x="0" y="42"/>
                </a:lnTo>
                <a:lnTo>
                  <a:pt x="63" y="0"/>
                </a:lnTo>
                <a:lnTo>
                  <a:pt x="63" y="138"/>
                </a:lnTo>
                <a:lnTo>
                  <a:pt x="0" y="185"/>
                </a:lnTo>
                <a:close/>
              </a:path>
            </a:pathLst>
          </a:custGeom>
          <a:solidFill>
            <a:srgbClr val="8066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11" name="Rectangle 29"/>
          <p:cNvSpPr>
            <a:spLocks noChangeArrowheads="1"/>
          </p:cNvSpPr>
          <p:nvPr/>
        </p:nvSpPr>
        <p:spPr bwMode="auto">
          <a:xfrm>
            <a:off x="3236913" y="5002213"/>
            <a:ext cx="266700" cy="227012"/>
          </a:xfrm>
          <a:prstGeom prst="rect">
            <a:avLst/>
          </a:prstGeom>
          <a:solidFill>
            <a:srgbClr val="FFCC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12" name="Freeform 30"/>
          <p:cNvSpPr>
            <a:spLocks/>
          </p:cNvSpPr>
          <p:nvPr/>
        </p:nvSpPr>
        <p:spPr bwMode="auto">
          <a:xfrm>
            <a:off x="3236913" y="4935539"/>
            <a:ext cx="355600" cy="66675"/>
          </a:xfrm>
          <a:custGeom>
            <a:avLst/>
            <a:gdLst>
              <a:gd name="T0" fmla="*/ 2147483647 w 252"/>
              <a:gd name="T1" fmla="*/ 2147483647 h 42"/>
              <a:gd name="T2" fmla="*/ 2147483647 w 252"/>
              <a:gd name="T3" fmla="*/ 0 h 42"/>
              <a:gd name="T4" fmla="*/ 2147483647 w 252"/>
              <a:gd name="T5" fmla="*/ 0 h 42"/>
              <a:gd name="T6" fmla="*/ 0 w 252"/>
              <a:gd name="T7" fmla="*/ 2147483647 h 42"/>
              <a:gd name="T8" fmla="*/ 2147483647 w 252"/>
              <a:gd name="T9" fmla="*/ 2147483647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42"/>
              <a:gd name="T17" fmla="*/ 252 w 252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42">
                <a:moveTo>
                  <a:pt x="189" y="42"/>
                </a:moveTo>
                <a:lnTo>
                  <a:pt x="252" y="0"/>
                </a:lnTo>
                <a:lnTo>
                  <a:pt x="63" y="0"/>
                </a:lnTo>
                <a:lnTo>
                  <a:pt x="0" y="42"/>
                </a:lnTo>
                <a:lnTo>
                  <a:pt x="189" y="42"/>
                </a:lnTo>
                <a:close/>
              </a:path>
            </a:pathLst>
          </a:custGeom>
          <a:solidFill>
            <a:srgbClr val="BF99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13" name="Freeform 31"/>
          <p:cNvSpPr>
            <a:spLocks/>
          </p:cNvSpPr>
          <p:nvPr/>
        </p:nvSpPr>
        <p:spPr bwMode="auto">
          <a:xfrm>
            <a:off x="3770313" y="4897439"/>
            <a:ext cx="88900" cy="331787"/>
          </a:xfrm>
          <a:custGeom>
            <a:avLst/>
            <a:gdLst>
              <a:gd name="T0" fmla="*/ 0 w 63"/>
              <a:gd name="T1" fmla="*/ 2147483647 h 209"/>
              <a:gd name="T2" fmla="*/ 0 w 63"/>
              <a:gd name="T3" fmla="*/ 2147483647 h 209"/>
              <a:gd name="T4" fmla="*/ 2147483647 w 63"/>
              <a:gd name="T5" fmla="*/ 0 h 209"/>
              <a:gd name="T6" fmla="*/ 2147483647 w 63"/>
              <a:gd name="T7" fmla="*/ 2147483647 h 209"/>
              <a:gd name="T8" fmla="*/ 0 w 63"/>
              <a:gd name="T9" fmla="*/ 2147483647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209"/>
              <a:gd name="T17" fmla="*/ 63 w 63"/>
              <a:gd name="T18" fmla="*/ 209 h 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209">
                <a:moveTo>
                  <a:pt x="0" y="209"/>
                </a:moveTo>
                <a:lnTo>
                  <a:pt x="0" y="42"/>
                </a:lnTo>
                <a:lnTo>
                  <a:pt x="63" y="0"/>
                </a:lnTo>
                <a:lnTo>
                  <a:pt x="63" y="162"/>
                </a:lnTo>
                <a:lnTo>
                  <a:pt x="0" y="209"/>
                </a:lnTo>
                <a:close/>
              </a:path>
            </a:pathLst>
          </a:custGeom>
          <a:solidFill>
            <a:srgbClr val="804D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14" name="Rectangle 32"/>
          <p:cNvSpPr>
            <a:spLocks noChangeArrowheads="1"/>
          </p:cNvSpPr>
          <p:nvPr/>
        </p:nvSpPr>
        <p:spPr bwMode="auto">
          <a:xfrm>
            <a:off x="3503613" y="4964113"/>
            <a:ext cx="266700" cy="265112"/>
          </a:xfrm>
          <a:prstGeom prst="rect">
            <a:avLst/>
          </a:prstGeom>
          <a:solidFill>
            <a:srgbClr val="FF99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15" name="Freeform 33"/>
          <p:cNvSpPr>
            <a:spLocks/>
          </p:cNvSpPr>
          <p:nvPr/>
        </p:nvSpPr>
        <p:spPr bwMode="auto">
          <a:xfrm>
            <a:off x="3503613" y="4897439"/>
            <a:ext cx="355600" cy="66675"/>
          </a:xfrm>
          <a:custGeom>
            <a:avLst/>
            <a:gdLst>
              <a:gd name="T0" fmla="*/ 2147483647 w 252"/>
              <a:gd name="T1" fmla="*/ 2147483647 h 42"/>
              <a:gd name="T2" fmla="*/ 2147483647 w 252"/>
              <a:gd name="T3" fmla="*/ 0 h 42"/>
              <a:gd name="T4" fmla="*/ 2147483647 w 252"/>
              <a:gd name="T5" fmla="*/ 0 h 42"/>
              <a:gd name="T6" fmla="*/ 0 w 252"/>
              <a:gd name="T7" fmla="*/ 2147483647 h 42"/>
              <a:gd name="T8" fmla="*/ 2147483647 w 252"/>
              <a:gd name="T9" fmla="*/ 2147483647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42"/>
              <a:gd name="T17" fmla="*/ 252 w 252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42">
                <a:moveTo>
                  <a:pt x="189" y="42"/>
                </a:moveTo>
                <a:lnTo>
                  <a:pt x="252" y="0"/>
                </a:lnTo>
                <a:lnTo>
                  <a:pt x="63" y="0"/>
                </a:lnTo>
                <a:lnTo>
                  <a:pt x="0" y="42"/>
                </a:lnTo>
                <a:lnTo>
                  <a:pt x="189" y="42"/>
                </a:lnTo>
                <a:close/>
              </a:path>
            </a:pathLst>
          </a:custGeom>
          <a:solidFill>
            <a:srgbClr val="BF73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16" name="Freeform 34"/>
          <p:cNvSpPr>
            <a:spLocks/>
          </p:cNvSpPr>
          <p:nvPr/>
        </p:nvSpPr>
        <p:spPr bwMode="auto">
          <a:xfrm>
            <a:off x="4038600" y="4935539"/>
            <a:ext cx="88900" cy="293687"/>
          </a:xfrm>
          <a:custGeom>
            <a:avLst/>
            <a:gdLst>
              <a:gd name="T0" fmla="*/ 0 w 63"/>
              <a:gd name="T1" fmla="*/ 2147483647 h 185"/>
              <a:gd name="T2" fmla="*/ 0 w 63"/>
              <a:gd name="T3" fmla="*/ 2147483647 h 185"/>
              <a:gd name="T4" fmla="*/ 2147483647 w 63"/>
              <a:gd name="T5" fmla="*/ 0 h 185"/>
              <a:gd name="T6" fmla="*/ 2147483647 w 63"/>
              <a:gd name="T7" fmla="*/ 2147483647 h 185"/>
              <a:gd name="T8" fmla="*/ 0 w 63"/>
              <a:gd name="T9" fmla="*/ 2147483647 h 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85"/>
              <a:gd name="T17" fmla="*/ 63 w 63"/>
              <a:gd name="T18" fmla="*/ 185 h 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85">
                <a:moveTo>
                  <a:pt x="0" y="185"/>
                </a:moveTo>
                <a:lnTo>
                  <a:pt x="0" y="42"/>
                </a:lnTo>
                <a:lnTo>
                  <a:pt x="63" y="0"/>
                </a:lnTo>
                <a:lnTo>
                  <a:pt x="63" y="138"/>
                </a:lnTo>
                <a:lnTo>
                  <a:pt x="0" y="185"/>
                </a:lnTo>
                <a:close/>
              </a:path>
            </a:pathLst>
          </a:custGeom>
          <a:solidFill>
            <a:srgbClr val="8033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17" name="Rectangle 35"/>
          <p:cNvSpPr>
            <a:spLocks noChangeArrowheads="1"/>
          </p:cNvSpPr>
          <p:nvPr/>
        </p:nvSpPr>
        <p:spPr bwMode="auto">
          <a:xfrm>
            <a:off x="3770314" y="5002213"/>
            <a:ext cx="268287" cy="227012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18" name="Freeform 36"/>
          <p:cNvSpPr>
            <a:spLocks/>
          </p:cNvSpPr>
          <p:nvPr/>
        </p:nvSpPr>
        <p:spPr bwMode="auto">
          <a:xfrm>
            <a:off x="3770314" y="4935539"/>
            <a:ext cx="357187" cy="66675"/>
          </a:xfrm>
          <a:custGeom>
            <a:avLst/>
            <a:gdLst>
              <a:gd name="T0" fmla="*/ 2147483647 w 253"/>
              <a:gd name="T1" fmla="*/ 2147483647 h 42"/>
              <a:gd name="T2" fmla="*/ 2147483647 w 253"/>
              <a:gd name="T3" fmla="*/ 0 h 42"/>
              <a:gd name="T4" fmla="*/ 2147483647 w 253"/>
              <a:gd name="T5" fmla="*/ 0 h 42"/>
              <a:gd name="T6" fmla="*/ 0 w 253"/>
              <a:gd name="T7" fmla="*/ 2147483647 h 42"/>
              <a:gd name="T8" fmla="*/ 2147483647 w 253"/>
              <a:gd name="T9" fmla="*/ 2147483647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42"/>
              <a:gd name="T17" fmla="*/ 253 w 253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42">
                <a:moveTo>
                  <a:pt x="190" y="42"/>
                </a:moveTo>
                <a:lnTo>
                  <a:pt x="253" y="0"/>
                </a:lnTo>
                <a:lnTo>
                  <a:pt x="63" y="0"/>
                </a:lnTo>
                <a:lnTo>
                  <a:pt x="0" y="42"/>
                </a:lnTo>
                <a:lnTo>
                  <a:pt x="190" y="42"/>
                </a:lnTo>
                <a:close/>
              </a:path>
            </a:pathLst>
          </a:custGeom>
          <a:solidFill>
            <a:srgbClr val="BF4D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19" name="Freeform 37"/>
          <p:cNvSpPr>
            <a:spLocks/>
          </p:cNvSpPr>
          <p:nvPr/>
        </p:nvSpPr>
        <p:spPr bwMode="auto">
          <a:xfrm>
            <a:off x="4305300" y="4954589"/>
            <a:ext cx="88900" cy="274637"/>
          </a:xfrm>
          <a:custGeom>
            <a:avLst/>
            <a:gdLst>
              <a:gd name="T0" fmla="*/ 0 w 63"/>
              <a:gd name="T1" fmla="*/ 2147483647 h 173"/>
              <a:gd name="T2" fmla="*/ 0 w 63"/>
              <a:gd name="T3" fmla="*/ 2147483647 h 173"/>
              <a:gd name="T4" fmla="*/ 2147483647 w 63"/>
              <a:gd name="T5" fmla="*/ 0 h 173"/>
              <a:gd name="T6" fmla="*/ 2147483647 w 63"/>
              <a:gd name="T7" fmla="*/ 2147483647 h 173"/>
              <a:gd name="T8" fmla="*/ 0 w 63"/>
              <a:gd name="T9" fmla="*/ 2147483647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73"/>
              <a:gd name="T17" fmla="*/ 63 w 63"/>
              <a:gd name="T18" fmla="*/ 173 h 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73">
                <a:moveTo>
                  <a:pt x="0" y="173"/>
                </a:moveTo>
                <a:lnTo>
                  <a:pt x="0" y="42"/>
                </a:lnTo>
                <a:lnTo>
                  <a:pt x="63" y="0"/>
                </a:lnTo>
                <a:lnTo>
                  <a:pt x="63" y="126"/>
                </a:lnTo>
                <a:lnTo>
                  <a:pt x="0" y="173"/>
                </a:lnTo>
                <a:close/>
              </a:path>
            </a:pathLst>
          </a:custGeom>
          <a:solidFill>
            <a:srgbClr val="4D1A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20" name="Rectangle 38"/>
          <p:cNvSpPr>
            <a:spLocks noChangeArrowheads="1"/>
          </p:cNvSpPr>
          <p:nvPr/>
        </p:nvSpPr>
        <p:spPr bwMode="auto">
          <a:xfrm>
            <a:off x="4038600" y="5021263"/>
            <a:ext cx="266700" cy="207962"/>
          </a:xfrm>
          <a:prstGeom prst="rect">
            <a:avLst/>
          </a:prstGeom>
          <a:solidFill>
            <a:srgbClr val="9933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21" name="Freeform 39"/>
          <p:cNvSpPr>
            <a:spLocks/>
          </p:cNvSpPr>
          <p:nvPr/>
        </p:nvSpPr>
        <p:spPr bwMode="auto">
          <a:xfrm>
            <a:off x="4038600" y="4954589"/>
            <a:ext cx="355600" cy="66675"/>
          </a:xfrm>
          <a:custGeom>
            <a:avLst/>
            <a:gdLst>
              <a:gd name="T0" fmla="*/ 2147483647 w 252"/>
              <a:gd name="T1" fmla="*/ 2147483647 h 42"/>
              <a:gd name="T2" fmla="*/ 2147483647 w 252"/>
              <a:gd name="T3" fmla="*/ 0 h 42"/>
              <a:gd name="T4" fmla="*/ 2147483647 w 252"/>
              <a:gd name="T5" fmla="*/ 0 h 42"/>
              <a:gd name="T6" fmla="*/ 0 w 252"/>
              <a:gd name="T7" fmla="*/ 2147483647 h 42"/>
              <a:gd name="T8" fmla="*/ 2147483647 w 252"/>
              <a:gd name="T9" fmla="*/ 2147483647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42"/>
              <a:gd name="T17" fmla="*/ 252 w 252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42">
                <a:moveTo>
                  <a:pt x="189" y="42"/>
                </a:moveTo>
                <a:lnTo>
                  <a:pt x="252" y="0"/>
                </a:lnTo>
                <a:lnTo>
                  <a:pt x="63" y="0"/>
                </a:lnTo>
                <a:lnTo>
                  <a:pt x="0" y="42"/>
                </a:lnTo>
                <a:lnTo>
                  <a:pt x="189" y="42"/>
                </a:lnTo>
                <a:close/>
              </a:path>
            </a:pathLst>
          </a:custGeom>
          <a:solidFill>
            <a:srgbClr val="7326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22" name="Freeform 40"/>
          <p:cNvSpPr>
            <a:spLocks/>
          </p:cNvSpPr>
          <p:nvPr/>
        </p:nvSpPr>
        <p:spPr bwMode="auto">
          <a:xfrm>
            <a:off x="4976813" y="4954589"/>
            <a:ext cx="88900" cy="274637"/>
          </a:xfrm>
          <a:custGeom>
            <a:avLst/>
            <a:gdLst>
              <a:gd name="T0" fmla="*/ 0 w 63"/>
              <a:gd name="T1" fmla="*/ 2147483647 h 173"/>
              <a:gd name="T2" fmla="*/ 0 w 63"/>
              <a:gd name="T3" fmla="*/ 2147483647 h 173"/>
              <a:gd name="T4" fmla="*/ 2147483647 w 63"/>
              <a:gd name="T5" fmla="*/ 0 h 173"/>
              <a:gd name="T6" fmla="*/ 2147483647 w 63"/>
              <a:gd name="T7" fmla="*/ 2147483647 h 173"/>
              <a:gd name="T8" fmla="*/ 0 w 63"/>
              <a:gd name="T9" fmla="*/ 2147483647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73"/>
              <a:gd name="T17" fmla="*/ 63 w 63"/>
              <a:gd name="T18" fmla="*/ 173 h 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73">
                <a:moveTo>
                  <a:pt x="0" y="173"/>
                </a:moveTo>
                <a:lnTo>
                  <a:pt x="0" y="42"/>
                </a:lnTo>
                <a:lnTo>
                  <a:pt x="63" y="0"/>
                </a:lnTo>
                <a:lnTo>
                  <a:pt x="63" y="126"/>
                </a:lnTo>
                <a:lnTo>
                  <a:pt x="0" y="173"/>
                </a:lnTo>
                <a:close/>
              </a:path>
            </a:pathLst>
          </a:custGeom>
          <a:solidFill>
            <a:srgbClr val="80804D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23" name="Rectangle 41"/>
          <p:cNvSpPr>
            <a:spLocks noChangeArrowheads="1"/>
          </p:cNvSpPr>
          <p:nvPr/>
        </p:nvSpPr>
        <p:spPr bwMode="auto">
          <a:xfrm>
            <a:off x="4710113" y="5021263"/>
            <a:ext cx="266700" cy="207962"/>
          </a:xfrm>
          <a:prstGeom prst="rect">
            <a:avLst/>
          </a:prstGeom>
          <a:solidFill>
            <a:srgbClr val="FFFF99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24" name="Freeform 42"/>
          <p:cNvSpPr>
            <a:spLocks/>
          </p:cNvSpPr>
          <p:nvPr/>
        </p:nvSpPr>
        <p:spPr bwMode="auto">
          <a:xfrm>
            <a:off x="4710113" y="4954589"/>
            <a:ext cx="355600" cy="66675"/>
          </a:xfrm>
          <a:custGeom>
            <a:avLst/>
            <a:gdLst>
              <a:gd name="T0" fmla="*/ 2147483647 w 252"/>
              <a:gd name="T1" fmla="*/ 2147483647 h 42"/>
              <a:gd name="T2" fmla="*/ 2147483647 w 252"/>
              <a:gd name="T3" fmla="*/ 0 h 42"/>
              <a:gd name="T4" fmla="*/ 2147483647 w 252"/>
              <a:gd name="T5" fmla="*/ 0 h 42"/>
              <a:gd name="T6" fmla="*/ 0 w 252"/>
              <a:gd name="T7" fmla="*/ 2147483647 h 42"/>
              <a:gd name="T8" fmla="*/ 2147483647 w 252"/>
              <a:gd name="T9" fmla="*/ 2147483647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42"/>
              <a:gd name="T17" fmla="*/ 252 w 252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42">
                <a:moveTo>
                  <a:pt x="189" y="42"/>
                </a:moveTo>
                <a:lnTo>
                  <a:pt x="252" y="0"/>
                </a:lnTo>
                <a:lnTo>
                  <a:pt x="63" y="0"/>
                </a:lnTo>
                <a:lnTo>
                  <a:pt x="0" y="42"/>
                </a:lnTo>
                <a:lnTo>
                  <a:pt x="189" y="42"/>
                </a:lnTo>
                <a:close/>
              </a:path>
            </a:pathLst>
          </a:custGeom>
          <a:solidFill>
            <a:srgbClr val="BFBF73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25" name="Freeform 43"/>
          <p:cNvSpPr>
            <a:spLocks/>
          </p:cNvSpPr>
          <p:nvPr/>
        </p:nvSpPr>
        <p:spPr bwMode="auto">
          <a:xfrm>
            <a:off x="5243513" y="4916489"/>
            <a:ext cx="88900" cy="312737"/>
          </a:xfrm>
          <a:custGeom>
            <a:avLst/>
            <a:gdLst>
              <a:gd name="T0" fmla="*/ 0 w 63"/>
              <a:gd name="T1" fmla="*/ 2147483647 h 197"/>
              <a:gd name="T2" fmla="*/ 0 w 63"/>
              <a:gd name="T3" fmla="*/ 2147483647 h 197"/>
              <a:gd name="T4" fmla="*/ 2147483647 w 63"/>
              <a:gd name="T5" fmla="*/ 0 h 197"/>
              <a:gd name="T6" fmla="*/ 2147483647 w 63"/>
              <a:gd name="T7" fmla="*/ 2147483647 h 197"/>
              <a:gd name="T8" fmla="*/ 0 w 63"/>
              <a:gd name="T9" fmla="*/ 2147483647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97"/>
              <a:gd name="T17" fmla="*/ 63 w 63"/>
              <a:gd name="T18" fmla="*/ 197 h 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97">
                <a:moveTo>
                  <a:pt x="0" y="197"/>
                </a:moveTo>
                <a:lnTo>
                  <a:pt x="0" y="42"/>
                </a:lnTo>
                <a:lnTo>
                  <a:pt x="63" y="0"/>
                </a:lnTo>
                <a:lnTo>
                  <a:pt x="63" y="150"/>
                </a:lnTo>
                <a:lnTo>
                  <a:pt x="0" y="197"/>
                </a:lnTo>
                <a:close/>
              </a:path>
            </a:pathLst>
          </a:custGeom>
          <a:solidFill>
            <a:srgbClr val="8066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26" name="Rectangle 44"/>
          <p:cNvSpPr>
            <a:spLocks noChangeArrowheads="1"/>
          </p:cNvSpPr>
          <p:nvPr/>
        </p:nvSpPr>
        <p:spPr bwMode="auto">
          <a:xfrm>
            <a:off x="4976813" y="4983163"/>
            <a:ext cx="266700" cy="246062"/>
          </a:xfrm>
          <a:prstGeom prst="rect">
            <a:avLst/>
          </a:prstGeom>
          <a:solidFill>
            <a:srgbClr val="FFCC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27" name="Freeform 45"/>
          <p:cNvSpPr>
            <a:spLocks/>
          </p:cNvSpPr>
          <p:nvPr/>
        </p:nvSpPr>
        <p:spPr bwMode="auto">
          <a:xfrm>
            <a:off x="4976813" y="4916489"/>
            <a:ext cx="355600" cy="66675"/>
          </a:xfrm>
          <a:custGeom>
            <a:avLst/>
            <a:gdLst>
              <a:gd name="T0" fmla="*/ 2147483647 w 252"/>
              <a:gd name="T1" fmla="*/ 2147483647 h 42"/>
              <a:gd name="T2" fmla="*/ 2147483647 w 252"/>
              <a:gd name="T3" fmla="*/ 0 h 42"/>
              <a:gd name="T4" fmla="*/ 2147483647 w 252"/>
              <a:gd name="T5" fmla="*/ 0 h 42"/>
              <a:gd name="T6" fmla="*/ 0 w 252"/>
              <a:gd name="T7" fmla="*/ 2147483647 h 42"/>
              <a:gd name="T8" fmla="*/ 2147483647 w 252"/>
              <a:gd name="T9" fmla="*/ 2147483647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42"/>
              <a:gd name="T17" fmla="*/ 252 w 252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42">
                <a:moveTo>
                  <a:pt x="189" y="42"/>
                </a:moveTo>
                <a:lnTo>
                  <a:pt x="252" y="0"/>
                </a:lnTo>
                <a:lnTo>
                  <a:pt x="63" y="0"/>
                </a:lnTo>
                <a:lnTo>
                  <a:pt x="0" y="42"/>
                </a:lnTo>
                <a:lnTo>
                  <a:pt x="189" y="42"/>
                </a:lnTo>
                <a:close/>
              </a:path>
            </a:pathLst>
          </a:custGeom>
          <a:solidFill>
            <a:srgbClr val="BF99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28" name="Freeform 46"/>
          <p:cNvSpPr>
            <a:spLocks/>
          </p:cNvSpPr>
          <p:nvPr/>
        </p:nvSpPr>
        <p:spPr bwMode="auto">
          <a:xfrm>
            <a:off x="5510213" y="4916489"/>
            <a:ext cx="88900" cy="312737"/>
          </a:xfrm>
          <a:custGeom>
            <a:avLst/>
            <a:gdLst>
              <a:gd name="T0" fmla="*/ 0 w 63"/>
              <a:gd name="T1" fmla="*/ 2147483647 h 197"/>
              <a:gd name="T2" fmla="*/ 0 w 63"/>
              <a:gd name="T3" fmla="*/ 2147483647 h 197"/>
              <a:gd name="T4" fmla="*/ 2147483647 w 63"/>
              <a:gd name="T5" fmla="*/ 0 h 197"/>
              <a:gd name="T6" fmla="*/ 2147483647 w 63"/>
              <a:gd name="T7" fmla="*/ 2147483647 h 197"/>
              <a:gd name="T8" fmla="*/ 0 w 63"/>
              <a:gd name="T9" fmla="*/ 2147483647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97"/>
              <a:gd name="T17" fmla="*/ 63 w 63"/>
              <a:gd name="T18" fmla="*/ 197 h 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97">
                <a:moveTo>
                  <a:pt x="0" y="197"/>
                </a:moveTo>
                <a:lnTo>
                  <a:pt x="0" y="42"/>
                </a:lnTo>
                <a:lnTo>
                  <a:pt x="63" y="0"/>
                </a:lnTo>
                <a:lnTo>
                  <a:pt x="63" y="150"/>
                </a:lnTo>
                <a:lnTo>
                  <a:pt x="0" y="197"/>
                </a:lnTo>
                <a:close/>
              </a:path>
            </a:pathLst>
          </a:custGeom>
          <a:solidFill>
            <a:srgbClr val="804D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29" name="Rectangle 47"/>
          <p:cNvSpPr>
            <a:spLocks noChangeArrowheads="1"/>
          </p:cNvSpPr>
          <p:nvPr/>
        </p:nvSpPr>
        <p:spPr bwMode="auto">
          <a:xfrm>
            <a:off x="5243513" y="4983163"/>
            <a:ext cx="266700" cy="246062"/>
          </a:xfrm>
          <a:prstGeom prst="rect">
            <a:avLst/>
          </a:prstGeom>
          <a:solidFill>
            <a:srgbClr val="FF99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30" name="Freeform 48"/>
          <p:cNvSpPr>
            <a:spLocks/>
          </p:cNvSpPr>
          <p:nvPr/>
        </p:nvSpPr>
        <p:spPr bwMode="auto">
          <a:xfrm>
            <a:off x="5243513" y="4916489"/>
            <a:ext cx="355600" cy="66675"/>
          </a:xfrm>
          <a:custGeom>
            <a:avLst/>
            <a:gdLst>
              <a:gd name="T0" fmla="*/ 2147483647 w 252"/>
              <a:gd name="T1" fmla="*/ 2147483647 h 42"/>
              <a:gd name="T2" fmla="*/ 2147483647 w 252"/>
              <a:gd name="T3" fmla="*/ 0 h 42"/>
              <a:gd name="T4" fmla="*/ 2147483647 w 252"/>
              <a:gd name="T5" fmla="*/ 0 h 42"/>
              <a:gd name="T6" fmla="*/ 0 w 252"/>
              <a:gd name="T7" fmla="*/ 2147483647 h 42"/>
              <a:gd name="T8" fmla="*/ 2147483647 w 252"/>
              <a:gd name="T9" fmla="*/ 2147483647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42"/>
              <a:gd name="T17" fmla="*/ 252 w 252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42">
                <a:moveTo>
                  <a:pt x="189" y="42"/>
                </a:moveTo>
                <a:lnTo>
                  <a:pt x="252" y="0"/>
                </a:lnTo>
                <a:lnTo>
                  <a:pt x="63" y="0"/>
                </a:lnTo>
                <a:lnTo>
                  <a:pt x="0" y="42"/>
                </a:lnTo>
                <a:lnTo>
                  <a:pt x="189" y="42"/>
                </a:lnTo>
                <a:close/>
              </a:path>
            </a:pathLst>
          </a:custGeom>
          <a:solidFill>
            <a:srgbClr val="BF73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31" name="Freeform 49"/>
          <p:cNvSpPr>
            <a:spLocks/>
          </p:cNvSpPr>
          <p:nvPr/>
        </p:nvSpPr>
        <p:spPr bwMode="auto">
          <a:xfrm>
            <a:off x="5776913" y="4897439"/>
            <a:ext cx="88900" cy="331787"/>
          </a:xfrm>
          <a:custGeom>
            <a:avLst/>
            <a:gdLst>
              <a:gd name="T0" fmla="*/ 0 w 63"/>
              <a:gd name="T1" fmla="*/ 2147483647 h 209"/>
              <a:gd name="T2" fmla="*/ 0 w 63"/>
              <a:gd name="T3" fmla="*/ 2147483647 h 209"/>
              <a:gd name="T4" fmla="*/ 2147483647 w 63"/>
              <a:gd name="T5" fmla="*/ 0 h 209"/>
              <a:gd name="T6" fmla="*/ 2147483647 w 63"/>
              <a:gd name="T7" fmla="*/ 2147483647 h 209"/>
              <a:gd name="T8" fmla="*/ 0 w 63"/>
              <a:gd name="T9" fmla="*/ 2147483647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209"/>
              <a:gd name="T17" fmla="*/ 63 w 63"/>
              <a:gd name="T18" fmla="*/ 209 h 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209">
                <a:moveTo>
                  <a:pt x="0" y="209"/>
                </a:moveTo>
                <a:lnTo>
                  <a:pt x="0" y="42"/>
                </a:lnTo>
                <a:lnTo>
                  <a:pt x="63" y="0"/>
                </a:lnTo>
                <a:lnTo>
                  <a:pt x="63" y="162"/>
                </a:lnTo>
                <a:lnTo>
                  <a:pt x="0" y="209"/>
                </a:lnTo>
                <a:close/>
              </a:path>
            </a:pathLst>
          </a:custGeom>
          <a:solidFill>
            <a:srgbClr val="8033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32" name="Rectangle 50"/>
          <p:cNvSpPr>
            <a:spLocks noChangeArrowheads="1"/>
          </p:cNvSpPr>
          <p:nvPr/>
        </p:nvSpPr>
        <p:spPr bwMode="auto">
          <a:xfrm>
            <a:off x="5510213" y="4964113"/>
            <a:ext cx="266700" cy="265112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33" name="Freeform 51"/>
          <p:cNvSpPr>
            <a:spLocks/>
          </p:cNvSpPr>
          <p:nvPr/>
        </p:nvSpPr>
        <p:spPr bwMode="auto">
          <a:xfrm>
            <a:off x="5510213" y="4897439"/>
            <a:ext cx="355600" cy="66675"/>
          </a:xfrm>
          <a:custGeom>
            <a:avLst/>
            <a:gdLst>
              <a:gd name="T0" fmla="*/ 2147483647 w 252"/>
              <a:gd name="T1" fmla="*/ 2147483647 h 42"/>
              <a:gd name="T2" fmla="*/ 2147483647 w 252"/>
              <a:gd name="T3" fmla="*/ 0 h 42"/>
              <a:gd name="T4" fmla="*/ 2147483647 w 252"/>
              <a:gd name="T5" fmla="*/ 0 h 42"/>
              <a:gd name="T6" fmla="*/ 0 w 252"/>
              <a:gd name="T7" fmla="*/ 2147483647 h 42"/>
              <a:gd name="T8" fmla="*/ 2147483647 w 252"/>
              <a:gd name="T9" fmla="*/ 2147483647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42"/>
              <a:gd name="T17" fmla="*/ 252 w 252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42">
                <a:moveTo>
                  <a:pt x="189" y="42"/>
                </a:moveTo>
                <a:lnTo>
                  <a:pt x="252" y="0"/>
                </a:lnTo>
                <a:lnTo>
                  <a:pt x="63" y="0"/>
                </a:lnTo>
                <a:lnTo>
                  <a:pt x="0" y="42"/>
                </a:lnTo>
                <a:lnTo>
                  <a:pt x="189" y="42"/>
                </a:lnTo>
                <a:close/>
              </a:path>
            </a:pathLst>
          </a:custGeom>
          <a:solidFill>
            <a:srgbClr val="BF4D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34" name="Freeform 52"/>
          <p:cNvSpPr>
            <a:spLocks/>
          </p:cNvSpPr>
          <p:nvPr/>
        </p:nvSpPr>
        <p:spPr bwMode="auto">
          <a:xfrm>
            <a:off x="6043613" y="4640263"/>
            <a:ext cx="88900" cy="588962"/>
          </a:xfrm>
          <a:custGeom>
            <a:avLst/>
            <a:gdLst>
              <a:gd name="T0" fmla="*/ 0 w 63"/>
              <a:gd name="T1" fmla="*/ 2147483647 h 371"/>
              <a:gd name="T2" fmla="*/ 0 w 63"/>
              <a:gd name="T3" fmla="*/ 2147483647 h 371"/>
              <a:gd name="T4" fmla="*/ 2147483647 w 63"/>
              <a:gd name="T5" fmla="*/ 0 h 371"/>
              <a:gd name="T6" fmla="*/ 2147483647 w 63"/>
              <a:gd name="T7" fmla="*/ 2147483647 h 371"/>
              <a:gd name="T8" fmla="*/ 0 w 63"/>
              <a:gd name="T9" fmla="*/ 2147483647 h 3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371"/>
              <a:gd name="T17" fmla="*/ 63 w 63"/>
              <a:gd name="T18" fmla="*/ 371 h 3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371">
                <a:moveTo>
                  <a:pt x="0" y="371"/>
                </a:moveTo>
                <a:lnTo>
                  <a:pt x="0" y="42"/>
                </a:lnTo>
                <a:lnTo>
                  <a:pt x="63" y="0"/>
                </a:lnTo>
                <a:lnTo>
                  <a:pt x="63" y="324"/>
                </a:lnTo>
                <a:lnTo>
                  <a:pt x="0" y="371"/>
                </a:lnTo>
                <a:close/>
              </a:path>
            </a:pathLst>
          </a:custGeom>
          <a:solidFill>
            <a:srgbClr val="4D1A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35" name="Rectangle 53"/>
          <p:cNvSpPr>
            <a:spLocks noChangeArrowheads="1"/>
          </p:cNvSpPr>
          <p:nvPr/>
        </p:nvSpPr>
        <p:spPr bwMode="auto">
          <a:xfrm>
            <a:off x="5776913" y="4706939"/>
            <a:ext cx="266700" cy="522287"/>
          </a:xfrm>
          <a:prstGeom prst="rect">
            <a:avLst/>
          </a:prstGeom>
          <a:solidFill>
            <a:srgbClr val="9933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36" name="Freeform 54"/>
          <p:cNvSpPr>
            <a:spLocks/>
          </p:cNvSpPr>
          <p:nvPr/>
        </p:nvSpPr>
        <p:spPr bwMode="auto">
          <a:xfrm>
            <a:off x="5776913" y="4640264"/>
            <a:ext cx="355600" cy="66675"/>
          </a:xfrm>
          <a:custGeom>
            <a:avLst/>
            <a:gdLst>
              <a:gd name="T0" fmla="*/ 2147483647 w 252"/>
              <a:gd name="T1" fmla="*/ 2147483647 h 42"/>
              <a:gd name="T2" fmla="*/ 2147483647 w 252"/>
              <a:gd name="T3" fmla="*/ 0 h 42"/>
              <a:gd name="T4" fmla="*/ 2147483647 w 252"/>
              <a:gd name="T5" fmla="*/ 0 h 42"/>
              <a:gd name="T6" fmla="*/ 0 w 252"/>
              <a:gd name="T7" fmla="*/ 2147483647 h 42"/>
              <a:gd name="T8" fmla="*/ 2147483647 w 252"/>
              <a:gd name="T9" fmla="*/ 2147483647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42"/>
              <a:gd name="T17" fmla="*/ 252 w 252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42">
                <a:moveTo>
                  <a:pt x="189" y="42"/>
                </a:moveTo>
                <a:lnTo>
                  <a:pt x="252" y="0"/>
                </a:lnTo>
                <a:lnTo>
                  <a:pt x="63" y="0"/>
                </a:lnTo>
                <a:lnTo>
                  <a:pt x="0" y="42"/>
                </a:lnTo>
                <a:lnTo>
                  <a:pt x="189" y="42"/>
                </a:lnTo>
                <a:close/>
              </a:path>
            </a:pathLst>
          </a:custGeom>
          <a:solidFill>
            <a:srgbClr val="7326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37" name="Freeform 55"/>
          <p:cNvSpPr>
            <a:spLocks/>
          </p:cNvSpPr>
          <p:nvPr/>
        </p:nvSpPr>
        <p:spPr bwMode="auto">
          <a:xfrm>
            <a:off x="6715125" y="4954589"/>
            <a:ext cx="88900" cy="274637"/>
          </a:xfrm>
          <a:custGeom>
            <a:avLst/>
            <a:gdLst>
              <a:gd name="T0" fmla="*/ 0 w 63"/>
              <a:gd name="T1" fmla="*/ 2147483647 h 173"/>
              <a:gd name="T2" fmla="*/ 0 w 63"/>
              <a:gd name="T3" fmla="*/ 2147483647 h 173"/>
              <a:gd name="T4" fmla="*/ 2147483647 w 63"/>
              <a:gd name="T5" fmla="*/ 0 h 173"/>
              <a:gd name="T6" fmla="*/ 2147483647 w 63"/>
              <a:gd name="T7" fmla="*/ 2147483647 h 173"/>
              <a:gd name="T8" fmla="*/ 0 w 63"/>
              <a:gd name="T9" fmla="*/ 2147483647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73"/>
              <a:gd name="T17" fmla="*/ 63 w 63"/>
              <a:gd name="T18" fmla="*/ 173 h 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73">
                <a:moveTo>
                  <a:pt x="0" y="173"/>
                </a:moveTo>
                <a:lnTo>
                  <a:pt x="0" y="42"/>
                </a:lnTo>
                <a:lnTo>
                  <a:pt x="63" y="0"/>
                </a:lnTo>
                <a:lnTo>
                  <a:pt x="63" y="126"/>
                </a:lnTo>
                <a:lnTo>
                  <a:pt x="0" y="173"/>
                </a:lnTo>
                <a:close/>
              </a:path>
            </a:pathLst>
          </a:custGeom>
          <a:solidFill>
            <a:srgbClr val="80804D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38" name="Rectangle 56"/>
          <p:cNvSpPr>
            <a:spLocks noChangeArrowheads="1"/>
          </p:cNvSpPr>
          <p:nvPr/>
        </p:nvSpPr>
        <p:spPr bwMode="auto">
          <a:xfrm>
            <a:off x="6448425" y="5021263"/>
            <a:ext cx="266700" cy="207962"/>
          </a:xfrm>
          <a:prstGeom prst="rect">
            <a:avLst/>
          </a:prstGeom>
          <a:solidFill>
            <a:srgbClr val="FFFF99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39" name="Freeform 57"/>
          <p:cNvSpPr>
            <a:spLocks/>
          </p:cNvSpPr>
          <p:nvPr/>
        </p:nvSpPr>
        <p:spPr bwMode="auto">
          <a:xfrm>
            <a:off x="6448425" y="4954589"/>
            <a:ext cx="355600" cy="66675"/>
          </a:xfrm>
          <a:custGeom>
            <a:avLst/>
            <a:gdLst>
              <a:gd name="T0" fmla="*/ 2147483647 w 252"/>
              <a:gd name="T1" fmla="*/ 2147483647 h 42"/>
              <a:gd name="T2" fmla="*/ 2147483647 w 252"/>
              <a:gd name="T3" fmla="*/ 0 h 42"/>
              <a:gd name="T4" fmla="*/ 2147483647 w 252"/>
              <a:gd name="T5" fmla="*/ 0 h 42"/>
              <a:gd name="T6" fmla="*/ 0 w 252"/>
              <a:gd name="T7" fmla="*/ 2147483647 h 42"/>
              <a:gd name="T8" fmla="*/ 2147483647 w 252"/>
              <a:gd name="T9" fmla="*/ 2147483647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42"/>
              <a:gd name="T17" fmla="*/ 252 w 252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42">
                <a:moveTo>
                  <a:pt x="189" y="42"/>
                </a:moveTo>
                <a:lnTo>
                  <a:pt x="252" y="0"/>
                </a:lnTo>
                <a:lnTo>
                  <a:pt x="63" y="0"/>
                </a:lnTo>
                <a:lnTo>
                  <a:pt x="0" y="42"/>
                </a:lnTo>
                <a:lnTo>
                  <a:pt x="189" y="42"/>
                </a:lnTo>
                <a:close/>
              </a:path>
            </a:pathLst>
          </a:custGeom>
          <a:solidFill>
            <a:srgbClr val="BFBF73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40" name="Freeform 58"/>
          <p:cNvSpPr>
            <a:spLocks/>
          </p:cNvSpPr>
          <p:nvPr/>
        </p:nvSpPr>
        <p:spPr bwMode="auto">
          <a:xfrm>
            <a:off x="6981825" y="4659313"/>
            <a:ext cx="88900" cy="569912"/>
          </a:xfrm>
          <a:custGeom>
            <a:avLst/>
            <a:gdLst>
              <a:gd name="T0" fmla="*/ 0 w 63"/>
              <a:gd name="T1" fmla="*/ 2147483647 h 359"/>
              <a:gd name="T2" fmla="*/ 0 w 63"/>
              <a:gd name="T3" fmla="*/ 2147483647 h 359"/>
              <a:gd name="T4" fmla="*/ 2147483647 w 63"/>
              <a:gd name="T5" fmla="*/ 0 h 359"/>
              <a:gd name="T6" fmla="*/ 2147483647 w 63"/>
              <a:gd name="T7" fmla="*/ 2147483647 h 359"/>
              <a:gd name="T8" fmla="*/ 0 w 63"/>
              <a:gd name="T9" fmla="*/ 2147483647 h 3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359"/>
              <a:gd name="T17" fmla="*/ 63 w 63"/>
              <a:gd name="T18" fmla="*/ 359 h 3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359">
                <a:moveTo>
                  <a:pt x="0" y="359"/>
                </a:moveTo>
                <a:lnTo>
                  <a:pt x="0" y="42"/>
                </a:lnTo>
                <a:lnTo>
                  <a:pt x="63" y="0"/>
                </a:lnTo>
                <a:lnTo>
                  <a:pt x="63" y="312"/>
                </a:lnTo>
                <a:lnTo>
                  <a:pt x="0" y="359"/>
                </a:lnTo>
                <a:close/>
              </a:path>
            </a:pathLst>
          </a:custGeom>
          <a:solidFill>
            <a:srgbClr val="8066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41" name="Rectangle 59"/>
          <p:cNvSpPr>
            <a:spLocks noChangeArrowheads="1"/>
          </p:cNvSpPr>
          <p:nvPr/>
        </p:nvSpPr>
        <p:spPr bwMode="auto">
          <a:xfrm>
            <a:off x="6715125" y="4725989"/>
            <a:ext cx="266700" cy="503237"/>
          </a:xfrm>
          <a:prstGeom prst="rect">
            <a:avLst/>
          </a:prstGeom>
          <a:solidFill>
            <a:srgbClr val="FFCC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42" name="Freeform 60"/>
          <p:cNvSpPr>
            <a:spLocks/>
          </p:cNvSpPr>
          <p:nvPr/>
        </p:nvSpPr>
        <p:spPr bwMode="auto">
          <a:xfrm>
            <a:off x="6715125" y="4659314"/>
            <a:ext cx="355600" cy="66675"/>
          </a:xfrm>
          <a:custGeom>
            <a:avLst/>
            <a:gdLst>
              <a:gd name="T0" fmla="*/ 2147483647 w 252"/>
              <a:gd name="T1" fmla="*/ 2147483647 h 42"/>
              <a:gd name="T2" fmla="*/ 2147483647 w 252"/>
              <a:gd name="T3" fmla="*/ 0 h 42"/>
              <a:gd name="T4" fmla="*/ 2147483647 w 252"/>
              <a:gd name="T5" fmla="*/ 0 h 42"/>
              <a:gd name="T6" fmla="*/ 0 w 252"/>
              <a:gd name="T7" fmla="*/ 2147483647 h 42"/>
              <a:gd name="T8" fmla="*/ 2147483647 w 252"/>
              <a:gd name="T9" fmla="*/ 2147483647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42"/>
              <a:gd name="T17" fmla="*/ 252 w 252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42">
                <a:moveTo>
                  <a:pt x="189" y="42"/>
                </a:moveTo>
                <a:lnTo>
                  <a:pt x="252" y="0"/>
                </a:lnTo>
                <a:lnTo>
                  <a:pt x="63" y="0"/>
                </a:lnTo>
                <a:lnTo>
                  <a:pt x="0" y="42"/>
                </a:lnTo>
                <a:lnTo>
                  <a:pt x="189" y="42"/>
                </a:lnTo>
                <a:close/>
              </a:path>
            </a:pathLst>
          </a:custGeom>
          <a:solidFill>
            <a:srgbClr val="BF99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43" name="Freeform 61"/>
          <p:cNvSpPr>
            <a:spLocks/>
          </p:cNvSpPr>
          <p:nvPr/>
        </p:nvSpPr>
        <p:spPr bwMode="auto">
          <a:xfrm>
            <a:off x="7248525" y="4394201"/>
            <a:ext cx="88900" cy="835025"/>
          </a:xfrm>
          <a:custGeom>
            <a:avLst/>
            <a:gdLst>
              <a:gd name="T0" fmla="*/ 0 w 63"/>
              <a:gd name="T1" fmla="*/ 2147483647 h 526"/>
              <a:gd name="T2" fmla="*/ 0 w 63"/>
              <a:gd name="T3" fmla="*/ 2147483647 h 526"/>
              <a:gd name="T4" fmla="*/ 2147483647 w 63"/>
              <a:gd name="T5" fmla="*/ 0 h 526"/>
              <a:gd name="T6" fmla="*/ 2147483647 w 63"/>
              <a:gd name="T7" fmla="*/ 2147483647 h 526"/>
              <a:gd name="T8" fmla="*/ 0 w 63"/>
              <a:gd name="T9" fmla="*/ 2147483647 h 5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526"/>
              <a:gd name="T17" fmla="*/ 63 w 63"/>
              <a:gd name="T18" fmla="*/ 526 h 5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526">
                <a:moveTo>
                  <a:pt x="0" y="526"/>
                </a:moveTo>
                <a:lnTo>
                  <a:pt x="0" y="42"/>
                </a:lnTo>
                <a:lnTo>
                  <a:pt x="63" y="0"/>
                </a:lnTo>
                <a:lnTo>
                  <a:pt x="63" y="479"/>
                </a:lnTo>
                <a:lnTo>
                  <a:pt x="0" y="526"/>
                </a:lnTo>
                <a:close/>
              </a:path>
            </a:pathLst>
          </a:custGeom>
          <a:solidFill>
            <a:srgbClr val="804D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44" name="Rectangle 62"/>
          <p:cNvSpPr>
            <a:spLocks noChangeArrowheads="1"/>
          </p:cNvSpPr>
          <p:nvPr/>
        </p:nvSpPr>
        <p:spPr bwMode="auto">
          <a:xfrm>
            <a:off x="6981825" y="4460875"/>
            <a:ext cx="266700" cy="768350"/>
          </a:xfrm>
          <a:prstGeom prst="rect">
            <a:avLst/>
          </a:prstGeom>
          <a:solidFill>
            <a:srgbClr val="FF99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45" name="Freeform 63"/>
          <p:cNvSpPr>
            <a:spLocks/>
          </p:cNvSpPr>
          <p:nvPr/>
        </p:nvSpPr>
        <p:spPr bwMode="auto">
          <a:xfrm>
            <a:off x="6981825" y="4394201"/>
            <a:ext cx="355600" cy="66675"/>
          </a:xfrm>
          <a:custGeom>
            <a:avLst/>
            <a:gdLst>
              <a:gd name="T0" fmla="*/ 2147483647 w 252"/>
              <a:gd name="T1" fmla="*/ 2147483647 h 42"/>
              <a:gd name="T2" fmla="*/ 2147483647 w 252"/>
              <a:gd name="T3" fmla="*/ 0 h 42"/>
              <a:gd name="T4" fmla="*/ 2147483647 w 252"/>
              <a:gd name="T5" fmla="*/ 0 h 42"/>
              <a:gd name="T6" fmla="*/ 0 w 252"/>
              <a:gd name="T7" fmla="*/ 2147483647 h 42"/>
              <a:gd name="T8" fmla="*/ 2147483647 w 252"/>
              <a:gd name="T9" fmla="*/ 2147483647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42"/>
              <a:gd name="T17" fmla="*/ 252 w 252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42">
                <a:moveTo>
                  <a:pt x="189" y="42"/>
                </a:moveTo>
                <a:lnTo>
                  <a:pt x="252" y="0"/>
                </a:lnTo>
                <a:lnTo>
                  <a:pt x="63" y="0"/>
                </a:lnTo>
                <a:lnTo>
                  <a:pt x="0" y="42"/>
                </a:lnTo>
                <a:lnTo>
                  <a:pt x="189" y="42"/>
                </a:lnTo>
                <a:close/>
              </a:path>
            </a:pathLst>
          </a:custGeom>
          <a:solidFill>
            <a:srgbClr val="BF73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46" name="Freeform 64"/>
          <p:cNvSpPr>
            <a:spLocks/>
          </p:cNvSpPr>
          <p:nvPr/>
        </p:nvSpPr>
        <p:spPr bwMode="auto">
          <a:xfrm>
            <a:off x="7515225" y="3994151"/>
            <a:ext cx="88900" cy="1235075"/>
          </a:xfrm>
          <a:custGeom>
            <a:avLst/>
            <a:gdLst>
              <a:gd name="T0" fmla="*/ 0 w 63"/>
              <a:gd name="T1" fmla="*/ 2147483647 h 778"/>
              <a:gd name="T2" fmla="*/ 0 w 63"/>
              <a:gd name="T3" fmla="*/ 2147483647 h 778"/>
              <a:gd name="T4" fmla="*/ 2147483647 w 63"/>
              <a:gd name="T5" fmla="*/ 0 h 778"/>
              <a:gd name="T6" fmla="*/ 2147483647 w 63"/>
              <a:gd name="T7" fmla="*/ 2147483647 h 778"/>
              <a:gd name="T8" fmla="*/ 0 w 63"/>
              <a:gd name="T9" fmla="*/ 2147483647 h 7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778"/>
              <a:gd name="T17" fmla="*/ 63 w 63"/>
              <a:gd name="T18" fmla="*/ 778 h 7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778">
                <a:moveTo>
                  <a:pt x="0" y="778"/>
                </a:moveTo>
                <a:lnTo>
                  <a:pt x="0" y="42"/>
                </a:lnTo>
                <a:lnTo>
                  <a:pt x="63" y="0"/>
                </a:lnTo>
                <a:lnTo>
                  <a:pt x="63" y="731"/>
                </a:lnTo>
                <a:lnTo>
                  <a:pt x="0" y="778"/>
                </a:lnTo>
                <a:close/>
              </a:path>
            </a:pathLst>
          </a:custGeom>
          <a:solidFill>
            <a:srgbClr val="8033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47" name="Rectangle 65"/>
          <p:cNvSpPr>
            <a:spLocks noChangeArrowheads="1"/>
          </p:cNvSpPr>
          <p:nvPr/>
        </p:nvSpPr>
        <p:spPr bwMode="auto">
          <a:xfrm>
            <a:off x="7248525" y="4060825"/>
            <a:ext cx="266700" cy="1168400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48" name="Freeform 66"/>
          <p:cNvSpPr>
            <a:spLocks/>
          </p:cNvSpPr>
          <p:nvPr/>
        </p:nvSpPr>
        <p:spPr bwMode="auto">
          <a:xfrm>
            <a:off x="7248525" y="3994151"/>
            <a:ext cx="355600" cy="66675"/>
          </a:xfrm>
          <a:custGeom>
            <a:avLst/>
            <a:gdLst>
              <a:gd name="T0" fmla="*/ 2147483647 w 252"/>
              <a:gd name="T1" fmla="*/ 2147483647 h 42"/>
              <a:gd name="T2" fmla="*/ 2147483647 w 252"/>
              <a:gd name="T3" fmla="*/ 0 h 42"/>
              <a:gd name="T4" fmla="*/ 2147483647 w 252"/>
              <a:gd name="T5" fmla="*/ 0 h 42"/>
              <a:gd name="T6" fmla="*/ 0 w 252"/>
              <a:gd name="T7" fmla="*/ 2147483647 h 42"/>
              <a:gd name="T8" fmla="*/ 2147483647 w 252"/>
              <a:gd name="T9" fmla="*/ 2147483647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42"/>
              <a:gd name="T17" fmla="*/ 252 w 252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42">
                <a:moveTo>
                  <a:pt x="189" y="42"/>
                </a:moveTo>
                <a:lnTo>
                  <a:pt x="252" y="0"/>
                </a:lnTo>
                <a:lnTo>
                  <a:pt x="63" y="0"/>
                </a:lnTo>
                <a:lnTo>
                  <a:pt x="0" y="42"/>
                </a:lnTo>
                <a:lnTo>
                  <a:pt x="189" y="42"/>
                </a:lnTo>
                <a:close/>
              </a:path>
            </a:pathLst>
          </a:custGeom>
          <a:solidFill>
            <a:srgbClr val="BF4D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49" name="Freeform 67"/>
          <p:cNvSpPr>
            <a:spLocks/>
          </p:cNvSpPr>
          <p:nvPr/>
        </p:nvSpPr>
        <p:spPr bwMode="auto">
          <a:xfrm>
            <a:off x="7781925" y="3309939"/>
            <a:ext cx="88900" cy="1919287"/>
          </a:xfrm>
          <a:custGeom>
            <a:avLst/>
            <a:gdLst>
              <a:gd name="T0" fmla="*/ 0 w 63"/>
              <a:gd name="T1" fmla="*/ 2147483647 h 1209"/>
              <a:gd name="T2" fmla="*/ 0 w 63"/>
              <a:gd name="T3" fmla="*/ 2147483647 h 1209"/>
              <a:gd name="T4" fmla="*/ 2147483647 w 63"/>
              <a:gd name="T5" fmla="*/ 0 h 1209"/>
              <a:gd name="T6" fmla="*/ 2147483647 w 63"/>
              <a:gd name="T7" fmla="*/ 2147483647 h 1209"/>
              <a:gd name="T8" fmla="*/ 0 w 63"/>
              <a:gd name="T9" fmla="*/ 2147483647 h 1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209"/>
              <a:gd name="T17" fmla="*/ 63 w 63"/>
              <a:gd name="T18" fmla="*/ 1209 h 1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209">
                <a:moveTo>
                  <a:pt x="0" y="1209"/>
                </a:moveTo>
                <a:lnTo>
                  <a:pt x="0" y="42"/>
                </a:lnTo>
                <a:lnTo>
                  <a:pt x="63" y="0"/>
                </a:lnTo>
                <a:lnTo>
                  <a:pt x="63" y="1162"/>
                </a:lnTo>
                <a:lnTo>
                  <a:pt x="0" y="1209"/>
                </a:lnTo>
                <a:close/>
              </a:path>
            </a:pathLst>
          </a:custGeom>
          <a:solidFill>
            <a:srgbClr val="4D1A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50" name="Rectangle 68"/>
          <p:cNvSpPr>
            <a:spLocks noChangeArrowheads="1"/>
          </p:cNvSpPr>
          <p:nvPr/>
        </p:nvSpPr>
        <p:spPr bwMode="auto">
          <a:xfrm>
            <a:off x="7515225" y="3376613"/>
            <a:ext cx="266700" cy="1852612"/>
          </a:xfrm>
          <a:prstGeom prst="rect">
            <a:avLst/>
          </a:prstGeom>
          <a:solidFill>
            <a:srgbClr val="9933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51" name="Freeform 69"/>
          <p:cNvSpPr>
            <a:spLocks/>
          </p:cNvSpPr>
          <p:nvPr/>
        </p:nvSpPr>
        <p:spPr bwMode="auto">
          <a:xfrm>
            <a:off x="7515225" y="3309939"/>
            <a:ext cx="355600" cy="66675"/>
          </a:xfrm>
          <a:custGeom>
            <a:avLst/>
            <a:gdLst>
              <a:gd name="T0" fmla="*/ 2147483647 w 252"/>
              <a:gd name="T1" fmla="*/ 2147483647 h 42"/>
              <a:gd name="T2" fmla="*/ 2147483647 w 252"/>
              <a:gd name="T3" fmla="*/ 0 h 42"/>
              <a:gd name="T4" fmla="*/ 2147483647 w 252"/>
              <a:gd name="T5" fmla="*/ 0 h 42"/>
              <a:gd name="T6" fmla="*/ 0 w 252"/>
              <a:gd name="T7" fmla="*/ 2147483647 h 42"/>
              <a:gd name="T8" fmla="*/ 2147483647 w 252"/>
              <a:gd name="T9" fmla="*/ 2147483647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42"/>
              <a:gd name="T17" fmla="*/ 252 w 252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42">
                <a:moveTo>
                  <a:pt x="189" y="42"/>
                </a:moveTo>
                <a:lnTo>
                  <a:pt x="252" y="0"/>
                </a:lnTo>
                <a:lnTo>
                  <a:pt x="63" y="0"/>
                </a:lnTo>
                <a:lnTo>
                  <a:pt x="0" y="42"/>
                </a:lnTo>
                <a:lnTo>
                  <a:pt x="189" y="42"/>
                </a:lnTo>
                <a:close/>
              </a:path>
            </a:pathLst>
          </a:custGeom>
          <a:solidFill>
            <a:srgbClr val="7326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52" name="Freeform 70"/>
          <p:cNvSpPr>
            <a:spLocks/>
          </p:cNvSpPr>
          <p:nvPr/>
        </p:nvSpPr>
        <p:spPr bwMode="auto">
          <a:xfrm>
            <a:off x="8455025" y="4954589"/>
            <a:ext cx="88900" cy="274637"/>
          </a:xfrm>
          <a:custGeom>
            <a:avLst/>
            <a:gdLst>
              <a:gd name="T0" fmla="*/ 0 w 63"/>
              <a:gd name="T1" fmla="*/ 2147483647 h 173"/>
              <a:gd name="T2" fmla="*/ 0 w 63"/>
              <a:gd name="T3" fmla="*/ 2147483647 h 173"/>
              <a:gd name="T4" fmla="*/ 2147483647 w 63"/>
              <a:gd name="T5" fmla="*/ 0 h 173"/>
              <a:gd name="T6" fmla="*/ 2147483647 w 63"/>
              <a:gd name="T7" fmla="*/ 2147483647 h 173"/>
              <a:gd name="T8" fmla="*/ 0 w 63"/>
              <a:gd name="T9" fmla="*/ 2147483647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73"/>
              <a:gd name="T17" fmla="*/ 63 w 63"/>
              <a:gd name="T18" fmla="*/ 173 h 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73">
                <a:moveTo>
                  <a:pt x="0" y="173"/>
                </a:moveTo>
                <a:lnTo>
                  <a:pt x="0" y="42"/>
                </a:lnTo>
                <a:lnTo>
                  <a:pt x="63" y="0"/>
                </a:lnTo>
                <a:lnTo>
                  <a:pt x="63" y="126"/>
                </a:lnTo>
                <a:lnTo>
                  <a:pt x="0" y="173"/>
                </a:lnTo>
                <a:close/>
              </a:path>
            </a:pathLst>
          </a:custGeom>
          <a:solidFill>
            <a:srgbClr val="80804D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53" name="Rectangle 71"/>
          <p:cNvSpPr>
            <a:spLocks noChangeArrowheads="1"/>
          </p:cNvSpPr>
          <p:nvPr/>
        </p:nvSpPr>
        <p:spPr bwMode="auto">
          <a:xfrm>
            <a:off x="8188325" y="5021263"/>
            <a:ext cx="266700" cy="207962"/>
          </a:xfrm>
          <a:prstGeom prst="rect">
            <a:avLst/>
          </a:prstGeom>
          <a:solidFill>
            <a:srgbClr val="FFFF99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54" name="Freeform 72"/>
          <p:cNvSpPr>
            <a:spLocks/>
          </p:cNvSpPr>
          <p:nvPr/>
        </p:nvSpPr>
        <p:spPr bwMode="auto">
          <a:xfrm>
            <a:off x="8188325" y="4954589"/>
            <a:ext cx="355600" cy="66675"/>
          </a:xfrm>
          <a:custGeom>
            <a:avLst/>
            <a:gdLst>
              <a:gd name="T0" fmla="*/ 2147483647 w 252"/>
              <a:gd name="T1" fmla="*/ 2147483647 h 42"/>
              <a:gd name="T2" fmla="*/ 2147483647 w 252"/>
              <a:gd name="T3" fmla="*/ 0 h 42"/>
              <a:gd name="T4" fmla="*/ 2147483647 w 252"/>
              <a:gd name="T5" fmla="*/ 0 h 42"/>
              <a:gd name="T6" fmla="*/ 0 w 252"/>
              <a:gd name="T7" fmla="*/ 2147483647 h 42"/>
              <a:gd name="T8" fmla="*/ 2147483647 w 252"/>
              <a:gd name="T9" fmla="*/ 2147483647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42"/>
              <a:gd name="T17" fmla="*/ 252 w 252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42">
                <a:moveTo>
                  <a:pt x="189" y="42"/>
                </a:moveTo>
                <a:lnTo>
                  <a:pt x="252" y="0"/>
                </a:lnTo>
                <a:lnTo>
                  <a:pt x="63" y="0"/>
                </a:lnTo>
                <a:lnTo>
                  <a:pt x="0" y="42"/>
                </a:lnTo>
                <a:lnTo>
                  <a:pt x="189" y="42"/>
                </a:lnTo>
                <a:close/>
              </a:path>
            </a:pathLst>
          </a:custGeom>
          <a:solidFill>
            <a:srgbClr val="BFBF73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55" name="Freeform 73"/>
          <p:cNvSpPr>
            <a:spLocks/>
          </p:cNvSpPr>
          <p:nvPr/>
        </p:nvSpPr>
        <p:spPr bwMode="auto">
          <a:xfrm>
            <a:off x="8721725" y="4897439"/>
            <a:ext cx="88900" cy="331787"/>
          </a:xfrm>
          <a:custGeom>
            <a:avLst/>
            <a:gdLst>
              <a:gd name="T0" fmla="*/ 0 w 63"/>
              <a:gd name="T1" fmla="*/ 2147483647 h 209"/>
              <a:gd name="T2" fmla="*/ 0 w 63"/>
              <a:gd name="T3" fmla="*/ 2147483647 h 209"/>
              <a:gd name="T4" fmla="*/ 2147483647 w 63"/>
              <a:gd name="T5" fmla="*/ 0 h 209"/>
              <a:gd name="T6" fmla="*/ 2147483647 w 63"/>
              <a:gd name="T7" fmla="*/ 2147483647 h 209"/>
              <a:gd name="T8" fmla="*/ 0 w 63"/>
              <a:gd name="T9" fmla="*/ 2147483647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209"/>
              <a:gd name="T17" fmla="*/ 63 w 63"/>
              <a:gd name="T18" fmla="*/ 209 h 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209">
                <a:moveTo>
                  <a:pt x="0" y="209"/>
                </a:moveTo>
                <a:lnTo>
                  <a:pt x="0" y="42"/>
                </a:lnTo>
                <a:lnTo>
                  <a:pt x="63" y="0"/>
                </a:lnTo>
                <a:lnTo>
                  <a:pt x="63" y="162"/>
                </a:lnTo>
                <a:lnTo>
                  <a:pt x="0" y="209"/>
                </a:lnTo>
                <a:close/>
              </a:path>
            </a:pathLst>
          </a:custGeom>
          <a:solidFill>
            <a:srgbClr val="8066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56" name="Rectangle 74"/>
          <p:cNvSpPr>
            <a:spLocks noChangeArrowheads="1"/>
          </p:cNvSpPr>
          <p:nvPr/>
        </p:nvSpPr>
        <p:spPr bwMode="auto">
          <a:xfrm>
            <a:off x="8455025" y="4964113"/>
            <a:ext cx="266700" cy="265112"/>
          </a:xfrm>
          <a:prstGeom prst="rect">
            <a:avLst/>
          </a:prstGeom>
          <a:solidFill>
            <a:srgbClr val="FFCC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57" name="Freeform 75"/>
          <p:cNvSpPr>
            <a:spLocks/>
          </p:cNvSpPr>
          <p:nvPr/>
        </p:nvSpPr>
        <p:spPr bwMode="auto">
          <a:xfrm>
            <a:off x="8455025" y="4897439"/>
            <a:ext cx="355600" cy="66675"/>
          </a:xfrm>
          <a:custGeom>
            <a:avLst/>
            <a:gdLst>
              <a:gd name="T0" fmla="*/ 2147483647 w 252"/>
              <a:gd name="T1" fmla="*/ 2147483647 h 42"/>
              <a:gd name="T2" fmla="*/ 2147483647 w 252"/>
              <a:gd name="T3" fmla="*/ 0 h 42"/>
              <a:gd name="T4" fmla="*/ 2147483647 w 252"/>
              <a:gd name="T5" fmla="*/ 0 h 42"/>
              <a:gd name="T6" fmla="*/ 0 w 252"/>
              <a:gd name="T7" fmla="*/ 2147483647 h 42"/>
              <a:gd name="T8" fmla="*/ 2147483647 w 252"/>
              <a:gd name="T9" fmla="*/ 2147483647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42"/>
              <a:gd name="T17" fmla="*/ 252 w 252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42">
                <a:moveTo>
                  <a:pt x="189" y="42"/>
                </a:moveTo>
                <a:lnTo>
                  <a:pt x="252" y="0"/>
                </a:lnTo>
                <a:lnTo>
                  <a:pt x="63" y="0"/>
                </a:lnTo>
                <a:lnTo>
                  <a:pt x="0" y="42"/>
                </a:lnTo>
                <a:lnTo>
                  <a:pt x="189" y="42"/>
                </a:lnTo>
                <a:close/>
              </a:path>
            </a:pathLst>
          </a:custGeom>
          <a:solidFill>
            <a:srgbClr val="BF99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58" name="Freeform 76"/>
          <p:cNvSpPr>
            <a:spLocks/>
          </p:cNvSpPr>
          <p:nvPr/>
        </p:nvSpPr>
        <p:spPr bwMode="auto">
          <a:xfrm>
            <a:off x="8988425" y="3975101"/>
            <a:ext cx="88900" cy="1254125"/>
          </a:xfrm>
          <a:custGeom>
            <a:avLst/>
            <a:gdLst>
              <a:gd name="T0" fmla="*/ 0 w 63"/>
              <a:gd name="T1" fmla="*/ 2147483647 h 790"/>
              <a:gd name="T2" fmla="*/ 0 w 63"/>
              <a:gd name="T3" fmla="*/ 2147483647 h 790"/>
              <a:gd name="T4" fmla="*/ 2147483647 w 63"/>
              <a:gd name="T5" fmla="*/ 0 h 790"/>
              <a:gd name="T6" fmla="*/ 2147483647 w 63"/>
              <a:gd name="T7" fmla="*/ 2147483647 h 790"/>
              <a:gd name="T8" fmla="*/ 0 w 63"/>
              <a:gd name="T9" fmla="*/ 2147483647 h 7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790"/>
              <a:gd name="T17" fmla="*/ 63 w 63"/>
              <a:gd name="T18" fmla="*/ 790 h 7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790">
                <a:moveTo>
                  <a:pt x="0" y="790"/>
                </a:moveTo>
                <a:lnTo>
                  <a:pt x="0" y="42"/>
                </a:lnTo>
                <a:lnTo>
                  <a:pt x="63" y="0"/>
                </a:lnTo>
                <a:lnTo>
                  <a:pt x="63" y="743"/>
                </a:lnTo>
                <a:lnTo>
                  <a:pt x="0" y="790"/>
                </a:lnTo>
                <a:close/>
              </a:path>
            </a:pathLst>
          </a:custGeom>
          <a:solidFill>
            <a:srgbClr val="804D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59" name="Rectangle 77"/>
          <p:cNvSpPr>
            <a:spLocks noChangeArrowheads="1"/>
          </p:cNvSpPr>
          <p:nvPr/>
        </p:nvSpPr>
        <p:spPr bwMode="auto">
          <a:xfrm>
            <a:off x="8721725" y="4041775"/>
            <a:ext cx="266700" cy="1187450"/>
          </a:xfrm>
          <a:prstGeom prst="rect">
            <a:avLst/>
          </a:prstGeom>
          <a:solidFill>
            <a:srgbClr val="FF99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60" name="Freeform 78"/>
          <p:cNvSpPr>
            <a:spLocks/>
          </p:cNvSpPr>
          <p:nvPr/>
        </p:nvSpPr>
        <p:spPr bwMode="auto">
          <a:xfrm>
            <a:off x="8721725" y="3975101"/>
            <a:ext cx="355600" cy="66675"/>
          </a:xfrm>
          <a:custGeom>
            <a:avLst/>
            <a:gdLst>
              <a:gd name="T0" fmla="*/ 2147483647 w 252"/>
              <a:gd name="T1" fmla="*/ 2147483647 h 42"/>
              <a:gd name="T2" fmla="*/ 2147483647 w 252"/>
              <a:gd name="T3" fmla="*/ 0 h 42"/>
              <a:gd name="T4" fmla="*/ 2147483647 w 252"/>
              <a:gd name="T5" fmla="*/ 0 h 42"/>
              <a:gd name="T6" fmla="*/ 0 w 252"/>
              <a:gd name="T7" fmla="*/ 2147483647 h 42"/>
              <a:gd name="T8" fmla="*/ 2147483647 w 252"/>
              <a:gd name="T9" fmla="*/ 2147483647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42"/>
              <a:gd name="T17" fmla="*/ 252 w 252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42">
                <a:moveTo>
                  <a:pt x="189" y="42"/>
                </a:moveTo>
                <a:lnTo>
                  <a:pt x="252" y="0"/>
                </a:lnTo>
                <a:lnTo>
                  <a:pt x="63" y="0"/>
                </a:lnTo>
                <a:lnTo>
                  <a:pt x="0" y="42"/>
                </a:lnTo>
                <a:lnTo>
                  <a:pt x="189" y="42"/>
                </a:lnTo>
                <a:close/>
              </a:path>
            </a:pathLst>
          </a:custGeom>
          <a:solidFill>
            <a:srgbClr val="BF73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61" name="Freeform 79"/>
          <p:cNvSpPr>
            <a:spLocks/>
          </p:cNvSpPr>
          <p:nvPr/>
        </p:nvSpPr>
        <p:spPr bwMode="auto">
          <a:xfrm>
            <a:off x="9255125" y="3433763"/>
            <a:ext cx="88900" cy="1795462"/>
          </a:xfrm>
          <a:custGeom>
            <a:avLst/>
            <a:gdLst>
              <a:gd name="T0" fmla="*/ 0 w 63"/>
              <a:gd name="T1" fmla="*/ 2147483647 h 1131"/>
              <a:gd name="T2" fmla="*/ 0 w 63"/>
              <a:gd name="T3" fmla="*/ 2147483647 h 1131"/>
              <a:gd name="T4" fmla="*/ 2147483647 w 63"/>
              <a:gd name="T5" fmla="*/ 0 h 1131"/>
              <a:gd name="T6" fmla="*/ 2147483647 w 63"/>
              <a:gd name="T7" fmla="*/ 2147483647 h 1131"/>
              <a:gd name="T8" fmla="*/ 0 w 63"/>
              <a:gd name="T9" fmla="*/ 2147483647 h 11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131"/>
              <a:gd name="T17" fmla="*/ 63 w 63"/>
              <a:gd name="T18" fmla="*/ 1131 h 11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131">
                <a:moveTo>
                  <a:pt x="0" y="1131"/>
                </a:moveTo>
                <a:lnTo>
                  <a:pt x="0" y="42"/>
                </a:lnTo>
                <a:lnTo>
                  <a:pt x="63" y="0"/>
                </a:lnTo>
                <a:lnTo>
                  <a:pt x="63" y="1084"/>
                </a:lnTo>
                <a:lnTo>
                  <a:pt x="0" y="1131"/>
                </a:lnTo>
                <a:close/>
              </a:path>
            </a:pathLst>
          </a:custGeom>
          <a:solidFill>
            <a:srgbClr val="8033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62" name="Rectangle 80"/>
          <p:cNvSpPr>
            <a:spLocks noChangeArrowheads="1"/>
          </p:cNvSpPr>
          <p:nvPr/>
        </p:nvSpPr>
        <p:spPr bwMode="auto">
          <a:xfrm>
            <a:off x="8988425" y="3500439"/>
            <a:ext cx="266700" cy="1728787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63" name="Freeform 81"/>
          <p:cNvSpPr>
            <a:spLocks/>
          </p:cNvSpPr>
          <p:nvPr/>
        </p:nvSpPr>
        <p:spPr bwMode="auto">
          <a:xfrm>
            <a:off x="8988425" y="3433764"/>
            <a:ext cx="355600" cy="66675"/>
          </a:xfrm>
          <a:custGeom>
            <a:avLst/>
            <a:gdLst>
              <a:gd name="T0" fmla="*/ 2147483647 w 252"/>
              <a:gd name="T1" fmla="*/ 2147483647 h 42"/>
              <a:gd name="T2" fmla="*/ 2147483647 w 252"/>
              <a:gd name="T3" fmla="*/ 0 h 42"/>
              <a:gd name="T4" fmla="*/ 2147483647 w 252"/>
              <a:gd name="T5" fmla="*/ 0 h 42"/>
              <a:gd name="T6" fmla="*/ 0 w 252"/>
              <a:gd name="T7" fmla="*/ 2147483647 h 42"/>
              <a:gd name="T8" fmla="*/ 2147483647 w 252"/>
              <a:gd name="T9" fmla="*/ 2147483647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42"/>
              <a:gd name="T17" fmla="*/ 252 w 252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42">
                <a:moveTo>
                  <a:pt x="189" y="42"/>
                </a:moveTo>
                <a:lnTo>
                  <a:pt x="252" y="0"/>
                </a:lnTo>
                <a:lnTo>
                  <a:pt x="63" y="0"/>
                </a:lnTo>
                <a:lnTo>
                  <a:pt x="0" y="42"/>
                </a:lnTo>
                <a:lnTo>
                  <a:pt x="189" y="42"/>
                </a:lnTo>
                <a:close/>
              </a:path>
            </a:pathLst>
          </a:custGeom>
          <a:solidFill>
            <a:srgbClr val="BF4D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64" name="Freeform 82"/>
          <p:cNvSpPr>
            <a:spLocks/>
          </p:cNvSpPr>
          <p:nvPr/>
        </p:nvSpPr>
        <p:spPr bwMode="auto">
          <a:xfrm>
            <a:off x="9521825" y="2189163"/>
            <a:ext cx="88900" cy="3040062"/>
          </a:xfrm>
          <a:custGeom>
            <a:avLst/>
            <a:gdLst>
              <a:gd name="T0" fmla="*/ 0 w 63"/>
              <a:gd name="T1" fmla="*/ 2147483647 h 1915"/>
              <a:gd name="T2" fmla="*/ 0 w 63"/>
              <a:gd name="T3" fmla="*/ 2147483647 h 1915"/>
              <a:gd name="T4" fmla="*/ 2147483647 w 63"/>
              <a:gd name="T5" fmla="*/ 0 h 1915"/>
              <a:gd name="T6" fmla="*/ 2147483647 w 63"/>
              <a:gd name="T7" fmla="*/ 2147483647 h 1915"/>
              <a:gd name="T8" fmla="*/ 0 w 63"/>
              <a:gd name="T9" fmla="*/ 2147483647 h 1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915"/>
              <a:gd name="T17" fmla="*/ 63 w 63"/>
              <a:gd name="T18" fmla="*/ 1915 h 19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915">
                <a:moveTo>
                  <a:pt x="0" y="1915"/>
                </a:moveTo>
                <a:lnTo>
                  <a:pt x="0" y="42"/>
                </a:lnTo>
                <a:lnTo>
                  <a:pt x="63" y="0"/>
                </a:lnTo>
                <a:lnTo>
                  <a:pt x="63" y="1868"/>
                </a:lnTo>
                <a:lnTo>
                  <a:pt x="0" y="1915"/>
                </a:lnTo>
                <a:close/>
              </a:path>
            </a:pathLst>
          </a:custGeom>
          <a:solidFill>
            <a:srgbClr val="4D1A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65" name="Rectangle 83"/>
          <p:cNvSpPr>
            <a:spLocks noChangeArrowheads="1"/>
          </p:cNvSpPr>
          <p:nvPr/>
        </p:nvSpPr>
        <p:spPr bwMode="auto">
          <a:xfrm>
            <a:off x="9255125" y="2255839"/>
            <a:ext cx="266700" cy="2973387"/>
          </a:xfrm>
          <a:prstGeom prst="rect">
            <a:avLst/>
          </a:prstGeom>
          <a:solidFill>
            <a:srgbClr val="9933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66" name="Freeform 84"/>
          <p:cNvSpPr>
            <a:spLocks/>
          </p:cNvSpPr>
          <p:nvPr/>
        </p:nvSpPr>
        <p:spPr bwMode="auto">
          <a:xfrm>
            <a:off x="9255125" y="2189164"/>
            <a:ext cx="355600" cy="66675"/>
          </a:xfrm>
          <a:custGeom>
            <a:avLst/>
            <a:gdLst>
              <a:gd name="T0" fmla="*/ 2147483647 w 252"/>
              <a:gd name="T1" fmla="*/ 2147483647 h 42"/>
              <a:gd name="T2" fmla="*/ 2147483647 w 252"/>
              <a:gd name="T3" fmla="*/ 0 h 42"/>
              <a:gd name="T4" fmla="*/ 2147483647 w 252"/>
              <a:gd name="T5" fmla="*/ 0 h 42"/>
              <a:gd name="T6" fmla="*/ 0 w 252"/>
              <a:gd name="T7" fmla="*/ 2147483647 h 42"/>
              <a:gd name="T8" fmla="*/ 2147483647 w 252"/>
              <a:gd name="T9" fmla="*/ 2147483647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42"/>
              <a:gd name="T17" fmla="*/ 252 w 252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42">
                <a:moveTo>
                  <a:pt x="189" y="42"/>
                </a:moveTo>
                <a:lnTo>
                  <a:pt x="252" y="0"/>
                </a:lnTo>
                <a:lnTo>
                  <a:pt x="63" y="0"/>
                </a:lnTo>
                <a:lnTo>
                  <a:pt x="0" y="42"/>
                </a:lnTo>
                <a:lnTo>
                  <a:pt x="189" y="42"/>
                </a:lnTo>
                <a:close/>
              </a:path>
            </a:pathLst>
          </a:custGeom>
          <a:solidFill>
            <a:srgbClr val="7326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67" name="Line 85"/>
          <p:cNvSpPr>
            <a:spLocks noChangeShapeType="1"/>
          </p:cNvSpPr>
          <p:nvPr/>
        </p:nvSpPr>
        <p:spPr bwMode="auto">
          <a:xfrm flipV="1">
            <a:off x="2762250" y="2017713"/>
            <a:ext cx="1588" cy="3211512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3568" name="Line 86"/>
          <p:cNvSpPr>
            <a:spLocks noChangeShapeType="1"/>
          </p:cNvSpPr>
          <p:nvPr/>
        </p:nvSpPr>
        <p:spPr bwMode="auto">
          <a:xfrm flipH="1">
            <a:off x="2713038" y="5229225"/>
            <a:ext cx="49212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3569" name="Line 87"/>
          <p:cNvSpPr>
            <a:spLocks noChangeShapeType="1"/>
          </p:cNvSpPr>
          <p:nvPr/>
        </p:nvSpPr>
        <p:spPr bwMode="auto">
          <a:xfrm flipH="1">
            <a:off x="2713038" y="4821239"/>
            <a:ext cx="49212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3570" name="Line 88"/>
          <p:cNvSpPr>
            <a:spLocks noChangeShapeType="1"/>
          </p:cNvSpPr>
          <p:nvPr/>
        </p:nvSpPr>
        <p:spPr bwMode="auto">
          <a:xfrm flipH="1">
            <a:off x="2713038" y="4422775"/>
            <a:ext cx="49212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3571" name="Line 89"/>
          <p:cNvSpPr>
            <a:spLocks noChangeShapeType="1"/>
          </p:cNvSpPr>
          <p:nvPr/>
        </p:nvSpPr>
        <p:spPr bwMode="auto">
          <a:xfrm flipH="1">
            <a:off x="2713038" y="4022725"/>
            <a:ext cx="49212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3572" name="Line 90"/>
          <p:cNvSpPr>
            <a:spLocks noChangeShapeType="1"/>
          </p:cNvSpPr>
          <p:nvPr/>
        </p:nvSpPr>
        <p:spPr bwMode="auto">
          <a:xfrm flipH="1">
            <a:off x="2713038" y="3624264"/>
            <a:ext cx="49212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3573" name="Line 91"/>
          <p:cNvSpPr>
            <a:spLocks noChangeShapeType="1"/>
          </p:cNvSpPr>
          <p:nvPr/>
        </p:nvSpPr>
        <p:spPr bwMode="auto">
          <a:xfrm flipH="1">
            <a:off x="2713038" y="3216275"/>
            <a:ext cx="49212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3574" name="Line 92"/>
          <p:cNvSpPr>
            <a:spLocks noChangeShapeType="1"/>
          </p:cNvSpPr>
          <p:nvPr/>
        </p:nvSpPr>
        <p:spPr bwMode="auto">
          <a:xfrm flipH="1">
            <a:off x="2713038" y="2816225"/>
            <a:ext cx="49212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3575" name="Line 93"/>
          <p:cNvSpPr>
            <a:spLocks noChangeShapeType="1"/>
          </p:cNvSpPr>
          <p:nvPr/>
        </p:nvSpPr>
        <p:spPr bwMode="auto">
          <a:xfrm flipH="1">
            <a:off x="2713038" y="2417764"/>
            <a:ext cx="49212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3576" name="Line 94"/>
          <p:cNvSpPr>
            <a:spLocks noChangeShapeType="1"/>
          </p:cNvSpPr>
          <p:nvPr/>
        </p:nvSpPr>
        <p:spPr bwMode="auto">
          <a:xfrm flipH="1">
            <a:off x="2713038" y="2017714"/>
            <a:ext cx="49212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3577" name="Rectangle 95"/>
          <p:cNvSpPr>
            <a:spLocks noChangeArrowheads="1"/>
          </p:cNvSpPr>
          <p:nvPr/>
        </p:nvSpPr>
        <p:spPr bwMode="auto">
          <a:xfrm>
            <a:off x="2525713" y="5087939"/>
            <a:ext cx="1298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 b="1">
                <a:latin typeface="Calibri" pitchFamily="34" charset="0"/>
              </a:rPr>
              <a:t>0</a:t>
            </a:r>
            <a:endParaRPr lang="pt-BR">
              <a:latin typeface="Calibri" pitchFamily="34" charset="0"/>
            </a:endParaRPr>
          </a:p>
        </p:txBody>
      </p:sp>
      <p:sp>
        <p:nvSpPr>
          <p:cNvPr id="63578" name="Rectangle 96"/>
          <p:cNvSpPr>
            <a:spLocks noChangeArrowheads="1"/>
          </p:cNvSpPr>
          <p:nvPr/>
        </p:nvSpPr>
        <p:spPr bwMode="auto">
          <a:xfrm>
            <a:off x="2525713" y="4678364"/>
            <a:ext cx="1298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 b="1">
                <a:latin typeface="Calibri" pitchFamily="34" charset="0"/>
              </a:rPr>
              <a:t>2</a:t>
            </a:r>
            <a:endParaRPr lang="pt-BR">
              <a:latin typeface="Calibri" pitchFamily="34" charset="0"/>
            </a:endParaRPr>
          </a:p>
        </p:txBody>
      </p:sp>
      <p:sp>
        <p:nvSpPr>
          <p:cNvPr id="63579" name="Rectangle 97"/>
          <p:cNvSpPr>
            <a:spLocks noChangeArrowheads="1"/>
          </p:cNvSpPr>
          <p:nvPr/>
        </p:nvSpPr>
        <p:spPr bwMode="auto">
          <a:xfrm>
            <a:off x="2525713" y="4279901"/>
            <a:ext cx="1298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 b="1">
                <a:latin typeface="Calibri" pitchFamily="34" charset="0"/>
              </a:rPr>
              <a:t>4</a:t>
            </a:r>
            <a:endParaRPr lang="pt-BR">
              <a:latin typeface="Calibri" pitchFamily="34" charset="0"/>
            </a:endParaRPr>
          </a:p>
        </p:txBody>
      </p:sp>
      <p:sp>
        <p:nvSpPr>
          <p:cNvPr id="63580" name="Rectangle 98"/>
          <p:cNvSpPr>
            <a:spLocks noChangeArrowheads="1"/>
          </p:cNvSpPr>
          <p:nvPr/>
        </p:nvSpPr>
        <p:spPr bwMode="auto">
          <a:xfrm>
            <a:off x="2525713" y="3881439"/>
            <a:ext cx="1298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 b="1">
                <a:latin typeface="Calibri" pitchFamily="34" charset="0"/>
              </a:rPr>
              <a:t>6</a:t>
            </a:r>
            <a:endParaRPr lang="pt-BR">
              <a:latin typeface="Calibri" pitchFamily="34" charset="0"/>
            </a:endParaRPr>
          </a:p>
        </p:txBody>
      </p:sp>
      <p:sp>
        <p:nvSpPr>
          <p:cNvPr id="63581" name="Rectangle 99"/>
          <p:cNvSpPr>
            <a:spLocks noChangeArrowheads="1"/>
          </p:cNvSpPr>
          <p:nvPr/>
        </p:nvSpPr>
        <p:spPr bwMode="auto">
          <a:xfrm>
            <a:off x="2525713" y="3481389"/>
            <a:ext cx="1298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 b="1">
                <a:latin typeface="Calibri" pitchFamily="34" charset="0"/>
              </a:rPr>
              <a:t>8</a:t>
            </a:r>
            <a:endParaRPr lang="pt-BR">
              <a:latin typeface="Calibri" pitchFamily="34" charset="0"/>
            </a:endParaRPr>
          </a:p>
        </p:txBody>
      </p:sp>
      <p:sp>
        <p:nvSpPr>
          <p:cNvPr id="63582" name="Rectangle 100"/>
          <p:cNvSpPr>
            <a:spLocks noChangeArrowheads="1"/>
          </p:cNvSpPr>
          <p:nvPr/>
        </p:nvSpPr>
        <p:spPr bwMode="auto">
          <a:xfrm>
            <a:off x="2378075" y="3073401"/>
            <a:ext cx="25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 b="1">
                <a:latin typeface="Calibri" pitchFamily="34" charset="0"/>
              </a:rPr>
              <a:t>10</a:t>
            </a:r>
            <a:endParaRPr lang="pt-BR">
              <a:latin typeface="Calibri" pitchFamily="34" charset="0"/>
            </a:endParaRPr>
          </a:p>
        </p:txBody>
      </p:sp>
      <p:sp>
        <p:nvSpPr>
          <p:cNvPr id="63583" name="Rectangle 101"/>
          <p:cNvSpPr>
            <a:spLocks noChangeArrowheads="1"/>
          </p:cNvSpPr>
          <p:nvPr/>
        </p:nvSpPr>
        <p:spPr bwMode="auto">
          <a:xfrm>
            <a:off x="2378075" y="2673351"/>
            <a:ext cx="25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 b="1">
                <a:latin typeface="Calibri" pitchFamily="34" charset="0"/>
              </a:rPr>
              <a:t>12</a:t>
            </a:r>
            <a:endParaRPr lang="pt-BR">
              <a:latin typeface="Calibri" pitchFamily="34" charset="0"/>
            </a:endParaRPr>
          </a:p>
        </p:txBody>
      </p:sp>
      <p:sp>
        <p:nvSpPr>
          <p:cNvPr id="63584" name="Rectangle 102"/>
          <p:cNvSpPr>
            <a:spLocks noChangeArrowheads="1"/>
          </p:cNvSpPr>
          <p:nvPr/>
        </p:nvSpPr>
        <p:spPr bwMode="auto">
          <a:xfrm>
            <a:off x="2378075" y="2274889"/>
            <a:ext cx="25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 b="1">
                <a:latin typeface="Calibri" pitchFamily="34" charset="0"/>
              </a:rPr>
              <a:t>14</a:t>
            </a:r>
            <a:endParaRPr lang="pt-BR">
              <a:latin typeface="Calibri" pitchFamily="34" charset="0"/>
            </a:endParaRPr>
          </a:p>
        </p:txBody>
      </p:sp>
      <p:sp>
        <p:nvSpPr>
          <p:cNvPr id="63585" name="Rectangle 103"/>
          <p:cNvSpPr>
            <a:spLocks noChangeArrowheads="1"/>
          </p:cNvSpPr>
          <p:nvPr/>
        </p:nvSpPr>
        <p:spPr bwMode="auto">
          <a:xfrm>
            <a:off x="2378075" y="1876426"/>
            <a:ext cx="259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 b="1">
                <a:latin typeface="Calibri" pitchFamily="34" charset="0"/>
              </a:rPr>
              <a:t>16</a:t>
            </a:r>
            <a:endParaRPr lang="pt-BR">
              <a:latin typeface="Calibri" pitchFamily="34" charset="0"/>
            </a:endParaRPr>
          </a:p>
        </p:txBody>
      </p:sp>
      <p:sp>
        <p:nvSpPr>
          <p:cNvPr id="63586" name="Line 104"/>
          <p:cNvSpPr>
            <a:spLocks noChangeShapeType="1"/>
          </p:cNvSpPr>
          <p:nvPr/>
        </p:nvSpPr>
        <p:spPr bwMode="auto">
          <a:xfrm>
            <a:off x="2762251" y="5229225"/>
            <a:ext cx="6958013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3587" name="Line 105"/>
          <p:cNvSpPr>
            <a:spLocks noChangeShapeType="1"/>
          </p:cNvSpPr>
          <p:nvPr/>
        </p:nvSpPr>
        <p:spPr bwMode="auto">
          <a:xfrm>
            <a:off x="2762250" y="5229226"/>
            <a:ext cx="1588" cy="47625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3588" name="Line 106"/>
          <p:cNvSpPr>
            <a:spLocks noChangeShapeType="1"/>
          </p:cNvSpPr>
          <p:nvPr/>
        </p:nvSpPr>
        <p:spPr bwMode="auto">
          <a:xfrm>
            <a:off x="4502150" y="5229226"/>
            <a:ext cx="1588" cy="47625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3589" name="Line 107"/>
          <p:cNvSpPr>
            <a:spLocks noChangeShapeType="1"/>
          </p:cNvSpPr>
          <p:nvPr/>
        </p:nvSpPr>
        <p:spPr bwMode="auto">
          <a:xfrm>
            <a:off x="6242050" y="5229226"/>
            <a:ext cx="0" cy="47625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3590" name="Line 108"/>
          <p:cNvSpPr>
            <a:spLocks noChangeShapeType="1"/>
          </p:cNvSpPr>
          <p:nvPr/>
        </p:nvSpPr>
        <p:spPr bwMode="auto">
          <a:xfrm>
            <a:off x="7980364" y="5229226"/>
            <a:ext cx="1587" cy="47625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3591" name="Line 109"/>
          <p:cNvSpPr>
            <a:spLocks noChangeShapeType="1"/>
          </p:cNvSpPr>
          <p:nvPr/>
        </p:nvSpPr>
        <p:spPr bwMode="auto">
          <a:xfrm>
            <a:off x="9720264" y="5229226"/>
            <a:ext cx="1587" cy="47625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3592" name="Rectangle 110"/>
          <p:cNvSpPr>
            <a:spLocks noChangeArrowheads="1"/>
          </p:cNvSpPr>
          <p:nvPr/>
        </p:nvSpPr>
        <p:spPr bwMode="auto">
          <a:xfrm>
            <a:off x="3236914" y="5334001"/>
            <a:ext cx="6764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 b="1">
                <a:latin typeface="Calibri" pitchFamily="34" charset="0"/>
              </a:rPr>
              <a:t>HiperCT</a:t>
            </a:r>
            <a:endParaRPr lang="pt-BR">
              <a:latin typeface="Calibri" pitchFamily="34" charset="0"/>
            </a:endParaRPr>
          </a:p>
        </p:txBody>
      </p:sp>
      <p:sp>
        <p:nvSpPr>
          <p:cNvPr id="63593" name="Rectangle 111"/>
          <p:cNvSpPr>
            <a:spLocks noChangeArrowheads="1"/>
          </p:cNvSpPr>
          <p:nvPr/>
        </p:nvSpPr>
        <p:spPr bwMode="auto">
          <a:xfrm>
            <a:off x="4976814" y="5334001"/>
            <a:ext cx="6989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 b="1">
                <a:latin typeface="Calibri" pitchFamily="34" charset="0"/>
              </a:rPr>
              <a:t>HiperTG</a:t>
            </a:r>
            <a:endParaRPr lang="pt-BR">
              <a:latin typeface="Calibri" pitchFamily="34" charset="0"/>
            </a:endParaRPr>
          </a:p>
        </p:txBody>
      </p:sp>
      <p:sp>
        <p:nvSpPr>
          <p:cNvPr id="63594" name="Rectangle 112"/>
          <p:cNvSpPr>
            <a:spLocks noChangeArrowheads="1"/>
          </p:cNvSpPr>
          <p:nvPr/>
        </p:nvSpPr>
        <p:spPr bwMode="auto">
          <a:xfrm>
            <a:off x="6953250" y="5334001"/>
            <a:ext cx="317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 b="1">
                <a:latin typeface="Calibri" pitchFamily="34" charset="0"/>
              </a:rPr>
              <a:t>DM</a:t>
            </a:r>
            <a:endParaRPr lang="pt-BR">
              <a:latin typeface="Calibri" pitchFamily="34" charset="0"/>
            </a:endParaRPr>
          </a:p>
        </p:txBody>
      </p:sp>
      <p:sp>
        <p:nvSpPr>
          <p:cNvPr id="63595" name="Rectangle 113"/>
          <p:cNvSpPr>
            <a:spLocks noChangeArrowheads="1"/>
          </p:cNvSpPr>
          <p:nvPr/>
        </p:nvSpPr>
        <p:spPr bwMode="auto">
          <a:xfrm>
            <a:off x="8642351" y="5334001"/>
            <a:ext cx="3526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 b="1">
                <a:latin typeface="Calibri" pitchFamily="34" charset="0"/>
              </a:rPr>
              <a:t>HAS</a:t>
            </a:r>
            <a:endParaRPr lang="pt-BR">
              <a:latin typeface="Calibri" pitchFamily="34" charset="0"/>
            </a:endParaRPr>
          </a:p>
        </p:txBody>
      </p:sp>
      <p:sp>
        <p:nvSpPr>
          <p:cNvPr id="63596" name="Rectangle 114"/>
          <p:cNvSpPr>
            <a:spLocks noChangeArrowheads="1"/>
          </p:cNvSpPr>
          <p:nvPr/>
        </p:nvSpPr>
        <p:spPr bwMode="auto">
          <a:xfrm>
            <a:off x="2595563" y="5715000"/>
            <a:ext cx="6877050" cy="388938"/>
          </a:xfrm>
          <a:prstGeom prst="rect">
            <a:avLst/>
          </a:prstGeom>
          <a:noFill/>
          <a:ln w="11113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97" name="Rectangle 115"/>
          <p:cNvSpPr>
            <a:spLocks noChangeArrowheads="1"/>
          </p:cNvSpPr>
          <p:nvPr/>
        </p:nvSpPr>
        <p:spPr bwMode="auto">
          <a:xfrm>
            <a:off x="2673351" y="5838825"/>
            <a:ext cx="168275" cy="160338"/>
          </a:xfrm>
          <a:prstGeom prst="rect">
            <a:avLst/>
          </a:prstGeom>
          <a:solidFill>
            <a:srgbClr val="FFFF99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598" name="Rectangle 116"/>
          <p:cNvSpPr>
            <a:spLocks noChangeArrowheads="1"/>
          </p:cNvSpPr>
          <p:nvPr/>
        </p:nvSpPr>
        <p:spPr bwMode="auto">
          <a:xfrm>
            <a:off x="2921001" y="5770564"/>
            <a:ext cx="7950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 b="1">
                <a:latin typeface="Calibri" pitchFamily="34" charset="0"/>
              </a:rPr>
              <a:t>Normal</a:t>
            </a:r>
            <a:endParaRPr lang="pt-BR">
              <a:latin typeface="Calibri" pitchFamily="34" charset="0"/>
            </a:endParaRPr>
          </a:p>
        </p:txBody>
      </p:sp>
      <p:sp>
        <p:nvSpPr>
          <p:cNvPr id="63599" name="Rectangle 117"/>
          <p:cNvSpPr>
            <a:spLocks noChangeArrowheads="1"/>
          </p:cNvSpPr>
          <p:nvPr/>
        </p:nvSpPr>
        <p:spPr bwMode="auto">
          <a:xfrm>
            <a:off x="3989389" y="5838825"/>
            <a:ext cx="168275" cy="160338"/>
          </a:xfrm>
          <a:prstGeom prst="rect">
            <a:avLst/>
          </a:prstGeom>
          <a:solidFill>
            <a:srgbClr val="FFCC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600" name="Rectangle 118"/>
          <p:cNvSpPr>
            <a:spLocks noChangeArrowheads="1"/>
          </p:cNvSpPr>
          <p:nvPr/>
        </p:nvSpPr>
        <p:spPr bwMode="auto">
          <a:xfrm>
            <a:off x="4235450" y="5770564"/>
            <a:ext cx="11269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 b="1">
                <a:latin typeface="Calibri" pitchFamily="34" charset="0"/>
              </a:rPr>
              <a:t>Sobrepeso</a:t>
            </a:r>
            <a:endParaRPr lang="pt-BR">
              <a:latin typeface="Calibri" pitchFamily="34" charset="0"/>
            </a:endParaRPr>
          </a:p>
        </p:txBody>
      </p:sp>
      <p:sp>
        <p:nvSpPr>
          <p:cNvPr id="63601" name="Rectangle 119"/>
          <p:cNvSpPr>
            <a:spLocks noChangeArrowheads="1"/>
          </p:cNvSpPr>
          <p:nvPr/>
        </p:nvSpPr>
        <p:spPr bwMode="auto">
          <a:xfrm>
            <a:off x="5746751" y="5838825"/>
            <a:ext cx="168275" cy="160338"/>
          </a:xfrm>
          <a:prstGeom prst="rect">
            <a:avLst/>
          </a:prstGeom>
          <a:solidFill>
            <a:srgbClr val="FF99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602" name="Rectangle 120"/>
          <p:cNvSpPr>
            <a:spLocks noChangeArrowheads="1"/>
          </p:cNvSpPr>
          <p:nvPr/>
        </p:nvSpPr>
        <p:spPr bwMode="auto">
          <a:xfrm>
            <a:off x="5994401" y="5770564"/>
            <a:ext cx="6700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 b="1">
                <a:latin typeface="Calibri" pitchFamily="34" charset="0"/>
              </a:rPr>
              <a:t>Ob. GI</a:t>
            </a:r>
            <a:endParaRPr lang="pt-BR">
              <a:latin typeface="Calibri" pitchFamily="34" charset="0"/>
            </a:endParaRPr>
          </a:p>
        </p:txBody>
      </p:sp>
      <p:sp>
        <p:nvSpPr>
          <p:cNvPr id="63603" name="Rectangle 121"/>
          <p:cNvSpPr>
            <a:spLocks noChangeArrowheads="1"/>
          </p:cNvSpPr>
          <p:nvPr/>
        </p:nvSpPr>
        <p:spPr bwMode="auto">
          <a:xfrm>
            <a:off x="6923089" y="5838825"/>
            <a:ext cx="168275" cy="160338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604" name="Rectangle 122"/>
          <p:cNvSpPr>
            <a:spLocks noChangeArrowheads="1"/>
          </p:cNvSpPr>
          <p:nvPr/>
        </p:nvSpPr>
        <p:spPr bwMode="auto">
          <a:xfrm>
            <a:off x="7169151" y="5770564"/>
            <a:ext cx="7389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 b="1">
                <a:latin typeface="Calibri" pitchFamily="34" charset="0"/>
              </a:rPr>
              <a:t>Ob. GII</a:t>
            </a:r>
            <a:endParaRPr lang="pt-BR">
              <a:latin typeface="Calibri" pitchFamily="34" charset="0"/>
            </a:endParaRPr>
          </a:p>
        </p:txBody>
      </p:sp>
      <p:sp>
        <p:nvSpPr>
          <p:cNvPr id="63605" name="Rectangle 123"/>
          <p:cNvSpPr>
            <a:spLocks noChangeArrowheads="1"/>
          </p:cNvSpPr>
          <p:nvPr/>
        </p:nvSpPr>
        <p:spPr bwMode="auto">
          <a:xfrm>
            <a:off x="8178801" y="5838825"/>
            <a:ext cx="168275" cy="160338"/>
          </a:xfrm>
          <a:prstGeom prst="rect">
            <a:avLst/>
          </a:prstGeom>
          <a:solidFill>
            <a:srgbClr val="9933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3606" name="Rectangle 124"/>
          <p:cNvSpPr>
            <a:spLocks noChangeArrowheads="1"/>
          </p:cNvSpPr>
          <p:nvPr/>
        </p:nvSpPr>
        <p:spPr bwMode="auto">
          <a:xfrm>
            <a:off x="8426451" y="5770564"/>
            <a:ext cx="8079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 b="1">
                <a:latin typeface="Calibri" pitchFamily="34" charset="0"/>
              </a:rPr>
              <a:t>Ob. GIII</a:t>
            </a:r>
            <a:endParaRPr lang="pt-BR">
              <a:latin typeface="Calibri" pitchFamily="34" charset="0"/>
            </a:endParaRPr>
          </a:p>
        </p:txBody>
      </p:sp>
      <p:pic>
        <p:nvPicPr>
          <p:cNvPr id="3" name="Google Shape;141;p8" descr="Timbrado Abeso">
            <a:extLst>
              <a:ext uri="{FF2B5EF4-FFF2-40B4-BE49-F238E27FC236}">
                <a16:creationId xmlns:a16="http://schemas.microsoft.com/office/drawing/2014/main" xmlns="" id="{16F42C87-8439-4B27-D348-1DBFF3CC0E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91414" r="3618"/>
          <a:stretch/>
        </p:blipFill>
        <p:spPr>
          <a:xfrm>
            <a:off x="0" y="5691175"/>
            <a:ext cx="914400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42;p8">
            <a:extLst>
              <a:ext uri="{FF2B5EF4-FFF2-40B4-BE49-F238E27FC236}">
                <a16:creationId xmlns:a16="http://schemas.microsoft.com/office/drawing/2014/main" xmlns="" id="{352C0057-B40B-5159-653D-764BDBAF0F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4914" y="309416"/>
            <a:ext cx="1844808" cy="2134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28684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0C3AA8F6-1B6A-471C-AFB0-154DE78FF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986" y="1583399"/>
            <a:ext cx="6684886" cy="412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ED0A144-0483-41C6-8343-84BCA8C01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192" y="377378"/>
            <a:ext cx="10116274" cy="55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Estado pro-inflamatório crônico reduz a imunidade e aumenta risco de infecções</a:t>
            </a:r>
            <a:endParaRPr lang="pt-BR" altLang="pt-BR" sz="20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9785F5A-B631-4681-9690-83CA28626F67}"/>
              </a:ext>
            </a:extLst>
          </p:cNvPr>
          <p:cNvSpPr txBox="1"/>
          <p:nvPr/>
        </p:nvSpPr>
        <p:spPr>
          <a:xfrm>
            <a:off x="8261431" y="1296107"/>
            <a:ext cx="60940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J. Clin. Med.</a:t>
            </a:r>
            <a:r>
              <a:rPr lang="sv-SE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sv-SE" sz="11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2020</a:t>
            </a:r>
            <a:r>
              <a:rPr lang="sv-SE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sv-SE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9</a:t>
            </a:r>
            <a:r>
              <a:rPr lang="sv-SE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(7), 2158</a:t>
            </a:r>
            <a:endParaRPr lang="pt-BR" sz="1100" dirty="0"/>
          </a:p>
        </p:txBody>
      </p:sp>
      <p:pic>
        <p:nvPicPr>
          <p:cNvPr id="4" name="Google Shape;141;p8" descr="Timbrado Abeso">
            <a:extLst>
              <a:ext uri="{FF2B5EF4-FFF2-40B4-BE49-F238E27FC236}">
                <a16:creationId xmlns:a16="http://schemas.microsoft.com/office/drawing/2014/main" xmlns="" id="{9163A43A-F14F-96E1-BE33-F937B35743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91414" r="3618"/>
          <a:stretch/>
        </p:blipFill>
        <p:spPr>
          <a:xfrm>
            <a:off x="73980" y="5737560"/>
            <a:ext cx="914400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2;p8">
            <a:extLst>
              <a:ext uri="{FF2B5EF4-FFF2-40B4-BE49-F238E27FC236}">
                <a16:creationId xmlns:a16="http://schemas.microsoft.com/office/drawing/2014/main" xmlns="" id="{ED1CF63E-AA04-9A7A-BBB3-F6513B0B5D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7192" y="53096"/>
            <a:ext cx="1844808" cy="213468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9A9874E7-5580-AC21-4494-B8BA5B32358C}"/>
              </a:ext>
            </a:extLst>
          </p:cNvPr>
          <p:cNvSpPr txBox="1"/>
          <p:nvPr/>
        </p:nvSpPr>
        <p:spPr>
          <a:xfrm>
            <a:off x="7902613" y="349375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Influenza</a:t>
            </a:r>
          </a:p>
        </p:txBody>
      </p:sp>
    </p:spTree>
    <p:extLst>
      <p:ext uri="{BB962C8B-B14F-4D97-AF65-F5344CB8AC3E}">
        <p14:creationId xmlns:p14="http://schemas.microsoft.com/office/powerpoint/2010/main" val="2541035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8" descr="Timbrado Abeso"/>
          <p:cNvPicPr preferRelativeResize="0"/>
          <p:nvPr/>
        </p:nvPicPr>
        <p:blipFill rotWithShape="1">
          <a:blip r:embed="rId3">
            <a:alphaModFix/>
          </a:blip>
          <a:srcRect t="91414" r="3618"/>
          <a:stretch/>
        </p:blipFill>
        <p:spPr>
          <a:xfrm>
            <a:off x="0" y="5705872"/>
            <a:ext cx="914400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7192" y="0"/>
            <a:ext cx="1844808" cy="213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98E5360-58A3-44EC-134D-1BFD60564F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748" t="35443" r="14627" b="11562"/>
          <a:stretch/>
        </p:blipFill>
        <p:spPr>
          <a:xfrm>
            <a:off x="1689889" y="1845458"/>
            <a:ext cx="8657303" cy="4003523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E1713830-319E-9432-101C-8D6C8F913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61" y="252645"/>
            <a:ext cx="10433824" cy="82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Pessoas com obesidade tem </a:t>
            </a:r>
            <a:r>
              <a:rPr lang="pt-BR" altLang="pt-BR" sz="3600" b="1" dirty="0">
                <a:solidFill>
                  <a:srgbClr val="FF0000"/>
                </a:solidFill>
                <a:cs typeface="Arial" panose="020B0604020202020204" pitchFamily="34" charset="0"/>
              </a:rPr>
              <a:t>113% mais chance de ser hospitalizada </a:t>
            </a:r>
            <a:r>
              <a:rPr lang="pt-BR" altLang="pt-BR" sz="3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com COVID-19</a:t>
            </a:r>
            <a:endParaRPr lang="pt-BR" altLang="pt-BR" sz="20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F92D425E-230B-4BE1-112D-9BC47953E673}"/>
              </a:ext>
            </a:extLst>
          </p:cNvPr>
          <p:cNvSpPr txBox="1"/>
          <p:nvPr/>
        </p:nvSpPr>
        <p:spPr>
          <a:xfrm>
            <a:off x="7723718" y="4935693"/>
            <a:ext cx="43133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Popkin</a:t>
            </a:r>
            <a:r>
              <a:rPr lang="pt-BR" sz="105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BM et al. </a:t>
            </a:r>
            <a:r>
              <a:rPr lang="pt-BR" sz="105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pt-BR" sz="105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5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105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5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lang="pt-BR" sz="105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5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05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COVID-19: A global perspective </a:t>
            </a:r>
            <a:r>
              <a:rPr lang="pt-BR" sz="105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105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5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05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5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epidemiology</a:t>
            </a:r>
            <a:r>
              <a:rPr lang="pt-BR" sz="105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5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05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5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  <a:r>
              <a:rPr lang="pt-BR" sz="105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5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  <a:r>
              <a:rPr lang="pt-BR" sz="105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05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Obes</a:t>
            </a:r>
            <a:r>
              <a:rPr lang="pt-BR" sz="105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Rev. 2020 Nov;21(11):e13128. </a:t>
            </a:r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02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7192" y="0"/>
            <a:ext cx="1844808" cy="213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0" descr="Timbrado Abeso"/>
          <p:cNvPicPr preferRelativeResize="0"/>
          <p:nvPr/>
        </p:nvPicPr>
        <p:blipFill rotWithShape="1">
          <a:blip r:embed="rId4">
            <a:alphaModFix/>
          </a:blip>
          <a:srcRect t="91414" r="3618"/>
          <a:stretch/>
        </p:blipFill>
        <p:spPr>
          <a:xfrm>
            <a:off x="0" y="5683404"/>
            <a:ext cx="914400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081DBC19-561C-A560-B128-4DE2B62F1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C2CA12F-A711-5AA8-077F-601BDCD160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00" t="20671" r="28891" b="34465"/>
          <a:stretch/>
        </p:blipFill>
        <p:spPr>
          <a:xfrm>
            <a:off x="1788544" y="1417638"/>
            <a:ext cx="7794071" cy="42657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AF9804-88E2-1FB6-4613-03DE6D112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Chamada para ação: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2391D40-5B16-A05D-57C9-A46762D89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000" b="0" i="0" dirty="0">
                <a:solidFill>
                  <a:srgbClr val="414141"/>
                </a:solidFill>
                <a:effectLst/>
                <a:latin typeface="var(--ricos-custom-p-font-family,unset)"/>
              </a:rPr>
              <a:t>Investir em campanhas informativas sobre imunização através da imprensa e dos sistemas de saúde e educação, priorizando a atualização da situação vacinal dos grupos de maior risco - com destaque a pessoas com condições crônicas de saúde (</a:t>
            </a:r>
            <a:r>
              <a:rPr lang="pt-BR" sz="2000" b="0" i="0" dirty="0" err="1">
                <a:solidFill>
                  <a:srgbClr val="414141"/>
                </a:solidFill>
                <a:effectLst/>
                <a:latin typeface="var(--ricos-custom-p-font-family,unset)"/>
              </a:rPr>
              <a:t>CCNTs</a:t>
            </a:r>
            <a:r>
              <a:rPr lang="pt-BR" sz="2000" b="0" i="0" dirty="0">
                <a:solidFill>
                  <a:srgbClr val="414141"/>
                </a:solidFill>
                <a:effectLst/>
                <a:latin typeface="var(--ricos-custom-p-font-family,unset)"/>
              </a:rPr>
              <a:t>/</a:t>
            </a:r>
            <a:r>
              <a:rPr lang="pt-BR" sz="2000" b="0" i="0" dirty="0" err="1">
                <a:solidFill>
                  <a:srgbClr val="414141"/>
                </a:solidFill>
                <a:effectLst/>
                <a:latin typeface="var(--ricos-custom-p-font-family,unset)"/>
              </a:rPr>
              <a:t>DCNTs</a:t>
            </a:r>
            <a:r>
              <a:rPr lang="pt-BR" sz="2000" b="0" i="0" dirty="0">
                <a:solidFill>
                  <a:srgbClr val="414141"/>
                </a:solidFill>
                <a:effectLst/>
                <a:latin typeface="var(--ricos-custom-p-font-family,unset)"/>
              </a:rPr>
              <a:t>). </a:t>
            </a:r>
          </a:p>
          <a:p>
            <a:r>
              <a:rPr lang="pt-BR" sz="2000" b="0" i="0" dirty="0">
                <a:solidFill>
                  <a:srgbClr val="414141"/>
                </a:solidFill>
                <a:effectLst/>
                <a:latin typeface="var(--ricos-custom-p-font-family,unset)"/>
              </a:rPr>
              <a:t>Atualizar a capacitação de profissionais e trabalhadores da saúde na Atenção Primária (APS) e nos Centros de Atenção Psicossocial (CAPS), com destaque aos profissionais de Equipes de Saúde da Família e Agentes Comunitários de Saúde (ACS), para que verifiquem ativamente o estado vacinal da população de suas áreas de cobertura, orientem e encaminhem aqueles com vacinas em atraso aos postos de vacinação; e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414141"/>
                </a:solidFill>
                <a:effectLst/>
                <a:latin typeface="var(--ricos-custom-p-font-family,unset)"/>
              </a:rPr>
              <a:t>Desenvolver estratégias que assegurem a verificação da situação vacinal das pessoas com condições/doenças crônicas não-transmissíveis (</a:t>
            </a:r>
            <a:r>
              <a:rPr lang="pt-BR" sz="2000" b="0" i="0" dirty="0" err="1">
                <a:solidFill>
                  <a:srgbClr val="414141"/>
                </a:solidFill>
                <a:effectLst/>
                <a:latin typeface="var(--ricos-custom-p-font-family,unset)"/>
              </a:rPr>
              <a:t>CCNTs</a:t>
            </a:r>
            <a:r>
              <a:rPr lang="pt-BR" sz="2000" b="0" i="0" dirty="0">
                <a:solidFill>
                  <a:srgbClr val="414141"/>
                </a:solidFill>
                <a:effectLst/>
                <a:latin typeface="var(--ricos-custom-p-font-family,unset)"/>
              </a:rPr>
              <a:t>/</a:t>
            </a:r>
            <a:r>
              <a:rPr lang="pt-BR" sz="2000" b="0" i="0" dirty="0" err="1">
                <a:solidFill>
                  <a:srgbClr val="414141"/>
                </a:solidFill>
                <a:effectLst/>
                <a:latin typeface="var(--ricos-custom-p-font-family,unset)"/>
              </a:rPr>
              <a:t>DCNTs</a:t>
            </a:r>
            <a:r>
              <a:rPr lang="pt-BR" sz="2000" b="0" i="0" dirty="0">
                <a:solidFill>
                  <a:srgbClr val="414141"/>
                </a:solidFill>
                <a:effectLst/>
                <a:latin typeface="var(--ricos-custom-p-font-family,unset)"/>
              </a:rPr>
              <a:t>) em todas as oportunidades, mesmo quando a vacinação não for o motivo de procura do usuário pelo serviço de saúde.</a:t>
            </a:r>
          </a:p>
          <a:p>
            <a:pPr marL="114300" indent="0" algn="just" rtl="0" fontAlgn="base">
              <a:buNone/>
            </a:pPr>
            <a:endParaRPr lang="pt-BR" sz="2000" b="0" i="0" dirty="0">
              <a:solidFill>
                <a:srgbClr val="414141"/>
              </a:solidFill>
              <a:effectLst/>
              <a:latin typeface="var(--ricos-custom-p-font-family,unset)"/>
            </a:endParaRPr>
          </a:p>
          <a:p>
            <a:endParaRPr lang="pt-BR" sz="2000" b="0" i="0" dirty="0">
              <a:solidFill>
                <a:srgbClr val="414141"/>
              </a:solidFill>
              <a:effectLst/>
              <a:latin typeface="var(--ricos-custom-p-font-family,unset)"/>
            </a:endParaRPr>
          </a:p>
          <a:p>
            <a:endParaRPr lang="pt-BR" sz="2000" dirty="0"/>
          </a:p>
        </p:txBody>
      </p:sp>
      <p:pic>
        <p:nvPicPr>
          <p:cNvPr id="5" name="Google Shape;188;p10">
            <a:extLst>
              <a:ext uri="{FF2B5EF4-FFF2-40B4-BE49-F238E27FC236}">
                <a16:creationId xmlns:a16="http://schemas.microsoft.com/office/drawing/2014/main" xmlns="" id="{E73144CB-9CA7-CF90-1B4D-A20DAE3141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47192" y="0"/>
            <a:ext cx="1844808" cy="213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9;p10" descr="Timbrado Abeso">
            <a:extLst>
              <a:ext uri="{FF2B5EF4-FFF2-40B4-BE49-F238E27FC236}">
                <a16:creationId xmlns:a16="http://schemas.microsoft.com/office/drawing/2014/main" xmlns="" id="{CA3135EB-F7D6-C8E3-4785-A9C426232C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91414" r="3618"/>
          <a:stretch/>
        </p:blipFill>
        <p:spPr>
          <a:xfrm>
            <a:off x="0" y="5683404"/>
            <a:ext cx="9144000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841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633432-A8FD-B333-69D5-0004E4D33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Acesso a pessoas com obesidade moderada e grave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A11A416-6117-BDEE-BE86-E84DB8484D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b="0" i="0" dirty="0">
                <a:solidFill>
                  <a:srgbClr val="333333"/>
                </a:solidFill>
                <a:effectLst/>
                <a:latin typeface="benton_sans"/>
              </a:rPr>
              <a:t>Os Centros de Referência para Imunobiológicos Especiais (CRIE) foram criados para facilitar o acesso de pessoas com condições especiais, independentemente da idade, a vacinas, soros e imunoglobulinas que não são oferecidos nas Unidades Básicas de Saúde (UBS) ou são oferecidos para faixas etárias restritas</a:t>
            </a:r>
          </a:p>
          <a:p>
            <a:r>
              <a:rPr lang="pt-BR" sz="2800" dirty="0"/>
              <a:t>Priorização de vacinas em pessoas com obesidade moderada e grave independente da presença do diagnóstico de outras doenças crônicas</a:t>
            </a:r>
          </a:p>
          <a:p>
            <a:endParaRPr lang="pt-BR" sz="2800" b="0" i="0" dirty="0">
              <a:solidFill>
                <a:srgbClr val="333333"/>
              </a:solidFill>
              <a:effectLst/>
              <a:latin typeface="benton_sans"/>
            </a:endParaRPr>
          </a:p>
          <a:p>
            <a:endParaRPr lang="pt-BR" sz="2800" dirty="0"/>
          </a:p>
        </p:txBody>
      </p:sp>
      <p:pic>
        <p:nvPicPr>
          <p:cNvPr id="4" name="Google Shape;188;p10">
            <a:extLst>
              <a:ext uri="{FF2B5EF4-FFF2-40B4-BE49-F238E27FC236}">
                <a16:creationId xmlns:a16="http://schemas.microsoft.com/office/drawing/2014/main" xmlns="" id="{FD2D3EA1-25B4-8DBF-7438-CF2CD217F3A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47192" y="0"/>
            <a:ext cx="1844808" cy="213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89;p10" descr="Timbrado Abeso">
            <a:extLst>
              <a:ext uri="{FF2B5EF4-FFF2-40B4-BE49-F238E27FC236}">
                <a16:creationId xmlns:a16="http://schemas.microsoft.com/office/drawing/2014/main" xmlns="" id="{1CEC96B4-F3AB-93B0-43D1-E942A4EDF4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91414" r="3618"/>
          <a:stretch/>
        </p:blipFill>
        <p:spPr>
          <a:xfrm>
            <a:off x="0" y="5683404"/>
            <a:ext cx="9144000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0846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415</Words>
  <Application>Microsoft Office PowerPoint</Application>
  <PresentationFormat>Personalizar</PresentationFormat>
  <Paragraphs>51</Paragraphs>
  <Slides>10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Audiência Pública: Estratégias para melhorar a adesão e acesso da população de pacientes com diabetes e/ou obesidade  às vacinas oferecidas nos CRIE Dra Cintia Cercato Endocrinologista- Prof USP Representante da ABESO</vt:lpstr>
      <vt:lpstr>Sobre nós: </vt:lpstr>
      <vt:lpstr>Obesidade no Brasil: </vt:lpstr>
      <vt:lpstr>Apresentação do PowerPoint</vt:lpstr>
      <vt:lpstr>Apresentação do PowerPoint</vt:lpstr>
      <vt:lpstr>Apresentação do PowerPoint</vt:lpstr>
      <vt:lpstr>Apresentação do PowerPoint</vt:lpstr>
      <vt:lpstr>Chamada para ação:</vt:lpstr>
      <vt:lpstr>Acesso a pessoas com obesidade moderada e grave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BALANÇO ABESO 2019-2020 Tesoureira Dra Cintia Cercato</dc:title>
  <dc:creator>ABESO</dc:creator>
  <cp:lastModifiedBy>Iram de Jesus Alves Viegas</cp:lastModifiedBy>
  <cp:revision>325</cp:revision>
  <dcterms:created xsi:type="dcterms:W3CDTF">2016-04-06T18:50:41Z</dcterms:created>
  <dcterms:modified xsi:type="dcterms:W3CDTF">2023-05-22T17:40:33Z</dcterms:modified>
</cp:coreProperties>
</file>