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3" r:id="rId9"/>
    <p:sldId id="264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7384"/>
            <a:ext cx="9144000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Forma livre 6"/>
          <p:cNvSpPr/>
          <p:nvPr/>
        </p:nvSpPr>
        <p:spPr>
          <a:xfrm>
            <a:off x="0" y="1196750"/>
            <a:ext cx="9144002" cy="64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779" y="0"/>
                </a:lnTo>
                <a:lnTo>
                  <a:pt x="10630" y="15429"/>
                </a:lnTo>
                <a:lnTo>
                  <a:pt x="21600" y="15429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E5E97"/>
              </a:gs>
              <a:gs pos="80000">
                <a:srgbClr val="3C7BC7"/>
              </a:gs>
              <a:gs pos="100000">
                <a:srgbClr val="3A7CCA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orma livre 10"/>
          <p:cNvSpPr/>
          <p:nvPr/>
        </p:nvSpPr>
        <p:spPr>
          <a:xfrm>
            <a:off x="0" y="1844824"/>
            <a:ext cx="9144002" cy="576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6171"/>
                </a:lnTo>
                <a:lnTo>
                  <a:pt x="9779" y="6171"/>
                </a:lnTo>
                <a:lnTo>
                  <a:pt x="8929" y="21600"/>
                </a:lnTo>
                <a:lnTo>
                  <a:pt x="0" y="21598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tângulo 14"/>
          <p:cNvSpPr/>
          <p:nvPr/>
        </p:nvSpPr>
        <p:spPr>
          <a:xfrm>
            <a:off x="-17419" y="1845996"/>
            <a:ext cx="9180002" cy="36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1643" y="-27384"/>
            <a:ext cx="2132360" cy="1700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m 11" descr="Imagem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518" y="44622"/>
            <a:ext cx="1176436" cy="115213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exto do Título"/>
          <p:cNvSpPr txBox="1">
            <a:spLocks noGrp="1"/>
          </p:cNvSpPr>
          <p:nvPr>
            <p:ph type="title"/>
          </p:nvPr>
        </p:nvSpPr>
        <p:spPr>
          <a:xfrm>
            <a:off x="323527" y="2895076"/>
            <a:ext cx="7772401" cy="1470029"/>
          </a:xfrm>
          <a:prstGeom prst="rect">
            <a:avLst/>
          </a:prstGeom>
        </p:spPr>
        <p:txBody>
          <a:bodyPr/>
          <a:lstStyle>
            <a:lvl1pPr algn="r">
              <a:defRPr sz="4800" b="0" cap="none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2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043608" y="4817169"/>
            <a:ext cx="7048873" cy="1420146"/>
          </a:xfrm>
          <a:prstGeom prst="rect">
            <a:avLst/>
          </a:prstGeom>
        </p:spPr>
        <p:txBody>
          <a:bodyPr anchor="t"/>
          <a:lstStyle>
            <a:lvl1pPr algn="r">
              <a:spcBef>
                <a:spcPts val="700"/>
              </a:spcBef>
              <a:defRPr sz="3200"/>
            </a:lvl1pPr>
            <a:lvl2pPr algn="r">
              <a:spcBef>
                <a:spcPts val="700"/>
              </a:spcBef>
              <a:defRPr sz="3200"/>
            </a:lvl2pPr>
            <a:lvl3pPr algn="r">
              <a:spcBef>
                <a:spcPts val="700"/>
              </a:spcBef>
              <a:defRPr sz="3200"/>
            </a:lvl3pPr>
            <a:lvl4pPr algn="r">
              <a:spcBef>
                <a:spcPts val="700"/>
              </a:spcBef>
              <a:defRPr sz="3200"/>
            </a:lvl4pPr>
            <a:lvl5pPr algn="r">
              <a:spcBef>
                <a:spcPts val="700"/>
              </a:spcBef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636909"/>
            <a:ext cx="8229600" cy="370528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1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o do Títul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sz="2400" b="0" cap="none"/>
            </a:lvl1pPr>
          </a:lstStyle>
          <a:p>
            <a:r>
              <a:t>Texto do Título</a:t>
            </a:r>
          </a:p>
        </p:txBody>
      </p:sp>
      <p:sp>
        <p:nvSpPr>
          <p:cNvPr id="126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7384"/>
            <a:ext cx="9144000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Forma livre 6"/>
          <p:cNvSpPr/>
          <p:nvPr/>
        </p:nvSpPr>
        <p:spPr>
          <a:xfrm>
            <a:off x="0" y="1196750"/>
            <a:ext cx="9144002" cy="64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779" y="0"/>
                </a:lnTo>
                <a:lnTo>
                  <a:pt x="10630" y="15429"/>
                </a:lnTo>
                <a:lnTo>
                  <a:pt x="21600" y="15429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E5E97"/>
              </a:gs>
              <a:gs pos="80000">
                <a:srgbClr val="3C7BC7"/>
              </a:gs>
              <a:gs pos="100000">
                <a:srgbClr val="3A7CCA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Forma livre 10"/>
          <p:cNvSpPr/>
          <p:nvPr/>
        </p:nvSpPr>
        <p:spPr>
          <a:xfrm>
            <a:off x="0" y="1844824"/>
            <a:ext cx="9144002" cy="576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6171"/>
                </a:lnTo>
                <a:lnTo>
                  <a:pt x="9779" y="6171"/>
                </a:lnTo>
                <a:lnTo>
                  <a:pt x="8929" y="21600"/>
                </a:lnTo>
                <a:lnTo>
                  <a:pt x="0" y="21598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Retângulo 14"/>
          <p:cNvSpPr/>
          <p:nvPr/>
        </p:nvSpPr>
        <p:spPr>
          <a:xfrm>
            <a:off x="-17419" y="1845996"/>
            <a:ext cx="9180002" cy="36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1643" y="-27384"/>
            <a:ext cx="2132360" cy="1700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m 11" descr="Imagem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518" y="44622"/>
            <a:ext cx="1176436" cy="115213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2708917"/>
            <a:ext cx="8229600" cy="3633272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9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40" name="Espaço Reservado para Texto 11"/>
          <p:cNvSpPr>
            <a:spLocks noGrp="1"/>
          </p:cNvSpPr>
          <p:nvPr>
            <p:ph type="body" sz="quarter" idx="14"/>
          </p:nvPr>
        </p:nvSpPr>
        <p:spPr>
          <a:xfrm>
            <a:off x="395533" y="1844675"/>
            <a:ext cx="3528769" cy="504825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ível de Corpo Um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2420888"/>
            <a:ext cx="4038600" cy="3705278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1pPr>
            <a:lvl2pPr marL="790575" indent="-333375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lvl3pPr>
            <a:lvl4pPr marL="1727200" indent="-355600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107502" y="1269578"/>
            <a:ext cx="4140205" cy="503241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59" name="Espaço Reservado para Texto 11"/>
          <p:cNvSpPr>
            <a:spLocks noGrp="1"/>
          </p:cNvSpPr>
          <p:nvPr>
            <p:ph type="body" sz="quarter" idx="14"/>
          </p:nvPr>
        </p:nvSpPr>
        <p:spPr>
          <a:xfrm>
            <a:off x="395608" y="1844675"/>
            <a:ext cx="3816355" cy="504825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6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2573214"/>
            <a:ext cx="4040188" cy="639765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 b="1">
                <a:solidFill>
                  <a:srgbClr val="000000"/>
                </a:solidFill>
              </a:defRPr>
            </a:lvl1pPr>
            <a:lvl2pPr>
              <a:spcBef>
                <a:spcPts val="500"/>
              </a:spcBef>
              <a:defRPr sz="2400" b="1">
                <a:solidFill>
                  <a:srgbClr val="000000"/>
                </a:solidFill>
              </a:defRPr>
            </a:lvl2pPr>
            <a:lvl3pPr>
              <a:spcBef>
                <a:spcPts val="500"/>
              </a:spcBef>
              <a:defRPr sz="2400" b="1">
                <a:solidFill>
                  <a:srgbClr val="000000"/>
                </a:solidFill>
              </a:defRPr>
            </a:lvl3pPr>
            <a:lvl4pPr>
              <a:spcBef>
                <a:spcPts val="500"/>
              </a:spcBef>
              <a:defRPr sz="2400" b="1">
                <a:solidFill>
                  <a:srgbClr val="000000"/>
                </a:solidFill>
              </a:defRPr>
            </a:lvl4pPr>
            <a:lvl5pPr>
              <a:spcBef>
                <a:spcPts val="500"/>
              </a:spcBef>
              <a:defRPr sz="2400" b="1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4645025" y="2573214"/>
            <a:ext cx="4041775" cy="63976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Espaço Reservado para Texto 9"/>
          <p:cNvSpPr>
            <a:spLocks noGrp="1"/>
          </p:cNvSpPr>
          <p:nvPr>
            <p:ph type="body" sz="quarter" idx="14"/>
          </p:nvPr>
        </p:nvSpPr>
        <p:spPr>
          <a:xfrm>
            <a:off x="0" y="1341437"/>
            <a:ext cx="4140200" cy="503239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70" name="Espaço Reservado para Texto 11"/>
          <p:cNvSpPr>
            <a:spLocks noGrp="1"/>
          </p:cNvSpPr>
          <p:nvPr>
            <p:ph type="body" sz="quarter" idx="15"/>
          </p:nvPr>
        </p:nvSpPr>
        <p:spPr>
          <a:xfrm>
            <a:off x="107950" y="1844675"/>
            <a:ext cx="3816350" cy="504825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7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2400" b="0" cap="none"/>
            </a:lvl1pPr>
          </a:lstStyle>
          <a:p>
            <a:r>
              <a:t>Texto do Título</a:t>
            </a:r>
          </a:p>
        </p:txBody>
      </p:sp>
      <p:sp>
        <p:nvSpPr>
          <p:cNvPr id="7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492896"/>
            <a:ext cx="3008316" cy="936107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Texto do Título</a:t>
            </a:r>
          </a:p>
        </p:txBody>
      </p:sp>
      <p:sp>
        <p:nvSpPr>
          <p:cNvPr id="94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3575050" y="2492896"/>
            <a:ext cx="5111750" cy="363327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1pPr>
            <a:lvl2pPr marL="783771" indent="-326571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2pPr>
            <a:lvl3pPr marL="1219200" indent="-304800">
              <a:spcBef>
                <a:spcPts val="700"/>
              </a:spcBef>
              <a:buSzPct val="100000"/>
              <a:buFont typeface="Arial"/>
              <a:buChar char="•"/>
              <a:defRPr sz="3200">
                <a:solidFill>
                  <a:srgbClr val="000000"/>
                </a:solidFill>
              </a:defRPr>
            </a:lvl3pPr>
            <a:lvl4pPr marL="1737360" indent="-365760">
              <a:spcBef>
                <a:spcPts val="700"/>
              </a:spcBef>
              <a:buSzPct val="100000"/>
              <a:buFont typeface="Arial"/>
              <a:buChar char="–"/>
              <a:defRPr sz="3200">
                <a:solidFill>
                  <a:srgbClr val="000000"/>
                </a:solidFill>
              </a:defRPr>
            </a:lvl4pPr>
            <a:lvl5pPr marL="2194560" indent="-365760">
              <a:spcBef>
                <a:spcPts val="700"/>
              </a:spcBef>
              <a:buSzPct val="100000"/>
              <a:buFont typeface="Arial"/>
              <a:buChar char="»"/>
              <a:defRPr sz="32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5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457198" y="3428999"/>
            <a:ext cx="3008317" cy="2697167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96" name="Espaço Reservado para Texto 9"/>
          <p:cNvSpPr>
            <a:spLocks noGrp="1"/>
          </p:cNvSpPr>
          <p:nvPr>
            <p:ph type="body" sz="quarter" idx="14"/>
          </p:nvPr>
        </p:nvSpPr>
        <p:spPr>
          <a:xfrm>
            <a:off x="0" y="1341437"/>
            <a:ext cx="4140200" cy="503239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97" name="Espaço Reservado para Texto 11"/>
          <p:cNvSpPr>
            <a:spLocks noGrp="1"/>
          </p:cNvSpPr>
          <p:nvPr>
            <p:ph type="body" sz="quarter" idx="15"/>
          </p:nvPr>
        </p:nvSpPr>
        <p:spPr>
          <a:xfrm>
            <a:off x="107950" y="1844675"/>
            <a:ext cx="3816350" cy="504825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9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5163070"/>
            <a:ext cx="5486403" cy="426173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Texto do Título</a:t>
            </a:r>
          </a:p>
        </p:txBody>
      </p:sp>
      <p:sp>
        <p:nvSpPr>
          <p:cNvPr id="106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1792288" y="2564900"/>
            <a:ext cx="5486403" cy="25922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7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589239"/>
            <a:ext cx="5486403" cy="582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00000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00000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00000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00000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8" name="Espaço Reservado para Texto 9"/>
          <p:cNvSpPr>
            <a:spLocks noGrp="1"/>
          </p:cNvSpPr>
          <p:nvPr>
            <p:ph type="body" sz="quarter" idx="14"/>
          </p:nvPr>
        </p:nvSpPr>
        <p:spPr>
          <a:xfrm>
            <a:off x="0" y="1341437"/>
            <a:ext cx="4140200" cy="503239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109" name="Espaço Reservado para Texto 11"/>
          <p:cNvSpPr>
            <a:spLocks noGrp="1"/>
          </p:cNvSpPr>
          <p:nvPr>
            <p:ph type="body" sz="quarter" idx="15"/>
          </p:nvPr>
        </p:nvSpPr>
        <p:spPr>
          <a:xfrm>
            <a:off x="107950" y="1844675"/>
            <a:ext cx="3816350" cy="504825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 4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-27384"/>
            <a:ext cx="9144000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Forma livre 6"/>
          <p:cNvSpPr/>
          <p:nvPr/>
        </p:nvSpPr>
        <p:spPr>
          <a:xfrm>
            <a:off x="0" y="1196750"/>
            <a:ext cx="9144002" cy="648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779" y="0"/>
                </a:lnTo>
                <a:lnTo>
                  <a:pt x="10630" y="15429"/>
                </a:lnTo>
                <a:lnTo>
                  <a:pt x="21600" y="15429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E5E97"/>
              </a:gs>
              <a:gs pos="80000">
                <a:srgbClr val="3C7BC7"/>
              </a:gs>
              <a:gs pos="100000">
                <a:srgbClr val="3A7CCA"/>
              </a:gs>
            </a:gsLst>
            <a:lin ang="162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orma livre 10"/>
          <p:cNvSpPr/>
          <p:nvPr/>
        </p:nvSpPr>
        <p:spPr>
          <a:xfrm>
            <a:off x="0" y="1844824"/>
            <a:ext cx="9144002" cy="576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6171"/>
                </a:lnTo>
                <a:lnTo>
                  <a:pt x="9779" y="6171"/>
                </a:lnTo>
                <a:lnTo>
                  <a:pt x="8929" y="21600"/>
                </a:lnTo>
                <a:lnTo>
                  <a:pt x="0" y="21598"/>
                </a:lnTo>
                <a:lnTo>
                  <a:pt x="0" y="0"/>
                </a:lnTo>
                <a:close/>
              </a:path>
            </a:pathLst>
          </a:custGeom>
          <a:solidFill>
            <a:srgbClr val="B9CDE5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tângulo 14"/>
          <p:cNvSpPr/>
          <p:nvPr/>
        </p:nvSpPr>
        <p:spPr>
          <a:xfrm>
            <a:off x="-17419" y="1845996"/>
            <a:ext cx="9180002" cy="36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Picture 7" descr="Picture 7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011643" y="-27384"/>
            <a:ext cx="2132360" cy="1700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m 11" descr="Imagem 11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51518" y="44622"/>
            <a:ext cx="1176436" cy="115213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Texto do Título</a:t>
            </a:r>
          </a:p>
        </p:txBody>
      </p:sp>
      <p:sp>
        <p:nvSpPr>
          <p:cNvPr id="9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888888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irex01\Desktop\VID-20191125-WA0063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pcf@apcf.or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irex01\Desktop\VID-20191126-WA0023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ítulo 3"/>
          <p:cNvSpPr txBox="1">
            <a:spLocks noGrp="1"/>
          </p:cNvSpPr>
          <p:nvPr>
            <p:ph type="ctrTitle"/>
          </p:nvPr>
        </p:nvSpPr>
        <p:spPr>
          <a:xfrm>
            <a:off x="395535" y="2907900"/>
            <a:ext cx="8352929" cy="2216948"/>
          </a:xfrm>
          <a:prstGeom prst="rect">
            <a:avLst/>
          </a:prstGeom>
        </p:spPr>
        <p:txBody>
          <a:bodyPr/>
          <a:lstStyle>
            <a:lvl1pPr algn="ctr" defTabSz="877822">
              <a:defRPr sz="3400"/>
            </a:lvl1pPr>
          </a:lstStyle>
          <a:p>
            <a:r>
              <a:t>As fragilidades das urnas eletrônicas sem o registro impresso - a visão dos peritos criminais federais</a:t>
            </a:r>
          </a:p>
        </p:txBody>
      </p:sp>
      <p:sp>
        <p:nvSpPr>
          <p:cNvPr id="137" name="Subtítulo 4"/>
          <p:cNvSpPr txBox="1">
            <a:spLocks noGrp="1"/>
          </p:cNvSpPr>
          <p:nvPr>
            <p:ph type="subTitle" sz="quarter" idx="1"/>
          </p:nvPr>
        </p:nvSpPr>
        <p:spPr>
          <a:xfrm>
            <a:off x="1047563" y="5025876"/>
            <a:ext cx="7048873" cy="158417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endParaRPr/>
          </a:p>
          <a:p>
            <a:pPr algn="ctr">
              <a:spcBef>
                <a:spcPts val="500"/>
              </a:spcBef>
              <a:defRPr sz="2400">
                <a:solidFill>
                  <a:srgbClr val="000000"/>
                </a:solidFill>
              </a:defRPr>
            </a:pPr>
            <a:r>
              <a:t>Marcos Camargo</a:t>
            </a:r>
          </a:p>
          <a:p>
            <a:pPr algn="ctr">
              <a:spcBef>
                <a:spcPts val="500"/>
              </a:spcBef>
              <a:defRPr sz="2400">
                <a:solidFill>
                  <a:srgbClr val="000000"/>
                </a:solidFill>
              </a:defRPr>
            </a:pPr>
            <a:r>
              <a:t>Presidente da APCF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Conclusões</a:t>
            </a:r>
          </a:p>
        </p:txBody>
      </p:sp>
      <p:sp>
        <p:nvSpPr>
          <p:cNvPr id="176" name="Referencial acadêmico"/>
          <p:cNvSpPr txBox="1"/>
          <p:nvPr/>
        </p:nvSpPr>
        <p:spPr>
          <a:xfrm>
            <a:off x="175738" y="1916680"/>
            <a:ext cx="32045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marL="342900" indent="-342900">
              <a:spcBef>
                <a:spcPts val="50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Referencial acadêmico</a:t>
            </a:r>
          </a:p>
        </p:txBody>
      </p:sp>
      <p:pic>
        <p:nvPicPr>
          <p:cNvPr id="6" name="VID-20191125-WA006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2714620"/>
            <a:ext cx="7500990" cy="396480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79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Gerações</a:t>
            </a:r>
          </a:p>
        </p:txBody>
      </p:sp>
      <p:sp>
        <p:nvSpPr>
          <p:cNvPr id="180" name="Espaço Reservado para Conteúdo 2"/>
          <p:cNvSpPr txBox="1"/>
          <p:nvPr/>
        </p:nvSpPr>
        <p:spPr>
          <a:xfrm>
            <a:off x="158750" y="2577848"/>
            <a:ext cx="8826500" cy="4139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463598" lvl="1" indent="-178306" defTabSz="570584">
              <a:spcBef>
                <a:spcPts val="200"/>
              </a:spcBef>
              <a:buSzPct val="100000"/>
              <a:buFont typeface="Arial"/>
              <a:buChar char="–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DRE (Direct Recording Electronic)</a:t>
            </a:r>
          </a:p>
          <a:p>
            <a:pPr marL="713230" lvl="2" indent="-142645" defTabSz="570584">
              <a:spcBef>
                <a:spcPts val="2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Equipamento registra os votos eletronicamente</a:t>
            </a:r>
          </a:p>
          <a:p>
            <a:pPr marL="713230" lvl="2" indent="-142645" defTabSz="570584">
              <a:spcBef>
                <a:spcPts val="2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Ao final da eleição é produzido uma tabulação dos votos (ex: RDV) que é </a:t>
            </a:r>
            <a:r>
              <a:rPr b="1"/>
              <a:t>dependente do software instalado</a:t>
            </a:r>
          </a:p>
          <a:p>
            <a:pPr marL="713230" lvl="2" indent="-142645" defTabSz="570584">
              <a:spcBef>
                <a:spcPts val="2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Transmissão para a central de totalização</a:t>
            </a:r>
          </a:p>
          <a:p>
            <a:pPr defTabSz="570584">
              <a:spcBef>
                <a:spcPts val="200"/>
              </a:spcBef>
              <a:defRPr sz="2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463598" lvl="1" indent="-178306" defTabSz="570584">
              <a:spcBef>
                <a:spcPts val="200"/>
              </a:spcBef>
              <a:buSzPct val="100000"/>
              <a:buFont typeface="Arial"/>
              <a:buChar char="–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VVPAT (Voter Verifiable Paper Audit Trail)</a:t>
            </a:r>
          </a:p>
          <a:p>
            <a:pPr marL="713230" lvl="2" indent="-142645" defTabSz="570584">
              <a:spcBef>
                <a:spcPts val="2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Inclui uma trilha de auditoria em papel (permite comparar o voto como visto pelo eleitor com o voto que foi registrado no RDV) que possibilita auditoria contábil </a:t>
            </a:r>
            <a:r>
              <a:rPr b="1"/>
              <a:t>independente do software instalado</a:t>
            </a:r>
          </a:p>
          <a:p>
            <a:pPr marL="713230" lvl="2" indent="-142645" defTabSz="570584">
              <a:spcBef>
                <a:spcPts val="2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Inclui um sistema de votação DRE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83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Voto impresso</a:t>
            </a:r>
          </a:p>
        </p:txBody>
      </p:sp>
      <p:sp>
        <p:nvSpPr>
          <p:cNvPr id="184" name="Espaço Reservado para Conteúdo 2"/>
          <p:cNvSpPr txBox="1"/>
          <p:nvPr/>
        </p:nvSpPr>
        <p:spPr>
          <a:xfrm>
            <a:off x="313184" y="256649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marL="342900" indent="-3429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Como funciona (artigo TSE SBSEG 2017)</a:t>
            </a:r>
          </a:p>
        </p:txBody>
      </p:sp>
      <p:pic>
        <p:nvPicPr>
          <p:cNvPr id="185" name="Imagem 1" descr="Image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901" y="3054406"/>
            <a:ext cx="8534894" cy="38035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88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Voto impresso</a:t>
            </a:r>
          </a:p>
        </p:txBody>
      </p:sp>
      <p:sp>
        <p:nvSpPr>
          <p:cNvPr id="189" name="Espaço Reservado para Conteúdo 2"/>
          <p:cNvSpPr txBox="1"/>
          <p:nvPr/>
        </p:nvSpPr>
        <p:spPr>
          <a:xfrm>
            <a:off x="313184" y="256649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marL="342900" indent="-3429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Como funciona (artigo TSE SBSEG 2017)</a:t>
            </a:r>
          </a:p>
        </p:txBody>
      </p:sp>
      <p:pic>
        <p:nvPicPr>
          <p:cNvPr id="190" name="Imagem 2" descr="Imagem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79916" y="3573016"/>
            <a:ext cx="6351487" cy="30054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m 5" descr="Imagem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6184" y="3170203"/>
            <a:ext cx="1924340" cy="3571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94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Voto impresso</a:t>
            </a:r>
          </a:p>
        </p:txBody>
      </p:sp>
      <p:sp>
        <p:nvSpPr>
          <p:cNvPr id="195" name="Espaço Reservado para Conteúdo 2"/>
          <p:cNvSpPr txBox="1"/>
          <p:nvPr/>
        </p:nvSpPr>
        <p:spPr>
          <a:xfrm>
            <a:off x="313184" y="256649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marL="342900" indent="-342900"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Como funciona (artigo TSE SBSEG 2017)</a:t>
            </a:r>
          </a:p>
        </p:txBody>
      </p:sp>
      <p:pic>
        <p:nvPicPr>
          <p:cNvPr id="196" name="Imagem 2" descr="Imagem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2722197" y="1244926"/>
            <a:ext cx="3646454" cy="75796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Conclusões</a:t>
            </a:r>
          </a:p>
        </p:txBody>
      </p:sp>
      <p:sp>
        <p:nvSpPr>
          <p:cNvPr id="199" name="Espaço Reservado para Conteúdo 1"/>
          <p:cNvSpPr txBox="1"/>
          <p:nvPr/>
        </p:nvSpPr>
        <p:spPr>
          <a:xfrm>
            <a:off x="313184" y="2592288"/>
            <a:ext cx="8229601" cy="4077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12038" indent="-312038" algn="just" defTabSz="83210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Urna eletrônica: importante projeto de </a:t>
            </a:r>
            <a:r>
              <a:rPr i="1"/>
              <a:t>hardware </a:t>
            </a:r>
            <a:r>
              <a:t>e </a:t>
            </a:r>
            <a:r>
              <a:rPr i="1"/>
              <a:t>software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Não há prova convincente de falhas que tenham prejudicado resultado de votações ou de fraude motivada pelo sistema digital. Contudo no modelo adotado a integralidade da segurança não pode ser totalmente comprovada.</a:t>
            </a:r>
          </a:p>
          <a:p>
            <a:pPr marL="312038" indent="-312038" algn="just" defTabSz="83210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Voto impresso é importante para ter uma trilha de auditoria não eletrônica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Recomendado pela academia e NIST. Mais segurança.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Não existe solução computacional 100% segura. Acreditar incondicionalmente no software é um risco.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Eleitor não leva comprovante para casa (sigilo do voto).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Não é retrocesso ao voto manual, mas evolução à urna eletrônica com o voto impresso.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Aumenta confiança do eleitor e do processo eleitoral como um todo.</a:t>
            </a:r>
          </a:p>
          <a:p>
            <a:pPr marL="312038" indent="-312038" algn="just" defTabSz="83210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Testes públicos são importantes para melhorar o projeto</a:t>
            </a:r>
          </a:p>
          <a:p>
            <a:pPr marL="676084" lvl="1" indent="-260031" algn="just" defTabSz="832103">
              <a:lnSpc>
                <a:spcPct val="80000"/>
              </a:lnSpc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Participação dos PCF’s.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Conclusões</a:t>
            </a:r>
          </a:p>
        </p:txBody>
      </p:sp>
      <p:sp>
        <p:nvSpPr>
          <p:cNvPr id="202" name="Espaço Reservado para Conteúdo 1"/>
          <p:cNvSpPr txBox="1"/>
          <p:nvPr/>
        </p:nvSpPr>
        <p:spPr>
          <a:xfrm>
            <a:off x="313184" y="2592288"/>
            <a:ext cx="8229601" cy="4077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A divergência é puramente conceitual.</a:t>
            </a: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Todos buscamos o melhor para o País e para o sistema eleitoral.</a:t>
            </a: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Presumimos a boa fé de todos agentes públicos, mas não podemos presumir a inviolabilidade do software da urna e que nunca ocorrerá uma falha. Essa boa fé não pode afastar a necessidade de criar mecanismos eficientes de detecção de fraudes.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PL 1.169/2015</a:t>
            </a:r>
          </a:p>
        </p:txBody>
      </p:sp>
      <p:sp>
        <p:nvSpPr>
          <p:cNvPr id="205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CCJC</a:t>
            </a:r>
          </a:p>
        </p:txBody>
      </p:sp>
      <p:sp>
        <p:nvSpPr>
          <p:cNvPr id="206" name="Espaço Reservado para Conteúdo 2"/>
          <p:cNvSpPr txBox="1"/>
          <p:nvPr/>
        </p:nvSpPr>
        <p:spPr>
          <a:xfrm>
            <a:off x="313184" y="256649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Aguardando apreciação do parecer (pela aprovação na forma do substitutivo).</a:t>
            </a:r>
          </a:p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Acrescenta o art. 59-B à Lei 9.504, de 30 de setembro de 1997.</a:t>
            </a:r>
          </a:p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Procedimento do registro impresso.</a:t>
            </a:r>
          </a:p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Previsão de auxílio para eleitores com deficiência ou dificuldade de mobilidade.</a:t>
            </a:r>
          </a:p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Previsão de auditoria independente mediante sorteio de urnas.</a:t>
            </a:r>
          </a:p>
          <a:p>
            <a:pPr marL="260604" indent="-260604" algn="just" defTabSz="694944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Regulamenta recontagem de votos (previamente autorizada pelo Juiz Eleitoral em hipótese de fundada suspeita de irregularidade).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Espaço Reservado para Conteúdo 1"/>
          <p:cNvSpPr txBox="1">
            <a:spLocks noGrp="1"/>
          </p:cNvSpPr>
          <p:nvPr>
            <p:ph type="body" idx="1"/>
          </p:nvPr>
        </p:nvSpPr>
        <p:spPr>
          <a:xfrm>
            <a:off x="457200" y="2708917"/>
            <a:ext cx="8229600" cy="3633272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600"/>
              </a:spcBef>
              <a:buSzTx/>
              <a:buNone/>
              <a:defRPr sz="2900"/>
            </a:pPr>
            <a:endParaRPr/>
          </a:p>
          <a:p>
            <a:pPr marL="0" indent="0" algn="ctr">
              <a:spcBef>
                <a:spcPts val="600"/>
              </a:spcBef>
              <a:buSzTx/>
              <a:buNone/>
              <a:defRPr sz="2900" b="1"/>
            </a:pPr>
            <a:r>
              <a:t>Obrigado</a:t>
            </a:r>
          </a:p>
          <a:p>
            <a:pPr marL="0" indent="0" algn="ctr">
              <a:spcBef>
                <a:spcPts val="600"/>
              </a:spcBef>
              <a:buSzTx/>
              <a:buNone/>
              <a:defRPr sz="2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/>
              </a:rPr>
              <a:t>apcf@apcf.org.br</a:t>
            </a:r>
          </a:p>
          <a:p>
            <a:pPr marL="0" indent="0" algn="ctr">
              <a:spcBef>
                <a:spcPts val="600"/>
              </a:spcBef>
              <a:buSzTx/>
              <a:buNone/>
              <a:defRPr sz="2900"/>
            </a:pPr>
            <a:r>
              <a:t>@periciafederal </a:t>
            </a:r>
          </a:p>
          <a:p>
            <a:pPr marL="0" indent="0" algn="ctr">
              <a:spcBef>
                <a:spcPts val="600"/>
              </a:spcBef>
              <a:buSzTx/>
              <a:buNone/>
              <a:defRPr sz="2900"/>
            </a:pPr>
            <a:r>
              <a:t>@camargo_pcf</a:t>
            </a:r>
          </a:p>
        </p:txBody>
      </p:sp>
      <p:sp>
        <p:nvSpPr>
          <p:cNvPr id="209" name="Espaço Reservado para Texto 2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 b="1">
                <a:solidFill>
                  <a:srgbClr val="FFFFFF"/>
                </a:solidFill>
              </a:defRPr>
            </a:lvl1pPr>
          </a:lstStyle>
          <a:p>
            <a:r>
              <a:t>Contato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Histórico</a:t>
            </a:r>
          </a:p>
        </p:txBody>
      </p:sp>
      <p:sp>
        <p:nvSpPr>
          <p:cNvPr id="140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Como era…</a:t>
            </a:r>
          </a:p>
        </p:txBody>
      </p:sp>
      <p:pic>
        <p:nvPicPr>
          <p:cNvPr id="14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0395" y="2634613"/>
            <a:ext cx="4114697" cy="26480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65216" y="2634613"/>
            <a:ext cx="4179812" cy="30617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88621" y="4344594"/>
            <a:ext cx="3678726" cy="23020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Histórico</a:t>
            </a:r>
          </a:p>
        </p:txBody>
      </p:sp>
      <p:sp>
        <p:nvSpPr>
          <p:cNvPr id="146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Como era...</a:t>
            </a:r>
          </a:p>
        </p:txBody>
      </p:sp>
      <p:sp>
        <p:nvSpPr>
          <p:cNvPr id="147" name="Espaço Reservado para Conteúdo 2"/>
          <p:cNvSpPr txBox="1"/>
          <p:nvPr/>
        </p:nvSpPr>
        <p:spPr>
          <a:xfrm>
            <a:off x="313184" y="2753024"/>
            <a:ext cx="8229601" cy="3633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77749" indent="-277749" defTabSz="740662"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Voto em papel</a:t>
            </a:r>
            <a:endParaRPr sz="25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Ambiguidade do voto</a:t>
            </a:r>
            <a:endParaRPr sz="22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Contagem e totalização lentos e sujeitos a erro</a:t>
            </a:r>
            <a:endParaRPr sz="22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Fraudes</a:t>
            </a:r>
            <a:endParaRPr sz="22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Inserção de votos antes do fechamento</a:t>
            </a:r>
            <a:endParaRPr sz="19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“Sumiço” de urnas</a:t>
            </a:r>
            <a:endParaRPr sz="19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Fraude documental</a:t>
            </a:r>
            <a:endParaRPr sz="1900"/>
          </a:p>
          <a:p>
            <a:pPr marL="601787" lvl="1" indent="-231456" defTabSz="740662">
              <a:spcBef>
                <a:spcPts val="5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Fraude sistêmica difícil </a:t>
            </a:r>
          </a:p>
          <a:p>
            <a:pPr marL="601787" lvl="1" indent="-231456" defTabSz="740662">
              <a:spcBef>
                <a:spcPts val="5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Eleitor tem “confiança” no processo</a:t>
            </a:r>
          </a:p>
          <a:p>
            <a:pPr marL="925830" lvl="2" indent="-185165" defTabSz="740662">
              <a:spcBef>
                <a:spcPts val="4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Compreensão do funcionamento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Histórico</a:t>
            </a:r>
          </a:p>
        </p:txBody>
      </p:sp>
      <p:sp>
        <p:nvSpPr>
          <p:cNvPr id="150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Como é…</a:t>
            </a:r>
          </a:p>
        </p:txBody>
      </p:sp>
      <p:sp>
        <p:nvSpPr>
          <p:cNvPr id="151" name="Espaço Reservado para Conteúdo 2"/>
          <p:cNvSpPr txBox="1"/>
          <p:nvPr/>
        </p:nvSpPr>
        <p:spPr>
          <a:xfrm>
            <a:off x="325884" y="2637682"/>
            <a:ext cx="8229601" cy="3633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77749" indent="-277749" defTabSz="740662"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Voto eletrônico</a:t>
            </a:r>
            <a:endParaRPr sz="25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Precisão do voto</a:t>
            </a:r>
            <a:endParaRPr sz="22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Apuração rápida</a:t>
            </a:r>
            <a:endParaRPr sz="22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Fraudes</a:t>
            </a:r>
            <a:endParaRPr sz="22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Inserção de votos antes do fechamento (log)</a:t>
            </a:r>
            <a:endParaRPr sz="19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“Sumiço” de urnas</a:t>
            </a:r>
            <a:endParaRPr sz="19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Fraude documental</a:t>
            </a:r>
            <a:endParaRPr sz="19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Fraude sistêmica facilitada</a:t>
            </a:r>
            <a:endParaRPr sz="22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Software adulterado compromete todas as urnas</a:t>
            </a:r>
            <a:endParaRPr sz="1900"/>
          </a:p>
          <a:p>
            <a:pPr marL="601787" lvl="1" indent="-231456" defTabSz="740662">
              <a:spcBef>
                <a:spcPts val="400"/>
              </a:spcBef>
              <a:buSzPct val="100000"/>
              <a:buFont typeface="Arial"/>
              <a:buChar char="–"/>
              <a:defRPr sz="1900">
                <a:latin typeface="+mn-lt"/>
                <a:ea typeface="+mn-ea"/>
                <a:cs typeface="+mn-cs"/>
                <a:sym typeface="Helvetica"/>
              </a:defRPr>
            </a:pPr>
            <a:r>
              <a:t>Eleitor não tem confiança no processo </a:t>
            </a:r>
            <a:endParaRPr sz="2200"/>
          </a:p>
          <a:p>
            <a:pPr marL="925830" lvl="2" indent="-185165" defTabSz="740662">
              <a:spcBef>
                <a:spcPts val="300"/>
              </a:spcBef>
              <a:buSzPct val="100000"/>
              <a:buFont typeface="Arial"/>
              <a:buChar char="•"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Requer conhecimentos técnicos e acesso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54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Processo de votação</a:t>
            </a:r>
          </a:p>
        </p:txBody>
      </p:sp>
      <p:pic>
        <p:nvPicPr>
          <p:cNvPr id="155" name="Imagem 2" descr="Imagem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2566491"/>
            <a:ext cx="6768752" cy="413695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eta para a direita 5"/>
          <p:cNvSpPr/>
          <p:nvPr/>
        </p:nvSpPr>
        <p:spPr>
          <a:xfrm>
            <a:off x="611560" y="5733255"/>
            <a:ext cx="936105" cy="21602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59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Segurança da urna</a:t>
            </a:r>
          </a:p>
        </p:txBody>
      </p:sp>
      <p:sp>
        <p:nvSpPr>
          <p:cNvPr id="160" name="Espaço Reservado para Conteúdo 2"/>
          <p:cNvSpPr txBox="1"/>
          <p:nvPr/>
        </p:nvSpPr>
        <p:spPr>
          <a:xfrm>
            <a:off x="313184" y="263691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06003" indent="-306003" defTabSz="816009">
              <a:spcBef>
                <a:spcPts val="400"/>
              </a:spcBef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Ações do TSE</a:t>
            </a:r>
            <a:endParaRPr sz="9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Análise dos códigos fonte 180 dias antes da eleição</a:t>
            </a:r>
            <a:endParaRPr sz="24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Cerimônia de lacração e assinatura dos códigos</a:t>
            </a:r>
            <a:endParaRPr sz="24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Cadeia de confiança e criptografia na urna</a:t>
            </a:r>
            <a:endParaRPr sz="24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Elemento físico para verificação de integridade (MSD)</a:t>
            </a:r>
            <a:endParaRPr sz="24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Zerésima</a:t>
            </a:r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Votação paralela nos TRE’s</a:t>
            </a:r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Boletim de Urna impresso</a:t>
            </a:r>
            <a:endParaRPr sz="2400"/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RDV – Registro Digital do Voto</a:t>
            </a:r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Testes públicos de segurança</a:t>
            </a:r>
          </a:p>
          <a:p>
            <a:pPr marL="663007" lvl="1" indent="-255001" defTabSz="816009">
              <a:spcBef>
                <a:spcPts val="300"/>
              </a:spcBef>
              <a:buSzPct val="100000"/>
              <a:buFont typeface="Arial"/>
              <a:buChar char="–"/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Sistema off 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63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Auditoria</a:t>
            </a:r>
          </a:p>
        </p:txBody>
      </p:sp>
      <p:pic>
        <p:nvPicPr>
          <p:cNvPr id="6" name="VID-20191126-WA002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8662" y="2643182"/>
            <a:ext cx="7143800" cy="40719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67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Segurança da urna</a:t>
            </a:r>
          </a:p>
        </p:txBody>
      </p:sp>
      <p:sp>
        <p:nvSpPr>
          <p:cNvPr id="168" name="Espaço Reservado para Conteúdo 2"/>
          <p:cNvSpPr txBox="1"/>
          <p:nvPr/>
        </p:nvSpPr>
        <p:spPr>
          <a:xfrm>
            <a:off x="313184" y="2636910"/>
            <a:ext cx="8229601" cy="363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Modelo dependente do software.</a:t>
            </a:r>
          </a:p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Auditoria avalia o software, mas não a higidez do registro.</a:t>
            </a:r>
          </a:p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Não pode confirmar se o voto realizado foi corretamente registrado.</a:t>
            </a:r>
          </a:p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A corretude dos resultados depende da corretude do software.</a:t>
            </a:r>
          </a:p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Erros de programação, códigos maliciosos ou manipulação não detectada do software possibilitam falhas e/ou fraudes não detectáveis no processo de votação.</a:t>
            </a:r>
          </a:p>
          <a:p>
            <a:pPr marL="319308" indent="-319308" algn="just" defTabSz="851488">
              <a:spcBef>
                <a:spcPts val="400"/>
              </a:spcBef>
              <a:buSzPct val="100000"/>
              <a:buFont typeface="Arial"/>
              <a:buChar char="•"/>
              <a:defRPr sz="2208">
                <a:latin typeface="+mn-lt"/>
                <a:ea typeface="+mn-ea"/>
                <a:cs typeface="+mn-cs"/>
                <a:sym typeface="Helvetica"/>
              </a:defRPr>
            </a:pPr>
            <a:r>
              <a:t>Votação paralela pode ser detectada.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Marcador de Posição do Texto 3"/>
          <p:cNvSpPr txBox="1">
            <a:spLocks noGrp="1"/>
          </p:cNvSpPr>
          <p:nvPr>
            <p:ph type="body" sz="quarter" idx="1"/>
          </p:nvPr>
        </p:nvSpPr>
        <p:spPr>
          <a:xfrm>
            <a:off x="107502" y="1268758"/>
            <a:ext cx="4320484" cy="503240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Sz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t>Urnas eletrônicas</a:t>
            </a:r>
          </a:p>
        </p:txBody>
      </p:sp>
      <p:sp>
        <p:nvSpPr>
          <p:cNvPr id="171" name="Marcador de Posição do Texto 4"/>
          <p:cNvSpPr>
            <a:spLocks noGrp="1"/>
          </p:cNvSpPr>
          <p:nvPr>
            <p:ph type="body" idx="13"/>
          </p:nvPr>
        </p:nvSpPr>
        <p:spPr>
          <a:xfrm>
            <a:off x="179510" y="1916832"/>
            <a:ext cx="3528769" cy="5048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000000"/>
                </a:solidFill>
              </a:defRPr>
            </a:lvl1pPr>
          </a:lstStyle>
          <a:p>
            <a:r>
              <a:t>Referencial acadêmico</a:t>
            </a:r>
          </a:p>
        </p:txBody>
      </p:sp>
      <p:sp>
        <p:nvSpPr>
          <p:cNvPr id="172" name="Espaço Reservado para Conteúdo 2"/>
          <p:cNvSpPr txBox="1"/>
          <p:nvPr/>
        </p:nvSpPr>
        <p:spPr>
          <a:xfrm>
            <a:off x="300484" y="2637682"/>
            <a:ext cx="8229601" cy="3633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05178" indent="-305178" algn="just" defTabSz="81381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t>Princípio da independência do software</a:t>
            </a:r>
            <a:endParaRPr sz="2800"/>
          </a:p>
          <a:p>
            <a:pPr marL="661223" lvl="1" indent="-254315" algn="just" defTabSz="81381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http://people.csail.mit.edu/rivest/pubs/RW06.pdf</a:t>
            </a:r>
            <a:endParaRPr sz="2400"/>
          </a:p>
          <a:p>
            <a:pPr marL="661223" lvl="1" indent="-254315" algn="just" defTabSz="81381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cunhado em 2006, pelo Ph.D. do MIT Ronald Rivest e pelo pesquisador do NIST Jonh Wack</a:t>
            </a:r>
          </a:p>
          <a:p>
            <a:pPr marL="661223" lvl="1" indent="-254315" algn="just" defTabSz="81381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100" i="1">
                <a:latin typeface="+mn-lt"/>
                <a:ea typeface="+mn-ea"/>
                <a:cs typeface="+mn-cs"/>
                <a:sym typeface="Helvetica"/>
              </a:defRPr>
            </a:pPr>
            <a:r>
              <a:t>Um </a:t>
            </a:r>
            <a:r>
              <a:rPr b="1"/>
              <a:t>sistema eleitoral é independente do software</a:t>
            </a:r>
            <a:r>
              <a:t> se uma modificação ou erro não-detectado no software não é capaz de causar uma modificação ou erro indetectável no resultado da apuração</a:t>
            </a:r>
            <a:r>
              <a:rPr i="0"/>
              <a:t>.</a:t>
            </a:r>
            <a:endParaRPr sz="2400"/>
          </a:p>
          <a:p>
            <a:pPr marL="661223" lvl="1" indent="-254315" algn="just" defTabSz="81381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  <a:defRPr sz="2100">
                <a:latin typeface="+mn-lt"/>
                <a:ea typeface="+mn-ea"/>
                <a:cs typeface="+mn-cs"/>
                <a:sym typeface="Helvetica"/>
              </a:defRPr>
            </a:pPr>
            <a:r>
              <a:t>Adotado em 2007 pelo </a:t>
            </a:r>
            <a:r>
              <a:rPr i="1"/>
              <a:t>Voluntary Voting System Guidelines, </a:t>
            </a:r>
            <a:r>
              <a:t>proposta de norma técnica do NIST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">
  <a:themeElements>
    <a:clrScheme name="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">
  <a:themeElements>
    <a:clrScheme name="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696</Words>
  <PresentationFormat>Apresentação na tela (4:3)</PresentationFormat>
  <Paragraphs>115</Paragraphs>
  <Slides>18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</vt:lpstr>
      <vt:lpstr>As fragilidades das urnas eletrônicas sem o registro impresso - a visão dos peritos criminais federais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fragilidades das urnas eletrônicas sem o registro impresso - a visão dos peritos criminais federais</dc:title>
  <dc:creator>Direx01</dc:creator>
  <cp:lastModifiedBy>Direx01</cp:lastModifiedBy>
  <cp:revision>13</cp:revision>
  <dcterms:modified xsi:type="dcterms:W3CDTF">2019-11-26T14:54:27Z</dcterms:modified>
</cp:coreProperties>
</file>