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media/image9.jpeg" ContentType="image/jpeg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10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24384000" cy="13716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44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4400" spc="-1" strike="noStrike">
              <a:solidFill>
                <a:srgbClr val="000000"/>
              </a:solidFill>
              <a:latin typeface="Helvetica Neue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44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44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44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4400" spc="-1" strike="noStrike">
              <a:solidFill>
                <a:srgbClr val="000000"/>
              </a:solidFill>
              <a:latin typeface="Helvetica Neue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44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863856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44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1605852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44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121896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44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863856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44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1605852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4400" spc="-1" strike="noStrike">
              <a:solidFill>
                <a:srgbClr val="000000"/>
              </a:solidFill>
              <a:latin typeface="Helvetica Neue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4400" spc="-1" strike="noStrike">
              <a:solidFill>
                <a:srgbClr val="000000"/>
              </a:solidFill>
              <a:latin typeface="Helvetica Neue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44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4400" spc="-1" strike="noStrike">
              <a:solidFill>
                <a:srgbClr val="000000"/>
              </a:solidFill>
              <a:latin typeface="Helvetica Neue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latin typeface="Helvetica Neue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1218960" y="547200"/>
            <a:ext cx="21944880" cy="10616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44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44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4400" spc="-1" strike="noStrike">
              <a:solidFill>
                <a:srgbClr val="000000"/>
              </a:solidFill>
              <a:latin typeface="Helvetica Neue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44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44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4400" spc="-1" strike="noStrike">
              <a:solidFill>
                <a:srgbClr val="000000"/>
              </a:solidFill>
              <a:latin typeface="Helvetica Neue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44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44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4400" spc="-1" strike="noStrike">
              <a:solidFill>
                <a:srgbClr val="000000"/>
              </a:solidFill>
              <a:latin typeface="Helvetica Neue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sldNum"/>
          </p:nvPr>
        </p:nvSpPr>
        <p:spPr>
          <a:xfrm>
            <a:off x="11954160" y="13073040"/>
            <a:ext cx="465840" cy="477360"/>
          </a:xfrm>
          <a:prstGeom prst="rect">
            <a:avLst/>
          </a:prstGeom>
        </p:spPr>
        <p:txBody>
          <a:bodyPr lIns="71280" rIns="71280" tIns="71280" bIns="71280"/>
          <a:p>
            <a:endParaRPr b="0" lang="pt-BR" sz="2400" spc="-1" strike="noStrike"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pt-BR" sz="3200" spc="-1" strike="noStrike">
                <a:solidFill>
                  <a:srgbClr val="000000"/>
                </a:solidFill>
                <a:latin typeface="Helvetica Neue"/>
              </a:rPr>
              <a:t>Clique para editar o formato do texto do título</a:t>
            </a:r>
            <a:endParaRPr b="0" lang="pt-BR" sz="32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4400" spc="-1" strike="noStrike">
                <a:solidFill>
                  <a:srgbClr val="000000"/>
                </a:solidFill>
                <a:latin typeface="Helvetica Neue"/>
              </a:rPr>
              <a:t>Clique para editar o formato do texto da estrutura de tópicos</a:t>
            </a:r>
            <a:endParaRPr b="0" lang="pt-BR" sz="4400" spc="-1" strike="noStrike">
              <a:solidFill>
                <a:srgbClr val="000000"/>
              </a:solidFill>
              <a:latin typeface="Helvetica Neue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4400" spc="-1" strike="noStrike">
                <a:solidFill>
                  <a:srgbClr val="000000"/>
                </a:solidFill>
                <a:latin typeface="Helvetica Neue"/>
              </a:rPr>
              <a:t>2.º nível da estrutura de tópicos</a:t>
            </a:r>
            <a:endParaRPr b="0" lang="pt-BR" sz="4400" spc="-1" strike="noStrike">
              <a:solidFill>
                <a:srgbClr val="000000"/>
              </a:solidFill>
              <a:latin typeface="Helvetica Neue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4400" spc="-1" strike="noStrike">
                <a:solidFill>
                  <a:srgbClr val="000000"/>
                </a:solidFill>
                <a:latin typeface="Helvetica Neue"/>
              </a:rPr>
              <a:t>3.º nível da estrutura de tópicos</a:t>
            </a:r>
            <a:endParaRPr b="0" lang="pt-BR" sz="4400" spc="-1" strike="noStrike">
              <a:solidFill>
                <a:srgbClr val="000000"/>
              </a:solidFill>
              <a:latin typeface="Helvetica Neue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4400" spc="-1" strike="noStrike">
                <a:solidFill>
                  <a:srgbClr val="000000"/>
                </a:solidFill>
                <a:latin typeface="Helvetica Neue"/>
              </a:rPr>
              <a:t>4.º nível da estrutura de tópicos</a:t>
            </a:r>
            <a:endParaRPr b="0" lang="pt-BR" sz="4400" spc="-1" strike="noStrike">
              <a:solidFill>
                <a:srgbClr val="000000"/>
              </a:solidFill>
              <a:latin typeface="Helvetica Neue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Helvetica Neue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latin typeface="Helvetica Neue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Helvetica Neue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latin typeface="Helvetica Neue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Helvetica Neue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latin typeface="Helvetica Neue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LAMINAS-UPB-001.jpg" descr=""/>
          <p:cNvPicPr/>
          <p:nvPr/>
        </p:nvPicPr>
        <p:blipFill>
          <a:blip r:embed="rId1"/>
          <a:stretch/>
        </p:blipFill>
        <p:spPr>
          <a:xfrm>
            <a:off x="0" y="0"/>
            <a:ext cx="24383520" cy="13715640"/>
          </a:xfrm>
          <a:prstGeom prst="rect">
            <a:avLst/>
          </a:prstGeom>
          <a:ln w="12600"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LAMINAS-UPB-008.jpg" descr=""/>
          <p:cNvPicPr/>
          <p:nvPr/>
        </p:nvPicPr>
        <p:blipFill>
          <a:blip r:embed="rId1"/>
          <a:stretch/>
        </p:blipFill>
        <p:spPr>
          <a:xfrm>
            <a:off x="0" y="0"/>
            <a:ext cx="24383520" cy="13715640"/>
          </a:xfrm>
          <a:prstGeom prst="rect">
            <a:avLst/>
          </a:prstGeom>
          <a:ln w="12600">
            <a:noFill/>
          </a:ln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LAMINAS-UPB-002.jpg" descr=""/>
          <p:cNvPicPr/>
          <p:nvPr/>
        </p:nvPicPr>
        <p:blipFill>
          <a:blip r:embed="rId1"/>
          <a:stretch/>
        </p:blipFill>
        <p:spPr>
          <a:xfrm>
            <a:off x="0" y="0"/>
            <a:ext cx="24383520" cy="13715640"/>
          </a:xfrm>
          <a:prstGeom prst="rect">
            <a:avLst/>
          </a:prstGeom>
          <a:ln w="12600">
            <a:noFill/>
          </a:ln>
        </p:spPr>
      </p:pic>
      <p:sp>
        <p:nvSpPr>
          <p:cNvPr id="41" name="CustomShape 1"/>
          <p:cNvSpPr/>
          <p:nvPr/>
        </p:nvSpPr>
        <p:spPr>
          <a:xfrm>
            <a:off x="17514720" y="3322440"/>
            <a:ext cx="3176640" cy="9050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280" rIns="71280" tIns="71280" bIns="71280" anchor="ctr"/>
          <a:p>
            <a:pPr algn="ctr">
              <a:lnSpc>
                <a:spcPct val="100000"/>
              </a:lnSpc>
            </a:pPr>
            <a:r>
              <a:rPr b="0" lang="pt-BR" sz="5000" spc="-1" strike="noStrike">
                <a:solidFill>
                  <a:srgbClr val="000000"/>
                </a:solidFill>
                <a:latin typeface="Montserrat Black"/>
                <a:ea typeface="Montserrat Black"/>
              </a:rPr>
              <a:t>PILARES</a:t>
            </a:r>
            <a:endParaRPr b="0" lang="pt-BR" sz="5000" spc="-1" strike="noStrike">
              <a:latin typeface="Arial"/>
            </a:endParaRPr>
          </a:p>
        </p:txBody>
      </p:sp>
      <p:sp>
        <p:nvSpPr>
          <p:cNvPr id="42" name="CustomShape 2"/>
          <p:cNvSpPr/>
          <p:nvPr/>
        </p:nvSpPr>
        <p:spPr>
          <a:xfrm>
            <a:off x="14583600" y="5614560"/>
            <a:ext cx="5322240" cy="7527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280" rIns="71280" tIns="71280" bIns="71280" anchor="ctr"/>
          <a:p>
            <a:pPr>
              <a:lnSpc>
                <a:spcPct val="100000"/>
              </a:lnSpc>
            </a:pPr>
            <a:r>
              <a:rPr b="0" lang="pt-BR" sz="4000" spc="-1" strike="noStrike">
                <a:solidFill>
                  <a:srgbClr val="000000"/>
                </a:solidFill>
                <a:latin typeface="Montserrat-Regular"/>
                <a:ea typeface="Montserrat-Regular"/>
              </a:rPr>
              <a:t>• </a:t>
            </a:r>
            <a:r>
              <a:rPr b="0" lang="pt-BR" sz="4000" spc="-1" strike="noStrike">
                <a:solidFill>
                  <a:srgbClr val="000000"/>
                </a:solidFill>
                <a:latin typeface="Montserrat-Regular"/>
                <a:ea typeface="Montserrat-Regular"/>
              </a:rPr>
              <a:t>Atividade de risco;</a:t>
            </a:r>
            <a:endParaRPr b="0" lang="pt-BR" sz="4000" spc="-1" strike="noStrike">
              <a:latin typeface="Arial"/>
            </a:endParaRPr>
          </a:p>
        </p:txBody>
      </p:sp>
      <p:sp>
        <p:nvSpPr>
          <p:cNvPr id="43" name="CustomShape 3"/>
          <p:cNvSpPr/>
          <p:nvPr/>
        </p:nvSpPr>
        <p:spPr>
          <a:xfrm>
            <a:off x="14610600" y="6723360"/>
            <a:ext cx="4554360" cy="7527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280" rIns="71280" tIns="71280" bIns="71280" anchor="ctr"/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pt-BR" sz="4000" spc="-1" strike="noStrike">
                <a:solidFill>
                  <a:srgbClr val="000000"/>
                </a:solidFill>
                <a:latin typeface="Montserrat-Regular"/>
                <a:ea typeface="Montserrat-Regular"/>
              </a:rPr>
              <a:t> </a:t>
            </a:r>
            <a:r>
              <a:rPr b="0" lang="pt-BR" sz="4000" spc="-1" strike="noStrike">
                <a:solidFill>
                  <a:srgbClr val="000000"/>
                </a:solidFill>
                <a:latin typeface="Montserrat-Regular"/>
                <a:ea typeface="Montserrat-Regular"/>
              </a:rPr>
              <a:t>Desgaste físico;</a:t>
            </a:r>
            <a:endParaRPr b="0" lang="pt-BR" sz="4000" spc="-1" strike="noStrike">
              <a:latin typeface="Arial"/>
            </a:endParaRPr>
          </a:p>
        </p:txBody>
      </p:sp>
      <p:sp>
        <p:nvSpPr>
          <p:cNvPr id="44" name="CustomShape 4"/>
          <p:cNvSpPr/>
          <p:nvPr/>
        </p:nvSpPr>
        <p:spPr>
          <a:xfrm>
            <a:off x="14286600" y="7832520"/>
            <a:ext cx="5090400" cy="7527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280" rIns="71280" tIns="71280" bIns="71280" anchor="ctr"/>
          <a:p>
            <a:pPr>
              <a:lnSpc>
                <a:spcPct val="100000"/>
              </a:lnSpc>
            </a:pPr>
            <a:r>
              <a:rPr b="0" lang="pt-BR" sz="4000" spc="-1" strike="noStrike">
                <a:solidFill>
                  <a:srgbClr val="000000"/>
                </a:solidFill>
                <a:latin typeface="Montserrat-Regular"/>
                <a:ea typeface="Montserrat-Regular"/>
              </a:rPr>
              <a:t>• </a:t>
            </a:r>
            <a:r>
              <a:rPr b="0" lang="pt-BR" sz="4000" spc="-1" strike="noStrike">
                <a:solidFill>
                  <a:srgbClr val="000000"/>
                </a:solidFill>
                <a:latin typeface="Montserrat-Regular"/>
                <a:ea typeface="Montserrat-Regular"/>
              </a:rPr>
              <a:t>Desgaste mental;</a:t>
            </a:r>
            <a:endParaRPr b="0" lang="pt-BR" sz="4000" spc="-1" strike="noStrike">
              <a:latin typeface="Arial"/>
            </a:endParaRPr>
          </a:p>
        </p:txBody>
      </p:sp>
      <p:sp>
        <p:nvSpPr>
          <p:cNvPr id="45" name="CustomShape 5"/>
          <p:cNvSpPr/>
          <p:nvPr/>
        </p:nvSpPr>
        <p:spPr>
          <a:xfrm>
            <a:off x="14601960" y="8941680"/>
            <a:ext cx="5966640" cy="7527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280" rIns="71280" tIns="71280" bIns="71280" anchor="ctr"/>
          <a:p>
            <a:pPr>
              <a:lnSpc>
                <a:spcPct val="100000"/>
              </a:lnSpc>
            </a:pPr>
            <a:r>
              <a:rPr b="0" lang="pt-BR" sz="4000" spc="-1" strike="noStrike">
                <a:solidFill>
                  <a:srgbClr val="000000"/>
                </a:solidFill>
                <a:latin typeface="Montserrat-Regular"/>
                <a:ea typeface="Montserrat-Regular"/>
              </a:rPr>
              <a:t>• </a:t>
            </a:r>
            <a:r>
              <a:rPr b="0" lang="pt-BR" sz="4000" spc="-1" strike="noStrike">
                <a:solidFill>
                  <a:srgbClr val="000000"/>
                </a:solidFill>
                <a:latin typeface="Montserrat-Regular"/>
                <a:ea typeface="Montserrat-Regular"/>
              </a:rPr>
              <a:t>Restrição de direitos.</a:t>
            </a:r>
            <a:endParaRPr b="0" lang="pt-BR" sz="4000" spc="-1" strike="noStrike"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dur="indefinite" nodeType="mainSeq">
                <p:childTnLst>
                  <p:par>
                    <p:cTn id="5" fill="hold">
                      <p:stCondLst>
                        <p:cond delay="indefinite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9" dur="6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4" dur="6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9" dur="6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4" dur="6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9" dur="6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LAMINAS-UPB-009.jpg" descr=""/>
          <p:cNvPicPr/>
          <p:nvPr/>
        </p:nvPicPr>
        <p:blipFill>
          <a:blip r:embed="rId1"/>
          <a:stretch/>
        </p:blipFill>
        <p:spPr>
          <a:xfrm>
            <a:off x="0" y="0"/>
            <a:ext cx="24383520" cy="13715640"/>
          </a:xfrm>
          <a:prstGeom prst="rect">
            <a:avLst/>
          </a:prstGeom>
          <a:ln w="12600">
            <a:noFill/>
          </a:ln>
        </p:spPr>
      </p:pic>
      <p:sp>
        <p:nvSpPr>
          <p:cNvPr id="47" name="CustomShape 1"/>
          <p:cNvSpPr/>
          <p:nvPr/>
        </p:nvSpPr>
        <p:spPr>
          <a:xfrm>
            <a:off x="14408640" y="4506480"/>
            <a:ext cx="5542920" cy="7527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280" rIns="71280" tIns="71280" bIns="71280" anchor="ctr"/>
          <a:p>
            <a:pPr>
              <a:lnSpc>
                <a:spcPct val="100000"/>
              </a:lnSpc>
            </a:pPr>
            <a:r>
              <a:rPr b="0" lang="pt-BR" sz="4000" spc="-1" strike="noStrike">
                <a:solidFill>
                  <a:srgbClr val="000000"/>
                </a:solidFill>
                <a:latin typeface="Montserrat-Regular"/>
                <a:ea typeface="Montserrat-Regular"/>
              </a:rPr>
              <a:t>• </a:t>
            </a:r>
            <a:r>
              <a:rPr b="0" lang="pt-BR" sz="4000" spc="-1" strike="noStrike">
                <a:solidFill>
                  <a:srgbClr val="000000"/>
                </a:solidFill>
                <a:latin typeface="Montserrat-Regular"/>
                <a:ea typeface="Montserrat-Regular"/>
              </a:rPr>
              <a:t>542 mortes (2017);</a:t>
            </a:r>
            <a:endParaRPr b="0" lang="pt-BR" sz="4000" spc="-1" strike="noStrike">
              <a:latin typeface="Arial"/>
            </a:endParaRPr>
          </a:p>
        </p:txBody>
      </p:sp>
      <p:sp>
        <p:nvSpPr>
          <p:cNvPr id="48" name="CustomShape 2"/>
          <p:cNvSpPr/>
          <p:nvPr/>
        </p:nvSpPr>
        <p:spPr>
          <a:xfrm>
            <a:off x="14503680" y="5615280"/>
            <a:ext cx="9232920" cy="7527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280" rIns="71280" tIns="71280" bIns="71280" anchor="ctr"/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pt-BR" sz="4000" spc="-1" strike="noStrike">
                <a:solidFill>
                  <a:srgbClr val="000000"/>
                </a:solidFill>
                <a:latin typeface="Montserrat-Regular"/>
                <a:ea typeface="Montserrat-Regular"/>
              </a:rPr>
              <a:t> </a:t>
            </a:r>
            <a:r>
              <a:rPr b="0" lang="pt-BR" sz="4000" spc="-1" strike="noStrike">
                <a:solidFill>
                  <a:srgbClr val="000000"/>
                </a:solidFill>
                <a:latin typeface="Montserrat-Regular"/>
                <a:ea typeface="Montserrat-Regular"/>
              </a:rPr>
              <a:t>64,7 mortes por 100 mil policiais; </a:t>
            </a:r>
            <a:endParaRPr b="0" lang="pt-BR" sz="4000" spc="-1" strike="noStrike">
              <a:latin typeface="Arial"/>
            </a:endParaRPr>
          </a:p>
        </p:txBody>
      </p:sp>
      <p:sp>
        <p:nvSpPr>
          <p:cNvPr id="49" name="CustomShape 3"/>
          <p:cNvSpPr/>
          <p:nvPr/>
        </p:nvSpPr>
        <p:spPr>
          <a:xfrm>
            <a:off x="14267520" y="6730920"/>
            <a:ext cx="8770680" cy="13622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280" rIns="71280" tIns="71280" bIns="71280" anchor="ctr"/>
          <a:p>
            <a:pPr>
              <a:lnSpc>
                <a:spcPct val="100000"/>
              </a:lnSpc>
            </a:pPr>
            <a:r>
              <a:rPr b="0" lang="pt-BR" sz="4000" spc="-1" strike="noStrike">
                <a:solidFill>
                  <a:srgbClr val="000000"/>
                </a:solidFill>
                <a:latin typeface="Montserrat-Regular"/>
                <a:ea typeface="Montserrat-Regular"/>
              </a:rPr>
              <a:t>• </a:t>
            </a:r>
            <a:r>
              <a:rPr b="0" lang="pt-BR" sz="4000" spc="-1" strike="noStrike">
                <a:solidFill>
                  <a:srgbClr val="000000"/>
                </a:solidFill>
                <a:latin typeface="Montserrat-Regular"/>
                <a:ea typeface="Montserrat-Regular"/>
              </a:rPr>
              <a:t>Índice de mortes violentas 2,1x </a:t>
            </a:r>
            <a:endParaRPr b="0" lang="pt-BR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4000" spc="-1" strike="noStrike">
                <a:solidFill>
                  <a:srgbClr val="000000"/>
                </a:solidFill>
                <a:latin typeface="Montserrat-Regular"/>
                <a:ea typeface="Montserrat-Regular"/>
              </a:rPr>
              <a:t>superior à média brasileira;</a:t>
            </a:r>
            <a:endParaRPr b="0" lang="pt-BR" sz="4000" spc="-1" strike="noStrike">
              <a:latin typeface="Arial"/>
            </a:endParaRPr>
          </a:p>
        </p:txBody>
      </p:sp>
      <p:sp>
        <p:nvSpPr>
          <p:cNvPr id="50" name="CustomShape 4"/>
          <p:cNvSpPr/>
          <p:nvPr/>
        </p:nvSpPr>
        <p:spPr>
          <a:xfrm>
            <a:off x="14609880" y="8456040"/>
            <a:ext cx="6208920" cy="7527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280" rIns="71280" tIns="71280" bIns="71280" anchor="ctr"/>
          <a:p>
            <a:pPr>
              <a:lnSpc>
                <a:spcPct val="100000"/>
              </a:lnSpc>
            </a:pPr>
            <a:r>
              <a:rPr b="0" lang="pt-BR" sz="4000" spc="-1" strike="noStrike">
                <a:solidFill>
                  <a:srgbClr val="000000"/>
                </a:solidFill>
                <a:latin typeface="Montserrat-Regular"/>
                <a:ea typeface="Montserrat-Regular"/>
              </a:rPr>
              <a:t>• </a:t>
            </a:r>
            <a:r>
              <a:rPr b="0" lang="pt-BR" sz="4000" spc="-1" strike="noStrike">
                <a:solidFill>
                  <a:srgbClr val="000000"/>
                </a:solidFill>
                <a:latin typeface="Montserrat-Regular"/>
                <a:ea typeface="Montserrat-Regular"/>
              </a:rPr>
              <a:t>Vivemos em GUERRA!</a:t>
            </a:r>
            <a:endParaRPr b="0" lang="pt-BR" sz="4000" spc="-1" strike="noStrike">
              <a:latin typeface="Arial"/>
            </a:endParaRPr>
          </a:p>
        </p:txBody>
      </p:sp>
    </p:spTree>
  </p:cSld>
  <p:timing>
    <p:tnLst>
      <p:par>
        <p:cTn id="30" dur="indefinite" restart="never" nodeType="tmRoot">
          <p:childTnLst>
            <p:seq>
              <p:cTn id="31" dur="indefinite" nodeType="mainSeq">
                <p:childTnLst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6" dur="6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41" dur="6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46" dur="6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51" dur="6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LAMINAS-UPB-003.jpg" descr=""/>
          <p:cNvPicPr/>
          <p:nvPr/>
        </p:nvPicPr>
        <p:blipFill>
          <a:blip r:embed="rId1"/>
          <a:stretch/>
        </p:blipFill>
        <p:spPr>
          <a:xfrm>
            <a:off x="0" y="0"/>
            <a:ext cx="24383520" cy="13715640"/>
          </a:xfrm>
          <a:prstGeom prst="rect">
            <a:avLst/>
          </a:prstGeom>
          <a:ln w="12600">
            <a:noFill/>
          </a:ln>
        </p:spPr>
      </p:pic>
      <p:sp>
        <p:nvSpPr>
          <p:cNvPr id="52" name="CustomShape 1"/>
          <p:cNvSpPr/>
          <p:nvPr/>
        </p:nvSpPr>
        <p:spPr>
          <a:xfrm>
            <a:off x="14437080" y="3643200"/>
            <a:ext cx="8466120" cy="7225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280" rIns="71280" tIns="71280" bIns="71280" anchor="ctr"/>
          <a:p>
            <a:pPr>
              <a:lnSpc>
                <a:spcPct val="100000"/>
              </a:lnSpc>
            </a:pPr>
            <a:r>
              <a:rPr b="0" lang="pt-BR" sz="3800" spc="-1" strike="noStrike">
                <a:solidFill>
                  <a:srgbClr val="000000"/>
                </a:solidFill>
                <a:latin typeface="Montserrat-Regular"/>
                <a:ea typeface="Montserrat-Regular"/>
              </a:rPr>
              <a:t>• </a:t>
            </a:r>
            <a:r>
              <a:rPr b="0" lang="pt-BR" sz="3800" spc="-1" strike="noStrike">
                <a:solidFill>
                  <a:srgbClr val="000000"/>
                </a:solidFill>
                <a:latin typeface="Montserrat-Regular"/>
                <a:ea typeface="Montserrat-Regular"/>
              </a:rPr>
              <a:t>54% </a:t>
            </a:r>
            <a:r>
              <a:rPr b="0" lang="pt-BR" sz="3800" spc="-1" strike="noStrike">
                <a:solidFill>
                  <a:srgbClr val="000000"/>
                </a:solidFill>
                <a:latin typeface="Montserrat Light"/>
                <a:ea typeface="Montserrat Light"/>
              </a:rPr>
              <a:t>com doenças osteomusculares;</a:t>
            </a:r>
            <a:endParaRPr b="0" lang="pt-BR" sz="3800" spc="-1" strike="noStrike">
              <a:latin typeface="Arial"/>
            </a:endParaRPr>
          </a:p>
        </p:txBody>
      </p:sp>
      <p:sp>
        <p:nvSpPr>
          <p:cNvPr id="53" name="CustomShape 2"/>
          <p:cNvSpPr/>
          <p:nvPr/>
        </p:nvSpPr>
        <p:spPr>
          <a:xfrm>
            <a:off x="14371560" y="4764960"/>
            <a:ext cx="6928560" cy="7225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280" rIns="71280" tIns="71280" bIns="71280" anchor="ctr"/>
          <a:p>
            <a:pPr>
              <a:lnSpc>
                <a:spcPct val="100000"/>
              </a:lnSpc>
            </a:pPr>
            <a:r>
              <a:rPr b="0" lang="pt-BR" sz="3800" spc="-1" strike="noStrike">
                <a:solidFill>
                  <a:srgbClr val="000000"/>
                </a:solidFill>
                <a:latin typeface="Montserrat-Regular"/>
                <a:ea typeface="Montserrat-Regular"/>
              </a:rPr>
              <a:t>• </a:t>
            </a:r>
            <a:r>
              <a:rPr b="0" lang="pt-BR" sz="3800" spc="-1" strike="noStrike">
                <a:solidFill>
                  <a:srgbClr val="000000"/>
                </a:solidFill>
                <a:latin typeface="Montserrat-Regular"/>
                <a:ea typeface="Montserrat-Regular"/>
              </a:rPr>
              <a:t>27% </a:t>
            </a:r>
            <a:r>
              <a:rPr b="0" lang="pt-BR" sz="3800" spc="-1" strike="noStrike">
                <a:solidFill>
                  <a:srgbClr val="000000"/>
                </a:solidFill>
                <a:latin typeface="Montserrat Light"/>
                <a:ea typeface="Montserrat Light"/>
              </a:rPr>
              <a:t>com doenças digestivas;</a:t>
            </a:r>
            <a:endParaRPr b="0" lang="pt-BR" sz="3800" spc="-1" strike="noStrike">
              <a:latin typeface="Arial"/>
            </a:endParaRPr>
          </a:p>
        </p:txBody>
      </p:sp>
      <p:sp>
        <p:nvSpPr>
          <p:cNvPr id="54" name="CustomShape 3"/>
          <p:cNvSpPr/>
          <p:nvPr/>
        </p:nvSpPr>
        <p:spPr>
          <a:xfrm>
            <a:off x="14359320" y="5886720"/>
            <a:ext cx="8425080" cy="7225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280" rIns="71280" tIns="71280" bIns="71280" anchor="ctr"/>
          <a:p>
            <a:pPr>
              <a:lnSpc>
                <a:spcPct val="100000"/>
              </a:lnSpc>
            </a:pPr>
            <a:r>
              <a:rPr b="0" lang="pt-BR" sz="3800" spc="-1" strike="noStrike">
                <a:solidFill>
                  <a:srgbClr val="000000"/>
                </a:solidFill>
                <a:latin typeface="Montserrat-Regular"/>
                <a:ea typeface="Montserrat-Regular"/>
              </a:rPr>
              <a:t>• </a:t>
            </a:r>
            <a:r>
              <a:rPr b="0" lang="pt-BR" sz="3800" spc="-1" strike="noStrike">
                <a:solidFill>
                  <a:srgbClr val="000000"/>
                </a:solidFill>
                <a:latin typeface="Montserrat-Regular"/>
                <a:ea typeface="Montserrat-Regular"/>
              </a:rPr>
              <a:t>16% </a:t>
            </a:r>
            <a:r>
              <a:rPr b="0" lang="pt-BR" sz="3800" spc="-1" strike="noStrike">
                <a:solidFill>
                  <a:srgbClr val="000000"/>
                </a:solidFill>
                <a:latin typeface="Montserrat Light"/>
                <a:ea typeface="Montserrat Light"/>
              </a:rPr>
              <a:t>com doenças cardiovasculares;</a:t>
            </a:r>
            <a:endParaRPr b="0" lang="pt-BR" sz="3800" spc="-1" strike="noStrike">
              <a:latin typeface="Arial"/>
            </a:endParaRPr>
          </a:p>
        </p:txBody>
      </p:sp>
      <p:sp>
        <p:nvSpPr>
          <p:cNvPr id="55" name="CustomShape 4"/>
          <p:cNvSpPr/>
          <p:nvPr/>
        </p:nvSpPr>
        <p:spPr>
          <a:xfrm>
            <a:off x="14586840" y="7051680"/>
            <a:ext cx="9117000" cy="18810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280" rIns="71280" tIns="71280" bIns="71280" anchor="ctr"/>
          <a:p>
            <a:pPr>
              <a:lnSpc>
                <a:spcPct val="100000"/>
              </a:lnSpc>
            </a:pPr>
            <a:r>
              <a:rPr b="0" lang="pt-BR" sz="3800" spc="-1" strike="noStrike">
                <a:solidFill>
                  <a:srgbClr val="000000"/>
                </a:solidFill>
                <a:latin typeface="Montserrat-Regular"/>
                <a:ea typeface="Montserrat-Regular"/>
              </a:rPr>
              <a:t>• </a:t>
            </a:r>
            <a:r>
              <a:rPr b="0" lang="pt-BR" sz="3800" spc="-1" strike="noStrike">
                <a:solidFill>
                  <a:srgbClr val="000000"/>
                </a:solidFill>
                <a:latin typeface="Montserrat-Regular"/>
                <a:ea typeface="Montserrat-Regular"/>
              </a:rPr>
              <a:t>13% </a:t>
            </a:r>
            <a:r>
              <a:rPr b="0" lang="pt-BR" sz="3800" spc="-1" strike="noStrike">
                <a:solidFill>
                  <a:srgbClr val="000000"/>
                </a:solidFill>
                <a:latin typeface="Montserrat Light"/>
                <a:ea typeface="Montserrat Light"/>
              </a:rPr>
              <a:t>com afastamento para tratamento </a:t>
            </a:r>
            <a:endParaRPr b="0" lang="pt-BR" sz="3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3800" spc="-1" strike="noStrike">
                <a:solidFill>
                  <a:srgbClr val="000000"/>
                </a:solidFill>
                <a:latin typeface="Montserrat Light"/>
                <a:ea typeface="Montserrat Light"/>
              </a:rPr>
              <a:t>de saúde em decorrência direta ou </a:t>
            </a:r>
            <a:endParaRPr b="0" lang="pt-BR" sz="3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3800" spc="-1" strike="noStrike">
                <a:solidFill>
                  <a:srgbClr val="000000"/>
                </a:solidFill>
                <a:latin typeface="Montserrat Light"/>
                <a:ea typeface="Montserrat Light"/>
              </a:rPr>
              <a:t>indireta da atividade policial;</a:t>
            </a:r>
            <a:endParaRPr b="0" lang="pt-BR" sz="3800" spc="-1" strike="noStrike">
              <a:latin typeface="Arial"/>
            </a:endParaRPr>
          </a:p>
        </p:txBody>
      </p:sp>
      <p:sp>
        <p:nvSpPr>
          <p:cNvPr id="56" name="CustomShape 5"/>
          <p:cNvSpPr/>
          <p:nvPr/>
        </p:nvSpPr>
        <p:spPr>
          <a:xfrm>
            <a:off x="14134680" y="9349560"/>
            <a:ext cx="8339760" cy="7225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280" rIns="71280" tIns="71280" bIns="71280" anchor="ctr"/>
          <a:p>
            <a:pPr>
              <a:lnSpc>
                <a:spcPct val="100000"/>
              </a:lnSpc>
            </a:pPr>
            <a:r>
              <a:rPr b="0" lang="pt-BR" sz="3800" spc="-1" strike="noStrike">
                <a:solidFill>
                  <a:srgbClr val="000000"/>
                </a:solidFill>
                <a:latin typeface="Montserrat-Regular"/>
                <a:ea typeface="Montserrat-Regular"/>
              </a:rPr>
              <a:t>• </a:t>
            </a:r>
            <a:r>
              <a:rPr b="0" lang="pt-BR" sz="3800" spc="-1" strike="noStrike">
                <a:solidFill>
                  <a:srgbClr val="000000"/>
                </a:solidFill>
                <a:latin typeface="Montserrat-Regular"/>
                <a:ea typeface="Montserrat-Regular"/>
              </a:rPr>
              <a:t>Idade média de morte: 56 anos.</a:t>
            </a:r>
            <a:endParaRPr b="0" lang="pt-BR" sz="3800" spc="-1" strike="noStrike">
              <a:latin typeface="Arial"/>
            </a:endParaRPr>
          </a:p>
        </p:txBody>
      </p:sp>
    </p:spTree>
  </p:cSld>
  <p:timing>
    <p:tnLst>
      <p:par>
        <p:cTn id="52" dur="indefinite" restart="never" nodeType="tmRoot">
          <p:childTnLst>
            <p:seq>
              <p:cTn id="53" dur="indefinite" nodeType="mainSeq">
                <p:childTnLst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58" dur="6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63" dur="6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68" dur="6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73" dur="6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78" dur="6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LAMINAS-UPB-004.jpg" descr=""/>
          <p:cNvPicPr/>
          <p:nvPr/>
        </p:nvPicPr>
        <p:blipFill>
          <a:blip r:embed="rId1"/>
          <a:stretch/>
        </p:blipFill>
        <p:spPr>
          <a:xfrm>
            <a:off x="0" y="0"/>
            <a:ext cx="24383520" cy="13715640"/>
          </a:xfrm>
          <a:prstGeom prst="rect">
            <a:avLst/>
          </a:prstGeom>
          <a:ln w="12600">
            <a:noFill/>
          </a:ln>
        </p:spPr>
      </p:pic>
      <p:sp>
        <p:nvSpPr>
          <p:cNvPr id="58" name="CustomShape 1"/>
          <p:cNvSpPr/>
          <p:nvPr/>
        </p:nvSpPr>
        <p:spPr>
          <a:xfrm>
            <a:off x="14497200" y="5649840"/>
            <a:ext cx="8610840" cy="7225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280" rIns="71280" tIns="71280" bIns="71280" anchor="ctr"/>
          <a:p>
            <a:pPr>
              <a:lnSpc>
                <a:spcPct val="100000"/>
              </a:lnSpc>
            </a:pPr>
            <a:r>
              <a:rPr b="0" lang="pt-BR" sz="3800" spc="-1" strike="noStrike">
                <a:solidFill>
                  <a:srgbClr val="000000"/>
                </a:solidFill>
                <a:latin typeface="Montserrat-Regular"/>
                <a:ea typeface="Montserrat-Regular"/>
              </a:rPr>
              <a:t>• </a:t>
            </a:r>
            <a:r>
              <a:rPr b="0" lang="pt-BR" sz="3800" spc="-1" strike="noStrike">
                <a:solidFill>
                  <a:srgbClr val="000000"/>
                </a:solidFill>
                <a:latin typeface="Montserrat-Regular"/>
                <a:ea typeface="Montserrat-Regular"/>
              </a:rPr>
              <a:t>39% </a:t>
            </a:r>
            <a:r>
              <a:rPr b="0" lang="pt-BR" sz="3800" spc="-1" strike="noStrike">
                <a:solidFill>
                  <a:srgbClr val="000000"/>
                </a:solidFill>
                <a:latin typeface="Montserrat Light"/>
                <a:ea typeface="Montserrat Light"/>
              </a:rPr>
              <a:t>com ALTO estresse ocupacional;</a:t>
            </a:r>
            <a:endParaRPr b="0" lang="pt-BR" sz="3800" spc="-1" strike="noStrike">
              <a:latin typeface="Arial"/>
            </a:endParaRPr>
          </a:p>
        </p:txBody>
      </p:sp>
      <p:sp>
        <p:nvSpPr>
          <p:cNvPr id="59" name="CustomShape 2"/>
          <p:cNvSpPr/>
          <p:nvPr/>
        </p:nvSpPr>
        <p:spPr>
          <a:xfrm>
            <a:off x="14655240" y="3909240"/>
            <a:ext cx="7435800" cy="13017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280" rIns="71280" tIns="71280" bIns="71280" anchor="ctr"/>
          <a:p>
            <a:pPr>
              <a:lnSpc>
                <a:spcPct val="100000"/>
              </a:lnSpc>
            </a:pPr>
            <a:r>
              <a:rPr b="0" lang="pt-BR" sz="3800" spc="-1" strike="noStrike">
                <a:solidFill>
                  <a:srgbClr val="000000"/>
                </a:solidFill>
                <a:latin typeface="Montserrat-Regular"/>
                <a:ea typeface="Montserrat-Regular"/>
              </a:rPr>
              <a:t>• </a:t>
            </a:r>
            <a:r>
              <a:rPr b="0" lang="pt-BR" sz="3800" spc="-1" strike="noStrike">
                <a:solidFill>
                  <a:srgbClr val="000000"/>
                </a:solidFill>
                <a:latin typeface="Montserrat-Regular"/>
                <a:ea typeface="Montserrat-Regular"/>
              </a:rPr>
              <a:t>94% </a:t>
            </a:r>
            <a:r>
              <a:rPr b="0" lang="pt-BR" sz="3800" spc="-1" strike="noStrike">
                <a:solidFill>
                  <a:srgbClr val="000000"/>
                </a:solidFill>
                <a:latin typeface="Montserrat Light"/>
                <a:ea typeface="Montserrat Light"/>
              </a:rPr>
              <a:t>com nível alto ou médio de </a:t>
            </a:r>
            <a:endParaRPr b="0" lang="pt-BR" sz="3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3800" spc="-1" strike="noStrike">
                <a:solidFill>
                  <a:srgbClr val="000000"/>
                </a:solidFill>
                <a:latin typeface="Montserrat Light"/>
                <a:ea typeface="Montserrat Light"/>
              </a:rPr>
              <a:t>estresse ocupacional;</a:t>
            </a:r>
            <a:endParaRPr b="0" lang="pt-BR" sz="3800" spc="-1" strike="noStrike">
              <a:latin typeface="Arial"/>
            </a:endParaRPr>
          </a:p>
        </p:txBody>
      </p:sp>
      <p:sp>
        <p:nvSpPr>
          <p:cNvPr id="60" name="CustomShape 3"/>
          <p:cNvSpPr/>
          <p:nvPr/>
        </p:nvSpPr>
        <p:spPr>
          <a:xfrm>
            <a:off x="14552280" y="6811200"/>
            <a:ext cx="6814080" cy="13017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280" rIns="71280" tIns="71280" bIns="71280" anchor="ctr"/>
          <a:p>
            <a:pPr>
              <a:lnSpc>
                <a:spcPct val="100000"/>
              </a:lnSpc>
            </a:pPr>
            <a:r>
              <a:rPr b="0" lang="pt-BR" sz="3800" spc="-1" strike="noStrike">
                <a:solidFill>
                  <a:srgbClr val="000000"/>
                </a:solidFill>
                <a:latin typeface="Montserrat-Regular"/>
                <a:ea typeface="Montserrat-Regular"/>
              </a:rPr>
              <a:t>• </a:t>
            </a:r>
            <a:r>
              <a:rPr b="0" lang="pt-BR" sz="3800" spc="-1" strike="noStrike">
                <a:solidFill>
                  <a:srgbClr val="000000"/>
                </a:solidFill>
                <a:latin typeface="Montserrat-Regular"/>
                <a:ea typeface="Montserrat-Regular"/>
              </a:rPr>
              <a:t>36% </a:t>
            </a:r>
            <a:r>
              <a:rPr b="0" lang="pt-BR" sz="3800" spc="-1" strike="noStrike">
                <a:solidFill>
                  <a:srgbClr val="000000"/>
                </a:solidFill>
                <a:latin typeface="Montserrat Light"/>
                <a:ea typeface="Montserrat Light"/>
              </a:rPr>
              <a:t>com doenças mentais e </a:t>
            </a:r>
            <a:endParaRPr b="0" lang="pt-BR" sz="3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3800" spc="-1" strike="noStrike">
                <a:solidFill>
                  <a:srgbClr val="000000"/>
                </a:solidFill>
                <a:latin typeface="Montserrat Light"/>
                <a:ea typeface="Montserrat Light"/>
              </a:rPr>
              <a:t>comportamentais;</a:t>
            </a:r>
            <a:endParaRPr b="0" lang="pt-BR" sz="3800" spc="-1" strike="noStrike">
              <a:latin typeface="Arial"/>
            </a:endParaRPr>
          </a:p>
        </p:txBody>
      </p:sp>
      <p:sp>
        <p:nvSpPr>
          <p:cNvPr id="61" name="CustomShape 4"/>
          <p:cNvSpPr/>
          <p:nvPr/>
        </p:nvSpPr>
        <p:spPr>
          <a:xfrm>
            <a:off x="14212080" y="8504640"/>
            <a:ext cx="7989120" cy="13017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280" rIns="71280" tIns="71280" bIns="71280" anchor="ctr"/>
          <a:p>
            <a:pPr>
              <a:lnSpc>
                <a:spcPct val="100000"/>
              </a:lnSpc>
            </a:pPr>
            <a:r>
              <a:rPr b="0" lang="pt-BR" sz="3800" spc="-1" strike="noStrike">
                <a:solidFill>
                  <a:srgbClr val="000000"/>
                </a:solidFill>
                <a:latin typeface="Montserrat-Regular"/>
                <a:ea typeface="Montserrat-Regular"/>
              </a:rPr>
              <a:t>• </a:t>
            </a:r>
            <a:r>
              <a:rPr b="0" lang="pt-BR" sz="3800" spc="-1" strike="noStrike">
                <a:solidFill>
                  <a:srgbClr val="000000"/>
                </a:solidFill>
                <a:latin typeface="Montserrat-Regular"/>
                <a:ea typeface="Montserrat-Regular"/>
              </a:rPr>
              <a:t>Índices de suicídio mais de 3x </a:t>
            </a:r>
            <a:endParaRPr b="0" lang="pt-BR" sz="3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3800" spc="-1" strike="noStrike">
                <a:solidFill>
                  <a:srgbClr val="000000"/>
                </a:solidFill>
                <a:latin typeface="Montserrat-Regular"/>
                <a:ea typeface="Montserrat-Regular"/>
              </a:rPr>
              <a:t>superior à média do Brasil.</a:t>
            </a:r>
            <a:endParaRPr b="0" lang="pt-BR" sz="3800" spc="-1" strike="noStrike">
              <a:latin typeface="Arial"/>
            </a:endParaRPr>
          </a:p>
        </p:txBody>
      </p:sp>
    </p:spTree>
  </p:cSld>
  <p:timing>
    <p:tnLst>
      <p:par>
        <p:cTn id="79" dur="indefinite" restart="never" nodeType="tmRoot">
          <p:childTnLst>
            <p:seq>
              <p:cTn id="80" dur="indefinite" nodeType="mainSeq">
                <p:childTnLst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85" dur="6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90" dur="6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95" dur="6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00" dur="6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LAMINAS-UPB-005.jpg" descr=""/>
          <p:cNvPicPr/>
          <p:nvPr/>
        </p:nvPicPr>
        <p:blipFill>
          <a:blip r:embed="rId1"/>
          <a:stretch/>
        </p:blipFill>
        <p:spPr>
          <a:xfrm>
            <a:off x="0" y="0"/>
            <a:ext cx="24383520" cy="13715640"/>
          </a:xfrm>
          <a:prstGeom prst="rect">
            <a:avLst/>
          </a:prstGeom>
          <a:ln w="12600">
            <a:noFill/>
          </a:ln>
        </p:spPr>
      </p:pic>
      <p:sp>
        <p:nvSpPr>
          <p:cNvPr id="63" name="CustomShape 1"/>
          <p:cNvSpPr/>
          <p:nvPr/>
        </p:nvSpPr>
        <p:spPr>
          <a:xfrm>
            <a:off x="14184000" y="4008240"/>
            <a:ext cx="5501880" cy="7225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280" rIns="71280" tIns="71280" bIns="71280" anchor="ctr"/>
          <a:p>
            <a:pPr>
              <a:lnSpc>
                <a:spcPct val="100000"/>
              </a:lnSpc>
            </a:pPr>
            <a:r>
              <a:rPr b="0" lang="pt-BR" sz="3800" spc="-1" strike="noStrike">
                <a:solidFill>
                  <a:srgbClr val="000000"/>
                </a:solidFill>
                <a:latin typeface="Montserrat-Regular"/>
                <a:ea typeface="Montserrat-Regular"/>
              </a:rPr>
              <a:t>• </a:t>
            </a:r>
            <a:r>
              <a:rPr b="0" lang="pt-BR" sz="3800" spc="-1" strike="noStrike">
                <a:solidFill>
                  <a:srgbClr val="000000"/>
                </a:solidFill>
                <a:latin typeface="Montserrat-Regular"/>
                <a:ea typeface="Montserrat-Regular"/>
              </a:rPr>
              <a:t>Sem periculosidade;</a:t>
            </a:r>
            <a:endParaRPr b="0" lang="pt-BR" sz="3800" spc="-1" strike="noStrike">
              <a:latin typeface="Arial"/>
            </a:endParaRPr>
          </a:p>
        </p:txBody>
      </p:sp>
      <p:sp>
        <p:nvSpPr>
          <p:cNvPr id="64" name="CustomShape 2"/>
          <p:cNvSpPr/>
          <p:nvPr/>
        </p:nvSpPr>
        <p:spPr>
          <a:xfrm>
            <a:off x="14211360" y="2913480"/>
            <a:ext cx="6210720" cy="7225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280" rIns="71280" tIns="71280" bIns="71280" anchor="ctr"/>
          <a:p>
            <a:pPr>
              <a:lnSpc>
                <a:spcPct val="100000"/>
              </a:lnSpc>
            </a:pPr>
            <a:r>
              <a:rPr b="0" lang="pt-BR" sz="3800" spc="-1" strike="noStrike">
                <a:solidFill>
                  <a:srgbClr val="000000"/>
                </a:solidFill>
                <a:latin typeface="Montserrat-Regular"/>
                <a:ea typeface="Montserrat-Regular"/>
              </a:rPr>
              <a:t>• </a:t>
            </a:r>
            <a:r>
              <a:rPr b="0" lang="pt-BR" sz="3800" spc="-1" strike="noStrike">
                <a:solidFill>
                  <a:srgbClr val="000000"/>
                </a:solidFill>
                <a:latin typeface="Montserrat-Regular"/>
                <a:ea typeface="Montserrat-Regular"/>
              </a:rPr>
              <a:t>Sem Adicional noturno;</a:t>
            </a:r>
            <a:endParaRPr b="0" lang="pt-BR" sz="3800" spc="-1" strike="noStrike">
              <a:latin typeface="Arial"/>
            </a:endParaRPr>
          </a:p>
        </p:txBody>
      </p:sp>
      <p:sp>
        <p:nvSpPr>
          <p:cNvPr id="65" name="CustomShape 3"/>
          <p:cNvSpPr/>
          <p:nvPr/>
        </p:nvSpPr>
        <p:spPr>
          <a:xfrm>
            <a:off x="14164200" y="5103000"/>
            <a:ext cx="5245920" cy="7225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280" rIns="71280" tIns="71280" bIns="71280" anchor="ctr"/>
          <a:p>
            <a:pPr>
              <a:lnSpc>
                <a:spcPct val="100000"/>
              </a:lnSpc>
            </a:pPr>
            <a:r>
              <a:rPr b="0" lang="pt-BR" sz="3800" spc="-1" strike="noStrike">
                <a:solidFill>
                  <a:srgbClr val="000000"/>
                </a:solidFill>
                <a:latin typeface="Montserrat-Regular"/>
                <a:ea typeface="Montserrat-Regular"/>
              </a:rPr>
              <a:t>• </a:t>
            </a:r>
            <a:r>
              <a:rPr b="0" lang="pt-BR" sz="3800" spc="-1" strike="noStrike">
                <a:solidFill>
                  <a:srgbClr val="000000"/>
                </a:solidFill>
                <a:latin typeface="Montserrat-Regular"/>
                <a:ea typeface="Montserrat-Regular"/>
              </a:rPr>
              <a:t>Sem insalubridade;</a:t>
            </a:r>
            <a:endParaRPr b="0" lang="pt-BR" sz="3800" spc="-1" strike="noStrike">
              <a:latin typeface="Arial"/>
            </a:endParaRPr>
          </a:p>
        </p:txBody>
      </p:sp>
      <p:sp>
        <p:nvSpPr>
          <p:cNvPr id="66" name="CustomShape 4"/>
          <p:cNvSpPr/>
          <p:nvPr/>
        </p:nvSpPr>
        <p:spPr>
          <a:xfrm>
            <a:off x="14133960" y="6198120"/>
            <a:ext cx="4480920" cy="7225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280" rIns="71280" tIns="71280" bIns="71280" anchor="ctr"/>
          <a:p>
            <a:pPr>
              <a:lnSpc>
                <a:spcPct val="100000"/>
              </a:lnSpc>
            </a:pPr>
            <a:r>
              <a:rPr b="0" lang="pt-BR" sz="3800" spc="-1" strike="noStrike">
                <a:solidFill>
                  <a:srgbClr val="000000"/>
                </a:solidFill>
                <a:latin typeface="Montserrat-Regular"/>
                <a:ea typeface="Montserrat-Regular"/>
              </a:rPr>
              <a:t>• </a:t>
            </a:r>
            <a:r>
              <a:rPr b="0" lang="pt-BR" sz="3800" spc="-1" strike="noStrike">
                <a:solidFill>
                  <a:srgbClr val="000000"/>
                </a:solidFill>
                <a:latin typeface="Montserrat-Regular"/>
                <a:ea typeface="Montserrat-Regular"/>
              </a:rPr>
              <a:t>Sem hora extra;</a:t>
            </a:r>
            <a:endParaRPr b="0" lang="pt-BR" sz="3800" spc="-1" strike="noStrike">
              <a:latin typeface="Arial"/>
            </a:endParaRPr>
          </a:p>
        </p:txBody>
      </p:sp>
      <p:sp>
        <p:nvSpPr>
          <p:cNvPr id="67" name="CustomShape 5"/>
          <p:cNvSpPr/>
          <p:nvPr/>
        </p:nvSpPr>
        <p:spPr>
          <a:xfrm>
            <a:off x="14151240" y="7292880"/>
            <a:ext cx="5495760" cy="7225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280" rIns="71280" tIns="71280" bIns="71280" anchor="ctr"/>
          <a:p>
            <a:pPr>
              <a:lnSpc>
                <a:spcPct val="100000"/>
              </a:lnSpc>
            </a:pPr>
            <a:r>
              <a:rPr b="0" lang="pt-BR" sz="3800" spc="-1" strike="noStrike">
                <a:solidFill>
                  <a:srgbClr val="000000"/>
                </a:solidFill>
                <a:latin typeface="Montserrat-Regular"/>
                <a:ea typeface="Montserrat-Regular"/>
              </a:rPr>
              <a:t>• </a:t>
            </a:r>
            <a:r>
              <a:rPr b="0" lang="pt-BR" sz="3800" spc="-1" strike="noStrike">
                <a:solidFill>
                  <a:srgbClr val="000000"/>
                </a:solidFill>
                <a:latin typeface="Montserrat-Regular"/>
                <a:ea typeface="Montserrat-Regular"/>
              </a:rPr>
              <a:t>Sem direito à greve;</a:t>
            </a:r>
            <a:endParaRPr b="0" lang="pt-BR" sz="3800" spc="-1" strike="noStrike">
              <a:latin typeface="Arial"/>
            </a:endParaRPr>
          </a:p>
        </p:txBody>
      </p:sp>
      <p:sp>
        <p:nvSpPr>
          <p:cNvPr id="68" name="CustomShape 6"/>
          <p:cNvSpPr/>
          <p:nvPr/>
        </p:nvSpPr>
        <p:spPr>
          <a:xfrm>
            <a:off x="14267880" y="8396640"/>
            <a:ext cx="9592200" cy="13017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280" rIns="71280" tIns="71280" bIns="71280" anchor="ctr"/>
          <a:p>
            <a:pPr>
              <a:lnSpc>
                <a:spcPct val="100000"/>
              </a:lnSpc>
            </a:pPr>
            <a:r>
              <a:rPr b="0" lang="pt-BR" sz="3800" spc="-1" strike="noStrike">
                <a:solidFill>
                  <a:srgbClr val="000000"/>
                </a:solidFill>
                <a:latin typeface="Montserrat-Regular"/>
                <a:ea typeface="Montserrat-Regular"/>
              </a:rPr>
              <a:t>• </a:t>
            </a:r>
            <a:r>
              <a:rPr b="0" lang="pt-BR" sz="3800" spc="-1" strike="noStrike">
                <a:solidFill>
                  <a:srgbClr val="000000"/>
                </a:solidFill>
                <a:latin typeface="Montserrat-Regular"/>
                <a:ea typeface="Montserrat-Regular"/>
              </a:rPr>
              <a:t>Contribuição previdenciária por toda </a:t>
            </a:r>
            <a:endParaRPr b="0" lang="pt-BR" sz="3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3800" spc="-1" strike="noStrike">
                <a:solidFill>
                  <a:srgbClr val="000000"/>
                </a:solidFill>
                <a:latin typeface="Montserrat-Regular"/>
                <a:ea typeface="Montserrat-Regular"/>
              </a:rPr>
              <a:t>a vida, mesmo após aposentadoria;</a:t>
            </a:r>
            <a:endParaRPr b="0" lang="pt-BR" sz="3800" spc="-1" strike="noStrike">
              <a:latin typeface="Arial"/>
            </a:endParaRPr>
          </a:p>
        </p:txBody>
      </p:sp>
      <p:sp>
        <p:nvSpPr>
          <p:cNvPr id="69" name="CustomShape 7"/>
          <p:cNvSpPr/>
          <p:nvPr/>
        </p:nvSpPr>
        <p:spPr>
          <a:xfrm>
            <a:off x="14155200" y="10079280"/>
            <a:ext cx="5655960" cy="7225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280" rIns="71280" tIns="71280" bIns="71280" anchor="ctr"/>
          <a:p>
            <a:pPr>
              <a:lnSpc>
                <a:spcPct val="100000"/>
              </a:lnSpc>
            </a:pPr>
            <a:r>
              <a:rPr b="0" lang="pt-BR" sz="3800" spc="-1" strike="noStrike">
                <a:solidFill>
                  <a:srgbClr val="000000"/>
                </a:solidFill>
                <a:latin typeface="Montserrat-Regular"/>
                <a:ea typeface="Montserrat-Regular"/>
              </a:rPr>
              <a:t>• </a:t>
            </a:r>
            <a:r>
              <a:rPr b="0" lang="pt-BR" sz="3800" spc="-1" strike="noStrike">
                <a:solidFill>
                  <a:srgbClr val="000000"/>
                </a:solidFill>
                <a:latin typeface="Montserrat-Regular"/>
                <a:ea typeface="Montserrat-Regular"/>
              </a:rPr>
              <a:t>Dedicação exclusiva.</a:t>
            </a:r>
            <a:endParaRPr b="0" lang="pt-BR" sz="3800" spc="-1" strike="noStrike">
              <a:latin typeface="Arial"/>
            </a:endParaRPr>
          </a:p>
        </p:txBody>
      </p:sp>
    </p:spTree>
  </p:cSld>
  <p:timing>
    <p:tnLst>
      <p:par>
        <p:cTn id="101" dur="indefinite" restart="never" nodeType="tmRoot">
          <p:childTnLst>
            <p:seq>
              <p:cTn id="102" dur="indefinite" nodeType="mainSeq">
                <p:childTnLst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07" dur="6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12" dur="6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17" dur="6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22" dur="6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27" dur="6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32" dur="6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37" dur="6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LAMINAS-UPB-010.jpg" descr=""/>
          <p:cNvPicPr/>
          <p:nvPr/>
        </p:nvPicPr>
        <p:blipFill>
          <a:blip r:embed="rId1"/>
          <a:stretch/>
        </p:blipFill>
        <p:spPr>
          <a:xfrm>
            <a:off x="0" y="0"/>
            <a:ext cx="24383520" cy="13715640"/>
          </a:xfrm>
          <a:prstGeom prst="rect">
            <a:avLst/>
          </a:prstGeom>
          <a:ln w="12600">
            <a:noFill/>
          </a:ln>
        </p:spPr>
      </p:pic>
      <p:sp>
        <p:nvSpPr>
          <p:cNvPr id="71" name="CustomShape 1"/>
          <p:cNvSpPr/>
          <p:nvPr/>
        </p:nvSpPr>
        <p:spPr>
          <a:xfrm>
            <a:off x="16487280" y="3890520"/>
            <a:ext cx="5230800" cy="5933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280" rIns="71280" tIns="71280" bIns="71280" anchor="ctr"/>
          <a:p>
            <a:pPr algn="ctr">
              <a:lnSpc>
                <a:spcPct val="100000"/>
              </a:lnSpc>
            </a:pPr>
            <a:r>
              <a:rPr b="0" lang="pt-BR" sz="7600" spc="-1" strike="noStrike">
                <a:solidFill>
                  <a:srgbClr val="000000"/>
                </a:solidFill>
                <a:latin typeface="Montserrat Black"/>
                <a:ea typeface="Montserrat Black"/>
              </a:rPr>
              <a:t>MILITAR</a:t>
            </a:r>
            <a:endParaRPr b="0" lang="pt-BR" sz="7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7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t-BR" sz="7600" spc="-1" strike="noStrike">
                <a:solidFill>
                  <a:srgbClr val="000000"/>
                </a:solidFill>
                <a:latin typeface="Montserrat Black"/>
                <a:ea typeface="Montserrat Black"/>
              </a:rPr>
              <a:t>X</a:t>
            </a:r>
            <a:endParaRPr b="0" lang="pt-BR" sz="7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7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t-BR" sz="7600" spc="-1" strike="noStrike">
                <a:solidFill>
                  <a:srgbClr val="000000"/>
                </a:solidFill>
                <a:latin typeface="Montserrat Black"/>
                <a:ea typeface="Montserrat Black"/>
              </a:rPr>
              <a:t>POLICIAS</a:t>
            </a:r>
            <a:endParaRPr b="0" lang="pt-BR" sz="7600" spc="-1" strike="noStrike">
              <a:latin typeface="Arial"/>
            </a:endParaRPr>
          </a:p>
        </p:txBody>
      </p:sp>
    </p:spTree>
  </p:cSld>
  <p:timing>
    <p:tnLst>
      <p:par>
        <p:cTn id="138" dur="indefinite" restart="never" nodeType="tmRoot">
          <p:childTnLst>
            <p:seq>
              <p:cTn id="139" dur="indefinite" nodeType="mainSeq">
                <p:childTnLst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44" dur="6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LAMINAS-UPB-011.jpg" descr=""/>
          <p:cNvPicPr/>
          <p:nvPr/>
        </p:nvPicPr>
        <p:blipFill>
          <a:blip r:embed="rId1"/>
          <a:stretch/>
        </p:blipFill>
        <p:spPr>
          <a:xfrm>
            <a:off x="0" y="0"/>
            <a:ext cx="24383520" cy="13715640"/>
          </a:xfrm>
          <a:prstGeom prst="rect">
            <a:avLst/>
          </a:prstGeom>
          <a:ln w="12600">
            <a:noFill/>
          </a:ln>
        </p:spPr>
      </p:pic>
    </p:spTree>
  </p:cSld>
  <p:timing>
    <p:tnLst>
      <p:par>
        <p:cTn id="145" dur="indefinite" restart="never" nodeType="tmRoot">
          <p:childTnLst>
            <p:seq>
              <p:cTn id="14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LAMINAS-UPB-006.jpg" descr=""/>
          <p:cNvPicPr/>
          <p:nvPr/>
        </p:nvPicPr>
        <p:blipFill>
          <a:blip r:embed="rId1"/>
          <a:stretch/>
        </p:blipFill>
        <p:spPr>
          <a:xfrm>
            <a:off x="0" y="0"/>
            <a:ext cx="24383520" cy="13715640"/>
          </a:xfrm>
          <a:prstGeom prst="rect">
            <a:avLst/>
          </a:prstGeom>
          <a:ln w="12600">
            <a:noFill/>
          </a:ln>
        </p:spPr>
      </p:pic>
      <p:sp>
        <p:nvSpPr>
          <p:cNvPr id="74" name="CustomShape 1"/>
          <p:cNvSpPr/>
          <p:nvPr/>
        </p:nvSpPr>
        <p:spPr>
          <a:xfrm>
            <a:off x="14288040" y="3692520"/>
            <a:ext cx="9621360" cy="13017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280" rIns="71280" tIns="71280" bIns="71280" anchor="ctr"/>
          <a:p>
            <a:pPr>
              <a:lnSpc>
                <a:spcPct val="100000"/>
              </a:lnSpc>
            </a:pPr>
            <a:r>
              <a:rPr b="0" lang="pt-BR" sz="3800" spc="-1" strike="noStrike">
                <a:solidFill>
                  <a:srgbClr val="000000"/>
                </a:solidFill>
                <a:latin typeface="Montserrat-Regular"/>
                <a:ea typeface="Montserrat-Regular"/>
              </a:rPr>
              <a:t>• </a:t>
            </a:r>
            <a:r>
              <a:rPr b="0" lang="pt-BR" sz="3800" spc="-1" strike="noStrike">
                <a:solidFill>
                  <a:srgbClr val="000000"/>
                </a:solidFill>
                <a:latin typeface="Montserrat-Regular"/>
                <a:ea typeface="Montserrat-Regular"/>
              </a:rPr>
              <a:t>Aposentadoria Policial é reconhecida </a:t>
            </a:r>
            <a:endParaRPr b="0" lang="pt-BR" sz="3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3800" spc="-1" strike="noStrike">
                <a:solidFill>
                  <a:srgbClr val="000000"/>
                </a:solidFill>
                <a:latin typeface="Montserrat-Regular"/>
                <a:ea typeface="Montserrat-Regular"/>
              </a:rPr>
              <a:t>em todo o mundo;</a:t>
            </a:r>
            <a:endParaRPr b="0" lang="pt-BR" sz="3800" spc="-1" strike="noStrike">
              <a:latin typeface="Arial"/>
            </a:endParaRPr>
          </a:p>
        </p:txBody>
      </p:sp>
      <p:sp>
        <p:nvSpPr>
          <p:cNvPr id="75" name="CustomShape 2"/>
          <p:cNvSpPr/>
          <p:nvPr/>
        </p:nvSpPr>
        <p:spPr>
          <a:xfrm>
            <a:off x="14282280" y="5368680"/>
            <a:ext cx="8141400" cy="13017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280" rIns="71280" tIns="71280" bIns="71280" anchor="ctr"/>
          <a:p>
            <a:pPr>
              <a:lnSpc>
                <a:spcPct val="100000"/>
              </a:lnSpc>
            </a:pPr>
            <a:r>
              <a:rPr b="0" lang="pt-BR" sz="3800" spc="-1" strike="noStrike">
                <a:solidFill>
                  <a:srgbClr val="000000"/>
                </a:solidFill>
                <a:latin typeface="Montserrat-Regular"/>
                <a:ea typeface="Montserrat-Regular"/>
              </a:rPr>
              <a:t>• </a:t>
            </a:r>
            <a:r>
              <a:rPr b="0" lang="pt-BR" sz="3800" spc="-1" strike="noStrike">
                <a:solidFill>
                  <a:srgbClr val="000000"/>
                </a:solidFill>
                <a:latin typeface="Montserrat-Regular"/>
                <a:ea typeface="Montserrat-Regular"/>
              </a:rPr>
              <a:t>Policial envelhecido, Sociedade</a:t>
            </a:r>
            <a:endParaRPr b="0" lang="pt-BR" sz="3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3800" spc="-1" strike="noStrike">
                <a:solidFill>
                  <a:srgbClr val="000000"/>
                </a:solidFill>
                <a:latin typeface="Montserrat-Regular"/>
                <a:ea typeface="Montserrat-Regular"/>
              </a:rPr>
              <a:t>desprotegida;</a:t>
            </a:r>
            <a:endParaRPr b="0" lang="pt-BR" sz="3800" spc="-1" strike="noStrike">
              <a:latin typeface="Arial"/>
            </a:endParaRPr>
          </a:p>
        </p:txBody>
      </p:sp>
      <p:sp>
        <p:nvSpPr>
          <p:cNvPr id="76" name="CustomShape 3"/>
          <p:cNvSpPr/>
          <p:nvPr/>
        </p:nvSpPr>
        <p:spPr>
          <a:xfrm>
            <a:off x="14263920" y="7045200"/>
            <a:ext cx="7763400" cy="13017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280" rIns="71280" tIns="71280" bIns="71280" anchor="ctr"/>
          <a:p>
            <a:pPr>
              <a:lnSpc>
                <a:spcPct val="100000"/>
              </a:lnSpc>
            </a:pPr>
            <a:r>
              <a:rPr b="0" lang="pt-BR" sz="3800" spc="-1" strike="noStrike">
                <a:solidFill>
                  <a:srgbClr val="000000"/>
                </a:solidFill>
                <a:latin typeface="Montserrat-Regular"/>
                <a:ea typeface="Montserrat-Regular"/>
              </a:rPr>
              <a:t>• </a:t>
            </a:r>
            <a:r>
              <a:rPr b="0" lang="pt-BR" sz="3800" spc="-1" strike="noStrike">
                <a:solidFill>
                  <a:srgbClr val="000000"/>
                </a:solidFill>
                <a:latin typeface="Montserrat-Regular"/>
                <a:ea typeface="Montserrat-Regular"/>
              </a:rPr>
              <a:t>Pensão Policial: uma questão </a:t>
            </a:r>
            <a:endParaRPr b="0" lang="pt-BR" sz="3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3800" spc="-1" strike="noStrike">
                <a:solidFill>
                  <a:srgbClr val="000000"/>
                </a:solidFill>
                <a:latin typeface="Montserrat-Regular"/>
                <a:ea typeface="Montserrat-Regular"/>
              </a:rPr>
              <a:t>de justiça;</a:t>
            </a:r>
            <a:endParaRPr b="0" lang="pt-BR" sz="3800" spc="-1" strike="noStrike">
              <a:latin typeface="Arial"/>
            </a:endParaRPr>
          </a:p>
        </p:txBody>
      </p:sp>
      <p:sp>
        <p:nvSpPr>
          <p:cNvPr id="77" name="CustomShape 4"/>
          <p:cNvSpPr/>
          <p:nvPr/>
        </p:nvSpPr>
        <p:spPr>
          <a:xfrm>
            <a:off x="14186160" y="8721720"/>
            <a:ext cx="8373240" cy="13017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280" rIns="71280" tIns="71280" bIns="71280" anchor="ctr"/>
          <a:p>
            <a:pPr>
              <a:lnSpc>
                <a:spcPct val="100000"/>
              </a:lnSpc>
            </a:pPr>
            <a:r>
              <a:rPr b="0" lang="pt-BR" sz="3800" spc="-1" strike="noStrike">
                <a:solidFill>
                  <a:srgbClr val="000000"/>
                </a:solidFill>
                <a:latin typeface="Montserrat-Regular"/>
                <a:ea typeface="Montserrat-Regular"/>
              </a:rPr>
              <a:t>• </a:t>
            </a:r>
            <a:r>
              <a:rPr b="0" lang="pt-BR" sz="3800" spc="-1" strike="noStrike">
                <a:solidFill>
                  <a:srgbClr val="000000"/>
                </a:solidFill>
                <a:latin typeface="Montserrat-Regular"/>
                <a:ea typeface="Montserrat-Regular"/>
              </a:rPr>
              <a:t>Regras de transição justas para </a:t>
            </a:r>
            <a:endParaRPr b="0" lang="pt-BR" sz="3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3800" spc="-1" strike="noStrike">
                <a:solidFill>
                  <a:srgbClr val="000000"/>
                </a:solidFill>
                <a:latin typeface="Montserrat-Regular"/>
                <a:ea typeface="Montserrat-Regular"/>
              </a:rPr>
              <a:t>eventuais mudanças.</a:t>
            </a:r>
            <a:endParaRPr b="0" lang="pt-BR" sz="3800" spc="-1" strike="noStrike">
              <a:latin typeface="Arial"/>
            </a:endParaRPr>
          </a:p>
        </p:txBody>
      </p:sp>
    </p:spTree>
  </p:cSld>
  <p:timing>
    <p:tnLst>
      <p:par>
        <p:cTn id="147" dur="indefinite" restart="never" nodeType="tmRoot">
          <p:childTnLst>
            <p:seq>
              <p:cTn id="148" dur="indefinite" nodeType="mainSeq">
                <p:childTnLst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53" dur="6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58" dur="6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63" dur="6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68" dur="6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LibreOffice/6.0.2.1$Windows_X86_64 LibreOffice_project/f7f06a8f319e4b62f9bc5095aa112a65d2f3ac89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pt-BR</dc:language>
  <cp:lastModifiedBy/>
  <cp:revision>0</cp:revision>
  <dc:subject/>
  <dc:title/>
</cp:coreProperties>
</file>