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9" r:id="rId3"/>
    <p:sldId id="311" r:id="rId4"/>
    <p:sldId id="310" r:id="rId5"/>
    <p:sldId id="308" r:id="rId6"/>
    <p:sldId id="312" r:id="rId7"/>
    <p:sldId id="313" r:id="rId8"/>
    <p:sldId id="274" r:id="rId9"/>
    <p:sldId id="301" r:id="rId10"/>
    <p:sldId id="294" r:id="rId11"/>
    <p:sldId id="279" r:id="rId12"/>
    <p:sldId id="281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Policiais Civis e Militares</c:v>
                </c:pt>
              </c:strCache>
            </c:strRef>
          </c:tx>
          <c:cat>
            <c:numRef>
              <c:f>Plan1!$A$2:$A$3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Plan1!$B$2:$B$3</c:f>
              <c:numCache>
                <c:formatCode>General</c:formatCode>
                <c:ptCount val="2"/>
                <c:pt idx="0">
                  <c:v>73</c:v>
                </c:pt>
                <c:pt idx="1">
                  <c:v>104</c:v>
                </c:pt>
              </c:numCache>
            </c:numRef>
          </c:val>
        </c:ser>
        <c:axId val="83473536"/>
        <c:axId val="83475072"/>
      </c:barChart>
      <c:catAx>
        <c:axId val="83473536"/>
        <c:scaling>
          <c:orientation val="minMax"/>
        </c:scaling>
        <c:axPos val="b"/>
        <c:numFmt formatCode="General" sourceLinked="1"/>
        <c:tickLblPos val="nextTo"/>
        <c:crossAx val="83475072"/>
        <c:crosses val="autoZero"/>
        <c:auto val="1"/>
        <c:lblAlgn val="ctr"/>
        <c:lblOffset val="100"/>
      </c:catAx>
      <c:valAx>
        <c:axId val="83475072"/>
        <c:scaling>
          <c:orientation val="minMax"/>
        </c:scaling>
        <c:axPos val="l"/>
        <c:majorGridlines/>
        <c:numFmt formatCode="General" sourceLinked="1"/>
        <c:tickLblPos val="nextTo"/>
        <c:crossAx val="83473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CORPORAÇÕES – SP</a:t>
            </a:r>
          </a:p>
          <a:p>
            <a:pPr>
              <a:defRPr sz="3200"/>
            </a:pPr>
            <a:r>
              <a:rPr lang="en-US" sz="2800" dirty="0" smtClean="0"/>
              <a:t>2017 E 2018</a:t>
            </a:r>
            <a:endParaRPr lang="en-US" sz="2800" dirty="0"/>
          </a:p>
        </c:rich>
      </c:tx>
      <c:layout>
        <c:manualLayout>
          <c:xMode val="edge"/>
          <c:yMode val="edge"/>
          <c:x val="0.27079271536157234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Policiais Militares</c:v>
                </c:pt>
                <c:pt idx="1">
                  <c:v>Policiais Civis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36</c:v>
                </c:pt>
                <c:pt idx="1">
                  <c:v>17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944665304179885"/>
          <c:y val="0.44697291849367782"/>
          <c:w val="0.31877558162322583"/>
          <c:h val="0.21503847978553325"/>
        </c:manualLayout>
      </c:layout>
    </c:legend>
    <c:plotVisOnly val="1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0.47321</cdr:x>
      <cdr:y>0.08451</cdr:y>
    </cdr:from>
    <cdr:to>
      <cdr:x>0.5625</cdr:x>
      <cdr:y>0.15732</cdr:y>
    </cdr:to>
    <cdr:sp macro="" textlink="">
      <cdr:nvSpPr>
        <cdr:cNvPr id="2" name="CaixaDeTexto 4"/>
        <cdr:cNvSpPr txBox="1"/>
      </cdr:nvSpPr>
      <cdr:spPr>
        <a:xfrm xmlns:a="http://schemas.openxmlformats.org/drawingml/2006/main">
          <a:off x="3786214" y="428628"/>
          <a:ext cx="7143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pt-BR" dirty="0" smtClean="0"/>
            <a:t>104</a:t>
          </a:r>
          <a:endParaRPr lang="pt-BR" dirty="0"/>
        </a:p>
      </cdr:txBody>
    </cdr:sp>
  </cdr:relSizeAnchor>
  <cdr:relSizeAnchor xmlns:cdr="http://schemas.openxmlformats.org/drawingml/2006/chartDrawing">
    <cdr:from>
      <cdr:x>0.8125</cdr:x>
      <cdr:y>0.71831</cdr:y>
    </cdr:from>
    <cdr:to>
      <cdr:x>0.89286</cdr:x>
      <cdr:y>0.97183</cdr:y>
    </cdr:to>
    <cdr:sp macro="" textlink="">
      <cdr:nvSpPr>
        <cdr:cNvPr id="3" name="Seta para cima 2"/>
        <cdr:cNvSpPr/>
      </cdr:nvSpPr>
      <cdr:spPr>
        <a:xfrm xmlns:a="http://schemas.openxmlformats.org/drawingml/2006/main">
          <a:off x="6500858" y="3643338"/>
          <a:ext cx="642942" cy="12858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</cdr:x>
      <cdr:y>0.33784</cdr:y>
    </cdr:from>
    <cdr:to>
      <cdr:x>0.29</cdr:x>
      <cdr:y>0.40541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071570" y="1785950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sz="4000" dirty="0" smtClean="0"/>
            <a:t>17</a:t>
          </a:r>
          <a:endParaRPr lang="pt-BR" sz="4000" dirty="0"/>
        </a:p>
      </cdr:txBody>
    </cdr:sp>
  </cdr:relSizeAnchor>
  <cdr:relSizeAnchor xmlns:cdr="http://schemas.openxmlformats.org/drawingml/2006/chartDrawing">
    <cdr:from>
      <cdr:x>0.43</cdr:x>
      <cdr:y>0.45946</cdr:y>
    </cdr:from>
    <cdr:to>
      <cdr:x>0.57</cdr:x>
      <cdr:y>0.52703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3071834" y="2428892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t-BR" sz="4000" dirty="0" smtClean="0"/>
            <a:t>36</a:t>
          </a:r>
          <a:endParaRPr lang="pt-BR" sz="4000" dirty="0"/>
        </a:p>
      </cdr:txBody>
    </cdr:sp>
  </cdr:relSizeAnchor>
  <cdr:relSizeAnchor xmlns:cdr="http://schemas.openxmlformats.org/drawingml/2006/chartDrawing">
    <cdr:from>
      <cdr:x>0</cdr:x>
      <cdr:y>0.2027</cdr:y>
    </cdr:from>
    <cdr:to>
      <cdr:x>0.09</cdr:x>
      <cdr:y>0.27257</cdr:y>
    </cdr:to>
    <cdr:sp macro="" textlink="">
      <cdr:nvSpPr>
        <cdr:cNvPr id="4" name="CaixaDeTexto 5"/>
        <cdr:cNvSpPr txBox="1"/>
      </cdr:nvSpPr>
      <cdr:spPr>
        <a:xfrm xmlns:a="http://schemas.openxmlformats.org/drawingml/2006/main">
          <a:off x="0" y="1071570"/>
          <a:ext cx="64294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t-BR" dirty="0" smtClean="0"/>
            <a:t>32%</a:t>
          </a:r>
          <a:endParaRPr lang="pt-BR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94084-56C6-44C7-8DE6-C259C980CC98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824D-B20B-4CB0-A23D-B59A90D9E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6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527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400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372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946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481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321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89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879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667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027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911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33B8-2414-4481-A80B-D3DB946BCC52}" type="datetimeFigureOut">
              <a:rPr lang="pt-BR" smtClean="0"/>
              <a:pPr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B594-DD3A-4A55-AA47-49CC2EA9FB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573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V&#237;deos%20Apoio/Bial%20Editado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V&#237;deos%20Apoio/Curso%20de%20Abordagem%20a%20Tentativas%20de%20Suic&#237;dio.mp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V&#237;deos%20Apoio/N&#227;o%20&#233;%20uma%20trag&#233;dia.mp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V&#237;deos%20Apoio/Bial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V&#237;deos%20Apoio/Bial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V&#237;deos%20Apoio/Bial.mp4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V&#237;deos%20Apoio/Bial.mp4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&#237;deos%20Apoio/Bial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iogenes\Desktop\LIVRO\Fotos\Abordagem a suicida-NOVO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14290"/>
            <a:ext cx="5442288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57290" y="5357826"/>
            <a:ext cx="6822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 FENÔMENO SUICIDA NAS POLÍCIAS DO BRASIL- UM OLHAR HUMANIZADO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552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446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black"/>
                </a:solidFill>
              </a:rPr>
              <a:t>O CURSO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1196752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# 11 Cursos já efetuados</a:t>
            </a:r>
          </a:p>
          <a:p>
            <a:r>
              <a:rPr lang="pt-BR" sz="3200" b="1" dirty="0"/>
              <a:t># 302 abordadores em SP</a:t>
            </a:r>
          </a:p>
          <a:p>
            <a:r>
              <a:rPr lang="pt-BR" sz="3200" b="1" dirty="0"/>
              <a:t># 66 em outros Estados</a:t>
            </a:r>
          </a:p>
          <a:p>
            <a:r>
              <a:rPr lang="pt-BR" sz="3200" b="1" dirty="0"/>
              <a:t># Processo Seletivo Técnico</a:t>
            </a:r>
          </a:p>
          <a:p>
            <a:r>
              <a:rPr lang="pt-BR" sz="3200" b="1" dirty="0"/>
              <a:t># Meta para 2019- 04 cursos</a:t>
            </a:r>
          </a:p>
          <a:p>
            <a:r>
              <a:rPr lang="pt-BR" sz="3200" b="1" dirty="0"/>
              <a:t>#Estados que seguem a doutrina de SP:</a:t>
            </a:r>
          </a:p>
          <a:p>
            <a:r>
              <a:rPr lang="pt-BR" sz="3200" b="1" dirty="0"/>
              <a:t> </a:t>
            </a:r>
            <a:r>
              <a:rPr lang="pt-BR" sz="2800" b="1" dirty="0"/>
              <a:t>RS, PR, RJ, </a:t>
            </a:r>
            <a:r>
              <a:rPr lang="pt-BR" sz="2800" b="1" dirty="0" smtClean="0"/>
              <a:t>MS,BA,MA,ES,DF,PB,MG,SC </a:t>
            </a:r>
            <a:r>
              <a:rPr lang="pt-BR" sz="2800" b="1" dirty="0"/>
              <a:t>e RR.</a:t>
            </a:r>
          </a:p>
          <a:p>
            <a:r>
              <a:rPr lang="pt-BR" sz="2800" b="1" dirty="0"/>
              <a:t>#Corporações: CPTM-SP; </a:t>
            </a:r>
            <a:r>
              <a:rPr lang="pt-BR" sz="2800" b="1" dirty="0" smtClean="0"/>
              <a:t>ETEC; </a:t>
            </a:r>
            <a:r>
              <a:rPr lang="pt-BR" sz="2800" b="1" dirty="0" err="1"/>
              <a:t>Metrô-SP</a:t>
            </a:r>
            <a:r>
              <a:rPr lang="pt-BR" sz="2800" b="1" dirty="0"/>
              <a:t>; CCR; CVV; ABEPS, VITA ALERE</a:t>
            </a:r>
          </a:p>
          <a:p>
            <a:endParaRPr lang="pt-BR" sz="3200" b="1" dirty="0"/>
          </a:p>
        </p:txBody>
      </p:sp>
      <p:pic>
        <p:nvPicPr>
          <p:cNvPr id="4" name="Picture 3" descr="C:\Users\diogenes\Desktop\LIVRO\Fotos\Abordagem a suicida-NO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7227" y="5829775"/>
            <a:ext cx="1021277" cy="9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3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4462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black"/>
                </a:solidFill>
              </a:rPr>
              <a:t>O PRIMEIRO CURSO DE ABORDAGEM NO BRASIL-2015</a:t>
            </a:r>
            <a:endParaRPr lang="pt-BR" sz="36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Diogenes\Desktop\CURSO SUICIDA\1ª TURMA\CURSO SUICIDA\IMG-20161215-WA002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61978" cy="49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5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4462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MUITO OBRIGADO!</a:t>
            </a:r>
          </a:p>
        </p:txBody>
      </p:sp>
      <p:pic>
        <p:nvPicPr>
          <p:cNvPr id="3" name="Picture 3" descr="C:\Users\diogenes\Desktop\LIVRO\Fotos\Abordagem a suicida-NO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7227" y="5829775"/>
            <a:ext cx="1021277" cy="9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664" y="943560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Contatos:</a:t>
            </a:r>
          </a:p>
          <a:p>
            <a:endParaRPr lang="pt-BR" sz="2000" dirty="0"/>
          </a:p>
          <a:p>
            <a:r>
              <a:rPr lang="pt-BR" sz="2000" b="1" dirty="0" err="1"/>
              <a:t>Facebook</a:t>
            </a:r>
            <a:r>
              <a:rPr lang="pt-BR" sz="2000" b="1" dirty="0"/>
              <a:t>:  Major Diógenes Munhoz</a:t>
            </a:r>
          </a:p>
          <a:p>
            <a:endParaRPr lang="pt-BR" sz="2000" b="1" dirty="0"/>
          </a:p>
          <a:p>
            <a:r>
              <a:rPr lang="pt-BR" sz="2000" b="1" dirty="0" err="1"/>
              <a:t>Instagram</a:t>
            </a:r>
            <a:r>
              <a:rPr lang="pt-BR" sz="2000" b="1" dirty="0"/>
              <a:t>: </a:t>
            </a:r>
            <a:r>
              <a:rPr lang="pt-BR" sz="2000" b="1" dirty="0" err="1"/>
              <a:t>diogenes.munhoz</a:t>
            </a:r>
            <a:endParaRPr lang="pt-BR" sz="2000" b="1" dirty="0"/>
          </a:p>
        </p:txBody>
      </p:sp>
      <p:pic>
        <p:nvPicPr>
          <p:cNvPr id="5122" name="Picture 2" descr="Resultado de imagem para obrigado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751" y="3068960"/>
            <a:ext cx="3542514" cy="36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3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728" y="14285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COMPARATIVO ENTRE 2017 E 2018</a:t>
            </a:r>
            <a:endParaRPr lang="pt-BR" sz="3200" b="1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642910" y="1071546"/>
          <a:ext cx="80010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43108" y="26431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73</a:t>
            </a:r>
            <a:endParaRPr lang="pt-BR" dirty="0"/>
          </a:p>
        </p:txBody>
      </p:sp>
      <p:sp>
        <p:nvSpPr>
          <p:cNvPr id="6" name="CaixaDeTexto 4"/>
          <p:cNvSpPr txBox="1"/>
          <p:nvPr/>
        </p:nvSpPr>
        <p:spPr>
          <a:xfrm>
            <a:off x="7072330" y="428625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 smtClean="0"/>
              <a:t>42,5%</a:t>
            </a:r>
            <a:endParaRPr lang="pt-BR" sz="1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00826" y="6429396"/>
            <a:ext cx="235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DE LIMA, Wagner S. (</a:t>
            </a:r>
            <a:r>
              <a:rPr lang="pt-BR" sz="1000" dirty="0" err="1" smtClean="0"/>
              <a:t>Coord</a:t>
            </a:r>
            <a:r>
              <a:rPr lang="pt-BR" sz="1000" dirty="0" smtClean="0"/>
              <a:t>)</a:t>
            </a:r>
            <a:endParaRPr lang="pt-BR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4480" y="142852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NÚMERO DE SUICÍDIOS DE POLICIAIS POR ESTADOS DA FEDERAÇÃO- 2017/2018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7158" y="1647001"/>
            <a:ext cx="835824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/>
              <a:t>Estado                      Óbitos 2017              Óbitos 2018          Taxa 2017          Taxa 2018</a:t>
            </a:r>
          </a:p>
          <a:p>
            <a:endParaRPr lang="pt-BR" sz="1900" b="1" dirty="0" smtClean="0"/>
          </a:p>
          <a:p>
            <a:r>
              <a:rPr lang="pt-BR" sz="1900" b="1" dirty="0" smtClean="0"/>
              <a:t>SP                                   26                                 30                        22.15                  25.56</a:t>
            </a:r>
          </a:p>
          <a:p>
            <a:endParaRPr lang="pt-BR" sz="1900" b="1" dirty="0" smtClean="0"/>
          </a:p>
          <a:p>
            <a:r>
              <a:rPr lang="pt-BR" sz="1900" b="1" dirty="0" smtClean="0"/>
              <a:t>MG                                10                                  14                        19.32                  27.04   </a:t>
            </a:r>
          </a:p>
          <a:p>
            <a:endParaRPr lang="pt-BR" sz="1900" b="1" dirty="0" smtClean="0"/>
          </a:p>
          <a:p>
            <a:r>
              <a:rPr lang="pt-BR" sz="1900" b="1" dirty="0" smtClean="0"/>
              <a:t>PR                                   8                                   11                         30.73                 42.26</a:t>
            </a:r>
          </a:p>
          <a:p>
            <a:endParaRPr lang="pt-BR" sz="1900" b="1" dirty="0" smtClean="0"/>
          </a:p>
          <a:p>
            <a:r>
              <a:rPr lang="pt-BR" sz="1900" b="1" dirty="0" smtClean="0"/>
              <a:t>DF                                   2                                    8                           11.1                   44.41</a:t>
            </a:r>
          </a:p>
          <a:p>
            <a:endParaRPr lang="pt-BR" sz="1900" b="1" dirty="0" smtClean="0"/>
          </a:p>
          <a:p>
            <a:r>
              <a:rPr lang="pt-BR" sz="1900" b="1" dirty="0" smtClean="0"/>
              <a:t>RS                                   3                                     7                          12.48                 29.13 </a:t>
            </a:r>
            <a:endParaRPr lang="pt-BR" sz="1900" b="1" dirty="0"/>
          </a:p>
        </p:txBody>
      </p:sp>
      <p:pic>
        <p:nvPicPr>
          <p:cNvPr id="7" name="Picture 3" descr="C:\Users\diogenes\Desktop\LIVRO\Fotos\Abordagem a suicida-NOVO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06" y="5929330"/>
            <a:ext cx="928694" cy="8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786546" y="5286388"/>
            <a:ext cx="235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DE LIMA, Wagner S. (</a:t>
            </a:r>
            <a:r>
              <a:rPr lang="pt-BR" sz="1000" dirty="0" err="1" smtClean="0"/>
              <a:t>Coord</a:t>
            </a:r>
            <a:r>
              <a:rPr lang="pt-BR" sz="1000" dirty="0" smtClean="0"/>
              <a:t>)</a:t>
            </a:r>
            <a:endParaRPr lang="pt-BR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ogenes\Desktop\26498950f5414ec9dd330be0a2c3611f-profiss--o-de-policial-dos-desenhos-animados-by-vexe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3000372"/>
            <a:ext cx="3214710" cy="3214710"/>
          </a:xfrm>
          <a:prstGeom prst="rect">
            <a:avLst/>
          </a:prstGeom>
          <a:noFill/>
        </p:spPr>
      </p:pic>
      <p:pic>
        <p:nvPicPr>
          <p:cNvPr id="1028" name="Picture 4" descr="C:\Users\diogenes\Desktop\474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4870450" cy="487045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572132" y="42860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Taxa de Suicídio da População Brasileira- 5,85/ 100 mil habitantes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643570" y="2228671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Taxa de Suicídio de Policiais- 16,4/ 100 mil habitantes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43570" y="4014621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Um policial brasileiro é 2,8x mais propenso ao suicídio</a:t>
            </a:r>
            <a:endParaRPr lang="pt-BR" sz="2400" b="1" dirty="0"/>
          </a:p>
        </p:txBody>
      </p:sp>
      <p:pic>
        <p:nvPicPr>
          <p:cNvPr id="9" name="Picture 3" descr="C:\Users\diogenes\Desktop\LIVRO\Fotos\Abordagem a suicida-NOVO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06" y="5929330"/>
            <a:ext cx="928694" cy="8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072330" y="5357826"/>
            <a:ext cx="235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DE LIMA, Wagner S. (</a:t>
            </a:r>
            <a:r>
              <a:rPr lang="pt-BR" sz="1000" dirty="0" err="1" smtClean="0"/>
              <a:t>Coord</a:t>
            </a:r>
            <a:r>
              <a:rPr lang="pt-BR" sz="1000" dirty="0" smtClean="0"/>
              <a:t>)</a:t>
            </a:r>
            <a:endParaRPr lang="pt-BR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928662" y="500042"/>
          <a:ext cx="71438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715008" y="4786322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Ouvidoria- SP</a:t>
            </a:r>
            <a:endParaRPr lang="pt-BR" sz="1200" dirty="0"/>
          </a:p>
        </p:txBody>
      </p:sp>
      <p:cxnSp>
        <p:nvCxnSpPr>
          <p:cNvPr id="5" name="Conector angulado 4"/>
          <p:cNvCxnSpPr/>
          <p:nvPr/>
        </p:nvCxnSpPr>
        <p:spPr>
          <a:xfrm flipV="1">
            <a:off x="4714876" y="2071678"/>
            <a:ext cx="2000264" cy="928694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786578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68%</a:t>
            </a:r>
            <a:endParaRPr lang="pt-BR" dirty="0"/>
          </a:p>
        </p:txBody>
      </p:sp>
      <p:cxnSp>
        <p:nvCxnSpPr>
          <p:cNvPr id="8" name="Conector angulado 7"/>
          <p:cNvCxnSpPr/>
          <p:nvPr/>
        </p:nvCxnSpPr>
        <p:spPr>
          <a:xfrm rot="16200000" flipV="1">
            <a:off x="1214414" y="2071678"/>
            <a:ext cx="714380" cy="7143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diogenes\Desktop\LIVRO\Fotos\Abordagem a suicida-NOV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06" y="5929330"/>
            <a:ext cx="928694" cy="8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85918" y="21429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ANÁLISE DOS FATORES SOMATÓRIOS DE POLICIAIS</a:t>
            </a:r>
            <a:endParaRPr lang="pt-BR" sz="2800" b="1" dirty="0"/>
          </a:p>
        </p:txBody>
      </p:sp>
      <p:pic>
        <p:nvPicPr>
          <p:cNvPr id="3074" name="Picture 2" descr="C:\Users\diogenes\Desktop\ad9d65f17a2b5ba03e73c464ae8c6f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1928826" cy="2938382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71472" y="400050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ETHOS DO GUERREIRO</a:t>
            </a:r>
            <a:endParaRPr lang="pt-BR" b="1" dirty="0"/>
          </a:p>
        </p:txBody>
      </p:sp>
      <p:pic>
        <p:nvPicPr>
          <p:cNvPr id="3075" name="Picture 3" descr="C:\Users\diogenes\Desktop\cerebro-estetoscopio-psicologia-psiquiat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327746" cy="221457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714876" y="370261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PRECONCEITO SAÚDE MENTAL</a:t>
            </a:r>
            <a:endParaRPr lang="pt-BR" b="1" dirty="0"/>
          </a:p>
        </p:txBody>
      </p:sp>
      <p:pic>
        <p:nvPicPr>
          <p:cNvPr id="3078" name="Picture 6" descr="Resultado de imagem para arma de f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256"/>
            <a:ext cx="2547934" cy="2388688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143504" y="535782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MÉTODO SEMPRE PRÓXIMO</a:t>
            </a:r>
            <a:endParaRPr lang="pt-BR" b="1" dirty="0"/>
          </a:p>
        </p:txBody>
      </p:sp>
      <p:pic>
        <p:nvPicPr>
          <p:cNvPr id="10" name="Picture 3" descr="C:\Users\diogenes\Desktop\LIVRO\Fotos\Abordagem a suicida-NOVO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06" y="5929330"/>
            <a:ext cx="928694" cy="8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4762534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929190" y="2357430"/>
            <a:ext cx="42148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b="1" dirty="0" smtClean="0"/>
              <a:t> 35 NAPS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  PALESTRAS PREVENTIVAS (Escolas)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  PROGRAMA DE ACOMPANHAMENTO E         APOIO AO PM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  PROGRAMA PREVENÇÃO DO SUICÍDIO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  PROGRAMA DE APOIO PSICOSSOCIAL EM INCIDENTES CRÍTICOS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 PROGRAMA DE SENSIBILIZAÇÃO PARA ENCERRAMENTO DE CARREIRA.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57290" y="50004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CENTRO DE APOIO PSICOSSOCIAL DA PM DE SP</a:t>
            </a:r>
            <a:endParaRPr lang="pt-BR" sz="2400" b="1" dirty="0"/>
          </a:p>
        </p:txBody>
      </p:sp>
      <p:pic>
        <p:nvPicPr>
          <p:cNvPr id="5" name="Picture 3" descr="C:\Users\diogenes\Desktop\LIVRO\Fotos\Abordagem a suicida-NOV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06" y="5929330"/>
            <a:ext cx="928694" cy="8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728" y="11663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ABORDAGEM </a:t>
            </a:r>
            <a:r>
              <a:rPr lang="pt-BR" sz="2400" b="1" dirty="0" smtClean="0"/>
              <a:t>DIRIGIDA PARA UMA CRISE SUICIDA</a:t>
            </a:r>
            <a:endParaRPr lang="pt-BR" sz="2400" b="1" dirty="0"/>
          </a:p>
        </p:txBody>
      </p:sp>
      <p:pic>
        <p:nvPicPr>
          <p:cNvPr id="1026" name="Picture 2" descr="http://2.bp.blogspot.com/_bNlqbRU5ZJo/THpKq19qJbI/AAAAAAAAAJM/jKyxbXSYy5M/s1600/depress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0154"/>
            <a:ext cx="3456384" cy="24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iogenes\Desktop\LIVRO\Fotos\Abordagem a suicida-NO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7227" y="5829775"/>
            <a:ext cx="1021277" cy="9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C:\Users\diogenes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985490"/>
            <a:ext cx="3357586" cy="2514948"/>
          </a:xfrm>
          <a:prstGeom prst="rect">
            <a:avLst/>
          </a:prstGeom>
          <a:noFill/>
        </p:spPr>
      </p:pic>
      <p:pic>
        <p:nvPicPr>
          <p:cNvPr id="12291" name="Picture 3" descr="Resultado de imagem para SURTO PSICÓTI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57628"/>
            <a:ext cx="4202399" cy="2643206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572132" y="421481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TÉCNICA DESENVOLVIDA PELO CORPO DE BOMBEIROS DE SP E ADOTADA EM 12 ESTADOS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6028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ogenes\Desktop\PALESTRAS\Fotos e Vídeos de Palestras\IMG-20190130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72" y="0"/>
            <a:ext cx="3089949" cy="23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ogenes\Desktop\PALESTRAS\Fotos e Vídeos de Palestras\FB_IMG_1535101577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8348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ogenes\Desktop\PALESTRAS\Fotos e Vídeos de Palestras\FB_IMG_1528964610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422"/>
            <a:ext cx="3009114" cy="18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ogenes\Desktop\PALESTRAS\Fotos e Vídeos de Palestras\IMG-20190314-WA00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89874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iogenes\Desktop\PALESTRAS\Fotos e Vídeos de Palestras\IMG-20190221-WA0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51196"/>
            <a:ext cx="2409219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iogenes\Desktop\PALESTRAS\Fotos e Vídeos de Palestras\IMG-20190329-WA0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273" y="5433538"/>
            <a:ext cx="1905163" cy="14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iogenes\Desktop\PALESTRAS\Fotos e Vídeos de Palestras\IMG-20190606-WA00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72" y="4181354"/>
            <a:ext cx="3568860" cy="26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iogenes\Desktop\PALESTRAS\Fotos e Vídeos de Palestras\Screenshot_20190330-2133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075"/>
            <a:ext cx="3038676" cy="49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2276872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Mais de 10.000 participantes desde 2018!!!</a:t>
            </a:r>
          </a:p>
        </p:txBody>
      </p:sp>
    </p:spTree>
    <p:extLst>
      <p:ext uri="{BB962C8B-B14F-4D97-AF65-F5344CB8AC3E}">
        <p14:creationId xmlns:p14="http://schemas.microsoft.com/office/powerpoint/2010/main" xmlns="" val="24574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314</Words>
  <Application>Microsoft Office PowerPoint</Application>
  <PresentationFormat>Apresentação na tela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DIOGENES martins munhoz</dc:creator>
  <cp:lastModifiedBy>diogenes</cp:lastModifiedBy>
  <cp:revision>141</cp:revision>
  <dcterms:created xsi:type="dcterms:W3CDTF">2012-07-03T13:55:48Z</dcterms:created>
  <dcterms:modified xsi:type="dcterms:W3CDTF">2019-10-29T19:01:26Z</dcterms:modified>
</cp:coreProperties>
</file>