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427" r:id="rId5"/>
    <p:sldId id="435" r:id="rId6"/>
    <p:sldId id="356" r:id="rId7"/>
    <p:sldId id="313" r:id="rId8"/>
    <p:sldId id="436" r:id="rId9"/>
    <p:sldId id="437" r:id="rId10"/>
    <p:sldId id="438" r:id="rId11"/>
    <p:sldId id="441" r:id="rId12"/>
    <p:sldId id="439" r:id="rId13"/>
    <p:sldId id="440" r:id="rId14"/>
    <p:sldId id="442" r:id="rId15"/>
    <p:sldId id="390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2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6862"/>
    <a:srgbClr val="FF9900"/>
    <a:srgbClr val="FFFF00"/>
    <a:srgbClr val="990000"/>
    <a:srgbClr val="33CC33"/>
    <a:srgbClr val="243F56"/>
    <a:srgbClr val="004C22"/>
    <a:srgbClr val="000000"/>
    <a:srgbClr val="FFFFFF"/>
    <a:srgbClr val="7BA7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17D095-F782-4D9E-B4B8-06524EB31659}" v="272" dt="2019-11-06T18:34:14.9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Estilo Escuro 1 - Ênfas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Estilo Escuro 1 - Ênfase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330" y="102"/>
      </p:cViewPr>
      <p:guideLst>
        <p:guide orient="horz" pos="2183"/>
        <p:guide pos="322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80" d="100"/>
        <a:sy n="180" d="100"/>
      </p:scale>
      <p:origin x="0" y="-62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FBA20-FF26-445C-8FD2-05FD970F91A5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07695C-60B5-4F02-8BD5-1625F2E066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4191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07695C-60B5-4F02-8BD5-1625F2E0669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793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07695C-60B5-4F02-8BD5-1625F2E06693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1080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6C35D5-62D6-402F-84D8-E56341CC6B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8A31C46-7265-46B8-927D-54771CEEEE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C04986-7C01-47FC-A560-E67AE5832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B3A1-8CBF-49F6-A8EC-6049C7289A5D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07470A-7065-4520-B6AF-A8ADDB378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763ABD-BFA3-464E-AA6E-F37DD726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9D39-35EC-40AA-A983-8B635F7A80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4107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C73C1D-9244-45A9-9524-8F48884B4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23F6AE7-85D5-4A81-BE9C-EA5E7080EA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472F40C-8789-4F7B-B6EE-237E61D17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B3A1-8CBF-49F6-A8EC-6049C7289A5D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BFC2881-798D-4148-9F83-DDE52C00B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001389-5711-4D4E-B663-65D69FDB4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9D39-35EC-40AA-A983-8B635F7A80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3289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9976C38-9BB1-4E57-93A7-2F808CB79D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B882B4B-9FD0-4CE0-973C-A00FABA01F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A4C400-4F8C-41C4-AB0B-D3F2052B5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B3A1-8CBF-49F6-A8EC-6049C7289A5D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C8D8B10-B079-4B61-8BA8-DFA823D9D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295FEB-A198-41BB-8661-336475431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9D39-35EC-40AA-A983-8B635F7A80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4774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7F8F5A-988E-482E-BCA4-41316D070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249E12-A8FB-42A4-933B-41704611D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1919F2-86D2-4563-A6CC-A66CCEBAC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B3A1-8CBF-49F6-A8EC-6049C7289A5D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5F540D4-1133-4F7F-B1B7-D31AFBEC1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41F3E8-466F-4621-B270-25B0F085B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9D39-35EC-40AA-A983-8B635F7A80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0458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FCDD0E-849F-4063-874E-6E5CE61C0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B4D9E1E-D1D3-4F80-8B0A-3D2EA466E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41F8FA-7B4F-4A8A-BB5B-2E29B65A4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B3A1-8CBF-49F6-A8EC-6049C7289A5D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45254E-2E84-47A2-A739-D2ED3D5E2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0C6E6D-80D8-4E7E-B3A6-F66F6EB43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9D39-35EC-40AA-A983-8B635F7A80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655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DB24E0-6240-45B4-87CA-A8EB0835C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EBC2CA-74D9-41F6-9761-5A81F5E4C4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4B3F089-D0B0-414D-84DA-6FB4996864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48CDCC5-7104-4354-9BC3-AFC8BA5E6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B3A1-8CBF-49F6-A8EC-6049C7289A5D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7323FA6-D0DB-476D-9714-ACC80BCAD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FAFB218-AAF1-466A-A899-DDFD9F3B7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9D39-35EC-40AA-A983-8B635F7A80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296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096B6B-7872-4FEC-BF68-7DD083CB6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9E4A970-47FC-48C4-B5A3-34C71AB62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05A88B0-A002-4FF6-B15C-1432C8FB6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BC1750B-193F-4405-A0EF-604B29DAF2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BAE5448-5821-4B1A-86EA-DB825D00EE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1F102C1-8464-4A74-8795-1D6F8E087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B3A1-8CBF-49F6-A8EC-6049C7289A5D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DE4173D-0767-4AE0-A3EA-B23CE10F1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D3D473F-9F7C-42C7-9260-BC779352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9D39-35EC-40AA-A983-8B635F7A80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5790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CA0A7E-1A21-47B0-8746-874F81890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11C2CE4-0705-4F43-8AFC-97588FAF7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B3A1-8CBF-49F6-A8EC-6049C7289A5D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7AFBA5F-6E3C-4F8D-BF7E-A5071FFDB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5EAEBD5-FA8F-4B0D-994D-A494D0627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9D39-35EC-40AA-A983-8B635F7A80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35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1E16A30-D315-4EAD-9649-F0222FEFA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B3A1-8CBF-49F6-A8EC-6049C7289A5D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4BA56F2-6D63-4BAD-96AB-49F1A5FD1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DF130E8-C225-42FB-A773-FD7685FD7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9D39-35EC-40AA-A983-8B635F7A80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2405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09ADAD-2D8C-4267-9F7A-05F394B14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826923E-AEFD-4900-8CB3-6410EB114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C628CCA-B62D-4EC4-A27A-47A3B1974A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C2FA90F-DB2F-46B0-AAFB-7CF3C4EE3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B3A1-8CBF-49F6-A8EC-6049C7289A5D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5FC394-48A6-43E4-8CFF-1A0DC223B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9A089B1-AD6B-4E61-8E08-9BB59AF63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9D39-35EC-40AA-A983-8B635F7A80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9838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AB8DBC-9082-46BF-8AEB-886288448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ABED99C-2F2C-4E0C-B6EE-F373BE5E4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3399516-BDC1-4DBF-A7AC-C94A54A140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4D8D60C-F418-489F-84D8-49ADD3310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B3A1-8CBF-49F6-A8EC-6049C7289A5D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748E268-ACFC-400B-A063-45245F425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5BDEED7-7C08-4270-BAD4-E2AF68FDA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9D39-35EC-40AA-A983-8B635F7A80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4005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1662D22-7D82-43F0-A27D-2E7193317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996EA2E-4A8E-41DE-B628-3836FCA55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B8497F-B737-46EA-AAAD-4B5D8FC8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2B3A1-8CBF-49F6-A8EC-6049C7289A5D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2C6527-16C0-4D0F-B231-4987FC8C06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BF976E-20A5-4F69-B03D-19330206E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E9D39-35EC-40AA-A983-8B635F7A80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605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895B6A-971D-430E-B42E-34DE1D32C3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163301F-20FB-4085-8A5E-11BBF4739A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4E8894A-65E7-4043-A025-37162755C7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05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B7E3551-96AE-4A36-879C-BB0C3135246E}"/>
              </a:ext>
            </a:extLst>
          </p:cNvPr>
          <p:cNvSpPr txBox="1"/>
          <p:nvPr/>
        </p:nvSpPr>
        <p:spPr>
          <a:xfrm>
            <a:off x="101600" y="110222"/>
            <a:ext cx="1200727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AUDIÊNCIA PÚBLICA </a:t>
            </a:r>
          </a:p>
          <a:p>
            <a:pPr algn="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06 NOVEMBRO DE 2019</a:t>
            </a:r>
          </a:p>
          <a:p>
            <a:pPr algn="r"/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pt-BR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pt-BR" sz="28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“em frente brasil”</a:t>
            </a:r>
          </a:p>
          <a:p>
            <a:pPr algn="ctr"/>
            <a:r>
              <a:rPr lang="pt-BR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Identificação e seleção de municípios</a:t>
            </a:r>
          </a:p>
          <a:p>
            <a:pPr algn="r"/>
            <a:endParaRPr lang="pt-BR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C15FA3F-AF48-4527-BA10-42A77BF8A3A2}"/>
              </a:ext>
            </a:extLst>
          </p:cNvPr>
          <p:cNvSpPr txBox="1"/>
          <p:nvPr/>
        </p:nvSpPr>
        <p:spPr>
          <a:xfrm>
            <a:off x="829952" y="5606473"/>
            <a:ext cx="4988957" cy="60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SENASP</a:t>
            </a:r>
          </a:p>
          <a:p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Secretaria Nacional de Segurança Pública</a:t>
            </a:r>
          </a:p>
        </p:txBody>
      </p:sp>
    </p:spTree>
    <p:extLst>
      <p:ext uri="{BB962C8B-B14F-4D97-AF65-F5344CB8AC3E}">
        <p14:creationId xmlns:p14="http://schemas.microsoft.com/office/powerpoint/2010/main" val="2542847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sultado de imagem para proteÃ§Ã£o social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5"/>
          <a:stretch/>
        </p:blipFill>
        <p:spPr bwMode="auto">
          <a:xfrm>
            <a:off x="9525" y="-5335"/>
            <a:ext cx="11387440" cy="686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9525" y="1309"/>
            <a:ext cx="12201526" cy="6866139"/>
          </a:xfrm>
          <a:prstGeom prst="rect">
            <a:avLst/>
          </a:prstGeom>
          <a:solidFill>
            <a:srgbClr val="3A575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FEFE370-799F-47D5-AB56-FBDE312E2F8F}"/>
              </a:ext>
            </a:extLst>
          </p:cNvPr>
          <p:cNvSpPr/>
          <p:nvPr/>
        </p:nvSpPr>
        <p:spPr>
          <a:xfrm>
            <a:off x="10233622" y="-8139"/>
            <a:ext cx="1958377" cy="686613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E025E0C8-2590-495D-93FA-0D6981EB29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4140" t="39772" r="15374" b="18990"/>
          <a:stretch/>
        </p:blipFill>
        <p:spPr>
          <a:xfrm>
            <a:off x="10522516" y="3770871"/>
            <a:ext cx="1384352" cy="438702"/>
          </a:xfrm>
          <a:prstGeom prst="rect">
            <a:avLst/>
          </a:prstGeom>
          <a:effectLst/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349C3F6-DF46-4529-B2EB-6A3DF0FC051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492" y="1765599"/>
            <a:ext cx="1672702" cy="1659330"/>
          </a:xfrm>
          <a:prstGeom prst="rect">
            <a:avLst/>
          </a:prstGeom>
        </p:spPr>
      </p:pic>
      <p:sp>
        <p:nvSpPr>
          <p:cNvPr id="13" name="Título 2">
            <a:extLst>
              <a:ext uri="{FF2B5EF4-FFF2-40B4-BE49-F238E27FC236}">
                <a16:creationId xmlns:a16="http://schemas.microsoft.com/office/drawing/2014/main" id="{B383E346-35DF-49BB-880A-0700E329C46A}"/>
              </a:ext>
            </a:extLst>
          </p:cNvPr>
          <p:cNvSpPr txBox="1">
            <a:spLocks/>
          </p:cNvSpPr>
          <p:nvPr/>
        </p:nvSpPr>
        <p:spPr>
          <a:xfrm>
            <a:off x="123091" y="120781"/>
            <a:ext cx="9214339" cy="5356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Seleção de Municípios – em frente brasil</a:t>
            </a:r>
            <a:endParaRPr lang="pt-BR" sz="3200" cap="small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7B3C65C-6E34-4D7D-BAA6-E3F25AB69949}"/>
              </a:ext>
            </a:extLst>
          </p:cNvPr>
          <p:cNvSpPr txBox="1"/>
          <p:nvPr/>
        </p:nvSpPr>
        <p:spPr>
          <a:xfrm>
            <a:off x="75806" y="1571585"/>
            <a:ext cx="9936807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/>
                </a:solidFill>
              </a:rPr>
              <a:t>A memória de reunião da visita à Fortaleza, elaborada pela equipe técnica do projeto, apontou que: </a:t>
            </a:r>
            <a:r>
              <a:rPr lang="pt-BR" sz="2400" i="1" dirty="0">
                <a:solidFill>
                  <a:srgbClr val="FF9900"/>
                </a:solidFill>
              </a:rPr>
              <a:t>“(...) nos demais Estados, a comitiva da Secretaria Nacional de Segurança Pública fora recebida pelo Governador do Estado, Secretário de Segurança Pública e Secretários de outras pastas, além dos titulares das forças de Segurança (...).”</a:t>
            </a:r>
            <a:r>
              <a:rPr lang="pt-BR" sz="2400" i="1" dirty="0">
                <a:solidFill>
                  <a:schemeClr val="bg1"/>
                </a:solidFill>
              </a:rPr>
              <a:t> </a:t>
            </a:r>
            <a:r>
              <a:rPr lang="pt-BR" sz="2400" dirty="0">
                <a:solidFill>
                  <a:schemeClr val="bg1"/>
                </a:solidFill>
              </a:rPr>
              <a:t>Quanto à aceitação do projeto, destacou-se que </a:t>
            </a:r>
            <a:r>
              <a:rPr lang="pt-BR" sz="2400" i="1" dirty="0">
                <a:solidFill>
                  <a:schemeClr val="bg1"/>
                </a:solidFill>
              </a:rPr>
              <a:t>“</a:t>
            </a:r>
            <a:r>
              <a:rPr lang="pt-BR" sz="2400" i="1" dirty="0">
                <a:solidFill>
                  <a:srgbClr val="FF9900"/>
                </a:solidFill>
              </a:rPr>
              <a:t>não houve, no presente caso, manifestação expressa por parte do Secretário de Segurança Pública do Ceará nesse sentido”.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2400" i="1" dirty="0">
              <a:solidFill>
                <a:srgbClr val="FF99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/>
                </a:solidFill>
              </a:rPr>
              <a:t>Constou também que: </a:t>
            </a:r>
            <a:r>
              <a:rPr lang="pt-BR" sz="2400" i="1" dirty="0">
                <a:solidFill>
                  <a:schemeClr val="bg1"/>
                </a:solidFill>
              </a:rPr>
              <a:t>“Uma das </a:t>
            </a:r>
            <a:r>
              <a:rPr lang="pt-BR" sz="2400" i="1" dirty="0">
                <a:solidFill>
                  <a:srgbClr val="FF9900"/>
                </a:solidFill>
              </a:rPr>
              <a:t>premissas do Programa</a:t>
            </a:r>
            <a:r>
              <a:rPr lang="pt-BR" sz="2400" i="1" dirty="0">
                <a:solidFill>
                  <a:schemeClr val="bg1"/>
                </a:solidFill>
              </a:rPr>
              <a:t>, conforme registrado no Modelo Lógico e explicitado em todas as apresentações desde a concepção inicial, é o </a:t>
            </a:r>
            <a:r>
              <a:rPr lang="pt-BR" sz="2400" i="1" dirty="0">
                <a:solidFill>
                  <a:srgbClr val="FF9900"/>
                </a:solidFill>
              </a:rPr>
              <a:t>comprometimento do mais alto gestor</a:t>
            </a:r>
            <a:r>
              <a:rPr lang="pt-BR" sz="2400" i="1" dirty="0">
                <a:solidFill>
                  <a:srgbClr val="FFC000"/>
                </a:solidFill>
              </a:rPr>
              <a:t> </a:t>
            </a:r>
            <a:r>
              <a:rPr lang="pt-BR" sz="2400" i="1" dirty="0">
                <a:solidFill>
                  <a:schemeClr val="bg1"/>
                </a:solidFill>
              </a:rPr>
              <a:t>nos níveis Municipal, Estadual e Federal, razão pela qual, </a:t>
            </a:r>
            <a:r>
              <a:rPr lang="pt-BR" sz="2400" i="1" dirty="0">
                <a:solidFill>
                  <a:srgbClr val="FF9900"/>
                </a:solidFill>
              </a:rPr>
              <a:t>entendemos ser temerária a execução de piloto no Estado.”  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2600" dirty="0">
              <a:solidFill>
                <a:schemeClr val="bg1"/>
              </a:solidFill>
            </a:endParaRPr>
          </a:p>
        </p:txBody>
      </p:sp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06D3F04D-7CFE-4047-BBBB-2CD5A06AC864}"/>
              </a:ext>
            </a:extLst>
          </p:cNvPr>
          <p:cNvGraphicFramePr>
            <a:graphicFrameLocks noGrp="1"/>
          </p:cNvGraphicFramePr>
          <p:nvPr/>
        </p:nvGraphicFramePr>
        <p:xfrm>
          <a:off x="2231534" y="942164"/>
          <a:ext cx="5780079" cy="566463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{6E25E649-3F16-4E02-A733-19D2CDBF48F0}</a:tableStyleId>
              </a:tblPr>
              <a:tblGrid>
                <a:gridCol w="5780079">
                  <a:extLst>
                    <a:ext uri="{9D8B030D-6E8A-4147-A177-3AD203B41FA5}">
                      <a16:colId xmlns:a16="http://schemas.microsoft.com/office/drawing/2014/main" val="4205977235"/>
                    </a:ext>
                  </a:extLst>
                </a:gridCol>
              </a:tblGrid>
              <a:tr h="566463">
                <a:tc>
                  <a:txBody>
                    <a:bodyPr/>
                    <a:lstStyle/>
                    <a:p>
                      <a:pPr algn="ctr"/>
                      <a:r>
                        <a:rPr lang="pt-BR" sz="2800" cap="all" baseline="0" dirty="0"/>
                        <a:t>Análise da região nordeste</a:t>
                      </a:r>
                    </a:p>
                  </a:txBody>
                  <a:tcPr anchor="ctr">
                    <a:solidFill>
                      <a:srgbClr val="243F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41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0403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sultado de imagem para proteÃ§Ã£o social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5"/>
          <a:stretch/>
        </p:blipFill>
        <p:spPr bwMode="auto">
          <a:xfrm>
            <a:off x="9525" y="-5335"/>
            <a:ext cx="11387440" cy="686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9525" y="1309"/>
            <a:ext cx="12201526" cy="6866139"/>
          </a:xfrm>
          <a:prstGeom prst="rect">
            <a:avLst/>
          </a:prstGeom>
          <a:solidFill>
            <a:srgbClr val="3A575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FEFE370-799F-47D5-AB56-FBDE312E2F8F}"/>
              </a:ext>
            </a:extLst>
          </p:cNvPr>
          <p:cNvSpPr/>
          <p:nvPr/>
        </p:nvSpPr>
        <p:spPr>
          <a:xfrm>
            <a:off x="10233622" y="-8139"/>
            <a:ext cx="1958377" cy="686613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E025E0C8-2590-495D-93FA-0D6981EB29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4140" t="39772" r="15374" b="18990"/>
          <a:stretch/>
        </p:blipFill>
        <p:spPr>
          <a:xfrm>
            <a:off x="10522516" y="3770871"/>
            <a:ext cx="1384352" cy="438702"/>
          </a:xfrm>
          <a:prstGeom prst="rect">
            <a:avLst/>
          </a:prstGeom>
          <a:effectLst/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349C3F6-DF46-4529-B2EB-6A3DF0FC051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492" y="1765599"/>
            <a:ext cx="1672702" cy="1659330"/>
          </a:xfrm>
          <a:prstGeom prst="rect">
            <a:avLst/>
          </a:prstGeom>
        </p:spPr>
      </p:pic>
      <p:sp>
        <p:nvSpPr>
          <p:cNvPr id="13" name="Título 2">
            <a:extLst>
              <a:ext uri="{FF2B5EF4-FFF2-40B4-BE49-F238E27FC236}">
                <a16:creationId xmlns:a16="http://schemas.microsoft.com/office/drawing/2014/main" id="{B383E346-35DF-49BB-880A-0700E329C46A}"/>
              </a:ext>
            </a:extLst>
          </p:cNvPr>
          <p:cNvSpPr txBox="1">
            <a:spLocks/>
          </p:cNvSpPr>
          <p:nvPr/>
        </p:nvSpPr>
        <p:spPr>
          <a:xfrm>
            <a:off x="123091" y="120781"/>
            <a:ext cx="9214339" cy="5356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Seleção de Municípios – em frente brasil</a:t>
            </a:r>
            <a:endParaRPr lang="pt-BR" sz="3200" cap="small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7B3C65C-6E34-4D7D-BAA6-E3F25AB69949}"/>
              </a:ext>
            </a:extLst>
          </p:cNvPr>
          <p:cNvSpPr txBox="1"/>
          <p:nvPr/>
        </p:nvSpPr>
        <p:spPr>
          <a:xfrm>
            <a:off x="-3218" y="1793527"/>
            <a:ext cx="993680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bg1"/>
                </a:solidFill>
              </a:rPr>
              <a:t>Quanto à importância do </a:t>
            </a:r>
            <a:r>
              <a:rPr lang="pt-BR" sz="2600" dirty="0">
                <a:solidFill>
                  <a:srgbClr val="FF9900"/>
                </a:solidFill>
              </a:rPr>
              <a:t>envolvimento e patrocínio direto dos gestores máximos</a:t>
            </a:r>
            <a:r>
              <a:rPr lang="pt-BR" sz="2600" dirty="0">
                <a:solidFill>
                  <a:schemeClr val="bg1"/>
                </a:solidFill>
              </a:rPr>
              <a:t> em programas de redução de homicídios, citamos os casos da </a:t>
            </a:r>
            <a:r>
              <a:rPr lang="pt-BR" sz="2600" dirty="0">
                <a:solidFill>
                  <a:srgbClr val="FF9900"/>
                </a:solidFill>
              </a:rPr>
              <a:t>Paraíba</a:t>
            </a:r>
            <a:r>
              <a:rPr lang="pt-BR" sz="2600" dirty="0">
                <a:solidFill>
                  <a:schemeClr val="bg1"/>
                </a:solidFill>
              </a:rPr>
              <a:t> e do </a:t>
            </a:r>
            <a:r>
              <a:rPr lang="pt-BR" sz="2600" dirty="0">
                <a:solidFill>
                  <a:srgbClr val="FF9900"/>
                </a:solidFill>
              </a:rPr>
              <a:t>Espírito Santo</a:t>
            </a:r>
            <a:r>
              <a:rPr lang="pt-BR" sz="2600" dirty="0">
                <a:solidFill>
                  <a:schemeClr val="bg1"/>
                </a:solidFill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2600" dirty="0">
              <a:solidFill>
                <a:schemeClr val="bg1"/>
              </a:solidFill>
            </a:endParaRPr>
          </a:p>
        </p:txBody>
      </p:sp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06D3F04D-7CFE-4047-BBBB-2CD5A06AC864}"/>
              </a:ext>
            </a:extLst>
          </p:cNvPr>
          <p:cNvGraphicFramePr>
            <a:graphicFrameLocks noGrp="1"/>
          </p:cNvGraphicFramePr>
          <p:nvPr/>
        </p:nvGraphicFramePr>
        <p:xfrm>
          <a:off x="2231534" y="942164"/>
          <a:ext cx="5780079" cy="566463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{6E25E649-3F16-4E02-A733-19D2CDBF48F0}</a:tableStyleId>
              </a:tblPr>
              <a:tblGrid>
                <a:gridCol w="5780079">
                  <a:extLst>
                    <a:ext uri="{9D8B030D-6E8A-4147-A177-3AD203B41FA5}">
                      <a16:colId xmlns:a16="http://schemas.microsoft.com/office/drawing/2014/main" val="4205977235"/>
                    </a:ext>
                  </a:extLst>
                </a:gridCol>
              </a:tblGrid>
              <a:tr h="566463">
                <a:tc>
                  <a:txBody>
                    <a:bodyPr/>
                    <a:lstStyle/>
                    <a:p>
                      <a:pPr algn="ctr"/>
                      <a:r>
                        <a:rPr lang="pt-BR" sz="2800" cap="all" baseline="0" dirty="0"/>
                        <a:t>Análise da região nordeste</a:t>
                      </a:r>
                    </a:p>
                  </a:txBody>
                  <a:tcPr anchor="ctr">
                    <a:solidFill>
                      <a:srgbClr val="243F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41393"/>
                  </a:ext>
                </a:extLst>
              </a:tr>
            </a:tbl>
          </a:graphicData>
        </a:graphic>
      </p:graphicFrame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4DEEA320-2D32-4D0F-AE65-D0F41F801CF2}"/>
              </a:ext>
            </a:extLst>
          </p:cNvPr>
          <p:cNvSpPr/>
          <p:nvPr/>
        </p:nvSpPr>
        <p:spPr>
          <a:xfrm>
            <a:off x="3321438" y="3300845"/>
            <a:ext cx="3921238" cy="2023176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sz="1452" dirty="0">
              <a:solidFill>
                <a:schemeClr val="tx1"/>
              </a:solidFill>
            </a:endParaRPr>
          </a:p>
          <a:p>
            <a:pPr algn="just"/>
            <a:endParaRPr lang="pt-BR" sz="1452" dirty="0">
              <a:solidFill>
                <a:schemeClr val="tx1"/>
              </a:solidFill>
            </a:endParaRPr>
          </a:p>
          <a:p>
            <a:pPr algn="just"/>
            <a:endParaRPr lang="pt-BR" sz="1452" dirty="0">
              <a:solidFill>
                <a:schemeClr val="tx1"/>
              </a:solidFill>
            </a:endParaRPr>
          </a:p>
          <a:p>
            <a:pPr algn="just"/>
            <a:endParaRPr lang="pt-BR" sz="1452" dirty="0">
              <a:solidFill>
                <a:schemeClr val="tx1"/>
              </a:solidFill>
            </a:endParaRPr>
          </a:p>
          <a:p>
            <a:pPr algn="just"/>
            <a:endParaRPr lang="pt-BR" sz="1452" dirty="0">
              <a:solidFill>
                <a:schemeClr val="tx1"/>
              </a:solidFill>
            </a:endParaRPr>
          </a:p>
          <a:p>
            <a:pPr algn="just"/>
            <a:endParaRPr lang="pt-BR" sz="1452" dirty="0">
              <a:solidFill>
                <a:schemeClr val="tx1"/>
              </a:solidFill>
            </a:endParaRPr>
          </a:p>
          <a:p>
            <a:pPr algn="just"/>
            <a:endParaRPr lang="pt-BR" sz="1452" dirty="0">
              <a:solidFill>
                <a:schemeClr val="tx1"/>
              </a:solidFill>
            </a:endParaRPr>
          </a:p>
          <a:p>
            <a:pPr algn="just"/>
            <a:endParaRPr lang="pt-BR" sz="1089" dirty="0">
              <a:solidFill>
                <a:schemeClr val="tx1"/>
              </a:solidFill>
            </a:endParaRPr>
          </a:p>
          <a:p>
            <a:pPr algn="r"/>
            <a:r>
              <a:rPr lang="pt-BR" sz="1089" dirty="0">
                <a:solidFill>
                  <a:schemeClr val="tx1"/>
                </a:solidFill>
              </a:rPr>
              <a:t>Atlas da violência, IPEA 2018</a:t>
            </a: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B4CC6C69-6338-4557-8BAE-85D5EBC4EC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508595"/>
              </p:ext>
            </p:extLst>
          </p:nvPr>
        </p:nvGraphicFramePr>
        <p:xfrm>
          <a:off x="3513185" y="3434378"/>
          <a:ext cx="3537744" cy="1546723"/>
        </p:xfrm>
        <a:graphic>
          <a:graphicData uri="http://schemas.openxmlformats.org/drawingml/2006/table">
            <a:tbl>
              <a:tblPr firstRow="1" bandRow="1">
                <a:tableStyleId>{D03447BB-5D67-496B-8E87-E561075AD55C}</a:tableStyleId>
              </a:tblPr>
              <a:tblGrid>
                <a:gridCol w="1179248">
                  <a:extLst>
                    <a:ext uri="{9D8B030D-6E8A-4147-A177-3AD203B41FA5}">
                      <a16:colId xmlns:a16="http://schemas.microsoft.com/office/drawing/2014/main" val="1026541984"/>
                    </a:ext>
                  </a:extLst>
                </a:gridCol>
                <a:gridCol w="1179248">
                  <a:extLst>
                    <a:ext uri="{9D8B030D-6E8A-4147-A177-3AD203B41FA5}">
                      <a16:colId xmlns:a16="http://schemas.microsoft.com/office/drawing/2014/main" val="1932781988"/>
                    </a:ext>
                  </a:extLst>
                </a:gridCol>
                <a:gridCol w="1179248">
                  <a:extLst>
                    <a:ext uri="{9D8B030D-6E8A-4147-A177-3AD203B41FA5}">
                      <a16:colId xmlns:a16="http://schemas.microsoft.com/office/drawing/2014/main" val="349952926"/>
                    </a:ext>
                  </a:extLst>
                </a:gridCol>
              </a:tblGrid>
              <a:tr h="541353">
                <a:tc>
                  <a:txBody>
                    <a:bodyPr/>
                    <a:lstStyle/>
                    <a:p>
                      <a:pPr algn="ctr"/>
                      <a:r>
                        <a:rPr lang="pt-BR" sz="2900" dirty="0">
                          <a:latin typeface="Franklin Gothic Demi" panose="020B0703020102020204" pitchFamily="34" charset="0"/>
                        </a:rPr>
                        <a:t>Ano</a:t>
                      </a: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>
                          <a:latin typeface="Franklin Gothic Demi" panose="020B0703020102020204" pitchFamily="34" charset="0"/>
                        </a:rPr>
                        <a:t>PB</a:t>
                      </a: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latin typeface="Franklin Gothic Demi" panose="020B0703020102020204" pitchFamily="34" charset="0"/>
                        </a:rPr>
                        <a:t>ES</a:t>
                      </a:r>
                    </a:p>
                  </a:txBody>
                  <a:tcPr marL="82953" marR="82953" marT="41476" marB="41476" anchor="ctr"/>
                </a:tc>
                <a:extLst>
                  <a:ext uri="{0D108BD9-81ED-4DB2-BD59-A6C34878D82A}">
                    <a16:rowId xmlns:a16="http://schemas.microsoft.com/office/drawing/2014/main" val="506459584"/>
                  </a:ext>
                </a:extLst>
              </a:tr>
              <a:tr h="502685"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Demi" panose="020B0703020102020204" pitchFamily="34" charset="0"/>
                        </a:rPr>
                        <a:t>2011</a:t>
                      </a: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Demi" panose="020B0703020102020204" pitchFamily="34" charset="0"/>
                        </a:rPr>
                        <a:t>3º</a:t>
                      </a: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Demi" panose="020B0703020102020204" pitchFamily="34" charset="0"/>
                        </a:rPr>
                        <a:t>2º</a:t>
                      </a:r>
                    </a:p>
                  </a:txBody>
                  <a:tcPr marL="82953" marR="82953" marT="41476" marB="41476" anchor="ctr"/>
                </a:tc>
                <a:extLst>
                  <a:ext uri="{0D108BD9-81ED-4DB2-BD59-A6C34878D82A}">
                    <a16:rowId xmlns:a16="http://schemas.microsoft.com/office/drawing/2014/main" val="4060266256"/>
                  </a:ext>
                </a:extLst>
              </a:tr>
              <a:tr h="502685">
                <a:tc>
                  <a:txBody>
                    <a:bodyPr/>
                    <a:lstStyle/>
                    <a:p>
                      <a:pPr algn="ctr"/>
                      <a:r>
                        <a:rPr lang="pt-BR" sz="25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Demi" panose="020B0703020102020204" pitchFamily="34" charset="0"/>
                        </a:rPr>
                        <a:t>2016</a:t>
                      </a: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Demi" panose="020B0703020102020204" pitchFamily="34" charset="0"/>
                        </a:rPr>
                        <a:t>18º</a:t>
                      </a: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Demi" panose="020B0703020102020204" pitchFamily="34" charset="0"/>
                        </a:rPr>
                        <a:t>19º</a:t>
                      </a:r>
                    </a:p>
                  </a:txBody>
                  <a:tcPr marL="82953" marR="82953" marT="41476" marB="41476" anchor="ctr"/>
                </a:tc>
                <a:extLst>
                  <a:ext uri="{0D108BD9-81ED-4DB2-BD59-A6C34878D82A}">
                    <a16:rowId xmlns:a16="http://schemas.microsoft.com/office/drawing/2014/main" val="2592945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053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" y="0"/>
            <a:ext cx="12192001" cy="685800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FEFE370-799F-47D5-AB56-FBDE312E2F8F}"/>
              </a:ext>
            </a:extLst>
          </p:cNvPr>
          <p:cNvSpPr/>
          <p:nvPr/>
        </p:nvSpPr>
        <p:spPr>
          <a:xfrm>
            <a:off x="10233622" y="0"/>
            <a:ext cx="1958377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E025E0C8-2590-495D-93FA-0D6981EB29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4140" t="39772" r="15374" b="18990"/>
          <a:stretch/>
        </p:blipFill>
        <p:spPr>
          <a:xfrm>
            <a:off x="10547910" y="3044664"/>
            <a:ext cx="1384352" cy="438702"/>
          </a:xfrm>
          <a:prstGeom prst="rect">
            <a:avLst/>
          </a:prstGeom>
          <a:effectLst/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349C3F6-DF46-4529-B2EB-6A3DF0FC051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593" y="1305200"/>
            <a:ext cx="1672702" cy="165933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349C3F6-DF46-4529-B2EB-6A3DF0FC051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9021" y="802743"/>
            <a:ext cx="7169849" cy="7112532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5210176" y="549815"/>
            <a:ext cx="479991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Segurança pública</a:t>
            </a: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, dever do Estado, direito e </a:t>
            </a:r>
            <a:r>
              <a:rPr lang="pt-B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responsabilidade de todos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8029575" y="3439703"/>
            <a:ext cx="19805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Art.144, CF1988</a:t>
            </a:r>
          </a:p>
        </p:txBody>
      </p:sp>
    </p:spTree>
    <p:extLst>
      <p:ext uri="{BB962C8B-B14F-4D97-AF65-F5344CB8AC3E}">
        <p14:creationId xmlns:p14="http://schemas.microsoft.com/office/powerpoint/2010/main" val="3011526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sultado de imagem para proteÃ§Ã£o social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5"/>
          <a:stretch/>
        </p:blipFill>
        <p:spPr bwMode="auto">
          <a:xfrm>
            <a:off x="9525" y="-5335"/>
            <a:ext cx="11387440" cy="686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9525" y="1309"/>
            <a:ext cx="12201526" cy="6866139"/>
          </a:xfrm>
          <a:prstGeom prst="rect">
            <a:avLst/>
          </a:prstGeom>
          <a:solidFill>
            <a:srgbClr val="3A575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FEFE370-799F-47D5-AB56-FBDE312E2F8F}"/>
              </a:ext>
            </a:extLst>
          </p:cNvPr>
          <p:cNvSpPr/>
          <p:nvPr/>
        </p:nvSpPr>
        <p:spPr>
          <a:xfrm>
            <a:off x="10233622" y="-8139"/>
            <a:ext cx="1958377" cy="686613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E025E0C8-2590-495D-93FA-0D6981EB29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4140" t="39772" r="15374" b="18990"/>
          <a:stretch/>
        </p:blipFill>
        <p:spPr>
          <a:xfrm>
            <a:off x="10522516" y="3770871"/>
            <a:ext cx="1384352" cy="438702"/>
          </a:xfrm>
          <a:prstGeom prst="rect">
            <a:avLst/>
          </a:prstGeom>
          <a:effectLst/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349C3F6-DF46-4529-B2EB-6A3DF0FC051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492" y="1765599"/>
            <a:ext cx="1672702" cy="1659330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C637212B-FE1E-4813-B7D3-2ED918F02A0A}"/>
              </a:ext>
            </a:extLst>
          </p:cNvPr>
          <p:cNvGrpSpPr/>
          <p:nvPr/>
        </p:nvGrpSpPr>
        <p:grpSpPr>
          <a:xfrm>
            <a:off x="85132" y="2796947"/>
            <a:ext cx="3548174" cy="1419269"/>
            <a:chOff x="2912" y="2603936"/>
            <a:chExt cx="3548174" cy="1419269"/>
          </a:xfrm>
        </p:grpSpPr>
        <p:sp>
          <p:nvSpPr>
            <p:cNvPr id="12" name="Seta: Divisa 11">
              <a:extLst>
                <a:ext uri="{FF2B5EF4-FFF2-40B4-BE49-F238E27FC236}">
                  <a16:creationId xmlns:a16="http://schemas.microsoft.com/office/drawing/2014/main" id="{E0DF72CE-C7A1-4ADE-9B8C-D25D52C9BC84}"/>
                </a:ext>
              </a:extLst>
            </p:cNvPr>
            <p:cNvSpPr/>
            <p:nvPr/>
          </p:nvSpPr>
          <p:spPr>
            <a:xfrm>
              <a:off x="2912" y="2603936"/>
              <a:ext cx="3548174" cy="1419269"/>
            </a:xfrm>
            <a:prstGeom prst="chevron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Seta: Divisa 4">
              <a:extLst>
                <a:ext uri="{FF2B5EF4-FFF2-40B4-BE49-F238E27FC236}">
                  <a16:creationId xmlns:a16="http://schemas.microsoft.com/office/drawing/2014/main" id="{EF867489-7B6E-4E74-BF02-ADD5201D61C5}"/>
                </a:ext>
              </a:extLst>
            </p:cNvPr>
            <p:cNvSpPr txBox="1"/>
            <p:nvPr/>
          </p:nvSpPr>
          <p:spPr>
            <a:xfrm>
              <a:off x="712547" y="2603936"/>
              <a:ext cx="2128905" cy="14192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32004" rIns="32004" bIns="32004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400" kern="1200" dirty="0"/>
                <a:t>Sistema Único de Segurança Pública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CF07F1C0-914A-4381-A9DC-4DF0C295BE33}"/>
              </a:ext>
            </a:extLst>
          </p:cNvPr>
          <p:cNvGrpSpPr/>
          <p:nvPr/>
        </p:nvGrpSpPr>
        <p:grpSpPr>
          <a:xfrm>
            <a:off x="3344747" y="2796948"/>
            <a:ext cx="3548174" cy="1419269"/>
            <a:chOff x="3196269" y="2603936"/>
            <a:chExt cx="3548174" cy="1419269"/>
          </a:xfrm>
        </p:grpSpPr>
        <p:sp>
          <p:nvSpPr>
            <p:cNvPr id="15" name="Seta: Divisa 14">
              <a:extLst>
                <a:ext uri="{FF2B5EF4-FFF2-40B4-BE49-F238E27FC236}">
                  <a16:creationId xmlns:a16="http://schemas.microsoft.com/office/drawing/2014/main" id="{23B45BE9-31D6-4087-BCBA-EA9780C684C3}"/>
                </a:ext>
              </a:extLst>
            </p:cNvPr>
            <p:cNvSpPr/>
            <p:nvPr/>
          </p:nvSpPr>
          <p:spPr>
            <a:xfrm>
              <a:off x="3196269" y="2603936"/>
              <a:ext cx="3548174" cy="1419269"/>
            </a:xfrm>
            <a:prstGeom prst="chevron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4990872"/>
                <a:satOff val="-7727"/>
                <a:lumOff val="0"/>
                <a:alphaOff val="0"/>
              </a:schemeClr>
            </a:fillRef>
            <a:effectRef idx="2">
              <a:schemeClr val="accent5">
                <a:hueOff val="-4990872"/>
                <a:satOff val="-7727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Seta: Divisa 4">
              <a:extLst>
                <a:ext uri="{FF2B5EF4-FFF2-40B4-BE49-F238E27FC236}">
                  <a16:creationId xmlns:a16="http://schemas.microsoft.com/office/drawing/2014/main" id="{324366E0-BD18-476B-9F73-38B0E61BD149}"/>
                </a:ext>
              </a:extLst>
            </p:cNvPr>
            <p:cNvSpPr txBox="1"/>
            <p:nvPr/>
          </p:nvSpPr>
          <p:spPr>
            <a:xfrm>
              <a:off x="3905904" y="2603936"/>
              <a:ext cx="2128905" cy="14192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32004" rIns="32004" bIns="32004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400" kern="1200" dirty="0"/>
                <a:t>Política Nacional de Segurança Pública</a:t>
              </a: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6397D2A3-9F93-459B-B59C-C328CB4AC99E}"/>
              </a:ext>
            </a:extLst>
          </p:cNvPr>
          <p:cNvGrpSpPr/>
          <p:nvPr/>
        </p:nvGrpSpPr>
        <p:grpSpPr>
          <a:xfrm>
            <a:off x="6608821" y="2796947"/>
            <a:ext cx="3548174" cy="1419269"/>
            <a:chOff x="6389626" y="2603936"/>
            <a:chExt cx="3548174" cy="1419269"/>
          </a:xfrm>
        </p:grpSpPr>
        <p:sp>
          <p:nvSpPr>
            <p:cNvPr id="21" name="Seta: Divisa 20">
              <a:extLst>
                <a:ext uri="{FF2B5EF4-FFF2-40B4-BE49-F238E27FC236}">
                  <a16:creationId xmlns:a16="http://schemas.microsoft.com/office/drawing/2014/main" id="{C6F2C3ED-BCE9-40A4-A365-6C7EB76CA53C}"/>
                </a:ext>
              </a:extLst>
            </p:cNvPr>
            <p:cNvSpPr/>
            <p:nvPr/>
          </p:nvSpPr>
          <p:spPr>
            <a:xfrm>
              <a:off x="6389626" y="2603936"/>
              <a:ext cx="3548174" cy="1419269"/>
            </a:xfrm>
            <a:prstGeom prst="chevron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9981745"/>
                <a:satOff val="-15454"/>
                <a:lumOff val="0"/>
                <a:alphaOff val="0"/>
              </a:schemeClr>
            </a:fillRef>
            <a:effectRef idx="2">
              <a:schemeClr val="accent5">
                <a:hueOff val="-9981745"/>
                <a:satOff val="-15454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Seta: Divisa 4">
              <a:extLst>
                <a:ext uri="{FF2B5EF4-FFF2-40B4-BE49-F238E27FC236}">
                  <a16:creationId xmlns:a16="http://schemas.microsoft.com/office/drawing/2014/main" id="{97CF05AB-70D6-4573-908B-C8EEC4F23A5D}"/>
                </a:ext>
              </a:extLst>
            </p:cNvPr>
            <p:cNvSpPr txBox="1"/>
            <p:nvPr/>
          </p:nvSpPr>
          <p:spPr>
            <a:xfrm>
              <a:off x="7099261" y="2603936"/>
              <a:ext cx="2128905" cy="14192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32004" rIns="32004" bIns="32004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400" kern="1200" dirty="0"/>
                <a:t>Enfrentamento à Criminalidade Violenta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4412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sultado de imagem para proteÃ§Ã£o social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5"/>
          <a:stretch/>
        </p:blipFill>
        <p:spPr bwMode="auto">
          <a:xfrm>
            <a:off x="9525" y="-5335"/>
            <a:ext cx="11387440" cy="686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" y="-8140"/>
            <a:ext cx="12201526" cy="6866139"/>
          </a:xfrm>
          <a:prstGeom prst="rect">
            <a:avLst/>
          </a:prstGeom>
          <a:solidFill>
            <a:srgbClr val="3A575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FEFE370-799F-47D5-AB56-FBDE312E2F8F}"/>
              </a:ext>
            </a:extLst>
          </p:cNvPr>
          <p:cNvSpPr/>
          <p:nvPr/>
        </p:nvSpPr>
        <p:spPr>
          <a:xfrm>
            <a:off x="10233622" y="0"/>
            <a:ext cx="1958377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9" name="Agrupar 58">
            <a:extLst>
              <a:ext uri="{FF2B5EF4-FFF2-40B4-BE49-F238E27FC236}">
                <a16:creationId xmlns:a16="http://schemas.microsoft.com/office/drawing/2014/main" id="{A99C4A0B-B951-47B7-9B2C-1690ED04ACBD}"/>
              </a:ext>
            </a:extLst>
          </p:cNvPr>
          <p:cNvGrpSpPr/>
          <p:nvPr/>
        </p:nvGrpSpPr>
        <p:grpSpPr>
          <a:xfrm>
            <a:off x="4226425" y="1737815"/>
            <a:ext cx="2690669" cy="1108109"/>
            <a:chOff x="76074" y="6439869"/>
            <a:chExt cx="2690669" cy="1108109"/>
          </a:xfrm>
        </p:grpSpPr>
        <p:sp>
          <p:nvSpPr>
            <p:cNvPr id="3" name="Seta: Pentágono 2">
              <a:extLst>
                <a:ext uri="{FF2B5EF4-FFF2-40B4-BE49-F238E27FC236}">
                  <a16:creationId xmlns:a16="http://schemas.microsoft.com/office/drawing/2014/main" id="{74198A73-8426-468F-A48A-A4BD99350400}"/>
                </a:ext>
              </a:extLst>
            </p:cNvPr>
            <p:cNvSpPr/>
            <p:nvPr/>
          </p:nvSpPr>
          <p:spPr>
            <a:xfrm>
              <a:off x="261635" y="6439869"/>
              <a:ext cx="2505108" cy="1108109"/>
            </a:xfrm>
            <a:prstGeom prst="homePlate">
              <a:avLst>
                <a:gd name="adj" fmla="val 3280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" name="Seta: Pentágono 54">
              <a:extLst>
                <a:ext uri="{FF2B5EF4-FFF2-40B4-BE49-F238E27FC236}">
                  <a16:creationId xmlns:a16="http://schemas.microsoft.com/office/drawing/2014/main" id="{9182DA40-4995-4659-B9EE-4DBB431925A5}"/>
                </a:ext>
              </a:extLst>
            </p:cNvPr>
            <p:cNvSpPr/>
            <p:nvPr/>
          </p:nvSpPr>
          <p:spPr>
            <a:xfrm>
              <a:off x="76074" y="6439869"/>
              <a:ext cx="2505108" cy="1108109"/>
            </a:xfrm>
            <a:prstGeom prst="homePlate">
              <a:avLst>
                <a:gd name="adj" fmla="val 32809"/>
              </a:avLst>
            </a:prstGeom>
            <a:solidFill>
              <a:schemeClr val="accent6">
                <a:lumMod val="60000"/>
                <a:lumOff val="40000"/>
              </a:schemeClr>
            </a:solidFill>
            <a:ln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144F3B43-3E4F-49D3-BE32-E4E7BE38D90A}"/>
                </a:ext>
              </a:extLst>
            </p:cNvPr>
            <p:cNvSpPr txBox="1"/>
            <p:nvPr/>
          </p:nvSpPr>
          <p:spPr>
            <a:xfrm>
              <a:off x="534930" y="6506858"/>
              <a:ext cx="12880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500">
                  <a:latin typeface="Franklin Gothic Demi" panose="020B0703020102020204" pitchFamily="34" charset="0"/>
                </a:rPr>
                <a:t>Celebração do Contrato Local de Segurança</a:t>
              </a:r>
            </a:p>
          </p:txBody>
        </p:sp>
        <p:pic>
          <p:nvPicPr>
            <p:cNvPr id="9" name="Gráfico 8" descr="Aperto de mão">
              <a:extLst>
                <a:ext uri="{FF2B5EF4-FFF2-40B4-BE49-F238E27FC236}">
                  <a16:creationId xmlns:a16="http://schemas.microsoft.com/office/drawing/2014/main" id="{AB836DCF-91BB-438E-97F1-EAD0E725C8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34119" y="6629052"/>
              <a:ext cx="720000" cy="720000"/>
            </a:xfrm>
            <a:prstGeom prst="rect">
              <a:avLst/>
            </a:prstGeom>
          </p:spPr>
        </p:pic>
      </p:grpSp>
      <p:grpSp>
        <p:nvGrpSpPr>
          <p:cNvPr id="68" name="Agrupar 67">
            <a:extLst>
              <a:ext uri="{FF2B5EF4-FFF2-40B4-BE49-F238E27FC236}">
                <a16:creationId xmlns:a16="http://schemas.microsoft.com/office/drawing/2014/main" id="{F5299402-22FC-4865-934A-568969B78AAB}"/>
              </a:ext>
            </a:extLst>
          </p:cNvPr>
          <p:cNvGrpSpPr/>
          <p:nvPr/>
        </p:nvGrpSpPr>
        <p:grpSpPr>
          <a:xfrm>
            <a:off x="1905711" y="1737903"/>
            <a:ext cx="2690669" cy="1108109"/>
            <a:chOff x="-2244640" y="6439957"/>
            <a:chExt cx="2690669" cy="1108109"/>
          </a:xfrm>
        </p:grpSpPr>
        <p:sp>
          <p:nvSpPr>
            <p:cNvPr id="60" name="Seta: Pentágono 59">
              <a:extLst>
                <a:ext uri="{FF2B5EF4-FFF2-40B4-BE49-F238E27FC236}">
                  <a16:creationId xmlns:a16="http://schemas.microsoft.com/office/drawing/2014/main" id="{2203F1E5-2C72-49B7-835A-98222F332089}"/>
                </a:ext>
              </a:extLst>
            </p:cNvPr>
            <p:cNvSpPr/>
            <p:nvPr/>
          </p:nvSpPr>
          <p:spPr>
            <a:xfrm>
              <a:off x="-2059079" y="6439957"/>
              <a:ext cx="2505108" cy="1108109"/>
            </a:xfrm>
            <a:prstGeom prst="homePlate">
              <a:avLst>
                <a:gd name="adj" fmla="val 3280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1" name="Seta: Pentágono 60">
              <a:extLst>
                <a:ext uri="{FF2B5EF4-FFF2-40B4-BE49-F238E27FC236}">
                  <a16:creationId xmlns:a16="http://schemas.microsoft.com/office/drawing/2014/main" id="{EE2D1D84-308D-4800-9C6F-3135902C77EB}"/>
                </a:ext>
              </a:extLst>
            </p:cNvPr>
            <p:cNvSpPr/>
            <p:nvPr/>
          </p:nvSpPr>
          <p:spPr>
            <a:xfrm>
              <a:off x="-2244640" y="6439957"/>
              <a:ext cx="2505108" cy="1108109"/>
            </a:xfrm>
            <a:prstGeom prst="homePlate">
              <a:avLst>
                <a:gd name="adj" fmla="val 32809"/>
              </a:avLst>
            </a:prstGeom>
            <a:solidFill>
              <a:schemeClr val="accent6">
                <a:lumMod val="60000"/>
                <a:lumOff val="40000"/>
              </a:schemeClr>
            </a:solidFill>
            <a:ln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2" name="CaixaDeTexto 61">
              <a:extLst>
                <a:ext uri="{FF2B5EF4-FFF2-40B4-BE49-F238E27FC236}">
                  <a16:creationId xmlns:a16="http://schemas.microsoft.com/office/drawing/2014/main" id="{6E953377-A5A2-4C58-88AB-85D3C06E0C66}"/>
                </a:ext>
              </a:extLst>
            </p:cNvPr>
            <p:cNvSpPr txBox="1"/>
            <p:nvPr/>
          </p:nvSpPr>
          <p:spPr>
            <a:xfrm>
              <a:off x="-1785785" y="6494246"/>
              <a:ext cx="12429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500" dirty="0">
                  <a:latin typeface="Franklin Gothic Demi" panose="020B0703020102020204" pitchFamily="34" charset="0"/>
                </a:rPr>
                <a:t>Seleção dos municípios com altos índices</a:t>
              </a:r>
            </a:p>
          </p:txBody>
        </p:sp>
        <p:pic>
          <p:nvPicPr>
            <p:cNvPr id="56" name="Gráfico 55" descr="Mapa com alfinete">
              <a:extLst>
                <a:ext uri="{FF2B5EF4-FFF2-40B4-BE49-F238E27FC236}">
                  <a16:creationId xmlns:a16="http://schemas.microsoft.com/office/drawing/2014/main" id="{964E1D85-5F64-439B-9174-E1A548B0D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-619163" y="6570833"/>
              <a:ext cx="720000" cy="720000"/>
            </a:xfrm>
            <a:prstGeom prst="rect">
              <a:avLst/>
            </a:prstGeom>
          </p:spPr>
        </p:pic>
      </p:grpSp>
      <p:grpSp>
        <p:nvGrpSpPr>
          <p:cNvPr id="69" name="Agrupar 68">
            <a:extLst>
              <a:ext uri="{FF2B5EF4-FFF2-40B4-BE49-F238E27FC236}">
                <a16:creationId xmlns:a16="http://schemas.microsoft.com/office/drawing/2014/main" id="{47CC445E-95AD-46E5-B9D3-346C4719C2EB}"/>
              </a:ext>
            </a:extLst>
          </p:cNvPr>
          <p:cNvGrpSpPr/>
          <p:nvPr/>
        </p:nvGrpSpPr>
        <p:grpSpPr>
          <a:xfrm>
            <a:off x="-417782" y="1742748"/>
            <a:ext cx="2690669" cy="1108109"/>
            <a:chOff x="-4580833" y="6432102"/>
            <a:chExt cx="2690669" cy="1108109"/>
          </a:xfrm>
        </p:grpSpPr>
        <p:sp>
          <p:nvSpPr>
            <p:cNvPr id="64" name="Seta: Pentágono 63">
              <a:extLst>
                <a:ext uri="{FF2B5EF4-FFF2-40B4-BE49-F238E27FC236}">
                  <a16:creationId xmlns:a16="http://schemas.microsoft.com/office/drawing/2014/main" id="{05F26A2D-A215-4B55-9A01-AE27A40E8D6B}"/>
                </a:ext>
              </a:extLst>
            </p:cNvPr>
            <p:cNvSpPr/>
            <p:nvPr/>
          </p:nvSpPr>
          <p:spPr>
            <a:xfrm>
              <a:off x="-4395272" y="6432102"/>
              <a:ext cx="2505108" cy="1108109"/>
            </a:xfrm>
            <a:prstGeom prst="homePlate">
              <a:avLst>
                <a:gd name="adj" fmla="val 3280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5" name="Seta: Pentágono 64">
              <a:extLst>
                <a:ext uri="{FF2B5EF4-FFF2-40B4-BE49-F238E27FC236}">
                  <a16:creationId xmlns:a16="http://schemas.microsoft.com/office/drawing/2014/main" id="{BA81E298-6521-46BC-B65B-DE830B4AFF01}"/>
                </a:ext>
              </a:extLst>
            </p:cNvPr>
            <p:cNvSpPr/>
            <p:nvPr/>
          </p:nvSpPr>
          <p:spPr>
            <a:xfrm>
              <a:off x="-4580833" y="6432102"/>
              <a:ext cx="2505108" cy="1108109"/>
            </a:xfrm>
            <a:prstGeom prst="homePlate">
              <a:avLst>
                <a:gd name="adj" fmla="val 32809"/>
              </a:avLst>
            </a:prstGeom>
            <a:solidFill>
              <a:schemeClr val="accent6">
                <a:lumMod val="60000"/>
                <a:lumOff val="40000"/>
              </a:schemeClr>
            </a:solidFill>
            <a:ln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6" name="CaixaDeTexto 65">
              <a:extLst>
                <a:ext uri="{FF2B5EF4-FFF2-40B4-BE49-F238E27FC236}">
                  <a16:creationId xmlns:a16="http://schemas.microsoft.com/office/drawing/2014/main" id="{3091F968-4D33-4948-9B1A-80529B60A3E2}"/>
                </a:ext>
              </a:extLst>
            </p:cNvPr>
            <p:cNvSpPr txBox="1"/>
            <p:nvPr/>
          </p:nvSpPr>
          <p:spPr>
            <a:xfrm>
              <a:off x="-4121978" y="6473691"/>
              <a:ext cx="16191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500" dirty="0">
                  <a:latin typeface="Franklin Gothic Demi" panose="020B0703020102020204" pitchFamily="34" charset="0"/>
                </a:rPr>
                <a:t>Seleção dos crimes que se pretendem enfrentar</a:t>
              </a:r>
            </a:p>
          </p:txBody>
        </p:sp>
        <p:pic>
          <p:nvPicPr>
            <p:cNvPr id="58" name="Gráfico 57" descr="Ladrão">
              <a:extLst>
                <a:ext uri="{FF2B5EF4-FFF2-40B4-BE49-F238E27FC236}">
                  <a16:creationId xmlns:a16="http://schemas.microsoft.com/office/drawing/2014/main" id="{C918A609-9784-4FE9-9DE3-EAC2D5163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-2877383" y="6618236"/>
              <a:ext cx="720000" cy="720000"/>
            </a:xfrm>
            <a:prstGeom prst="rect">
              <a:avLst/>
            </a:prstGeom>
          </p:spPr>
        </p:pic>
      </p:grpSp>
      <p:pic>
        <p:nvPicPr>
          <p:cNvPr id="14" name="Imagem 13">
            <a:extLst>
              <a:ext uri="{FF2B5EF4-FFF2-40B4-BE49-F238E27FC236}">
                <a16:creationId xmlns:a16="http://schemas.microsoft.com/office/drawing/2014/main" id="{37135E11-6166-44B0-9A46-C7DDE3F141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433" y="1639748"/>
            <a:ext cx="6773243" cy="4517528"/>
          </a:xfrm>
          <a:prstGeom prst="rect">
            <a:avLst/>
          </a:prstGeom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37944808-6D49-4F38-BA5B-E23A074CBF21}"/>
              </a:ext>
            </a:extLst>
          </p:cNvPr>
          <p:cNvGrpSpPr/>
          <p:nvPr/>
        </p:nvGrpSpPr>
        <p:grpSpPr>
          <a:xfrm>
            <a:off x="4862306" y="1637350"/>
            <a:ext cx="6776089" cy="4515779"/>
            <a:chOff x="4968986" y="1770701"/>
            <a:chExt cx="6776089" cy="4515779"/>
          </a:xfrm>
        </p:grpSpPr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75A25531-73B9-4778-8EE8-91A1B417E8E8}"/>
                </a:ext>
              </a:extLst>
            </p:cNvPr>
            <p:cNvGrpSpPr/>
            <p:nvPr/>
          </p:nvGrpSpPr>
          <p:grpSpPr>
            <a:xfrm>
              <a:off x="6375799" y="2040767"/>
              <a:ext cx="3812141" cy="3975644"/>
              <a:chOff x="6375799" y="2040767"/>
              <a:chExt cx="3812141" cy="3975644"/>
            </a:xfrm>
          </p:grpSpPr>
          <p:sp>
            <p:nvSpPr>
              <p:cNvPr id="19" name="Elipse 18">
                <a:extLst>
                  <a:ext uri="{FF2B5EF4-FFF2-40B4-BE49-F238E27FC236}">
                    <a16:creationId xmlns:a16="http://schemas.microsoft.com/office/drawing/2014/main" id="{97973FF0-4BB9-437E-9909-210680980D3F}"/>
                  </a:ext>
                </a:extLst>
              </p:cNvPr>
              <p:cNvSpPr/>
              <p:nvPr/>
            </p:nvSpPr>
            <p:spPr>
              <a:xfrm>
                <a:off x="6652260" y="2988945"/>
                <a:ext cx="586740" cy="5314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Elipse 19">
                <a:extLst>
                  <a:ext uri="{FF2B5EF4-FFF2-40B4-BE49-F238E27FC236}">
                    <a16:creationId xmlns:a16="http://schemas.microsoft.com/office/drawing/2014/main" id="{3129D405-9388-491A-AB2C-9FE8A044E3E7}"/>
                  </a:ext>
                </a:extLst>
              </p:cNvPr>
              <p:cNvSpPr/>
              <p:nvPr/>
            </p:nvSpPr>
            <p:spPr>
              <a:xfrm>
                <a:off x="7821930" y="2040767"/>
                <a:ext cx="679718" cy="67957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" name="Elipse 20">
                <a:extLst>
                  <a:ext uri="{FF2B5EF4-FFF2-40B4-BE49-F238E27FC236}">
                    <a16:creationId xmlns:a16="http://schemas.microsoft.com/office/drawing/2014/main" id="{CFFD7AB4-D74C-4497-8731-7AE44E052D5D}"/>
                  </a:ext>
                </a:extLst>
              </p:cNvPr>
              <p:cNvSpPr/>
              <p:nvPr/>
            </p:nvSpPr>
            <p:spPr>
              <a:xfrm>
                <a:off x="8881980" y="2236281"/>
                <a:ext cx="679718" cy="67957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" name="Elipse 21">
                <a:extLst>
                  <a:ext uri="{FF2B5EF4-FFF2-40B4-BE49-F238E27FC236}">
                    <a16:creationId xmlns:a16="http://schemas.microsoft.com/office/drawing/2014/main" id="{418F24BF-3649-4EB1-AF39-D317C39831F7}"/>
                  </a:ext>
                </a:extLst>
              </p:cNvPr>
              <p:cNvSpPr/>
              <p:nvPr/>
            </p:nvSpPr>
            <p:spPr>
              <a:xfrm>
                <a:off x="9423000" y="4507041"/>
                <a:ext cx="679718" cy="67957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Elipse 22">
                <a:extLst>
                  <a:ext uri="{FF2B5EF4-FFF2-40B4-BE49-F238E27FC236}">
                    <a16:creationId xmlns:a16="http://schemas.microsoft.com/office/drawing/2014/main" id="{87A3BD2B-7CA3-45B7-9525-1877013BAF6F}"/>
                  </a:ext>
                </a:extLst>
              </p:cNvPr>
              <p:cNvSpPr/>
              <p:nvPr/>
            </p:nvSpPr>
            <p:spPr>
              <a:xfrm>
                <a:off x="7142212" y="5006886"/>
                <a:ext cx="679718" cy="67957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011BD623-B6E5-40EE-8294-FDD641DC22C0}"/>
                  </a:ext>
                </a:extLst>
              </p:cNvPr>
              <p:cNvSpPr/>
              <p:nvPr/>
            </p:nvSpPr>
            <p:spPr>
              <a:xfrm>
                <a:off x="6375799" y="3884100"/>
                <a:ext cx="679718" cy="67957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657418A5-E88E-4A7D-9209-14AF2511107C}"/>
                  </a:ext>
                </a:extLst>
              </p:cNvPr>
              <p:cNvSpPr/>
              <p:nvPr/>
            </p:nvSpPr>
            <p:spPr>
              <a:xfrm>
                <a:off x="8294036" y="5336838"/>
                <a:ext cx="679718" cy="67957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Retângulo 26">
                <a:extLst>
                  <a:ext uri="{FF2B5EF4-FFF2-40B4-BE49-F238E27FC236}">
                    <a16:creationId xmlns:a16="http://schemas.microsoft.com/office/drawing/2014/main" id="{0C345B07-D1FD-4F6A-9CF8-429543029EC7}"/>
                  </a:ext>
                </a:extLst>
              </p:cNvPr>
              <p:cNvSpPr/>
              <p:nvPr/>
            </p:nvSpPr>
            <p:spPr>
              <a:xfrm>
                <a:off x="9762859" y="3520440"/>
                <a:ext cx="425081" cy="602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Retângulo 27">
                <a:extLst>
                  <a:ext uri="{FF2B5EF4-FFF2-40B4-BE49-F238E27FC236}">
                    <a16:creationId xmlns:a16="http://schemas.microsoft.com/office/drawing/2014/main" id="{74CC54C3-411D-4EFE-A404-55B0A6DB27DE}"/>
                  </a:ext>
                </a:extLst>
              </p:cNvPr>
              <p:cNvSpPr/>
              <p:nvPr/>
            </p:nvSpPr>
            <p:spPr>
              <a:xfrm>
                <a:off x="6987540" y="2519284"/>
                <a:ext cx="906780" cy="4346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Retângulo 28">
                <a:extLst>
                  <a:ext uri="{FF2B5EF4-FFF2-40B4-BE49-F238E27FC236}">
                    <a16:creationId xmlns:a16="http://schemas.microsoft.com/office/drawing/2014/main" id="{64C0163F-E787-43AE-8CCA-658A00E55F20}"/>
                  </a:ext>
                </a:extLst>
              </p:cNvPr>
              <p:cNvSpPr/>
              <p:nvPr/>
            </p:nvSpPr>
            <p:spPr>
              <a:xfrm>
                <a:off x="9221838" y="2749253"/>
                <a:ext cx="842279" cy="4346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Retângulo 29">
                <a:extLst>
                  <a:ext uri="{FF2B5EF4-FFF2-40B4-BE49-F238E27FC236}">
                    <a16:creationId xmlns:a16="http://schemas.microsoft.com/office/drawing/2014/main" id="{1340C527-DBE7-4898-A5CF-0B32D2840174}"/>
                  </a:ext>
                </a:extLst>
              </p:cNvPr>
              <p:cNvSpPr/>
              <p:nvPr/>
            </p:nvSpPr>
            <p:spPr>
              <a:xfrm>
                <a:off x="9476866" y="3183923"/>
                <a:ext cx="679718" cy="4346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Retângulo 30">
                <a:extLst>
                  <a:ext uri="{FF2B5EF4-FFF2-40B4-BE49-F238E27FC236}">
                    <a16:creationId xmlns:a16="http://schemas.microsoft.com/office/drawing/2014/main" id="{4AF51BDC-ADFE-4C02-A6FA-FA6C91052263}"/>
                  </a:ext>
                </a:extLst>
              </p:cNvPr>
              <p:cNvSpPr/>
              <p:nvPr/>
            </p:nvSpPr>
            <p:spPr>
              <a:xfrm>
                <a:off x="8859882" y="5074822"/>
                <a:ext cx="842279" cy="4346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Retângulo 31">
                <a:extLst>
                  <a:ext uri="{FF2B5EF4-FFF2-40B4-BE49-F238E27FC236}">
                    <a16:creationId xmlns:a16="http://schemas.microsoft.com/office/drawing/2014/main" id="{986EF5D4-96AF-4E32-9199-FDDDC5CBF8DE}"/>
                  </a:ext>
                </a:extLst>
              </p:cNvPr>
              <p:cNvSpPr/>
              <p:nvPr/>
            </p:nvSpPr>
            <p:spPr>
              <a:xfrm>
                <a:off x="6559282" y="4468790"/>
                <a:ext cx="679718" cy="4346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Retângulo 32">
                <a:extLst>
                  <a:ext uri="{FF2B5EF4-FFF2-40B4-BE49-F238E27FC236}">
                    <a16:creationId xmlns:a16="http://schemas.microsoft.com/office/drawing/2014/main" id="{A168AE3C-8ACD-4700-BA42-4D0E15986BAE}"/>
                  </a:ext>
                </a:extLst>
              </p:cNvPr>
              <p:cNvSpPr/>
              <p:nvPr/>
            </p:nvSpPr>
            <p:spPr>
              <a:xfrm>
                <a:off x="6652260" y="4713693"/>
                <a:ext cx="679718" cy="4346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18" name="Imagem 17" descr="Uma imagem contendo sinal, ao ar livre&#10;&#10;Descrição gerada automaticamente">
              <a:extLst>
                <a:ext uri="{FF2B5EF4-FFF2-40B4-BE49-F238E27FC236}">
                  <a16:creationId xmlns:a16="http://schemas.microsoft.com/office/drawing/2014/main" id="{61AEB704-BF86-41DC-82D6-6379E0225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8986" y="1770701"/>
              <a:ext cx="6776089" cy="4515779"/>
            </a:xfrm>
            <a:prstGeom prst="rect">
              <a:avLst/>
            </a:prstGeom>
          </p:spPr>
        </p:pic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FB0E0B7F-8E72-4C23-9101-1E072650E26C}"/>
              </a:ext>
            </a:extLst>
          </p:cNvPr>
          <p:cNvGrpSpPr/>
          <p:nvPr/>
        </p:nvGrpSpPr>
        <p:grpSpPr>
          <a:xfrm>
            <a:off x="8775300" y="2100567"/>
            <a:ext cx="1305960" cy="1886234"/>
            <a:chOff x="2471885" y="3075965"/>
            <a:chExt cx="1305960" cy="1886234"/>
          </a:xfrm>
          <a:solidFill>
            <a:srgbClr val="548235"/>
          </a:solidFill>
        </p:grpSpPr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82EFCD52-D096-44F3-9447-9A47675B6600}"/>
                </a:ext>
              </a:extLst>
            </p:cNvPr>
            <p:cNvSpPr/>
            <p:nvPr/>
          </p:nvSpPr>
          <p:spPr>
            <a:xfrm>
              <a:off x="2471885" y="3075965"/>
              <a:ext cx="679718" cy="6795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CFCEDC08-89CE-478D-BF76-3DE602B3577A}"/>
                </a:ext>
              </a:extLst>
            </p:cNvPr>
            <p:cNvSpPr/>
            <p:nvPr/>
          </p:nvSpPr>
          <p:spPr>
            <a:xfrm>
              <a:off x="3352764" y="4360124"/>
              <a:ext cx="425081" cy="602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Retângulo 42">
              <a:extLst>
                <a:ext uri="{FF2B5EF4-FFF2-40B4-BE49-F238E27FC236}">
                  <a16:creationId xmlns:a16="http://schemas.microsoft.com/office/drawing/2014/main" id="{E89098C9-1C97-48C3-A9CE-8C67145E6DE0}"/>
                </a:ext>
              </a:extLst>
            </p:cNvPr>
            <p:cNvSpPr/>
            <p:nvPr/>
          </p:nvSpPr>
          <p:spPr>
            <a:xfrm>
              <a:off x="2811743" y="3588937"/>
              <a:ext cx="842279" cy="43467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D3DA761D-15F2-448C-989C-5718F2AC78B9}"/>
                </a:ext>
              </a:extLst>
            </p:cNvPr>
            <p:cNvSpPr/>
            <p:nvPr/>
          </p:nvSpPr>
          <p:spPr>
            <a:xfrm>
              <a:off x="3066771" y="4023607"/>
              <a:ext cx="679718" cy="43467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E1D5BC2F-21FE-4F7F-9152-C25D33F0FE95}"/>
              </a:ext>
            </a:extLst>
          </p:cNvPr>
          <p:cNvGrpSpPr/>
          <p:nvPr/>
        </p:nvGrpSpPr>
        <p:grpSpPr>
          <a:xfrm>
            <a:off x="8172116" y="4371327"/>
            <a:ext cx="1808682" cy="1509370"/>
            <a:chOff x="1883941" y="5346725"/>
            <a:chExt cx="1808682" cy="1509370"/>
          </a:xfrm>
          <a:solidFill>
            <a:srgbClr val="C55A11"/>
          </a:solidFill>
        </p:grpSpPr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3DA28A8D-6844-4B1D-BD33-31BC3A7AC5BA}"/>
                </a:ext>
              </a:extLst>
            </p:cNvPr>
            <p:cNvSpPr/>
            <p:nvPr/>
          </p:nvSpPr>
          <p:spPr>
            <a:xfrm>
              <a:off x="3012905" y="5346725"/>
              <a:ext cx="679718" cy="6795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0DDD9FCE-F92E-4713-86BD-BE8F16C54A9F}"/>
                </a:ext>
              </a:extLst>
            </p:cNvPr>
            <p:cNvSpPr/>
            <p:nvPr/>
          </p:nvSpPr>
          <p:spPr>
            <a:xfrm>
              <a:off x="1883941" y="6176522"/>
              <a:ext cx="679718" cy="6795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Retângulo 47">
              <a:extLst>
                <a:ext uri="{FF2B5EF4-FFF2-40B4-BE49-F238E27FC236}">
                  <a16:creationId xmlns:a16="http://schemas.microsoft.com/office/drawing/2014/main" id="{4759160A-0D64-469C-8BC4-51D034B7888A}"/>
                </a:ext>
              </a:extLst>
            </p:cNvPr>
            <p:cNvSpPr/>
            <p:nvPr/>
          </p:nvSpPr>
          <p:spPr>
            <a:xfrm>
              <a:off x="2449787" y="5914506"/>
              <a:ext cx="842279" cy="43467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597ECB68-B6CC-4B98-9375-D2DDDEEF1DB6}"/>
              </a:ext>
            </a:extLst>
          </p:cNvPr>
          <p:cNvGrpSpPr/>
          <p:nvPr/>
        </p:nvGrpSpPr>
        <p:grpSpPr>
          <a:xfrm>
            <a:off x="6269119" y="3748386"/>
            <a:ext cx="1446131" cy="1802359"/>
            <a:chOff x="-34296" y="4723784"/>
            <a:chExt cx="1446131" cy="1802359"/>
          </a:xfrm>
          <a:solidFill>
            <a:srgbClr val="2E75B6"/>
          </a:solidFill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BBFDDCE0-E14E-4059-B285-E3F6D9337632}"/>
                </a:ext>
              </a:extLst>
            </p:cNvPr>
            <p:cNvSpPr/>
            <p:nvPr/>
          </p:nvSpPr>
          <p:spPr>
            <a:xfrm>
              <a:off x="732117" y="5846570"/>
              <a:ext cx="679718" cy="6795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1" name="Elipse 50">
              <a:extLst>
                <a:ext uri="{FF2B5EF4-FFF2-40B4-BE49-F238E27FC236}">
                  <a16:creationId xmlns:a16="http://schemas.microsoft.com/office/drawing/2014/main" id="{369BBD3B-FE20-49F7-8F40-C55E0B8EFA8D}"/>
                </a:ext>
              </a:extLst>
            </p:cNvPr>
            <p:cNvSpPr/>
            <p:nvPr/>
          </p:nvSpPr>
          <p:spPr>
            <a:xfrm>
              <a:off x="-34296" y="4723784"/>
              <a:ext cx="679718" cy="6795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Retângulo 51">
              <a:extLst>
                <a:ext uri="{FF2B5EF4-FFF2-40B4-BE49-F238E27FC236}">
                  <a16:creationId xmlns:a16="http://schemas.microsoft.com/office/drawing/2014/main" id="{70B09BAC-FDB6-4230-9FC2-4967DFC3C883}"/>
                </a:ext>
              </a:extLst>
            </p:cNvPr>
            <p:cNvSpPr/>
            <p:nvPr/>
          </p:nvSpPr>
          <p:spPr>
            <a:xfrm>
              <a:off x="149187" y="5308474"/>
              <a:ext cx="679718" cy="43467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" name="Retângulo 52">
              <a:extLst>
                <a:ext uri="{FF2B5EF4-FFF2-40B4-BE49-F238E27FC236}">
                  <a16:creationId xmlns:a16="http://schemas.microsoft.com/office/drawing/2014/main" id="{4E7CC84B-3C0E-48D8-A88D-8E25ACE908E0}"/>
                </a:ext>
              </a:extLst>
            </p:cNvPr>
            <p:cNvSpPr/>
            <p:nvPr/>
          </p:nvSpPr>
          <p:spPr>
            <a:xfrm>
              <a:off x="242165" y="5553377"/>
              <a:ext cx="679718" cy="43467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2" name="Título 2">
            <a:extLst>
              <a:ext uri="{FF2B5EF4-FFF2-40B4-BE49-F238E27FC236}">
                <a16:creationId xmlns:a16="http://schemas.microsoft.com/office/drawing/2014/main" id="{ECA35945-CC84-46B5-9A57-199744CF19BD}"/>
              </a:ext>
            </a:extLst>
          </p:cNvPr>
          <p:cNvSpPr txBox="1">
            <a:spLocks/>
          </p:cNvSpPr>
          <p:nvPr/>
        </p:nvSpPr>
        <p:spPr>
          <a:xfrm>
            <a:off x="123091" y="120781"/>
            <a:ext cx="9214339" cy="5356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Fluxo de processos – em frente brasil</a:t>
            </a:r>
            <a:endParaRPr lang="pt-BR" sz="3200" cap="small" dirty="0"/>
          </a:p>
        </p:txBody>
      </p:sp>
      <p:pic>
        <p:nvPicPr>
          <p:cNvPr id="67" name="Imagem 66">
            <a:extLst>
              <a:ext uri="{FF2B5EF4-FFF2-40B4-BE49-F238E27FC236}">
                <a16:creationId xmlns:a16="http://schemas.microsoft.com/office/drawing/2014/main" id="{4253CE0D-B71E-45F6-8BC6-387E118C42D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4140" t="39772" r="15374" b="18990"/>
          <a:stretch/>
        </p:blipFill>
        <p:spPr>
          <a:xfrm>
            <a:off x="10547910" y="3044664"/>
            <a:ext cx="1384352" cy="438702"/>
          </a:xfrm>
          <a:prstGeom prst="rect">
            <a:avLst/>
          </a:prstGeom>
          <a:effectLst/>
        </p:spPr>
      </p:pic>
      <p:pic>
        <p:nvPicPr>
          <p:cNvPr id="71" name="Imagem 70">
            <a:extLst>
              <a:ext uri="{FF2B5EF4-FFF2-40B4-BE49-F238E27FC236}">
                <a16:creationId xmlns:a16="http://schemas.microsoft.com/office/drawing/2014/main" id="{2C96BADD-D5DF-40AC-9CD9-AD10F78E5B31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593" y="1305200"/>
            <a:ext cx="1672702" cy="1659330"/>
          </a:xfrm>
          <a:prstGeom prst="rect">
            <a:avLst/>
          </a:prstGeom>
        </p:spPr>
      </p:pic>
      <p:pic>
        <p:nvPicPr>
          <p:cNvPr id="103" name="Imagem 102" descr="Uma imagem contendo objeto&#10;&#10;Descrição gerada automaticamente">
            <a:extLst>
              <a:ext uri="{FF2B5EF4-FFF2-40B4-BE49-F238E27FC236}">
                <a16:creationId xmlns:a16="http://schemas.microsoft.com/office/drawing/2014/main" id="{C5EC7710-F2DD-4A68-809A-035146D8C25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191" y="2871630"/>
            <a:ext cx="2056483" cy="204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2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sultado de imagem para proteÃ§Ã£o social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5"/>
          <a:stretch/>
        </p:blipFill>
        <p:spPr bwMode="auto">
          <a:xfrm>
            <a:off x="9525" y="-5335"/>
            <a:ext cx="11387440" cy="686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9525" y="1309"/>
            <a:ext cx="12201526" cy="6866139"/>
          </a:xfrm>
          <a:prstGeom prst="rect">
            <a:avLst/>
          </a:prstGeom>
          <a:solidFill>
            <a:srgbClr val="3A575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FEFE370-799F-47D5-AB56-FBDE312E2F8F}"/>
              </a:ext>
            </a:extLst>
          </p:cNvPr>
          <p:cNvSpPr/>
          <p:nvPr/>
        </p:nvSpPr>
        <p:spPr>
          <a:xfrm>
            <a:off x="10233622" y="-8139"/>
            <a:ext cx="1958377" cy="686613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E025E0C8-2590-495D-93FA-0D6981EB29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4140" t="39772" r="15374" b="18990"/>
          <a:stretch/>
        </p:blipFill>
        <p:spPr>
          <a:xfrm>
            <a:off x="10522516" y="3770871"/>
            <a:ext cx="1384352" cy="438702"/>
          </a:xfrm>
          <a:prstGeom prst="rect">
            <a:avLst/>
          </a:prstGeom>
          <a:effectLst/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349C3F6-DF46-4529-B2EB-6A3DF0FC051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492" y="1765599"/>
            <a:ext cx="1672702" cy="1659330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F1114DC6-439A-4EE1-B7A2-941AE1E42131}"/>
              </a:ext>
            </a:extLst>
          </p:cNvPr>
          <p:cNvSpPr/>
          <p:nvPr/>
        </p:nvSpPr>
        <p:spPr>
          <a:xfrm rot="21600000">
            <a:off x="5712737" y="2018923"/>
            <a:ext cx="2653742" cy="39279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B673CAF7-1717-4E95-BF44-20016502293A}"/>
              </a:ext>
            </a:extLst>
          </p:cNvPr>
          <p:cNvSpPr/>
          <p:nvPr/>
        </p:nvSpPr>
        <p:spPr>
          <a:xfrm rot="21600000">
            <a:off x="1613437" y="2589707"/>
            <a:ext cx="1890254" cy="39279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1AAE095A-D971-4D9C-A868-E19FE1EFFF0E}"/>
              </a:ext>
            </a:extLst>
          </p:cNvPr>
          <p:cNvSpPr/>
          <p:nvPr/>
        </p:nvSpPr>
        <p:spPr>
          <a:xfrm rot="21600000">
            <a:off x="3203419" y="2017394"/>
            <a:ext cx="1477223" cy="39279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5F85F280-E6D5-4514-B4A8-6350C6D16601}"/>
              </a:ext>
            </a:extLst>
          </p:cNvPr>
          <p:cNvSpPr/>
          <p:nvPr/>
        </p:nvSpPr>
        <p:spPr>
          <a:xfrm>
            <a:off x="1604384" y="1836948"/>
            <a:ext cx="6762095" cy="335906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chemeClr val="bg1"/>
                </a:solidFill>
              </a:rPr>
              <a:t>Consiste na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articulação</a:t>
            </a:r>
            <a:r>
              <a:rPr lang="pt-BR" sz="2400" dirty="0">
                <a:solidFill>
                  <a:schemeClr val="bg1"/>
                </a:solidFill>
              </a:rPr>
              <a:t> entre a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União, os Estados e os Municípios </a:t>
            </a:r>
            <a:r>
              <a:rPr lang="pt-BR" sz="2400" dirty="0">
                <a:solidFill>
                  <a:schemeClr val="bg1"/>
                </a:solidFill>
              </a:rPr>
              <a:t>para a </a:t>
            </a:r>
            <a:r>
              <a:rPr lang="pt-BR" sz="2400" b="1" dirty="0">
                <a:solidFill>
                  <a:schemeClr val="bg1"/>
                </a:solidFill>
              </a:rPr>
              <a:t>redução da criminalidade </a:t>
            </a:r>
            <a:r>
              <a:rPr lang="pt-BR" sz="2400" dirty="0">
                <a:solidFill>
                  <a:schemeClr val="bg1"/>
                </a:solidFill>
              </a:rPr>
              <a:t>com </a:t>
            </a:r>
            <a:r>
              <a:rPr lang="pt-BR" sz="2400" b="1" dirty="0">
                <a:solidFill>
                  <a:schemeClr val="bg1"/>
                </a:solidFill>
              </a:rPr>
              <a:t>foco territorial </a:t>
            </a:r>
            <a:r>
              <a:rPr lang="pt-BR" sz="2400" dirty="0">
                <a:solidFill>
                  <a:schemeClr val="bg1"/>
                </a:solidFill>
              </a:rPr>
              <a:t>em áreas de alta concentração de crimes, por meio de ações de </a:t>
            </a:r>
            <a:r>
              <a:rPr lang="pt-BR" sz="2400" b="1" dirty="0">
                <a:solidFill>
                  <a:schemeClr val="bg1"/>
                </a:solidFill>
              </a:rPr>
              <a:t>prevenção primária, secundária e terciária</a:t>
            </a:r>
            <a:r>
              <a:rPr lang="pt-BR" sz="2400" dirty="0">
                <a:solidFill>
                  <a:schemeClr val="bg1"/>
                </a:solidFill>
              </a:rPr>
              <a:t>, coordenadas em um modelo de </a:t>
            </a:r>
            <a:r>
              <a:rPr lang="pt-BR" sz="2400" b="1" dirty="0">
                <a:solidFill>
                  <a:schemeClr val="bg1"/>
                </a:solidFill>
              </a:rPr>
              <a:t>governança e gestão multinível e integrada.</a:t>
            </a:r>
          </a:p>
        </p:txBody>
      </p:sp>
      <p:sp>
        <p:nvSpPr>
          <p:cNvPr id="13" name="Título 2">
            <a:extLst>
              <a:ext uri="{FF2B5EF4-FFF2-40B4-BE49-F238E27FC236}">
                <a16:creationId xmlns:a16="http://schemas.microsoft.com/office/drawing/2014/main" id="{B383E346-35DF-49BB-880A-0700E329C46A}"/>
              </a:ext>
            </a:extLst>
          </p:cNvPr>
          <p:cNvSpPr txBox="1">
            <a:spLocks/>
          </p:cNvSpPr>
          <p:nvPr/>
        </p:nvSpPr>
        <p:spPr>
          <a:xfrm>
            <a:off x="123091" y="120781"/>
            <a:ext cx="9214339" cy="5356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Conceito – em frente brasil</a:t>
            </a:r>
            <a:endParaRPr lang="pt-BR" sz="3200" cap="small" dirty="0"/>
          </a:p>
        </p:txBody>
      </p:sp>
    </p:spTree>
    <p:extLst>
      <p:ext uri="{BB962C8B-B14F-4D97-AF65-F5344CB8AC3E}">
        <p14:creationId xmlns:p14="http://schemas.microsoft.com/office/powerpoint/2010/main" val="5466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sultado de imagem para proteÃ§Ã£o social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5"/>
          <a:stretch/>
        </p:blipFill>
        <p:spPr bwMode="auto">
          <a:xfrm>
            <a:off x="9525" y="-5335"/>
            <a:ext cx="11387440" cy="686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9525" y="1309"/>
            <a:ext cx="12201526" cy="6866139"/>
          </a:xfrm>
          <a:prstGeom prst="rect">
            <a:avLst/>
          </a:prstGeom>
          <a:solidFill>
            <a:srgbClr val="3A575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FEFE370-799F-47D5-AB56-FBDE312E2F8F}"/>
              </a:ext>
            </a:extLst>
          </p:cNvPr>
          <p:cNvSpPr/>
          <p:nvPr/>
        </p:nvSpPr>
        <p:spPr>
          <a:xfrm>
            <a:off x="10233622" y="-8139"/>
            <a:ext cx="1958377" cy="686613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E025E0C8-2590-495D-93FA-0D6981EB29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4140" t="39772" r="15374" b="18990"/>
          <a:stretch/>
        </p:blipFill>
        <p:spPr>
          <a:xfrm>
            <a:off x="10522516" y="3770871"/>
            <a:ext cx="1384352" cy="438702"/>
          </a:xfrm>
          <a:prstGeom prst="rect">
            <a:avLst/>
          </a:prstGeom>
          <a:effectLst/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349C3F6-DF46-4529-B2EB-6A3DF0FC051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492" y="1765599"/>
            <a:ext cx="1672702" cy="1659330"/>
          </a:xfrm>
          <a:prstGeom prst="rect">
            <a:avLst/>
          </a:prstGeom>
        </p:spPr>
      </p:pic>
      <p:sp>
        <p:nvSpPr>
          <p:cNvPr id="13" name="Título 2">
            <a:extLst>
              <a:ext uri="{FF2B5EF4-FFF2-40B4-BE49-F238E27FC236}">
                <a16:creationId xmlns:a16="http://schemas.microsoft.com/office/drawing/2014/main" id="{B383E346-35DF-49BB-880A-0700E329C46A}"/>
              </a:ext>
            </a:extLst>
          </p:cNvPr>
          <p:cNvSpPr txBox="1">
            <a:spLocks/>
          </p:cNvSpPr>
          <p:nvPr/>
        </p:nvSpPr>
        <p:spPr>
          <a:xfrm>
            <a:off x="123091" y="120781"/>
            <a:ext cx="9214339" cy="5356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Seleção de Municípios – em frente brasil</a:t>
            </a:r>
            <a:endParaRPr lang="pt-BR" sz="3200" cap="small" dirty="0"/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66AE890D-6A9C-4D10-9771-BAD1303FCD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461303"/>
              </p:ext>
            </p:extLst>
          </p:nvPr>
        </p:nvGraphicFramePr>
        <p:xfrm>
          <a:off x="1962535" y="1693752"/>
          <a:ext cx="6724599" cy="380499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{6E25E649-3F16-4E02-A733-19D2CDBF48F0}</a:tableStyleId>
              </a:tblPr>
              <a:tblGrid>
                <a:gridCol w="6724599">
                  <a:extLst>
                    <a:ext uri="{9D8B030D-6E8A-4147-A177-3AD203B41FA5}">
                      <a16:colId xmlns:a16="http://schemas.microsoft.com/office/drawing/2014/main" val="4205977235"/>
                    </a:ext>
                  </a:extLst>
                </a:gridCol>
              </a:tblGrid>
              <a:tr h="483757">
                <a:tc>
                  <a:txBody>
                    <a:bodyPr/>
                    <a:lstStyle/>
                    <a:p>
                      <a:pPr algn="ctr"/>
                      <a:r>
                        <a:rPr lang="pt-BR" sz="2800" cap="all" baseline="0" dirty="0"/>
                        <a:t>PREMISSAS E Critérios</a:t>
                      </a:r>
                    </a:p>
                  </a:txBody>
                  <a:tcPr anchor="ctr">
                    <a:solidFill>
                      <a:srgbClr val="243F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41393"/>
                  </a:ext>
                </a:extLst>
              </a:tr>
              <a:tr h="426845">
                <a:tc>
                  <a:txBody>
                    <a:bodyPr/>
                    <a:lstStyle/>
                    <a:p>
                      <a:pPr algn="l"/>
                      <a:r>
                        <a:rPr lang="pt-BR" sz="2400" dirty="0"/>
                        <a:t>- 1 município por Macrorregião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0722101"/>
                  </a:ext>
                </a:extLst>
              </a:tr>
              <a:tr h="426845">
                <a:tc>
                  <a:txBody>
                    <a:bodyPr/>
                    <a:lstStyle/>
                    <a:p>
                      <a:pPr algn="l"/>
                      <a:r>
                        <a:rPr lang="pt-BR" sz="2400" dirty="0"/>
                        <a:t>- Evitar municípios de alta complexidade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8128191"/>
                  </a:ext>
                </a:extLst>
              </a:tr>
              <a:tr h="426845">
                <a:tc>
                  <a:txBody>
                    <a:bodyPr/>
                    <a:lstStyle/>
                    <a:p>
                      <a:pPr algn="l"/>
                      <a:r>
                        <a:rPr lang="pt-BR" sz="2400" dirty="0"/>
                        <a:t>- Dados de homicídios dolosos do SINESP/MJSP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8848617"/>
                  </a:ext>
                </a:extLst>
              </a:tr>
              <a:tr h="426845">
                <a:tc>
                  <a:txBody>
                    <a:bodyPr/>
                    <a:lstStyle/>
                    <a:p>
                      <a:pPr algn="l"/>
                      <a:r>
                        <a:rPr lang="pt-BR" sz="2400" b="1" dirty="0"/>
                        <a:t>- </a:t>
                      </a:r>
                      <a:r>
                        <a:rPr lang="pt-BR" sz="2400" dirty="0"/>
                        <a:t>Dados dos anos 2015, 2016 e 2017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7200457"/>
                  </a:ext>
                </a:extLst>
              </a:tr>
              <a:tr h="426845">
                <a:tc>
                  <a:txBody>
                    <a:bodyPr/>
                    <a:lstStyle/>
                    <a:p>
                      <a:pPr algn="l"/>
                      <a:r>
                        <a:rPr lang="pt-BR" sz="2400" dirty="0"/>
                        <a:t>- Média ponderada do triênio (números absolutos)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1630565"/>
                  </a:ext>
                </a:extLst>
              </a:tr>
              <a:tr h="426845">
                <a:tc>
                  <a:txBody>
                    <a:bodyPr/>
                    <a:lstStyle/>
                    <a:p>
                      <a:pPr algn="l"/>
                      <a:r>
                        <a:rPr lang="pt-BR" sz="2400" b="1" dirty="0"/>
                        <a:t>- </a:t>
                      </a:r>
                      <a:r>
                        <a:rPr lang="pt-BR" sz="2400" dirty="0"/>
                        <a:t>Situação fiscal dos Estados e Municípios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1709736"/>
                  </a:ext>
                </a:extLst>
              </a:tr>
              <a:tr h="543638">
                <a:tc>
                  <a:txBody>
                    <a:bodyPr/>
                    <a:lstStyle/>
                    <a:p>
                      <a:pPr algn="l"/>
                      <a:r>
                        <a:rPr lang="pt-BR" sz="24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 Adesão dos governadores e prefeitos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30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446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sultado de imagem para proteÃ§Ã£o social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5"/>
          <a:stretch/>
        </p:blipFill>
        <p:spPr bwMode="auto">
          <a:xfrm>
            <a:off x="9525" y="-5335"/>
            <a:ext cx="11387440" cy="686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9525" y="1309"/>
            <a:ext cx="12201526" cy="6866139"/>
          </a:xfrm>
          <a:prstGeom prst="rect">
            <a:avLst/>
          </a:prstGeom>
          <a:solidFill>
            <a:srgbClr val="3A575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FEFE370-799F-47D5-AB56-FBDE312E2F8F}"/>
              </a:ext>
            </a:extLst>
          </p:cNvPr>
          <p:cNvSpPr/>
          <p:nvPr/>
        </p:nvSpPr>
        <p:spPr>
          <a:xfrm>
            <a:off x="10233622" y="-8139"/>
            <a:ext cx="1958377" cy="686613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E025E0C8-2590-495D-93FA-0D6981EB29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4140" t="39772" r="15374" b="18990"/>
          <a:stretch/>
        </p:blipFill>
        <p:spPr>
          <a:xfrm>
            <a:off x="10522516" y="3770871"/>
            <a:ext cx="1384352" cy="438702"/>
          </a:xfrm>
          <a:prstGeom prst="rect">
            <a:avLst/>
          </a:prstGeom>
          <a:effectLst/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349C3F6-DF46-4529-B2EB-6A3DF0FC051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492" y="1765599"/>
            <a:ext cx="1672702" cy="1659330"/>
          </a:xfrm>
          <a:prstGeom prst="rect">
            <a:avLst/>
          </a:prstGeom>
        </p:spPr>
      </p:pic>
      <p:sp>
        <p:nvSpPr>
          <p:cNvPr id="13" name="Título 2">
            <a:extLst>
              <a:ext uri="{FF2B5EF4-FFF2-40B4-BE49-F238E27FC236}">
                <a16:creationId xmlns:a16="http://schemas.microsoft.com/office/drawing/2014/main" id="{B383E346-35DF-49BB-880A-0700E329C46A}"/>
              </a:ext>
            </a:extLst>
          </p:cNvPr>
          <p:cNvSpPr txBox="1">
            <a:spLocks/>
          </p:cNvSpPr>
          <p:nvPr/>
        </p:nvSpPr>
        <p:spPr>
          <a:xfrm>
            <a:off x="123091" y="120781"/>
            <a:ext cx="9214339" cy="5356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Seleção de Municípios – em frente brasil</a:t>
            </a:r>
            <a:endParaRPr lang="pt-BR" sz="3200" cap="small" dirty="0"/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6D8E6D6D-7F71-47E9-A6F5-A2675B802A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136554"/>
              </p:ext>
            </p:extLst>
          </p:nvPr>
        </p:nvGraphicFramePr>
        <p:xfrm>
          <a:off x="2306284" y="775952"/>
          <a:ext cx="5780079" cy="94488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{6E25E649-3F16-4E02-A733-19D2CDBF48F0}</a:tableStyleId>
              </a:tblPr>
              <a:tblGrid>
                <a:gridCol w="5780079">
                  <a:extLst>
                    <a:ext uri="{9D8B030D-6E8A-4147-A177-3AD203B41FA5}">
                      <a16:colId xmlns:a16="http://schemas.microsoft.com/office/drawing/2014/main" val="4205977235"/>
                    </a:ext>
                  </a:extLst>
                </a:gridCol>
              </a:tblGrid>
              <a:tr h="566463">
                <a:tc>
                  <a:txBody>
                    <a:bodyPr/>
                    <a:lstStyle/>
                    <a:p>
                      <a:pPr algn="ctr"/>
                      <a:r>
                        <a:rPr lang="pt-BR" sz="2800" cap="all" baseline="0" dirty="0"/>
                        <a:t>Reuniões COM GOVERNADORES E CÚPULAS DA SEGURANÇA PÚBLICA</a:t>
                      </a:r>
                    </a:p>
                  </a:txBody>
                  <a:tcPr anchor="ctr">
                    <a:solidFill>
                      <a:srgbClr val="243F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41393"/>
                  </a:ext>
                </a:extLst>
              </a:tr>
            </a:tbl>
          </a:graphicData>
        </a:graphic>
      </p:graphicFrame>
      <p:grpSp>
        <p:nvGrpSpPr>
          <p:cNvPr id="4" name="Agrupar 3">
            <a:extLst>
              <a:ext uri="{FF2B5EF4-FFF2-40B4-BE49-F238E27FC236}">
                <a16:creationId xmlns:a16="http://schemas.microsoft.com/office/drawing/2014/main" id="{63418D60-E083-4444-8F6F-F7AA628A694D}"/>
              </a:ext>
            </a:extLst>
          </p:cNvPr>
          <p:cNvGrpSpPr/>
          <p:nvPr/>
        </p:nvGrpSpPr>
        <p:grpSpPr>
          <a:xfrm>
            <a:off x="123091" y="1946477"/>
            <a:ext cx="5780079" cy="3530851"/>
            <a:chOff x="112583" y="1068309"/>
            <a:chExt cx="5780079" cy="3530851"/>
          </a:xfrm>
        </p:grpSpPr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49310723-FC18-464F-B869-5B8E9FBA9F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9391" t="49865" r="20501" b="28182"/>
            <a:stretch/>
          </p:blipFill>
          <p:spPr>
            <a:xfrm>
              <a:off x="112583" y="1068309"/>
              <a:ext cx="5780079" cy="3530851"/>
            </a:xfrm>
            <a:prstGeom prst="rect">
              <a:avLst/>
            </a:prstGeom>
            <a:ln w="190500" cap="sq">
              <a:solidFill>
                <a:srgbClr val="C8C6BD"/>
              </a:solidFill>
              <a:prstDash val="solid"/>
              <a:miter lim="800000"/>
            </a:ln>
            <a:effectLst>
              <a:outerShdw blurRad="254000" algn="bl" rotWithShape="0">
                <a:srgbClr val="000000">
                  <a:alpha val="43000"/>
                </a:srgbClr>
              </a:outerShdw>
            </a:effectLst>
            <a:scene3d>
              <a:camera prst="perspectiveFront" fov="5400000"/>
              <a:lightRig rig="threePt" dir="t">
                <a:rot lat="0" lon="0" rev="21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6E32F544-F8C4-4C34-8D89-0ABBD2EAA8C4}"/>
                </a:ext>
              </a:extLst>
            </p:cNvPr>
            <p:cNvSpPr txBox="1"/>
            <p:nvPr/>
          </p:nvSpPr>
          <p:spPr>
            <a:xfrm>
              <a:off x="2494975" y="4106271"/>
              <a:ext cx="1254189" cy="369332"/>
            </a:xfrm>
            <a:prstGeom prst="rect">
              <a:avLst/>
            </a:prstGeom>
            <a:solidFill>
              <a:srgbClr val="4E6862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pt-BR" b="1" dirty="0"/>
                <a:t>Vitória / ES</a:t>
              </a:r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E9E83A0E-D0A6-4A04-B880-CEBC80D856F6}"/>
              </a:ext>
            </a:extLst>
          </p:cNvPr>
          <p:cNvGrpSpPr/>
          <p:nvPr/>
        </p:nvGrpSpPr>
        <p:grpSpPr>
          <a:xfrm>
            <a:off x="4363848" y="2545573"/>
            <a:ext cx="6277782" cy="3756497"/>
            <a:chOff x="4363848" y="2545573"/>
            <a:chExt cx="6277782" cy="3756497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FCDF83EE-5B22-4B76-818F-EEC91233E0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67750" t="41856" r="18147" b="28136"/>
            <a:stretch/>
          </p:blipFill>
          <p:spPr>
            <a:xfrm>
              <a:off x="4363848" y="2545573"/>
              <a:ext cx="6277782" cy="3756497"/>
            </a:xfrm>
            <a:prstGeom prst="rect">
              <a:avLst/>
            </a:prstGeom>
            <a:ln w="190500" cap="sq">
              <a:solidFill>
                <a:srgbClr val="C8C6BD"/>
              </a:solidFill>
              <a:prstDash val="solid"/>
              <a:miter lim="800000"/>
            </a:ln>
            <a:effectLst>
              <a:outerShdw blurRad="254000" algn="bl" rotWithShape="0">
                <a:srgbClr val="000000">
                  <a:alpha val="43000"/>
                </a:srgbClr>
              </a:outerShdw>
            </a:effectLst>
            <a:scene3d>
              <a:camera prst="perspectiveFront" fov="5400000"/>
              <a:lightRig rig="threePt" dir="t">
                <a:rot lat="0" lon="0" rev="21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613385E3-134B-41AE-AAED-7E5AA2DF84F2}"/>
                </a:ext>
              </a:extLst>
            </p:cNvPr>
            <p:cNvSpPr txBox="1"/>
            <p:nvPr/>
          </p:nvSpPr>
          <p:spPr>
            <a:xfrm>
              <a:off x="7012469" y="5812425"/>
              <a:ext cx="1204753" cy="369332"/>
            </a:xfrm>
            <a:prstGeom prst="rect">
              <a:avLst/>
            </a:prstGeom>
            <a:solidFill>
              <a:srgbClr val="4E6862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pt-BR" b="1" dirty="0"/>
                <a:t>Recife / PE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1291222B-D35C-4307-9B72-8775333D5A3A}"/>
              </a:ext>
            </a:extLst>
          </p:cNvPr>
          <p:cNvGrpSpPr/>
          <p:nvPr/>
        </p:nvGrpSpPr>
        <p:grpSpPr>
          <a:xfrm>
            <a:off x="386079" y="2340952"/>
            <a:ext cx="7383007" cy="4165738"/>
            <a:chOff x="536563" y="1602464"/>
            <a:chExt cx="7383007" cy="4165738"/>
          </a:xfrm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726337F2-214E-4820-A4A2-9CA0424DA3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7718" t="34650" r="18025" b="36747"/>
            <a:stretch/>
          </p:blipFill>
          <p:spPr>
            <a:xfrm>
              <a:off x="536563" y="1602464"/>
              <a:ext cx="7383007" cy="4165738"/>
            </a:xfrm>
            <a:prstGeom prst="rect">
              <a:avLst/>
            </a:prstGeom>
            <a:ln w="190500" cap="sq">
              <a:solidFill>
                <a:srgbClr val="C8C6BD"/>
              </a:solidFill>
              <a:prstDash val="solid"/>
              <a:miter lim="800000"/>
            </a:ln>
            <a:effectLst>
              <a:outerShdw blurRad="254000" algn="bl" rotWithShape="0">
                <a:srgbClr val="000000">
                  <a:alpha val="43000"/>
                </a:srgbClr>
              </a:outerShdw>
            </a:effectLst>
            <a:scene3d>
              <a:camera prst="perspectiveFront" fov="5400000"/>
              <a:lightRig rig="threePt" dir="t">
                <a:rot lat="0" lon="0" rev="21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4908C7D6-F9F4-427A-8DBB-FEB50F624BD3}"/>
                </a:ext>
              </a:extLst>
            </p:cNvPr>
            <p:cNvSpPr txBox="1"/>
            <p:nvPr/>
          </p:nvSpPr>
          <p:spPr>
            <a:xfrm>
              <a:off x="3773851" y="5219130"/>
              <a:ext cx="1241430" cy="369332"/>
            </a:xfrm>
            <a:prstGeom prst="rect">
              <a:avLst/>
            </a:prstGeom>
            <a:solidFill>
              <a:srgbClr val="4E6862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pt-BR" b="1" dirty="0"/>
                <a:t>Belém / PA</a:t>
              </a: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A42E6739-FD26-4A16-ADD6-889A3170CC95}"/>
              </a:ext>
            </a:extLst>
          </p:cNvPr>
          <p:cNvGrpSpPr/>
          <p:nvPr/>
        </p:nvGrpSpPr>
        <p:grpSpPr>
          <a:xfrm>
            <a:off x="3946241" y="1945420"/>
            <a:ext cx="6378394" cy="4741782"/>
            <a:chOff x="4313542" y="1937176"/>
            <a:chExt cx="6378394" cy="4741782"/>
          </a:xfrm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BDF0126A-D92B-450C-9E95-8FA4584188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67751" t="26633" r="17869" b="35357"/>
            <a:stretch/>
          </p:blipFill>
          <p:spPr>
            <a:xfrm>
              <a:off x="4313542" y="1937176"/>
              <a:ext cx="6378394" cy="4741782"/>
            </a:xfrm>
            <a:prstGeom prst="rect">
              <a:avLst/>
            </a:prstGeom>
            <a:ln w="190500" cap="sq">
              <a:solidFill>
                <a:srgbClr val="C8C6BD"/>
              </a:solidFill>
              <a:prstDash val="solid"/>
              <a:miter lim="800000"/>
            </a:ln>
            <a:effectLst>
              <a:outerShdw blurRad="254000" algn="bl" rotWithShape="0">
                <a:srgbClr val="000000">
                  <a:alpha val="43000"/>
                </a:srgbClr>
              </a:outerShdw>
            </a:effectLst>
            <a:scene3d>
              <a:camera prst="perspectiveFront" fov="5400000"/>
              <a:lightRig rig="threePt" dir="t">
                <a:rot lat="0" lon="0" rev="21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3076533E-60D7-483A-877A-E184775CEF7A}"/>
                </a:ext>
              </a:extLst>
            </p:cNvPr>
            <p:cNvSpPr txBox="1"/>
            <p:nvPr/>
          </p:nvSpPr>
          <p:spPr>
            <a:xfrm>
              <a:off x="7151518" y="6124048"/>
              <a:ext cx="1426994" cy="369332"/>
            </a:xfrm>
            <a:prstGeom prst="rect">
              <a:avLst/>
            </a:prstGeom>
            <a:solidFill>
              <a:srgbClr val="4E6862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pt-BR" b="1" dirty="0"/>
                <a:t>Goiânia / GO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804C2967-653D-4CE8-A9B1-95DEFBE1A160}"/>
              </a:ext>
            </a:extLst>
          </p:cNvPr>
          <p:cNvGrpSpPr/>
          <p:nvPr/>
        </p:nvGrpSpPr>
        <p:grpSpPr>
          <a:xfrm>
            <a:off x="490690" y="2481330"/>
            <a:ext cx="5186134" cy="3884981"/>
            <a:chOff x="490690" y="2481330"/>
            <a:chExt cx="5186134" cy="3884981"/>
          </a:xfrm>
        </p:grpSpPr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0DC33411-A9BC-4ABF-B818-014065D21F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67802" t="36325" r="17757" b="25213"/>
            <a:stretch/>
          </p:blipFill>
          <p:spPr>
            <a:xfrm>
              <a:off x="490690" y="2481330"/>
              <a:ext cx="5186134" cy="3884981"/>
            </a:xfrm>
            <a:prstGeom prst="rect">
              <a:avLst/>
            </a:prstGeom>
            <a:ln w="190500" cap="sq">
              <a:solidFill>
                <a:srgbClr val="C8C6BD"/>
              </a:solidFill>
              <a:prstDash val="solid"/>
              <a:miter lim="800000"/>
            </a:ln>
            <a:effectLst>
              <a:outerShdw blurRad="254000" algn="bl" rotWithShape="0">
                <a:srgbClr val="000000">
                  <a:alpha val="43000"/>
                </a:srgbClr>
              </a:outerShdw>
            </a:effectLst>
            <a:scene3d>
              <a:camera prst="perspectiveFront" fov="5400000"/>
              <a:lightRig rig="threePt" dir="t">
                <a:rot lat="0" lon="0" rev="21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7ACA29AD-A6AF-45C4-B090-86BAF37A7E1E}"/>
                </a:ext>
              </a:extLst>
            </p:cNvPr>
            <p:cNvSpPr txBox="1"/>
            <p:nvPr/>
          </p:nvSpPr>
          <p:spPr>
            <a:xfrm>
              <a:off x="2505483" y="5807289"/>
              <a:ext cx="1495281" cy="369332"/>
            </a:xfrm>
            <a:prstGeom prst="rect">
              <a:avLst/>
            </a:prstGeom>
            <a:solidFill>
              <a:srgbClr val="4E6862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pt-BR" b="1" dirty="0"/>
                <a:t>Fortaleza / 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200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sultado de imagem para proteÃ§Ã£o social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5"/>
          <a:stretch/>
        </p:blipFill>
        <p:spPr bwMode="auto">
          <a:xfrm>
            <a:off x="9525" y="-5335"/>
            <a:ext cx="11387440" cy="686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9525" y="1309"/>
            <a:ext cx="12201526" cy="6866139"/>
          </a:xfrm>
          <a:prstGeom prst="rect">
            <a:avLst/>
          </a:prstGeom>
          <a:solidFill>
            <a:srgbClr val="3A575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FEFE370-799F-47D5-AB56-FBDE312E2F8F}"/>
              </a:ext>
            </a:extLst>
          </p:cNvPr>
          <p:cNvSpPr/>
          <p:nvPr/>
        </p:nvSpPr>
        <p:spPr>
          <a:xfrm>
            <a:off x="10233622" y="-8139"/>
            <a:ext cx="1958377" cy="686613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E025E0C8-2590-495D-93FA-0D6981EB29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4140" t="39772" r="15374" b="18990"/>
          <a:stretch/>
        </p:blipFill>
        <p:spPr>
          <a:xfrm>
            <a:off x="10522516" y="3770871"/>
            <a:ext cx="1384352" cy="438702"/>
          </a:xfrm>
          <a:prstGeom prst="rect">
            <a:avLst/>
          </a:prstGeom>
          <a:effectLst/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349C3F6-DF46-4529-B2EB-6A3DF0FC051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492" y="1765599"/>
            <a:ext cx="1672702" cy="1659330"/>
          </a:xfrm>
          <a:prstGeom prst="rect">
            <a:avLst/>
          </a:prstGeom>
        </p:spPr>
      </p:pic>
      <p:sp>
        <p:nvSpPr>
          <p:cNvPr id="13" name="Título 2">
            <a:extLst>
              <a:ext uri="{FF2B5EF4-FFF2-40B4-BE49-F238E27FC236}">
                <a16:creationId xmlns:a16="http://schemas.microsoft.com/office/drawing/2014/main" id="{B383E346-35DF-49BB-880A-0700E329C46A}"/>
              </a:ext>
            </a:extLst>
          </p:cNvPr>
          <p:cNvSpPr txBox="1">
            <a:spLocks/>
          </p:cNvSpPr>
          <p:nvPr/>
        </p:nvSpPr>
        <p:spPr>
          <a:xfrm>
            <a:off x="123091" y="120781"/>
            <a:ext cx="9214339" cy="5356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Seleção de Municípios – em frente brasil</a:t>
            </a:r>
            <a:endParaRPr lang="pt-BR" sz="3200" cap="small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7B3C65C-6E34-4D7D-BAA6-E3F25AB69949}"/>
              </a:ext>
            </a:extLst>
          </p:cNvPr>
          <p:cNvSpPr txBox="1"/>
          <p:nvPr/>
        </p:nvSpPr>
        <p:spPr>
          <a:xfrm>
            <a:off x="-3218" y="1793527"/>
            <a:ext cx="9936807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bg1"/>
                </a:solidFill>
              </a:rPr>
              <a:t>Considerando que no início do ano </a:t>
            </a:r>
            <a:r>
              <a:rPr lang="pt-BR" sz="2600" dirty="0">
                <a:solidFill>
                  <a:srgbClr val="FF9900"/>
                </a:solidFill>
              </a:rPr>
              <a:t>Fortaleza/CE </a:t>
            </a:r>
            <a:r>
              <a:rPr lang="pt-BR" sz="2600" dirty="0">
                <a:solidFill>
                  <a:schemeClr val="bg1"/>
                </a:solidFill>
              </a:rPr>
              <a:t>era palco de ações de organizações criminosas e já contava com apoio da </a:t>
            </a:r>
            <a:r>
              <a:rPr lang="pt-BR" sz="2600" dirty="0">
                <a:solidFill>
                  <a:srgbClr val="FF9900"/>
                </a:solidFill>
              </a:rPr>
              <a:t>Secretaria Nacional de Segurança Pública</a:t>
            </a:r>
            <a:r>
              <a:rPr lang="pt-BR" sz="2600" dirty="0">
                <a:solidFill>
                  <a:schemeClr val="bg1"/>
                </a:solidFill>
              </a:rPr>
              <a:t>, através do emprego da Força Nacional, ponderou-se, então, a possibilidade de contemplação do Município de </a:t>
            </a:r>
            <a:r>
              <a:rPr lang="pt-BR" sz="2600" dirty="0">
                <a:solidFill>
                  <a:srgbClr val="FF9900"/>
                </a:solidFill>
              </a:rPr>
              <a:t>Maracanaú-CE </a:t>
            </a:r>
            <a:r>
              <a:rPr lang="pt-BR" sz="2600" dirty="0">
                <a:solidFill>
                  <a:schemeClr val="bg1"/>
                </a:solidFill>
              </a:rPr>
              <a:t>na Região Metropolitana, cuja média ponderada da taxa de homicídios por cem mil habitantes (2015, 2016 e 2017) era a maior da região nordeste.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2600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bg1"/>
                </a:solidFill>
              </a:rPr>
              <a:t>Segundo Atlas da Violência, Maracanaú atingiu no ano de 2018 a maior taxa de homicídios </a:t>
            </a:r>
            <a:r>
              <a:rPr lang="pt-BR" sz="2600" dirty="0">
                <a:solidFill>
                  <a:srgbClr val="FF9900"/>
                </a:solidFill>
              </a:rPr>
              <a:t>do país </a:t>
            </a:r>
            <a:r>
              <a:rPr lang="pt-BR" sz="2600" dirty="0">
                <a:solidFill>
                  <a:schemeClr val="bg1"/>
                </a:solidFill>
              </a:rPr>
              <a:t>para os municípios com mais de cem mil habitantes (145,7).</a:t>
            </a:r>
            <a:endParaRPr lang="pt-BR" sz="2600" dirty="0"/>
          </a:p>
        </p:txBody>
      </p:sp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06D3F04D-7CFE-4047-BBBB-2CD5A06AC8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413590"/>
              </p:ext>
            </p:extLst>
          </p:nvPr>
        </p:nvGraphicFramePr>
        <p:xfrm>
          <a:off x="2231534" y="942164"/>
          <a:ext cx="5780079" cy="566463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{6E25E649-3F16-4E02-A733-19D2CDBF48F0}</a:tableStyleId>
              </a:tblPr>
              <a:tblGrid>
                <a:gridCol w="5780079">
                  <a:extLst>
                    <a:ext uri="{9D8B030D-6E8A-4147-A177-3AD203B41FA5}">
                      <a16:colId xmlns:a16="http://schemas.microsoft.com/office/drawing/2014/main" val="4205977235"/>
                    </a:ext>
                  </a:extLst>
                </a:gridCol>
              </a:tblGrid>
              <a:tr h="566463">
                <a:tc>
                  <a:txBody>
                    <a:bodyPr/>
                    <a:lstStyle/>
                    <a:p>
                      <a:pPr algn="ctr"/>
                      <a:r>
                        <a:rPr lang="pt-BR" sz="2800" cap="all" baseline="0" dirty="0"/>
                        <a:t>Análise da região nordeste</a:t>
                      </a:r>
                    </a:p>
                  </a:txBody>
                  <a:tcPr anchor="ctr">
                    <a:solidFill>
                      <a:srgbClr val="243F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41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4257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sultado de imagem para proteÃ§Ã£o social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5"/>
          <a:stretch/>
        </p:blipFill>
        <p:spPr bwMode="auto">
          <a:xfrm>
            <a:off x="9525" y="-5335"/>
            <a:ext cx="11387440" cy="686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9525" y="1309"/>
            <a:ext cx="12201526" cy="6866139"/>
          </a:xfrm>
          <a:prstGeom prst="rect">
            <a:avLst/>
          </a:prstGeom>
          <a:solidFill>
            <a:srgbClr val="3A575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FEFE370-799F-47D5-AB56-FBDE312E2F8F}"/>
              </a:ext>
            </a:extLst>
          </p:cNvPr>
          <p:cNvSpPr/>
          <p:nvPr/>
        </p:nvSpPr>
        <p:spPr>
          <a:xfrm>
            <a:off x="10233622" y="-8139"/>
            <a:ext cx="1958377" cy="686613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E025E0C8-2590-495D-93FA-0D6981EB29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4140" t="39772" r="15374" b="18990"/>
          <a:stretch/>
        </p:blipFill>
        <p:spPr>
          <a:xfrm>
            <a:off x="10522516" y="3770871"/>
            <a:ext cx="1384352" cy="438702"/>
          </a:xfrm>
          <a:prstGeom prst="rect">
            <a:avLst/>
          </a:prstGeom>
          <a:effectLst/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349C3F6-DF46-4529-B2EB-6A3DF0FC051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492" y="1765599"/>
            <a:ext cx="1672702" cy="1659330"/>
          </a:xfrm>
          <a:prstGeom prst="rect">
            <a:avLst/>
          </a:prstGeom>
        </p:spPr>
      </p:pic>
      <p:sp>
        <p:nvSpPr>
          <p:cNvPr id="13" name="Título 2">
            <a:extLst>
              <a:ext uri="{FF2B5EF4-FFF2-40B4-BE49-F238E27FC236}">
                <a16:creationId xmlns:a16="http://schemas.microsoft.com/office/drawing/2014/main" id="{B383E346-35DF-49BB-880A-0700E329C46A}"/>
              </a:ext>
            </a:extLst>
          </p:cNvPr>
          <p:cNvSpPr txBox="1">
            <a:spLocks/>
          </p:cNvSpPr>
          <p:nvPr/>
        </p:nvSpPr>
        <p:spPr>
          <a:xfrm>
            <a:off x="123091" y="120781"/>
            <a:ext cx="9214339" cy="5356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Seleção de Municípios – em frente brasil</a:t>
            </a:r>
            <a:endParaRPr lang="pt-BR" sz="3200" cap="small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7B3C65C-6E34-4D7D-BAA6-E3F25AB69949}"/>
              </a:ext>
            </a:extLst>
          </p:cNvPr>
          <p:cNvSpPr txBox="1"/>
          <p:nvPr/>
        </p:nvSpPr>
        <p:spPr>
          <a:xfrm>
            <a:off x="581139" y="2109233"/>
            <a:ext cx="906731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bg1"/>
                </a:solidFill>
              </a:rPr>
              <a:t>Ressalta-se que a metodologia para identificação e seleção de possíveis municípios para futura ampliação do projeto está em construção pelo </a:t>
            </a:r>
            <a:r>
              <a:rPr lang="pt-BR" sz="2600" dirty="0">
                <a:solidFill>
                  <a:srgbClr val="FF9900"/>
                </a:solidFill>
              </a:rPr>
              <a:t>Instituto de Pesquisa Econômica Aplicada (Ipea).</a:t>
            </a:r>
          </a:p>
          <a:p>
            <a:pPr algn="just"/>
            <a:endParaRPr lang="pt-BR" sz="2600" dirty="0">
              <a:solidFill>
                <a:srgbClr val="FF99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bg1"/>
                </a:solidFill>
              </a:rPr>
              <a:t>Nesses levantamentos prévios do Ipea, </a:t>
            </a:r>
            <a:r>
              <a:rPr lang="pt-BR" sz="2600" dirty="0">
                <a:solidFill>
                  <a:srgbClr val="FF9900"/>
                </a:solidFill>
              </a:rPr>
              <a:t>Maracanaú</a:t>
            </a:r>
            <a:r>
              <a:rPr lang="pt-BR" sz="2600" dirty="0">
                <a:solidFill>
                  <a:schemeClr val="bg1"/>
                </a:solidFill>
              </a:rPr>
              <a:t> já é identificado como potencial localidade a ser objeto do projeto no que concerne a perspectiva de dados criminais. </a:t>
            </a:r>
            <a:endParaRPr lang="pt-BR" sz="2600" dirty="0"/>
          </a:p>
        </p:txBody>
      </p:sp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06D3F04D-7CFE-4047-BBBB-2CD5A06AC864}"/>
              </a:ext>
            </a:extLst>
          </p:cNvPr>
          <p:cNvGraphicFramePr>
            <a:graphicFrameLocks noGrp="1"/>
          </p:cNvGraphicFramePr>
          <p:nvPr/>
        </p:nvGraphicFramePr>
        <p:xfrm>
          <a:off x="2231534" y="942164"/>
          <a:ext cx="5780079" cy="566463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{6E25E649-3F16-4E02-A733-19D2CDBF48F0}</a:tableStyleId>
              </a:tblPr>
              <a:tblGrid>
                <a:gridCol w="5780079">
                  <a:extLst>
                    <a:ext uri="{9D8B030D-6E8A-4147-A177-3AD203B41FA5}">
                      <a16:colId xmlns:a16="http://schemas.microsoft.com/office/drawing/2014/main" val="4205977235"/>
                    </a:ext>
                  </a:extLst>
                </a:gridCol>
              </a:tblGrid>
              <a:tr h="566463">
                <a:tc>
                  <a:txBody>
                    <a:bodyPr/>
                    <a:lstStyle/>
                    <a:p>
                      <a:pPr algn="ctr"/>
                      <a:r>
                        <a:rPr lang="pt-BR" sz="2800" cap="all" baseline="0" dirty="0"/>
                        <a:t>Análise da região nordeste</a:t>
                      </a:r>
                    </a:p>
                  </a:txBody>
                  <a:tcPr anchor="ctr">
                    <a:solidFill>
                      <a:srgbClr val="243F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41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7002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sultado de imagem para proteÃ§Ã£o social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5"/>
          <a:stretch/>
        </p:blipFill>
        <p:spPr bwMode="auto">
          <a:xfrm>
            <a:off x="9525" y="-5335"/>
            <a:ext cx="11387440" cy="686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9525" y="1309"/>
            <a:ext cx="12201526" cy="6866139"/>
          </a:xfrm>
          <a:prstGeom prst="rect">
            <a:avLst/>
          </a:prstGeom>
          <a:solidFill>
            <a:srgbClr val="3A575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FEFE370-799F-47D5-AB56-FBDE312E2F8F}"/>
              </a:ext>
            </a:extLst>
          </p:cNvPr>
          <p:cNvSpPr/>
          <p:nvPr/>
        </p:nvSpPr>
        <p:spPr>
          <a:xfrm>
            <a:off x="10233622" y="-8139"/>
            <a:ext cx="1958377" cy="686613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E025E0C8-2590-495D-93FA-0D6981EB29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4140" t="39772" r="15374" b="18990"/>
          <a:stretch/>
        </p:blipFill>
        <p:spPr>
          <a:xfrm>
            <a:off x="10522516" y="3770871"/>
            <a:ext cx="1384352" cy="438702"/>
          </a:xfrm>
          <a:prstGeom prst="rect">
            <a:avLst/>
          </a:prstGeom>
          <a:effectLst/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349C3F6-DF46-4529-B2EB-6A3DF0FC051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492" y="1765599"/>
            <a:ext cx="1672702" cy="1659330"/>
          </a:xfrm>
          <a:prstGeom prst="rect">
            <a:avLst/>
          </a:prstGeom>
        </p:spPr>
      </p:pic>
      <p:sp>
        <p:nvSpPr>
          <p:cNvPr id="13" name="Título 2">
            <a:extLst>
              <a:ext uri="{FF2B5EF4-FFF2-40B4-BE49-F238E27FC236}">
                <a16:creationId xmlns:a16="http://schemas.microsoft.com/office/drawing/2014/main" id="{B383E346-35DF-49BB-880A-0700E329C46A}"/>
              </a:ext>
            </a:extLst>
          </p:cNvPr>
          <p:cNvSpPr txBox="1">
            <a:spLocks/>
          </p:cNvSpPr>
          <p:nvPr/>
        </p:nvSpPr>
        <p:spPr>
          <a:xfrm>
            <a:off x="123091" y="120781"/>
            <a:ext cx="9214339" cy="5356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Seleção de Municípios – em frente brasil</a:t>
            </a:r>
            <a:endParaRPr lang="pt-BR" sz="3200" cap="small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7B3C65C-6E34-4D7D-BAA6-E3F25AB69949}"/>
              </a:ext>
            </a:extLst>
          </p:cNvPr>
          <p:cNvSpPr txBox="1"/>
          <p:nvPr/>
        </p:nvSpPr>
        <p:spPr>
          <a:xfrm>
            <a:off x="-3218" y="1793527"/>
            <a:ext cx="993680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bg1"/>
                </a:solidFill>
              </a:rPr>
              <a:t>Assim como nos outros municípios indicados, uma delegação da Secretaria Nacional de Segurança Pública realizou </a:t>
            </a:r>
            <a:r>
              <a:rPr lang="pt-BR" sz="2600" dirty="0">
                <a:solidFill>
                  <a:srgbClr val="FF9900"/>
                </a:solidFill>
              </a:rPr>
              <a:t>visita oficial </a:t>
            </a:r>
            <a:r>
              <a:rPr lang="pt-BR" sz="2600" dirty="0">
                <a:solidFill>
                  <a:schemeClr val="bg1"/>
                </a:solidFill>
              </a:rPr>
              <a:t>ao Ceará. Nos cinco Estados, foram feitos </a:t>
            </a:r>
            <a:r>
              <a:rPr lang="pt-BR" sz="2600" dirty="0">
                <a:solidFill>
                  <a:srgbClr val="FF9900"/>
                </a:solidFill>
              </a:rPr>
              <a:t>contatos prévios </a:t>
            </a:r>
            <a:r>
              <a:rPr lang="pt-BR" sz="2600" dirty="0">
                <a:solidFill>
                  <a:schemeClr val="bg1"/>
                </a:solidFill>
              </a:rPr>
              <a:t>para agendamento de reuniões com os respectivos Governadores e dirigentes de segurança pública.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2600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bg1"/>
                </a:solidFill>
              </a:rPr>
              <a:t>Porém, apenas no Ceará a comitiva </a:t>
            </a:r>
            <a:r>
              <a:rPr lang="pt-BR" sz="2600" dirty="0">
                <a:solidFill>
                  <a:srgbClr val="FF9900"/>
                </a:solidFill>
              </a:rPr>
              <a:t>não foi recebida pelo Governador</a:t>
            </a:r>
            <a:r>
              <a:rPr lang="pt-BR" sz="2600" dirty="0">
                <a:solidFill>
                  <a:schemeClr val="bg1"/>
                </a:solidFill>
              </a:rPr>
              <a:t>, havendo desencontros e alterações intempestivas quanto ao local da reunião e seus participantes, entre outros pontos que resultaram na avaliação técnica pela fragilidade de adesão por parte do Estado, frente ao preconizado pelas experiências exitosas que balizaram a concepção do projeto. </a:t>
            </a:r>
          </a:p>
        </p:txBody>
      </p:sp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06D3F04D-7CFE-4047-BBBB-2CD5A06AC864}"/>
              </a:ext>
            </a:extLst>
          </p:cNvPr>
          <p:cNvGraphicFramePr>
            <a:graphicFrameLocks noGrp="1"/>
          </p:cNvGraphicFramePr>
          <p:nvPr/>
        </p:nvGraphicFramePr>
        <p:xfrm>
          <a:off x="2231534" y="942164"/>
          <a:ext cx="5780079" cy="566463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{6E25E649-3F16-4E02-A733-19D2CDBF48F0}</a:tableStyleId>
              </a:tblPr>
              <a:tblGrid>
                <a:gridCol w="5780079">
                  <a:extLst>
                    <a:ext uri="{9D8B030D-6E8A-4147-A177-3AD203B41FA5}">
                      <a16:colId xmlns:a16="http://schemas.microsoft.com/office/drawing/2014/main" val="4205977235"/>
                    </a:ext>
                  </a:extLst>
                </a:gridCol>
              </a:tblGrid>
              <a:tr h="566463">
                <a:tc>
                  <a:txBody>
                    <a:bodyPr/>
                    <a:lstStyle/>
                    <a:p>
                      <a:pPr algn="ctr"/>
                      <a:r>
                        <a:rPr lang="pt-BR" sz="2800" cap="all" baseline="0" dirty="0"/>
                        <a:t>Análise da região nordeste</a:t>
                      </a:r>
                    </a:p>
                  </a:txBody>
                  <a:tcPr anchor="ctr">
                    <a:solidFill>
                      <a:srgbClr val="243F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41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47194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Median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918839E30814FA0DF2DB70EC79DC4" ma:contentTypeVersion="10" ma:contentTypeDescription="Create a new document." ma:contentTypeScope="" ma:versionID="3179475191063de9c4957899c155edd3">
  <xsd:schema xmlns:xsd="http://www.w3.org/2001/XMLSchema" xmlns:xs="http://www.w3.org/2001/XMLSchema" xmlns:p="http://schemas.microsoft.com/office/2006/metadata/properties" xmlns:ns2="adf81da5-8abe-4e1f-a3a3-38dea2cf8fff" xmlns:ns3="b6341e2b-f0f5-4364-8dcf-52918eb1749e" targetNamespace="http://schemas.microsoft.com/office/2006/metadata/properties" ma:root="true" ma:fieldsID="215d88d2ea06ffbec8e1931818bdd23e" ns2:_="" ns3:_="">
    <xsd:import namespace="adf81da5-8abe-4e1f-a3a3-38dea2cf8fff"/>
    <xsd:import namespace="b6341e2b-f0f5-4364-8dcf-52918eb174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f81da5-8abe-4e1f-a3a3-38dea2cf8f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341e2b-f0f5-4364-8dcf-52918eb1749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9D7B39-2F2E-42F1-815E-2F754AD837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7D6738-9408-42C7-A07A-882551B1215C}">
  <ds:schemaRefs>
    <ds:schemaRef ds:uri="http://schemas.microsoft.com/office/2006/documentManagement/types"/>
    <ds:schemaRef ds:uri="http://purl.org/dc/terms/"/>
    <ds:schemaRef ds:uri="adf81da5-8abe-4e1f-a3a3-38dea2cf8fff"/>
    <ds:schemaRef ds:uri="b6341e2b-f0f5-4364-8dcf-52918eb1749e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904B27D-7F19-4AB8-AC2E-F7037EE1AD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f81da5-8abe-4e1f-a3a3-38dea2cf8fff"/>
    <ds:schemaRef ds:uri="b6341e2b-f0f5-4364-8dcf-52918eb174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1558</TotalTime>
  <Words>684</Words>
  <Application>Microsoft Office PowerPoint</Application>
  <PresentationFormat>Widescreen</PresentationFormat>
  <Paragraphs>79</Paragraphs>
  <Slides>12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Franklin Gothic Demi</vt:lpstr>
      <vt:lpstr>Verdana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 Fernando Cajango Pereira</dc:creator>
  <cp:lastModifiedBy>Paulo E. Pires de Carvalho Ortegal</cp:lastModifiedBy>
  <cp:revision>104</cp:revision>
  <dcterms:created xsi:type="dcterms:W3CDTF">2019-07-26T13:50:43Z</dcterms:created>
  <dcterms:modified xsi:type="dcterms:W3CDTF">2019-11-06T18:40:25Z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0x010100B72918839E30814FA0DF2DB70EC79DC4</vt:lpwstr>
  </property>
</Properties>
</file>