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309" r:id="rId3"/>
    <p:sldId id="311" r:id="rId4"/>
    <p:sldId id="310" r:id="rId5"/>
    <p:sldId id="308" r:id="rId6"/>
    <p:sldId id="312" r:id="rId7"/>
    <p:sldId id="313" r:id="rId8"/>
    <p:sldId id="274" r:id="rId9"/>
    <p:sldId id="301" r:id="rId10"/>
    <p:sldId id="294" r:id="rId11"/>
    <p:sldId id="279" r:id="rId12"/>
    <p:sldId id="281" r:id="rId13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Planilha_do_Microsoft_Office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Planilha_do_Microsoft_Office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Plan1!$B$1</c:f>
              <c:strCache>
                <c:ptCount val="1"/>
                <c:pt idx="0">
                  <c:v>Policiais Civis e Militares</c:v>
                </c:pt>
              </c:strCache>
            </c:strRef>
          </c:tx>
          <c:cat>
            <c:numRef>
              <c:f>Plan1!$A$2:$A$3</c:f>
              <c:numCache>
                <c:formatCode>General</c:formatCode>
                <c:ptCount val="2"/>
                <c:pt idx="0">
                  <c:v>2017</c:v>
                </c:pt>
                <c:pt idx="1">
                  <c:v>2018</c:v>
                </c:pt>
              </c:numCache>
            </c:numRef>
          </c:cat>
          <c:val>
            <c:numRef>
              <c:f>Plan1!$B$2:$B$3</c:f>
              <c:numCache>
                <c:formatCode>General</c:formatCode>
                <c:ptCount val="2"/>
                <c:pt idx="0">
                  <c:v>73</c:v>
                </c:pt>
                <c:pt idx="1">
                  <c:v>104</c:v>
                </c:pt>
              </c:numCache>
            </c:numRef>
          </c:val>
        </c:ser>
        <c:axId val="83473536"/>
        <c:axId val="83475072"/>
      </c:barChart>
      <c:catAx>
        <c:axId val="83473536"/>
        <c:scaling>
          <c:orientation val="minMax"/>
        </c:scaling>
        <c:axPos val="b"/>
        <c:numFmt formatCode="General" sourceLinked="1"/>
        <c:tickLblPos val="nextTo"/>
        <c:crossAx val="83475072"/>
        <c:crosses val="autoZero"/>
        <c:auto val="1"/>
        <c:lblAlgn val="ctr"/>
        <c:lblOffset val="100"/>
      </c:catAx>
      <c:valAx>
        <c:axId val="83475072"/>
        <c:scaling>
          <c:orientation val="minMax"/>
        </c:scaling>
        <c:axPos val="l"/>
        <c:majorGridlines/>
        <c:numFmt formatCode="General" sourceLinked="1"/>
        <c:tickLblPos val="nextTo"/>
        <c:crossAx val="8347353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title>
      <c:tx>
        <c:rich>
          <a:bodyPr/>
          <a:lstStyle/>
          <a:p>
            <a:pPr>
              <a:defRPr sz="3200"/>
            </a:pPr>
            <a:r>
              <a:rPr lang="en-US" sz="3200" dirty="0" smtClean="0"/>
              <a:t>CORPORAÇÕES – SP</a:t>
            </a:r>
          </a:p>
          <a:p>
            <a:pPr>
              <a:defRPr sz="3200"/>
            </a:pPr>
            <a:r>
              <a:rPr lang="en-US" sz="2800" dirty="0" smtClean="0"/>
              <a:t>2017 E 2018</a:t>
            </a:r>
            <a:endParaRPr lang="en-US" sz="2800" dirty="0"/>
          </a:p>
        </c:rich>
      </c:tx>
      <c:layout>
        <c:manualLayout>
          <c:xMode val="edge"/>
          <c:yMode val="edge"/>
          <c:x val="0.27079271536157234"/>
          <c:y val="0"/>
        </c:manualLayout>
      </c:layout>
    </c:title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Plan1!$B$1</c:f>
              <c:strCache>
                <c:ptCount val="1"/>
                <c:pt idx="0">
                  <c:v>Vendas</c:v>
                </c:pt>
              </c:strCache>
            </c:strRef>
          </c:tx>
          <c:cat>
            <c:strRef>
              <c:f>Plan1!$A$2:$A$3</c:f>
              <c:strCache>
                <c:ptCount val="2"/>
                <c:pt idx="0">
                  <c:v>Policiais Militares</c:v>
                </c:pt>
                <c:pt idx="1">
                  <c:v>Policiais Civis</c:v>
                </c:pt>
              </c:strCache>
            </c:strRef>
          </c:cat>
          <c:val>
            <c:numRef>
              <c:f>Plan1!$B$2:$B$3</c:f>
              <c:numCache>
                <c:formatCode>General</c:formatCode>
                <c:ptCount val="2"/>
                <c:pt idx="0">
                  <c:v>36</c:v>
                </c:pt>
                <c:pt idx="1">
                  <c:v>17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944665304179885"/>
          <c:y val="0.44697291849367782"/>
          <c:w val="0.31877558162322583"/>
          <c:h val="0.21503847978553325"/>
        </c:manualLayout>
      </c:layout>
    </c:legend>
    <c:plotVisOnly val="1"/>
  </c:chart>
  <c:txPr>
    <a:bodyPr/>
    <a:lstStyle/>
    <a:p>
      <a:pPr>
        <a:defRPr sz="1800"/>
      </a:pPr>
      <a:endParaRPr lang="pt-BR"/>
    </a:p>
  </c:txPr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0.47321</cdr:x>
      <cdr:y>0.08451</cdr:y>
    </cdr:from>
    <cdr:to>
      <cdr:x>0.5625</cdr:x>
      <cdr:y>0.15732</cdr:y>
    </cdr:to>
    <cdr:sp macro="" textlink="">
      <cdr:nvSpPr>
        <cdr:cNvPr id="2" name="CaixaDeTexto 4"/>
        <cdr:cNvSpPr txBox="1"/>
      </cdr:nvSpPr>
      <cdr:spPr>
        <a:xfrm xmlns:a="http://schemas.openxmlformats.org/drawingml/2006/main">
          <a:off x="3786214" y="428628"/>
          <a:ext cx="714380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pPr algn="ctr"/>
          <a:r>
            <a:rPr lang="pt-BR" dirty="0" smtClean="0"/>
            <a:t>104</a:t>
          </a:r>
          <a:endParaRPr lang="pt-BR" dirty="0"/>
        </a:p>
      </cdr:txBody>
    </cdr:sp>
  </cdr:relSizeAnchor>
  <cdr:relSizeAnchor xmlns:cdr="http://schemas.openxmlformats.org/drawingml/2006/chartDrawing">
    <cdr:from>
      <cdr:x>0.8125</cdr:x>
      <cdr:y>0.71831</cdr:y>
    </cdr:from>
    <cdr:to>
      <cdr:x>0.89286</cdr:x>
      <cdr:y>0.97183</cdr:y>
    </cdr:to>
    <cdr:sp macro="" textlink="">
      <cdr:nvSpPr>
        <cdr:cNvPr id="3" name="Seta para cima 2"/>
        <cdr:cNvSpPr/>
      </cdr:nvSpPr>
      <cdr:spPr>
        <a:xfrm xmlns:a="http://schemas.openxmlformats.org/drawingml/2006/main">
          <a:off x="6500858" y="3643338"/>
          <a:ext cx="642942" cy="1285884"/>
        </a:xfrm>
        <a:prstGeom xmlns:a="http://schemas.openxmlformats.org/drawingml/2006/main" prst="up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</cdr:x>
      <cdr:y>0.33784</cdr:y>
    </cdr:from>
    <cdr:to>
      <cdr:x>0.29</cdr:x>
      <cdr:y>0.40541</cdr:y>
    </cdr:to>
    <cdr:sp macro="" textlink="">
      <cdr:nvSpPr>
        <cdr:cNvPr id="2" name="CaixaDeTexto 1"/>
        <cdr:cNvSpPr txBox="1"/>
      </cdr:nvSpPr>
      <cdr:spPr>
        <a:xfrm xmlns:a="http://schemas.openxmlformats.org/drawingml/2006/main">
          <a:off x="1071570" y="1785950"/>
          <a:ext cx="1000132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/>
        <a:p xmlns:a="http://schemas.openxmlformats.org/drawingml/2006/main">
          <a:r>
            <a:rPr lang="pt-BR" sz="4000" dirty="0" smtClean="0"/>
            <a:t>17</a:t>
          </a:r>
          <a:endParaRPr lang="pt-BR" sz="4000" dirty="0"/>
        </a:p>
      </cdr:txBody>
    </cdr:sp>
  </cdr:relSizeAnchor>
  <cdr:relSizeAnchor xmlns:cdr="http://schemas.openxmlformats.org/drawingml/2006/chartDrawing">
    <cdr:from>
      <cdr:x>0.43</cdr:x>
      <cdr:y>0.45946</cdr:y>
    </cdr:from>
    <cdr:to>
      <cdr:x>0.57</cdr:x>
      <cdr:y>0.52703</cdr:y>
    </cdr:to>
    <cdr:sp macro="" textlink="">
      <cdr:nvSpPr>
        <cdr:cNvPr id="3" name="CaixaDeTexto 1"/>
        <cdr:cNvSpPr txBox="1"/>
      </cdr:nvSpPr>
      <cdr:spPr>
        <a:xfrm xmlns:a="http://schemas.openxmlformats.org/drawingml/2006/main">
          <a:off x="3071834" y="2428892"/>
          <a:ext cx="1000132" cy="357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Calibri"/>
            </a:defRPr>
          </a:lvl1pPr>
          <a:lvl2pPr marL="457200" indent="0">
            <a:defRPr sz="1100">
              <a:latin typeface="Calibri"/>
            </a:defRPr>
          </a:lvl2pPr>
          <a:lvl3pPr marL="914400" indent="0">
            <a:defRPr sz="1100">
              <a:latin typeface="Calibri"/>
            </a:defRPr>
          </a:lvl3pPr>
          <a:lvl4pPr marL="1371600" indent="0">
            <a:defRPr sz="1100">
              <a:latin typeface="Calibri"/>
            </a:defRPr>
          </a:lvl4pPr>
          <a:lvl5pPr marL="1828800" indent="0">
            <a:defRPr sz="1100">
              <a:latin typeface="Calibri"/>
            </a:defRPr>
          </a:lvl5pPr>
          <a:lvl6pPr marL="2286000" indent="0">
            <a:defRPr sz="1100">
              <a:latin typeface="Calibri"/>
            </a:defRPr>
          </a:lvl6pPr>
          <a:lvl7pPr marL="2743200" indent="0">
            <a:defRPr sz="1100">
              <a:latin typeface="Calibri"/>
            </a:defRPr>
          </a:lvl7pPr>
          <a:lvl8pPr marL="3200400" indent="0">
            <a:defRPr sz="1100">
              <a:latin typeface="Calibri"/>
            </a:defRPr>
          </a:lvl8pPr>
          <a:lvl9pPr marL="3657600" indent="0">
            <a:defRPr sz="1100">
              <a:latin typeface="Calibri"/>
            </a:defRPr>
          </a:lvl9pPr>
        </a:lstStyle>
        <a:p xmlns:a="http://schemas.openxmlformats.org/drawingml/2006/main">
          <a:r>
            <a:rPr lang="pt-BR" sz="4000" dirty="0" smtClean="0"/>
            <a:t>36</a:t>
          </a:r>
          <a:endParaRPr lang="pt-BR" sz="4000" dirty="0"/>
        </a:p>
      </cdr:txBody>
    </cdr:sp>
  </cdr:relSizeAnchor>
  <cdr:relSizeAnchor xmlns:cdr="http://schemas.openxmlformats.org/drawingml/2006/chartDrawing">
    <cdr:from>
      <cdr:x>0</cdr:x>
      <cdr:y>0.2027</cdr:y>
    </cdr:from>
    <cdr:to>
      <cdr:x>0.09</cdr:x>
      <cdr:y>0.27257</cdr:y>
    </cdr:to>
    <cdr:sp macro="" textlink="">
      <cdr:nvSpPr>
        <cdr:cNvPr id="4" name="CaixaDeTexto 5"/>
        <cdr:cNvSpPr txBox="1"/>
      </cdr:nvSpPr>
      <cdr:spPr>
        <a:xfrm xmlns:a="http://schemas.openxmlformats.org/drawingml/2006/main">
          <a:off x="0" y="1071570"/>
          <a:ext cx="642942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pt-BR"/>
          </a:defPPr>
          <a:lvl1pPr marL="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1pPr>
          <a:lvl2pPr marL="457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2pPr>
          <a:lvl3pPr marL="914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3pPr>
          <a:lvl4pPr marL="1371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4pPr>
          <a:lvl5pPr marL="18288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5pPr>
          <a:lvl6pPr marL="22860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6pPr>
          <a:lvl7pPr marL="27432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7pPr>
          <a:lvl8pPr marL="32004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8pPr>
          <a:lvl9pPr marL="3657600" algn="l" defTabSz="914400" rtl="0" eaLnBrk="1" latinLnBrk="0" hangingPunct="1">
            <a:defRPr sz="1800" kern="1200">
              <a:solidFill>
                <a:sysClr val="windowText" lastClr="000000"/>
              </a:solidFill>
              <a:latin typeface="Calibri"/>
            </a:defRPr>
          </a:lvl9pPr>
        </a:lstStyle>
        <a:p xmlns:a="http://schemas.openxmlformats.org/drawingml/2006/main">
          <a:r>
            <a:rPr lang="pt-BR" dirty="0" smtClean="0"/>
            <a:t>32%</a:t>
          </a:r>
          <a:endParaRPr lang="pt-BR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94084-56C6-44C7-8DE6-C259C980CC98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0E824D-B20B-4CB0-A23D-B59A90D9EAF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4690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4527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94000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3722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394641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0481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1321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76894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18794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66679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7027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9115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6833B8-2414-4481-A80B-D3DB946BCC52}" type="datetimeFigureOut">
              <a:rPr lang="pt-BR" smtClean="0"/>
              <a:pPr/>
              <a:t>29/10/2019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51B594-DD3A-4A55-AA47-49CC2EA9FB8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675733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V&#237;deos%20Apoio/Bial%20Editado.mp4" TargetMode="Externa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V&#237;deos%20Apoio/Curso%20de%20Abordagem%20a%20Tentativas%20de%20Suic&#237;dio.mp4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V&#237;deos%20Apoio/N&#227;o%20&#233;%20uma%20trag&#233;dia.mp4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V&#237;deos%20Apoio/Bial.mp4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hyperlink" Target="V&#237;deos%20Apoio/Bial.mp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V&#237;deos%20Apoio/Bial.mp4" TargetMode="Externa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5" Type="http://schemas.openxmlformats.org/officeDocument/2006/relationships/hyperlink" Target="V&#237;deos%20Apoio/Bial.mp4" TargetMode="Externa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V&#237;deos%20Apoio/Bial.mp4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diogenes\Desktop\LIVRO\Fotos\Abordagem a suicida-NOVO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57356" y="214290"/>
            <a:ext cx="5442288" cy="485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357290" y="5357826"/>
            <a:ext cx="68224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O FENÔMENO SUICIDA NAS POLÍCIAS DO BRASIL- UM OLHAR HUMANIZADO</a:t>
            </a:r>
            <a:endParaRPr lang="pt-BR" sz="3200" b="1" dirty="0"/>
          </a:p>
        </p:txBody>
      </p:sp>
    </p:spTree>
    <p:extLst>
      <p:ext uri="{BB962C8B-B14F-4D97-AF65-F5344CB8AC3E}">
        <p14:creationId xmlns:p14="http://schemas.microsoft.com/office/powerpoint/2010/main" xmlns="" val="1855208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43608" y="44624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prstClr val="black"/>
                </a:solidFill>
              </a:rPr>
              <a:t>O CURSO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55576" y="1196752"/>
            <a:ext cx="691276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b="1" dirty="0"/>
              <a:t># 11 Cursos já efetuados</a:t>
            </a:r>
          </a:p>
          <a:p>
            <a:r>
              <a:rPr lang="pt-BR" sz="3200" b="1" dirty="0"/>
              <a:t># 302 abordadores em SP</a:t>
            </a:r>
          </a:p>
          <a:p>
            <a:r>
              <a:rPr lang="pt-BR" sz="3200" b="1" dirty="0"/>
              <a:t># 66 em outros Estados</a:t>
            </a:r>
          </a:p>
          <a:p>
            <a:r>
              <a:rPr lang="pt-BR" sz="3200" b="1" dirty="0"/>
              <a:t># Processo Seletivo Técnico</a:t>
            </a:r>
          </a:p>
          <a:p>
            <a:r>
              <a:rPr lang="pt-BR" sz="3200" b="1" dirty="0"/>
              <a:t># Meta para 2019- 04 cursos</a:t>
            </a:r>
          </a:p>
          <a:p>
            <a:r>
              <a:rPr lang="pt-BR" sz="3200" b="1" dirty="0"/>
              <a:t>#Estados que seguem a doutrina de SP:</a:t>
            </a:r>
          </a:p>
          <a:p>
            <a:r>
              <a:rPr lang="pt-BR" sz="3200" b="1" dirty="0"/>
              <a:t> </a:t>
            </a:r>
            <a:r>
              <a:rPr lang="pt-BR" sz="2800" b="1" dirty="0"/>
              <a:t>RS, PR, RJ, </a:t>
            </a:r>
            <a:r>
              <a:rPr lang="pt-BR" sz="2800" b="1" dirty="0" smtClean="0"/>
              <a:t>MS,BA,MA,ES,DF,PB,MG,SC </a:t>
            </a:r>
            <a:r>
              <a:rPr lang="pt-BR" sz="2800" b="1" dirty="0"/>
              <a:t>e RR.</a:t>
            </a:r>
          </a:p>
          <a:p>
            <a:r>
              <a:rPr lang="pt-BR" sz="2800" b="1" dirty="0"/>
              <a:t>#Corporações: CPTM-SP; </a:t>
            </a:r>
            <a:r>
              <a:rPr lang="pt-BR" sz="2800" b="1" dirty="0" smtClean="0"/>
              <a:t>ETEC; </a:t>
            </a:r>
            <a:r>
              <a:rPr lang="pt-BR" sz="2800" b="1" dirty="0" err="1"/>
              <a:t>Metrô-SP</a:t>
            </a:r>
            <a:r>
              <a:rPr lang="pt-BR" sz="2800" b="1" dirty="0"/>
              <a:t>; CCR; CVV; ABEPS, VITA ALERE</a:t>
            </a:r>
          </a:p>
          <a:p>
            <a:endParaRPr lang="pt-BR" sz="3200" b="1" dirty="0"/>
          </a:p>
        </p:txBody>
      </p:sp>
      <p:pic>
        <p:nvPicPr>
          <p:cNvPr id="4" name="Picture 3" descr="C:\Users\diogenes\Desktop\LIVRO\Fotos\Abordagem a suicida-NO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7227" y="5829775"/>
            <a:ext cx="1021277" cy="9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6354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43608" y="44624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 smtClean="0">
                <a:solidFill>
                  <a:prstClr val="black"/>
                </a:solidFill>
              </a:rPr>
              <a:t>O PRIMEIRO CURSO DE ABORDAGEM NO BRASIL-2015</a:t>
            </a:r>
            <a:endParaRPr lang="pt-BR" sz="3600" b="1" dirty="0">
              <a:solidFill>
                <a:prstClr val="black"/>
              </a:solidFill>
            </a:endParaRPr>
          </a:p>
        </p:txBody>
      </p:sp>
      <p:pic>
        <p:nvPicPr>
          <p:cNvPr id="1026" name="Picture 2" descr="C:\Users\Diogenes\Desktop\CURSO SUICIDA\1ª TURMA\CURSO SUICIDA\IMG-20161215-WA0022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28800"/>
            <a:ext cx="8761978" cy="4928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80586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195736" y="44624"/>
            <a:ext cx="48965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/>
              <a:t>MUITO OBRIGADO!</a:t>
            </a:r>
          </a:p>
        </p:txBody>
      </p:sp>
      <p:pic>
        <p:nvPicPr>
          <p:cNvPr id="3" name="Picture 3" descr="C:\Users\diogenes\Desktop\LIVRO\Fotos\Abordagem a suicida-NOV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7227" y="5829775"/>
            <a:ext cx="1021277" cy="9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1547664" y="943560"/>
            <a:ext cx="63367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/>
              <a:t>Contatos:</a:t>
            </a:r>
          </a:p>
          <a:p>
            <a:endParaRPr lang="pt-BR" sz="2000" dirty="0"/>
          </a:p>
          <a:p>
            <a:r>
              <a:rPr lang="pt-BR" sz="2000" b="1" dirty="0" err="1"/>
              <a:t>Facebook</a:t>
            </a:r>
            <a:r>
              <a:rPr lang="pt-BR" sz="2000" b="1" dirty="0"/>
              <a:t>:  Major Diógenes Munhoz</a:t>
            </a:r>
          </a:p>
          <a:p>
            <a:endParaRPr lang="pt-BR" sz="2000" b="1" dirty="0"/>
          </a:p>
          <a:p>
            <a:r>
              <a:rPr lang="pt-BR" sz="2000" b="1" dirty="0" err="1"/>
              <a:t>Instagram</a:t>
            </a:r>
            <a:r>
              <a:rPr lang="pt-BR" sz="2000" b="1" dirty="0"/>
              <a:t>: </a:t>
            </a:r>
            <a:r>
              <a:rPr lang="pt-BR" sz="2000" b="1" dirty="0" err="1"/>
              <a:t>diogenes.munhoz</a:t>
            </a:r>
            <a:endParaRPr lang="pt-BR" sz="2000" b="1" dirty="0"/>
          </a:p>
        </p:txBody>
      </p:sp>
      <p:pic>
        <p:nvPicPr>
          <p:cNvPr id="5122" name="Picture 2" descr="Resultado de imagem para obrigado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2751" y="3068960"/>
            <a:ext cx="3542514" cy="3672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239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28728" y="142852"/>
            <a:ext cx="6572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/>
              <a:t>COMPARATIVO ENTRE 2017 E 2018</a:t>
            </a:r>
            <a:endParaRPr lang="pt-BR" sz="3200" b="1" dirty="0"/>
          </a:p>
        </p:txBody>
      </p:sp>
      <p:graphicFrame>
        <p:nvGraphicFramePr>
          <p:cNvPr id="4" name="Gráfico 3"/>
          <p:cNvGraphicFramePr/>
          <p:nvPr/>
        </p:nvGraphicFramePr>
        <p:xfrm>
          <a:off x="642910" y="1071546"/>
          <a:ext cx="8001056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143108" y="2643182"/>
            <a:ext cx="7143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73</a:t>
            </a:r>
            <a:endParaRPr lang="pt-BR" dirty="0"/>
          </a:p>
        </p:txBody>
      </p:sp>
      <p:sp>
        <p:nvSpPr>
          <p:cNvPr id="6" name="CaixaDeTexto 4"/>
          <p:cNvSpPr txBox="1"/>
          <p:nvPr/>
        </p:nvSpPr>
        <p:spPr>
          <a:xfrm>
            <a:off x="7072330" y="4286256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800" dirty="0" smtClean="0"/>
              <a:t>42,5%</a:t>
            </a:r>
            <a:endParaRPr lang="pt-BR" sz="1800" dirty="0"/>
          </a:p>
        </p:txBody>
      </p:sp>
      <p:sp>
        <p:nvSpPr>
          <p:cNvPr id="7" name="CaixaDeTexto 6"/>
          <p:cNvSpPr txBox="1"/>
          <p:nvPr/>
        </p:nvSpPr>
        <p:spPr>
          <a:xfrm>
            <a:off x="6500826" y="6429396"/>
            <a:ext cx="2357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DE LIMA, Wagner S. (</a:t>
            </a:r>
            <a:r>
              <a:rPr lang="pt-BR" sz="1000" dirty="0" err="1" smtClean="0"/>
              <a:t>Coord</a:t>
            </a:r>
            <a:r>
              <a:rPr lang="pt-BR" sz="1000" dirty="0" smtClean="0"/>
              <a:t>)</a:t>
            </a:r>
            <a:endParaRPr lang="pt-BR" sz="1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14480" y="142852"/>
            <a:ext cx="6000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NÚMERO DE SUICÍDIOS DE POLICIAIS POR ESTADOS DA FEDERAÇÃO- 2017/2018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357158" y="1647001"/>
            <a:ext cx="8358246" cy="330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00" b="1" dirty="0" smtClean="0"/>
              <a:t>Estado                      Óbitos 2017              Óbitos 2018          Taxa 2017          Taxa 2018</a:t>
            </a:r>
          </a:p>
          <a:p>
            <a:endParaRPr lang="pt-BR" sz="1900" b="1" dirty="0" smtClean="0"/>
          </a:p>
          <a:p>
            <a:r>
              <a:rPr lang="pt-BR" sz="1900" b="1" dirty="0" smtClean="0"/>
              <a:t>SP                                   26                                 30                        22.15                  25.56</a:t>
            </a:r>
          </a:p>
          <a:p>
            <a:endParaRPr lang="pt-BR" sz="1900" b="1" dirty="0" smtClean="0"/>
          </a:p>
          <a:p>
            <a:r>
              <a:rPr lang="pt-BR" sz="1900" b="1" dirty="0" smtClean="0"/>
              <a:t>MG                                10                                  14                        19.32                  27.04   </a:t>
            </a:r>
          </a:p>
          <a:p>
            <a:endParaRPr lang="pt-BR" sz="1900" b="1" dirty="0" smtClean="0"/>
          </a:p>
          <a:p>
            <a:r>
              <a:rPr lang="pt-BR" sz="1900" b="1" dirty="0" smtClean="0"/>
              <a:t>PR                                   8                                   11                         30.73                 42.26</a:t>
            </a:r>
          </a:p>
          <a:p>
            <a:endParaRPr lang="pt-BR" sz="1900" b="1" dirty="0" smtClean="0"/>
          </a:p>
          <a:p>
            <a:r>
              <a:rPr lang="pt-BR" sz="1900" b="1" dirty="0" smtClean="0"/>
              <a:t>DF                                   2                                    8                           11.1                   44.41</a:t>
            </a:r>
          </a:p>
          <a:p>
            <a:endParaRPr lang="pt-BR" sz="1900" b="1" dirty="0" smtClean="0"/>
          </a:p>
          <a:p>
            <a:r>
              <a:rPr lang="pt-BR" sz="1900" b="1" dirty="0" smtClean="0"/>
              <a:t>RS                                   3                                     7                          12.48                 29.13 </a:t>
            </a:r>
            <a:endParaRPr lang="pt-BR" sz="1900" b="1" dirty="0"/>
          </a:p>
        </p:txBody>
      </p:sp>
      <p:pic>
        <p:nvPicPr>
          <p:cNvPr id="7" name="Picture 3" descr="C:\Users\diogenes\Desktop\LIVRO\Fotos\Abordagem a suicida-NOVO.pn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06" y="5929330"/>
            <a:ext cx="928694" cy="8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6786546" y="5286388"/>
            <a:ext cx="2357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DE LIMA, Wagner S. (</a:t>
            </a:r>
            <a:r>
              <a:rPr lang="pt-BR" sz="1000" dirty="0" err="1" smtClean="0"/>
              <a:t>Coord</a:t>
            </a:r>
            <a:r>
              <a:rPr lang="pt-BR" sz="1000" dirty="0" smtClean="0"/>
              <a:t>)</a:t>
            </a:r>
            <a:endParaRPr lang="pt-BR" sz="1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ogenes\Desktop\26498950f5414ec9dd330be0a2c3611f-profiss--o-de-policial-dos-desenhos-animados-by-vexel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3000372"/>
            <a:ext cx="3214710" cy="3214710"/>
          </a:xfrm>
          <a:prstGeom prst="rect">
            <a:avLst/>
          </a:prstGeom>
          <a:noFill/>
        </p:spPr>
      </p:pic>
      <p:pic>
        <p:nvPicPr>
          <p:cNvPr id="1028" name="Picture 4" descr="C:\Users\diogenes\Desktop\4744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285728"/>
            <a:ext cx="4870450" cy="4870450"/>
          </a:xfrm>
          <a:prstGeom prst="rect">
            <a:avLst/>
          </a:prstGeom>
          <a:noFill/>
        </p:spPr>
      </p:pic>
      <p:sp>
        <p:nvSpPr>
          <p:cNvPr id="5" name="CaixaDeTexto 4"/>
          <p:cNvSpPr txBox="1"/>
          <p:nvPr/>
        </p:nvSpPr>
        <p:spPr>
          <a:xfrm>
            <a:off x="5572132" y="428604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Taxa de Suicídio da População Brasileira- 5,85/ 100 mil habitantes</a:t>
            </a:r>
            <a:endParaRPr lang="pt-BR" sz="240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643570" y="2228671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Taxa de Suicídio de Policiais- 16,4/ 100 mil habitantes</a:t>
            </a:r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5643570" y="4014621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Um policial brasileiro é 2,8x mais propenso ao suicídio</a:t>
            </a:r>
            <a:endParaRPr lang="pt-BR" sz="2400" b="1" dirty="0"/>
          </a:p>
        </p:txBody>
      </p:sp>
      <p:pic>
        <p:nvPicPr>
          <p:cNvPr id="9" name="Picture 3" descr="C:\Users\diogenes\Desktop\LIVRO\Fotos\Abordagem a suicida-NOVO.pn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06" y="5929330"/>
            <a:ext cx="928694" cy="8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/>
          <p:cNvSpPr txBox="1"/>
          <p:nvPr/>
        </p:nvSpPr>
        <p:spPr>
          <a:xfrm>
            <a:off x="7072330" y="5357826"/>
            <a:ext cx="23574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dirty="0" smtClean="0"/>
              <a:t>Fonte: DE LIMA, Wagner S. (</a:t>
            </a:r>
            <a:r>
              <a:rPr lang="pt-BR" sz="1000" dirty="0" err="1" smtClean="0"/>
              <a:t>Coord</a:t>
            </a:r>
            <a:r>
              <a:rPr lang="pt-BR" sz="1000" dirty="0" smtClean="0"/>
              <a:t>)</a:t>
            </a:r>
            <a:endParaRPr lang="pt-BR" sz="1000" dirty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áfico 1"/>
          <p:cNvGraphicFramePr/>
          <p:nvPr/>
        </p:nvGraphicFramePr>
        <p:xfrm>
          <a:off x="928662" y="500042"/>
          <a:ext cx="7143800" cy="5286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5715008" y="4786322"/>
            <a:ext cx="25003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Ouvidoria- SP</a:t>
            </a:r>
            <a:endParaRPr lang="pt-BR" sz="1200" dirty="0"/>
          </a:p>
        </p:txBody>
      </p:sp>
      <p:cxnSp>
        <p:nvCxnSpPr>
          <p:cNvPr id="5" name="Conector angulado 4"/>
          <p:cNvCxnSpPr/>
          <p:nvPr/>
        </p:nvCxnSpPr>
        <p:spPr>
          <a:xfrm flipV="1">
            <a:off x="4714876" y="2071678"/>
            <a:ext cx="2000264" cy="928694"/>
          </a:xfrm>
          <a:prstGeom prst="bentConnector3">
            <a:avLst>
              <a:gd name="adj1" fmla="val 50000"/>
            </a:avLst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aixaDeTexto 5"/>
          <p:cNvSpPr txBox="1"/>
          <p:nvPr/>
        </p:nvSpPr>
        <p:spPr>
          <a:xfrm>
            <a:off x="6786578" y="1857364"/>
            <a:ext cx="642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68%</a:t>
            </a:r>
            <a:endParaRPr lang="pt-BR" dirty="0"/>
          </a:p>
        </p:txBody>
      </p:sp>
      <p:cxnSp>
        <p:nvCxnSpPr>
          <p:cNvPr id="8" name="Conector angulado 7"/>
          <p:cNvCxnSpPr/>
          <p:nvPr/>
        </p:nvCxnSpPr>
        <p:spPr>
          <a:xfrm rot="16200000" flipV="1">
            <a:off x="1214414" y="2071678"/>
            <a:ext cx="714380" cy="714380"/>
          </a:xfrm>
          <a:prstGeom prst="bentConnector3">
            <a:avLst>
              <a:gd name="adj1" fmla="val 50000"/>
            </a:avLst>
          </a:prstGeom>
          <a:ln w="28575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3" descr="C:\Users\diogenes\Desktop\LIVRO\Fotos\Abordagem a suicida-NOVO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06" y="5929330"/>
            <a:ext cx="928694" cy="8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785918" y="214290"/>
            <a:ext cx="58579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/>
              <a:t>ANÁLISE DOS FATORES SOMATÓRIOS DE POLICIAIS</a:t>
            </a:r>
            <a:endParaRPr lang="pt-BR" sz="2800" b="1" dirty="0"/>
          </a:p>
        </p:txBody>
      </p:sp>
      <p:pic>
        <p:nvPicPr>
          <p:cNvPr id="3074" name="Picture 2" descr="C:\Users\diogenes\Desktop\ad9d65f17a2b5ba03e73c464ae8c6fa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1928826" cy="2938382"/>
          </a:xfrm>
          <a:prstGeom prst="rect">
            <a:avLst/>
          </a:prstGeom>
          <a:noFill/>
        </p:spPr>
      </p:pic>
      <p:sp>
        <p:nvSpPr>
          <p:cNvPr id="4" name="CaixaDeTexto 3"/>
          <p:cNvSpPr txBox="1"/>
          <p:nvPr/>
        </p:nvSpPr>
        <p:spPr>
          <a:xfrm>
            <a:off x="571472" y="4000504"/>
            <a:ext cx="26432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ETHOS DO GUERREIRO</a:t>
            </a:r>
            <a:endParaRPr lang="pt-BR" b="1" dirty="0"/>
          </a:p>
        </p:txBody>
      </p:sp>
      <p:pic>
        <p:nvPicPr>
          <p:cNvPr id="3075" name="Picture 3" descr="C:\Users\diogenes\Desktop\cerebro-estetoscopio-psicologia-psiquiatri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00174"/>
            <a:ext cx="3327746" cy="2214578"/>
          </a:xfrm>
          <a:prstGeom prst="rect">
            <a:avLst/>
          </a:prstGeom>
          <a:noFill/>
        </p:spPr>
      </p:pic>
      <p:sp>
        <p:nvSpPr>
          <p:cNvPr id="6" name="CaixaDeTexto 5"/>
          <p:cNvSpPr txBox="1"/>
          <p:nvPr/>
        </p:nvSpPr>
        <p:spPr>
          <a:xfrm>
            <a:off x="4714876" y="3702610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PRECONCEITO SAÚDE MENTAL</a:t>
            </a:r>
            <a:endParaRPr lang="pt-BR" b="1" dirty="0"/>
          </a:p>
        </p:txBody>
      </p:sp>
      <p:pic>
        <p:nvPicPr>
          <p:cNvPr id="3078" name="Picture 6" descr="Resultado de imagem para arma de fogo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286256"/>
            <a:ext cx="2547934" cy="2388688"/>
          </a:xfrm>
          <a:prstGeom prst="rect">
            <a:avLst/>
          </a:prstGeom>
          <a:noFill/>
        </p:spPr>
      </p:pic>
      <p:sp>
        <p:nvSpPr>
          <p:cNvPr id="9" name="CaixaDeTexto 8"/>
          <p:cNvSpPr txBox="1"/>
          <p:nvPr/>
        </p:nvSpPr>
        <p:spPr>
          <a:xfrm>
            <a:off x="5143504" y="5357826"/>
            <a:ext cx="3500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MÉTODO SEMPRE PRÓXIMO</a:t>
            </a:r>
            <a:endParaRPr lang="pt-BR" b="1" dirty="0"/>
          </a:p>
        </p:txBody>
      </p:sp>
      <p:pic>
        <p:nvPicPr>
          <p:cNvPr id="10" name="Picture 3" descr="C:\Users\diogenes\Desktop\LIVRO\Fotos\Abordagem a suicida-NOVO.png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06" y="5929330"/>
            <a:ext cx="928694" cy="8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282" y="1857364"/>
            <a:ext cx="4762534" cy="3571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4929190" y="2357430"/>
            <a:ext cx="421481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charset="0"/>
              <a:buChar char="•"/>
            </a:pPr>
            <a:r>
              <a:rPr lang="pt-BR" b="1" dirty="0" smtClean="0"/>
              <a:t> 35 NAPS</a:t>
            </a:r>
          </a:p>
          <a:p>
            <a:pPr>
              <a:buFont typeface="Arial" charset="0"/>
              <a:buChar char="•"/>
            </a:pPr>
            <a:r>
              <a:rPr lang="pt-BR" b="1" dirty="0" smtClean="0"/>
              <a:t>  PALESTRAS PREVENTIVAS (Escolas)</a:t>
            </a:r>
          </a:p>
          <a:p>
            <a:pPr>
              <a:buFont typeface="Arial" charset="0"/>
              <a:buChar char="•"/>
            </a:pPr>
            <a:r>
              <a:rPr lang="pt-BR" b="1" dirty="0" smtClean="0"/>
              <a:t>  PROGRAMA DE ACOMPANHAMENTO E         APOIO AO PM</a:t>
            </a:r>
          </a:p>
          <a:p>
            <a:pPr>
              <a:buFont typeface="Arial" charset="0"/>
              <a:buChar char="•"/>
            </a:pPr>
            <a:r>
              <a:rPr lang="pt-BR" b="1" dirty="0" smtClean="0"/>
              <a:t>  PROGRAMA PREVENÇÃO DO SUICÍDIO</a:t>
            </a:r>
          </a:p>
          <a:p>
            <a:pPr>
              <a:buFont typeface="Arial" charset="0"/>
              <a:buChar char="•"/>
            </a:pPr>
            <a:r>
              <a:rPr lang="pt-BR" b="1" dirty="0" smtClean="0"/>
              <a:t>  PROGRAMA DE APOIO PSICOSSOCIAL EM INCIDENTES CRÍTICOS</a:t>
            </a:r>
          </a:p>
          <a:p>
            <a:pPr>
              <a:buFont typeface="Arial" charset="0"/>
              <a:buChar char="•"/>
            </a:pPr>
            <a:r>
              <a:rPr lang="pt-BR" b="1" dirty="0" smtClean="0"/>
              <a:t> PROGRAMA DE SENSIBILIZAÇÃO PARA ENCERRAMENTO DE CARREIRA.</a:t>
            </a:r>
            <a:endParaRPr lang="pt-BR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1357290" y="500042"/>
            <a:ext cx="64294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CENTRO DE APOIO PSICOSSOCIAL DA PM DE SP</a:t>
            </a:r>
            <a:endParaRPr lang="pt-BR" sz="2400" b="1" dirty="0"/>
          </a:p>
        </p:txBody>
      </p:sp>
      <p:pic>
        <p:nvPicPr>
          <p:cNvPr id="5" name="Picture 3" descr="C:\Users\diogenes\Desktop\LIVRO\Fotos\Abordagem a suicida-NOVO.png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15306" y="5929330"/>
            <a:ext cx="928694" cy="828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428728" y="116632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/>
              <a:t>ABORDAGEM </a:t>
            </a:r>
            <a:r>
              <a:rPr lang="pt-BR" sz="2400" b="1" dirty="0" smtClean="0"/>
              <a:t>DIRIGIDA PARA UMA CRISE SUICIDA</a:t>
            </a:r>
            <a:endParaRPr lang="pt-BR" sz="2400" b="1" dirty="0"/>
          </a:p>
        </p:txBody>
      </p:sp>
      <p:pic>
        <p:nvPicPr>
          <p:cNvPr id="1026" name="Picture 2" descr="http://2.bp.blogspot.com/_bNlqbRU5ZJo/THpKq19qJbI/AAAAAAAAAJM/jKyxbXSYy5M/s1600/depressa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60154"/>
            <a:ext cx="3456384" cy="2468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diogenes\Desktop\LIVRO\Fotos\Abordagem a suicida-NOV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087227" y="5829775"/>
            <a:ext cx="1021277" cy="911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289" name="Picture 1" descr="C:\Users\diogenes\Desktop\images (1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57752" y="985490"/>
            <a:ext cx="3357586" cy="2514948"/>
          </a:xfrm>
          <a:prstGeom prst="rect">
            <a:avLst/>
          </a:prstGeom>
          <a:noFill/>
        </p:spPr>
      </p:pic>
      <p:pic>
        <p:nvPicPr>
          <p:cNvPr id="12291" name="Picture 3" descr="Resultado de imagem para SURTO PSICÓTICO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3857628"/>
            <a:ext cx="4202399" cy="2643206"/>
          </a:xfrm>
          <a:prstGeom prst="rect">
            <a:avLst/>
          </a:prstGeom>
          <a:noFill/>
        </p:spPr>
      </p:pic>
      <p:sp>
        <p:nvSpPr>
          <p:cNvPr id="10" name="CaixaDeTexto 9"/>
          <p:cNvSpPr txBox="1"/>
          <p:nvPr/>
        </p:nvSpPr>
        <p:spPr>
          <a:xfrm>
            <a:off x="5572132" y="4214818"/>
            <a:ext cx="321471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TÉCNICA DESENVOLVIDA PELO CORPO DE BOMBEIROS DE SP E ADOTADA EM 12 ESTADOS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602868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iogenes\Desktop\PALESTRAS\Fotos e Vídeos de Palestras\IMG-20190130-WA00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72" y="0"/>
            <a:ext cx="3089949" cy="2322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iogenes\Desktop\PALESTRAS\Fotos e Vídeos de Palestras\FB_IMG_15351015772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75856" y="-8348"/>
            <a:ext cx="2520280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Diogenes\Desktop\PALESTRAS\Fotos e Vídeos de Palestras\FB_IMG_152896461061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7422"/>
            <a:ext cx="3009114" cy="1802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Diogenes\Desktop\PALESTRAS\Fotos e Vídeos de Palestras\IMG-20190314-WA006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389874"/>
            <a:ext cx="2339752" cy="1754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Diogenes\Desktop\PALESTRAS\Fotos e Vídeos de Palestras\IMG-20190221-WA00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51196"/>
            <a:ext cx="2409219" cy="1620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Diogenes\Desktop\PALESTRAS\Fotos e Vídeos de Palestras\IMG-20190329-WA000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67273" y="5433538"/>
            <a:ext cx="1905163" cy="1428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Diogenes\Desktop\PALESTRAS\Fotos e Vídeos de Palestras\IMG-20190606-WA0097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972" y="4181354"/>
            <a:ext cx="3568860" cy="267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Diogenes\Desktop\PALESTRAS\Fotos e Vídeos de Palestras\Screenshot_20190330-213356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916075"/>
            <a:ext cx="3038676" cy="494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627784" y="2276872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FF0000"/>
                </a:solidFill>
              </a:rPr>
              <a:t>Mais de 10.000 participantes desde 2018!!!</a:t>
            </a:r>
          </a:p>
        </p:txBody>
      </p:sp>
    </p:spTree>
    <p:extLst>
      <p:ext uri="{BB962C8B-B14F-4D97-AF65-F5344CB8AC3E}">
        <p14:creationId xmlns:p14="http://schemas.microsoft.com/office/powerpoint/2010/main" xmlns="" val="24574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1473</TotalTime>
  <Words>314</Words>
  <Application>Microsoft Office PowerPoint</Application>
  <PresentationFormat>Apresentação na tela (4:3)</PresentationFormat>
  <Paragraphs>60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DIOGENES martins munhoz</dc:creator>
  <cp:lastModifiedBy>diogenes</cp:lastModifiedBy>
  <cp:revision>141</cp:revision>
  <dcterms:created xsi:type="dcterms:W3CDTF">2012-07-03T13:55:48Z</dcterms:created>
  <dcterms:modified xsi:type="dcterms:W3CDTF">2019-10-29T19:01:26Z</dcterms:modified>
</cp:coreProperties>
</file>