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Lato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840">
          <p15:clr>
            <a:srgbClr val="A4A3A4"/>
          </p15:clr>
        </p15:guide>
        <p15:guide id="2" orient="horz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-318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3052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baead40ae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9baead40ae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baead40a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9baead40a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9baead40ae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9baead40ae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9baead40ae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9baead40ae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9baead40ae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9baead40ae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9baead40ae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39baead40ae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9baead40ae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39baead40ae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9baead40ae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9baead40ae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9baead40ae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39baead40ae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9baead40a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9baead40a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e406c02e5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e406c02e5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9baead40ae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9baead40ae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9baead40ae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39baead40ae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9baead40ae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39baead40ae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9baead40ae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39baead40ae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9baead40a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9baead40a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9baead40a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39baead40a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baead40a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9baead40a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9baead40a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9baead40a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9baead40a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9baead40a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baead40a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9baead40a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baead40ae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39baead40ae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>
            <a:spLocks noGrp="1"/>
          </p:cNvSpPr>
          <p:nvPr>
            <p:ph type="pic" idx="2"/>
          </p:nvPr>
        </p:nvSpPr>
        <p:spPr>
          <a:xfrm>
            <a:off x="1" y="-1"/>
            <a:ext cx="64878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5" y="0"/>
            <a:ext cx="123131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/>
          <p:nvPr/>
        </p:nvSpPr>
        <p:spPr>
          <a:xfrm>
            <a:off x="-125" y="4470275"/>
            <a:ext cx="12313200" cy="2387700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15"/>
          <p:cNvGrpSpPr/>
          <p:nvPr/>
        </p:nvGrpSpPr>
        <p:grpSpPr>
          <a:xfrm>
            <a:off x="-6" y="5346531"/>
            <a:ext cx="9221277" cy="1393938"/>
            <a:chOff x="179019" y="4083468"/>
            <a:chExt cx="5757900" cy="2544611"/>
          </a:xfrm>
        </p:grpSpPr>
        <p:sp>
          <p:nvSpPr>
            <p:cNvPr id="61" name="Google Shape;61;p15"/>
            <p:cNvSpPr/>
            <p:nvPr/>
          </p:nvSpPr>
          <p:spPr>
            <a:xfrm rot="5400000">
              <a:off x="2056419" y="2206068"/>
              <a:ext cx="2003100" cy="5757900"/>
            </a:xfrm>
            <a:prstGeom prst="round2SameRect">
              <a:avLst>
                <a:gd name="adj1" fmla="val 4917"/>
                <a:gd name="adj2" fmla="val 0"/>
              </a:avLst>
            </a:prstGeom>
            <a:solidFill>
              <a:srgbClr val="1740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 txBox="1"/>
            <p:nvPr/>
          </p:nvSpPr>
          <p:spPr>
            <a:xfrm>
              <a:off x="256485" y="4340579"/>
              <a:ext cx="5245200" cy="228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</a:rPr>
                <a:t>DEPARTAMENTO GERAL DE AÇÕES SOCIOEDUCATIVAS - DEGASE</a:t>
              </a:r>
              <a:endParaRPr sz="2800" b="1">
                <a:solidFill>
                  <a:schemeClr val="lt1"/>
                </a:solidFill>
              </a:endParaRPr>
            </a:p>
          </p:txBody>
        </p:sp>
      </p:grpSp>
      <p:pic>
        <p:nvPicPr>
          <p:cNvPr id="63" name="Google Shape;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7075" y="4631725"/>
            <a:ext cx="2008325" cy="210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25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163" name="Google Shape;163;p25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" name="Google Shape;164;p25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165" name="Google Shape;165;p25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5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167" name="Google Shape;167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5"/>
          <p:cNvSpPr txBox="1"/>
          <p:nvPr/>
        </p:nvSpPr>
        <p:spPr>
          <a:xfrm>
            <a:off x="392350" y="1726275"/>
            <a:ext cx="10938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127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essa adição de vagas em 2026/2027, o DEGASE ficará com 1555 vagas e o seguinte panorama de vagas distribuídas por medida: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350" y="3054225"/>
            <a:ext cx="11172300" cy="22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6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175" name="Google Shape;175;p26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" name="Google Shape;176;p26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177" name="Google Shape;177;p26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6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179" name="Google Shape;179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26"/>
          <p:cNvSpPr txBox="1"/>
          <p:nvPr/>
        </p:nvSpPr>
        <p:spPr>
          <a:xfrm>
            <a:off x="329550" y="1381025"/>
            <a:ext cx="10624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127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Atualmente, há 4 novas unidades em transformação (novos Cense’s)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6"/>
          <p:cNvPicPr preferRelativeResize="0"/>
          <p:nvPr/>
        </p:nvPicPr>
        <p:blipFill rotWithShape="1">
          <a:blip r:embed="rId4">
            <a:alphaModFix/>
          </a:blip>
          <a:srcRect r="2467"/>
          <a:stretch/>
        </p:blipFill>
        <p:spPr>
          <a:xfrm>
            <a:off x="540075" y="2112100"/>
            <a:ext cx="10413975" cy="161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/>
        </p:nvSpPr>
        <p:spPr>
          <a:xfrm>
            <a:off x="329550" y="3782138"/>
            <a:ext cx="10624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 também 5 CRIAAD’S em reforma.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285" y="4351550"/>
            <a:ext cx="10159025" cy="238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838" y="251125"/>
            <a:ext cx="2008325" cy="210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 txBox="1"/>
          <p:nvPr/>
        </p:nvSpPr>
        <p:spPr>
          <a:xfrm>
            <a:off x="1840425" y="2557250"/>
            <a:ext cx="88728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D515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Departamento Geral de Ações Socioeducativas</a:t>
            </a:r>
            <a:endParaRPr sz="24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1333500" y="4209050"/>
            <a:ext cx="9525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sz="3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DADOS DOS ADOLESCENTES</a:t>
            </a:r>
            <a:endParaRPr sz="3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8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196" name="Google Shape;196;p28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" name="Google Shape;197;p28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198" name="Google Shape;198;p28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8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200" name="Google Shape;200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28"/>
          <p:cNvSpPr txBox="1"/>
          <p:nvPr/>
        </p:nvSpPr>
        <p:spPr>
          <a:xfrm>
            <a:off x="564150" y="2008750"/>
            <a:ext cx="11063700" cy="4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1270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01/01/2023 a 15/10/2025 passaram pelo DEGASE 6.117 jovens.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relação aos adolescente que cumpriram medida no DEGASE, no ano de 2025, os dados demonstram que houve a passagem de 2.765 adolescentes entre o período de 01/01/2025 a 15/10/2025.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9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207" name="Google Shape;207;p29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" name="Google Shape;208;p29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209" name="Google Shape;209;p29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9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211" name="Google Shape;211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29"/>
          <p:cNvSpPr txBox="1"/>
          <p:nvPr/>
        </p:nvSpPr>
        <p:spPr>
          <a:xfrm>
            <a:off x="313875" y="1600700"/>
            <a:ext cx="11110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127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idade média dos adolescente nas unidades do DEGASE é de 17 anos incompleto. Segue abaixo um quadro com a distribuição pela faixa etária: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849" y="2683550"/>
            <a:ext cx="10473050" cy="37036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0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219" name="Google Shape;219;p30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" name="Google Shape;220;p30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221" name="Google Shape;221;p30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30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223" name="Google Shape;223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30"/>
          <p:cNvSpPr txBox="1"/>
          <p:nvPr/>
        </p:nvSpPr>
        <p:spPr>
          <a:xfrm>
            <a:off x="282500" y="1569325"/>
            <a:ext cx="10185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127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tocante à reincidência, dos jovens que cumpriram medidas socioeducativas no DEGASE, em 2025, 57% </a:t>
            </a:r>
            <a:r>
              <a:rPr lang="en-US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 são reincidentes</a:t>
            </a: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1588" y="2934650"/>
            <a:ext cx="7688829" cy="39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31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231" name="Google Shape;231;p31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" name="Google Shape;232;p31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233" name="Google Shape;233;p31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31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235" name="Google Shape;235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p31"/>
          <p:cNvSpPr txBox="1"/>
          <p:nvPr/>
        </p:nvSpPr>
        <p:spPr>
          <a:xfrm>
            <a:off x="376350" y="1718638"/>
            <a:ext cx="11439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1270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acordo com os dados coletados no SIIAD (Sistema de Identificação e Informação de Adolescente) a grande maioria dos internos, é oriunda de comunidades com predominância de organizações criminosas. Cerca de 76% dos adolescentes declaram ligação com o Comando Vermelho.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150" y="3596350"/>
            <a:ext cx="11565700" cy="27263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32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243" name="Google Shape;243;p32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" name="Google Shape;244;p32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245" name="Google Shape;245;p32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2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247" name="Google Shape;247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p32"/>
          <p:cNvSpPr txBox="1"/>
          <p:nvPr/>
        </p:nvSpPr>
        <p:spPr>
          <a:xfrm>
            <a:off x="659100" y="2211775"/>
            <a:ext cx="48492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1270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 dar entrada no DEGASE é verificado se o adolescente estava ou não matriculado na escola.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1270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Foi constatado que 46% dos jovens não estavam sequer matriculados na escola.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9" name="Google Shape;249;p32"/>
          <p:cNvPicPr preferRelativeResize="0"/>
          <p:nvPr/>
        </p:nvPicPr>
        <p:blipFill rotWithShape="1">
          <a:blip r:embed="rId4">
            <a:alphaModFix/>
          </a:blip>
          <a:srcRect l="30603" r="22162"/>
          <a:stretch/>
        </p:blipFill>
        <p:spPr>
          <a:xfrm>
            <a:off x="5994850" y="1571776"/>
            <a:ext cx="5374125" cy="469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3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255" name="Google Shape;255;p33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6" name="Google Shape;256;p33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257" name="Google Shape;257;p33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33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259" name="Google Shape;259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" name="Google Shape;260;p33"/>
          <p:cNvSpPr txBox="1"/>
          <p:nvPr/>
        </p:nvSpPr>
        <p:spPr>
          <a:xfrm>
            <a:off x="7297450" y="2116050"/>
            <a:ext cx="44727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1270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relação à escolaridade dos jovens ingressantes, o quadro ao lado mostra que a maioria dos adolescentes ou parou de estudar, ou está cursando o ensino fundamental.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1" name="Google Shape;26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325" y="1524300"/>
            <a:ext cx="7056850" cy="49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34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267" name="Google Shape;267;p34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34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269" name="Google Shape;269;p34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34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271" name="Google Shape;271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Google Shape;272;p34"/>
          <p:cNvSpPr txBox="1"/>
          <p:nvPr/>
        </p:nvSpPr>
        <p:spPr>
          <a:xfrm>
            <a:off x="571950" y="3005275"/>
            <a:ext cx="110481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127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 2.765 adolescentes que passaram pelo DEGASE, 870 jovens, ou seja 31,5%, fizeram um ou mais cursos profissionalizantes.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127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2025, 34 jovens que cumpriram ou que cumprem medida de semiliberdade, foram inseridos no programa Jovem Aprendiz.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838" y="251125"/>
            <a:ext cx="2008325" cy="210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/>
          <p:nvPr/>
        </p:nvSpPr>
        <p:spPr>
          <a:xfrm>
            <a:off x="1840425" y="2557250"/>
            <a:ext cx="88728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D515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Departamento Geral de Ações Socioeducativas</a:t>
            </a:r>
            <a:endParaRPr sz="24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</a:endParaRPr>
          </a:p>
        </p:txBody>
      </p:sp>
      <p:sp>
        <p:nvSpPr>
          <p:cNvPr id="74" name="Google Shape;74;p17"/>
          <p:cNvSpPr txBox="1"/>
          <p:nvPr/>
        </p:nvSpPr>
        <p:spPr>
          <a:xfrm>
            <a:off x="1333500" y="4608825"/>
            <a:ext cx="95250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DADOS SOBRE UNIDADES SOCIOEDUCATIVAS E VAGAS</a:t>
            </a:r>
            <a:endParaRPr sz="3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1333500" y="3429000"/>
            <a:ext cx="952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Coordenação de Execução de Medidas Socioeducativas</a:t>
            </a:r>
            <a:endParaRPr sz="3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35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278" name="Google Shape;278;p35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9" name="Google Shape;279;p35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280" name="Google Shape;280;p35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5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282" name="Google Shape;282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Google Shape;283;p35"/>
          <p:cNvSpPr txBox="1"/>
          <p:nvPr/>
        </p:nvSpPr>
        <p:spPr>
          <a:xfrm>
            <a:off x="571950" y="1545775"/>
            <a:ext cx="110481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análise dos dados demonstra que o DEGASE enfrenta desafios relevantes para o pleno cumprimento de sua função socioeducativa, por exemplo, a complexa realidade social dos adolescentes atendidos, marcada por baixa escolaridade e expressiva vinculação a organizações criminosas.  Atualmente o Degase está promovendo  a reestruturação física das instalações e construindo novas unidades visando à ampliação de vagas.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6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289" name="Google Shape;289;p36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0" name="Google Shape;290;p36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291" name="Google Shape;291;p36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36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293" name="Google Shape;293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4" name="Google Shape;294;p36"/>
          <p:cNvSpPr txBox="1"/>
          <p:nvPr/>
        </p:nvSpPr>
        <p:spPr>
          <a:xfrm>
            <a:off x="469350" y="1652175"/>
            <a:ext cx="112533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Apesar desse cenário desafiador, observa-se um movimento consistente de aprimoramento institucional, impulsionado pela visão estratégica da atual Diretoria do DEGASE e pelos investimentos realizados pelo Governo do Estado do Rio de Janeiro.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ampliação de vagas previstas até 2026, a criação de novas unidades e as reformas em andamento refletem o compromisso conjunto em modernizar a infraestrutura e tornar o atendimento mais humanizado e eficiente.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37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300" name="Google Shape;300;p37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1" name="Google Shape;301;p37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302" name="Google Shape;302;p37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7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304" name="Google Shape;304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37"/>
          <p:cNvSpPr txBox="1"/>
          <p:nvPr/>
        </p:nvSpPr>
        <p:spPr>
          <a:xfrm>
            <a:off x="571950" y="1545775"/>
            <a:ext cx="11048100" cy="3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Paralelamente, o fortalecimento das ações educacionais e profissionalizantes, incluindo o aumento no número de cursos oferecidos e a inserção de jovens no programa Jovem Aprendiz, demonstra a priorização de políticas voltadas à reintegração social e à redução da reincidência.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38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311" name="Google Shape;311;p38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312;p38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313" name="Google Shape;313;p38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8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315" name="Google Shape;315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" name="Google Shape;316;p38"/>
          <p:cNvSpPr txBox="1"/>
          <p:nvPr/>
        </p:nvSpPr>
        <p:spPr>
          <a:xfrm>
            <a:off x="571950" y="1545775"/>
            <a:ext cx="11048100" cy="44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síntese, mesmo diante das dificuldades ainda existentes, as ações em curso evidenciam um processo de transformação pautado na gestão eficiente, na visão de futuro da Diretoria do DEGASE e no apoio decisivo do Governo Estadual, fatores que, somados, consolidam um caminho de avanço e fortalecimento do sistema socioeducativo fluminense.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 txBox="1"/>
          <p:nvPr/>
        </p:nvSpPr>
        <p:spPr>
          <a:xfrm>
            <a:off x="6575526" y="1275950"/>
            <a:ext cx="504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OBRIGADA</a:t>
            </a:r>
            <a:endParaRPr sz="3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2" name="Google Shape;3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0700" y="3290800"/>
            <a:ext cx="6291300" cy="35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 txBox="1"/>
          <p:nvPr/>
        </p:nvSpPr>
        <p:spPr>
          <a:xfrm>
            <a:off x="1618763" y="470495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TODOS!</a:t>
            </a:r>
            <a:endParaRPr/>
          </a:p>
        </p:txBody>
      </p:sp>
      <p:pic>
        <p:nvPicPr>
          <p:cNvPr id="324" name="Google Shape;32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75200"/>
            <a:ext cx="5900701" cy="33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8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81" name="Google Shape;81;p18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" name="Google Shape;82;p18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83" name="Google Shape;83;p18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8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85" name="Google Shape;85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18"/>
          <p:cNvSpPr txBox="1"/>
          <p:nvPr/>
        </p:nvSpPr>
        <p:spPr>
          <a:xfrm>
            <a:off x="539550" y="1593875"/>
            <a:ext cx="11112900" cy="49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127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Atualmente, no DEGASE, há 23 unidades totalizando 1091 vagas oficiais (publicadas em DO) e 921 vagas efetivamente disponíveis para uso. 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demais 170 vagas estão sem condições de uso imediato, seja por estarem em reformas ou por cumprimento de decisão judicial.</a:t>
            </a:r>
            <a:endParaRPr sz="3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836100" y="1831200"/>
            <a:ext cx="10402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127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distribuição de unidades e vagas por medida podem ser observadas abaixo: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2" name="Google Shape;92;p19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93" name="Google Shape;93;p19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94;p19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95" name="Google Shape;95;p19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9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97" name="Google Shape;9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275" y="2584400"/>
            <a:ext cx="10402500" cy="390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75" y="1958675"/>
            <a:ext cx="11471851" cy="644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0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105" name="Google Shape;105;p20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" name="Google Shape;106;p20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107" name="Google Shape;107;p20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0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109" name="Google Shape;10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" name="Google Shape;110;p20"/>
          <p:cNvPicPr preferRelativeResize="0"/>
          <p:nvPr/>
        </p:nvPicPr>
        <p:blipFill rotWithShape="1">
          <a:blip r:embed="rId5">
            <a:alphaModFix/>
          </a:blip>
          <a:srcRect r="685"/>
          <a:stretch/>
        </p:blipFill>
        <p:spPr>
          <a:xfrm>
            <a:off x="279275" y="2603150"/>
            <a:ext cx="11633451" cy="307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638400" y="2162900"/>
            <a:ext cx="10915200" cy="4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127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Além destas unidades, há no Degase, uma unidade de acautelamento, o  CENSE GELSO DE CARVALHO AMARAL - CENSE GCA, localizado na Capital do Estado do RJ com capacidade para 94 adolescentes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27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Temos 1.879 servidores concursados no quadro de pessoal do DEGASE.</a:t>
            </a:r>
            <a:endParaRPr sz="3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6" name="Google Shape;116;p21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117" name="Google Shape;117;p21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" name="Google Shape;118;p21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119" name="Google Shape;119;p21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1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121" name="Google Shape;121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207000" y="1592100"/>
            <a:ext cx="11778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127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Quanto às medidas socioeducativas executadas no DEGASE estão a semiliberdade, a internação e a internação provisória. Para cada medida, a quantidade de vagas é distribuída da seguinte forma: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75" y="3905409"/>
            <a:ext cx="11893850" cy="21964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22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129" name="Google Shape;129;p22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" name="Google Shape;130;p22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131" name="Google Shape;131;p22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2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133" name="Google Shape;133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/>
        </p:nvSpPr>
        <p:spPr>
          <a:xfrm>
            <a:off x="269300" y="2010725"/>
            <a:ext cx="2665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mapa a seguir observamos a distribuição dos unidades do DEGASE no estado do RJ.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075" y="1441100"/>
            <a:ext cx="9006175" cy="530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3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141" name="Google Shape;141;p23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" name="Google Shape;142;p23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143" name="Google Shape;143;p23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3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145" name="Google Shape;145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4"/>
          <p:cNvGrpSpPr/>
          <p:nvPr/>
        </p:nvGrpSpPr>
        <p:grpSpPr>
          <a:xfrm>
            <a:off x="0" y="117025"/>
            <a:ext cx="12192000" cy="1193700"/>
            <a:chOff x="0" y="117025"/>
            <a:chExt cx="12192000" cy="1193700"/>
          </a:xfrm>
        </p:grpSpPr>
        <p:sp>
          <p:nvSpPr>
            <p:cNvPr id="151" name="Google Shape;151;p24"/>
            <p:cNvSpPr/>
            <p:nvPr/>
          </p:nvSpPr>
          <p:spPr>
            <a:xfrm>
              <a:off x="0" y="117025"/>
              <a:ext cx="12192000" cy="11937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24"/>
            <p:cNvGrpSpPr/>
            <p:nvPr/>
          </p:nvGrpSpPr>
          <p:grpSpPr>
            <a:xfrm>
              <a:off x="0" y="287195"/>
              <a:ext cx="9221277" cy="951472"/>
              <a:chOff x="179019" y="4083468"/>
              <a:chExt cx="5757900" cy="2003100"/>
            </a:xfrm>
          </p:grpSpPr>
          <p:sp>
            <p:nvSpPr>
              <p:cNvPr id="153" name="Google Shape;153;p24"/>
              <p:cNvSpPr/>
              <p:nvPr/>
            </p:nvSpPr>
            <p:spPr>
              <a:xfrm rot="5400000">
                <a:off x="2056419" y="2206068"/>
                <a:ext cx="2003100" cy="5757900"/>
              </a:xfrm>
              <a:prstGeom prst="round2SameRect">
                <a:avLst>
                  <a:gd name="adj1" fmla="val 4917"/>
                  <a:gd name="adj2" fmla="val 0"/>
                </a:avLst>
              </a:prstGeom>
              <a:solidFill>
                <a:srgbClr val="17404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4"/>
              <p:cNvSpPr txBox="1"/>
              <p:nvPr/>
            </p:nvSpPr>
            <p:spPr>
              <a:xfrm>
                <a:off x="267690" y="4463776"/>
                <a:ext cx="5245200" cy="9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lt1"/>
                    </a:solidFill>
                  </a:rPr>
                  <a:t>DEGASE-RJ</a:t>
                </a:r>
                <a:endParaRPr sz="2800" b="1">
                  <a:solidFill>
                    <a:schemeClr val="lt1"/>
                  </a:solidFill>
                </a:endParaRPr>
              </a:p>
            </p:txBody>
          </p:sp>
        </p:grpSp>
        <p:pic>
          <p:nvPicPr>
            <p:cNvPr id="155" name="Google Shape;155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996615" y="238134"/>
              <a:ext cx="906161" cy="95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24"/>
          <p:cNvSpPr txBox="1"/>
          <p:nvPr/>
        </p:nvSpPr>
        <p:spPr>
          <a:xfrm>
            <a:off x="382775" y="1468763"/>
            <a:ext cx="10813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127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Estão previstas para 2026/2027 mais 464 vagas, uma majoração de 43%, assim compreendidos: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200" y="2423075"/>
            <a:ext cx="10201999" cy="42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Personalizar</PresentationFormat>
  <Paragraphs>54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Calibri</vt:lpstr>
      <vt:lpstr>Lato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Mamedio dos Santos</dc:creator>
  <cp:lastModifiedBy>Cesar Mamedio dos Santos</cp:lastModifiedBy>
  <cp:revision>1</cp:revision>
  <dcterms:modified xsi:type="dcterms:W3CDTF">2025-10-21T18:17:57Z</dcterms:modified>
</cp:coreProperties>
</file>