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37"/>
  </p:notesMasterIdLst>
  <p:sldIdLst>
    <p:sldId id="256" r:id="rId2"/>
    <p:sldId id="257" r:id="rId3"/>
    <p:sldId id="265" r:id="rId4"/>
    <p:sldId id="258" r:id="rId5"/>
    <p:sldId id="259" r:id="rId6"/>
    <p:sldId id="264" r:id="rId7"/>
    <p:sldId id="260" r:id="rId8"/>
    <p:sldId id="263" r:id="rId9"/>
    <p:sldId id="267" r:id="rId10"/>
    <p:sldId id="268" r:id="rId11"/>
    <p:sldId id="261" r:id="rId12"/>
    <p:sldId id="262" r:id="rId13"/>
    <p:sldId id="266" r:id="rId14"/>
    <p:sldId id="270" r:id="rId15"/>
    <p:sldId id="271" r:id="rId16"/>
    <p:sldId id="269" r:id="rId17"/>
    <p:sldId id="279" r:id="rId18"/>
    <p:sldId id="281" r:id="rId19"/>
    <p:sldId id="282" r:id="rId20"/>
    <p:sldId id="284" r:id="rId21"/>
    <p:sldId id="286" r:id="rId22"/>
    <p:sldId id="287" r:id="rId23"/>
    <p:sldId id="288" r:id="rId24"/>
    <p:sldId id="289" r:id="rId25"/>
    <p:sldId id="285" r:id="rId26"/>
    <p:sldId id="290" r:id="rId27"/>
    <p:sldId id="283" r:id="rId28"/>
    <p:sldId id="272" r:id="rId29"/>
    <p:sldId id="273" r:id="rId30"/>
    <p:sldId id="274" r:id="rId31"/>
    <p:sldId id="275" r:id="rId32"/>
    <p:sldId id="277" r:id="rId33"/>
    <p:sldId id="278" r:id="rId34"/>
    <p:sldId id="280" r:id="rId35"/>
    <p:sldId id="276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B0852-37DE-455F-BCCC-91E4A1FA9D3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A93C5-9997-430D-90BE-EE582BFE13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2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A93C5-9997-430D-90BE-EE582BFE133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51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A93C5-9997-430D-90BE-EE582BFE13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17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062DD-2CAE-BE24-2D1A-4CBE3760B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913C42-7C64-C2CE-9A0A-6B63767D2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DC1FDF-7237-DB26-EF23-97856BF8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25F178-4D8C-3F03-090C-5CC4BAF7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4FC583-0A4F-698A-BCB2-5FB742B8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05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B94E9-5990-B844-02D2-BA7ACB73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AEEEFB-7976-7194-BE73-0361AB348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654398-798B-6EF3-C800-91794CB2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DE1B96-CC1F-C072-6D62-542617AF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7BCF50-6753-7C7A-CCAC-DEA0459D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07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49F49B-D1CC-4983-FA42-AF2D6C5A9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AAD78F-19CA-11A0-8783-24738594B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4E5CEB-BE02-36F0-2E42-94C9CADF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7D8117-C6A3-A070-9676-20D47970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2CF6F0-5518-64AB-D4DD-BF1F3635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466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9F1BA-4EE0-9FDB-B533-0084F2A3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F92252-A133-693D-5B95-2F087A586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4388BE-B1B5-B605-8EE9-2FEDD8F1B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91537D-8435-7805-EE81-D03CE399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D4D3D6-4FCE-908C-ED35-E2E56CD4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93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04374-011F-DEB8-44D5-4A033B6B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B86B7B-48F4-BEAB-EBCB-EAFD4D2C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2DE8DD-A9ED-A62B-942F-8EA247157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BD9D2F-7AF8-5A84-F656-27C554E9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15F00F-3042-1A9D-9B8B-DB3232A3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84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7CF60-809F-7D61-DF8B-FAE03FC17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270BFD-2CB8-06A2-AAC5-E3F183EC3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BDE2910-00FA-2334-40D9-B46E67468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AB4776-3837-7AC7-EAE6-2ECE22C9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391110-2401-2E2F-CFCB-084F8D3F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A73A9E-78C2-B2BB-F718-E1658316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96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262A5-9ECB-1C35-E536-580665C8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8A6D75-00BB-3A7C-75DF-F98590D1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0E510F-8307-5FFA-5D6B-9C80E8E52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194097E-876A-B7F6-9C21-165170D8B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14B14C8-FA77-A6EC-2175-3F3F85B41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170A50-A553-D15A-7C6F-6809FBBAF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2439A32-FDC4-A128-F9C0-45C68F1E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20F802-E17C-17C3-C048-8199C7E8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16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CECE6-2041-1364-7D29-ACB85552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172638-A48D-24F3-E91A-CB8653A7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0A08FF-DFDA-627D-1F80-3AD12FFA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35BFF7-3F1F-473E-9637-1B47A7C7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01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526BDC3-F0A5-20AC-04E8-A59072B3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3BBC09-1901-F4CE-7BBE-F44A89E0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E39E9BB-9E52-3592-D610-F2430AB1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94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0A8C3-EF7A-1DDE-4177-85826949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FBC0BF-6647-BA0F-2197-A957B05E5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C3B906D-925F-1D70-6777-7F351F211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B548D8-199B-A368-E24E-47DA0356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96C1CAC-9A3C-FF5E-4FA3-8E691734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5D18BF0-6B7B-1B6E-353C-174A10B4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35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D6296-E072-E5BE-920A-E3834F1E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13A81D4-BFA0-E21C-4B9E-9FE101A093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D91750-8CA5-75AE-8A4B-BF64F0315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034FB1-75C1-F1C6-0B6F-704BF9E2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E51003-7BC9-FBCA-C155-9EEE51E64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717CC9-10D2-7CD6-0B21-88570E3D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12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AABCF46-BE4F-8F02-A79A-E161A779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5E1F4D-5A9E-FE13-0E31-4BF79C533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375842-CBD8-C0DF-ECD2-70F5C8F1A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26F18-D619-43FC-90D3-9B7AB941B8B0}" type="datetimeFigureOut">
              <a:rPr lang="pt-BR" smtClean="0"/>
              <a:t>13/10/2025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CF8492-8A7D-2EA3-A183-D513227B3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252F72-96A9-B3E8-F368-851446669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BDF32-1AC9-43A2-8310-AF7694F44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24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AEE2F16-FB3D-07D5-D597-550C24EC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05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613D87-8624-E527-890E-1ADCCFA63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9963" y="-795800"/>
            <a:ext cx="3491345" cy="3648364"/>
          </a:xfrm>
        </p:spPr>
        <p:txBody>
          <a:bodyPr>
            <a:noAutofit/>
          </a:bodyPr>
          <a:lstStyle/>
          <a:p>
            <a:r>
              <a:rPr lang="pt-BR" sz="48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Reflexos da PEC da segurança na saúde dos operadores.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04CD8E8-E743-5214-965E-78086547F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995" y="5876787"/>
            <a:ext cx="3620005" cy="98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1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FB948-2B9A-AF5E-0D67-A87619FD4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1D9F7-CF1A-32CD-B072-FEB4D1A6C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0F02ED-8DCA-10C4-2752-12C23909E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64CBF7-7E35-87B9-1E41-21C9CF5B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7" y="0"/>
            <a:ext cx="10409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2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08A2A6-D520-3289-7C2D-B71F94D80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88" y="0"/>
            <a:ext cx="10314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5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B473AF-D56E-3FE4-53D4-C4B60364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04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0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7E6143-5FE6-E9D3-DF2D-D0A6592A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21516B-CC9D-FED6-2655-1D38519DE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4C41BC-D6E1-3B91-DCE5-581855F47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81" y="0"/>
            <a:ext cx="1081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1C9FF86-6A7A-67EC-84C3-F8D0312785F9}"/>
              </a:ext>
            </a:extLst>
          </p:cNvPr>
          <p:cNvSpPr txBox="1"/>
          <p:nvPr/>
        </p:nvSpPr>
        <p:spPr>
          <a:xfrm>
            <a:off x="4969163" y="3244334"/>
            <a:ext cx="170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INVISIBILIDADE</a:t>
            </a:r>
          </a:p>
        </p:txBody>
      </p:sp>
    </p:spTree>
    <p:extLst>
      <p:ext uri="{BB962C8B-B14F-4D97-AF65-F5344CB8AC3E}">
        <p14:creationId xmlns:p14="http://schemas.microsoft.com/office/powerpoint/2010/main" val="2210230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A05688-DF55-727D-DFD5-C3CBCC897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746" y="26107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Invisibilidade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47A1F0-CA25-AE25-A715-F968802F5867}"/>
              </a:ext>
            </a:extLst>
          </p:cNvPr>
          <p:cNvSpPr txBox="1"/>
          <p:nvPr/>
        </p:nvSpPr>
        <p:spPr>
          <a:xfrm>
            <a:off x="3694546" y="3429000"/>
            <a:ext cx="6096000" cy="772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650"/>
              </a:lnSpc>
              <a:buNone/>
            </a:pPr>
            <a:r>
              <a:rPr lang="pt-BR" b="0" i="0" dirty="0">
                <a:solidFill>
                  <a:srgbClr val="5E5E5E"/>
                </a:solidFill>
                <a:effectLst/>
                <a:latin typeface="Arial" panose="020B0604020202020204" pitchFamily="34" charset="0"/>
              </a:rPr>
              <a:t>substantivo feminino</a:t>
            </a:r>
          </a:p>
          <a:p>
            <a:pPr algn="l">
              <a:lnSpc>
                <a:spcPts val="1800"/>
              </a:lnSpc>
              <a:buFont typeface="+mj-lt"/>
              <a:buAutoNum type="arabicPeriod"/>
            </a:pPr>
            <a:r>
              <a:rPr lang="pt-BR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qualidade, condição, atributo do que é invisível, do que não apresenta visibilidade.</a:t>
            </a:r>
          </a:p>
        </p:txBody>
      </p:sp>
    </p:spTree>
    <p:extLst>
      <p:ext uri="{BB962C8B-B14F-4D97-AF65-F5344CB8AC3E}">
        <p14:creationId xmlns:p14="http://schemas.microsoft.com/office/powerpoint/2010/main" val="246726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CF8D4B9-09AF-BA32-3509-B908358CA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1"/>
            <a:ext cx="5837314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FB126B5-9F1D-4225-0666-217A588E2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688" y="0"/>
            <a:ext cx="5730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73F41-EF2E-87D4-C8DF-F50F4F8B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5C72FD-067C-1E17-EAC7-7BCE93EDA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7CC1A8-6D3A-25AD-AF71-A720CB355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09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47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AFA4B1-E348-BFEF-84AA-709E1EA6E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77" y="0"/>
            <a:ext cx="810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0547E60-310D-1A52-7D4E-2C9A2AD24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055" y="0"/>
            <a:ext cx="939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D53EE66-42F8-402A-B240-54D6E9DF0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52744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E1F029D-17D3-C7CD-6975-80BE58CE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834" y="0"/>
            <a:ext cx="6041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9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57BF9-EB9A-42A9-2BF6-576B0E7F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PRISÃO EM FLAGRANTE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4EFF98-44CF-44F6-1993-E8286BCF9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b="1" dirty="0"/>
              <a:t>Art. 301 do CPP</a:t>
            </a:r>
          </a:p>
          <a:p>
            <a:pPr marL="0" indent="0" fontAlgn="base">
              <a:buNone/>
            </a:pPr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 algn="just" fontAlgn="base">
              <a:buNone/>
            </a:pPr>
            <a:r>
              <a:rPr lang="pt-BR" dirty="0"/>
              <a:t>Art. 301. Qualquer do povo poderá e </a:t>
            </a:r>
            <a:r>
              <a:rPr lang="pt-BR" b="1" dirty="0"/>
              <a:t>as autoridades policiais e seus agentes </a:t>
            </a:r>
            <a:r>
              <a:rPr lang="pt-BR" b="1" u="sng" dirty="0"/>
              <a:t>deverão</a:t>
            </a:r>
            <a:r>
              <a:rPr lang="pt-BR" b="1" dirty="0"/>
              <a:t> prender quem quer que seja encontrado em flagrante delito.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4569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AC8A44A-2CF1-1888-3D2F-A9183CE7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37" y="0"/>
            <a:ext cx="11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8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E082A3-350D-5810-5ECC-5F41B84E5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60" y="0"/>
            <a:ext cx="801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2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7714AB2-46A6-5137-EF50-1B47ACE18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73" y="0"/>
            <a:ext cx="8414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7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DA5F2-9EB6-EB9D-CA64-B7AD5578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2D5CC4-D9D6-95B0-458D-108AAA95A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00628F-F61B-7C3C-25A5-6DBBC0F31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0"/>
            <a:ext cx="11717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8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3041C69-BC4F-CAE4-42A6-E0289AFA2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891" y="203914"/>
            <a:ext cx="9366510" cy="64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1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5057A45-44ED-B523-C2A7-127ACFB7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4889399" cy="67735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38B5D1-9ED9-9316-7350-D8756B4FC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4178"/>
            <a:ext cx="4968110" cy="677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2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3ECA3-5CE2-1593-2AF8-49626974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4580"/>
            <a:ext cx="10891982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“QUANDO MUDA O PREFEITO, MUDA TODA A GUARDA MUNICIPAL, MILÍCIAS DE PREFEITOS...”</a:t>
            </a:r>
            <a:br>
              <a:rPr lang="pt-BR" dirty="0"/>
            </a:br>
            <a:br>
              <a:rPr lang="pt-BR" dirty="0"/>
            </a:br>
            <a:r>
              <a:rPr lang="pt-BR" dirty="0"/>
              <a:t>“NÃO POSSUEM TREINAMENTO...”</a:t>
            </a:r>
            <a:br>
              <a:rPr lang="pt-BR" dirty="0"/>
            </a:br>
            <a:br>
              <a:rPr lang="pt-BR" dirty="0"/>
            </a:br>
            <a:r>
              <a:rPr lang="pt-BR" dirty="0"/>
              <a:t>“NÃO HÁ INVESTIGAÇÃO SOCIAL PARA INGRESSO </a:t>
            </a:r>
            <a:br>
              <a:rPr lang="pt-BR" dirty="0"/>
            </a:br>
            <a:r>
              <a:rPr lang="pt-BR" dirty="0"/>
              <a:t>NAS GUARDAS MUNICIPAIS...”</a:t>
            </a:r>
            <a:br>
              <a:rPr lang="pt-BR" dirty="0"/>
            </a:br>
            <a:br>
              <a:rPr lang="pt-BR" dirty="0"/>
            </a:br>
            <a:r>
              <a:rPr lang="pt-BR" dirty="0"/>
              <a:t>“NÃO HÁ CONTROLE DAS GUARDAS MUNICIPAIS...”</a:t>
            </a:r>
            <a:br>
              <a:rPr lang="pt-BR" dirty="0"/>
            </a:br>
            <a:br>
              <a:rPr lang="pt-BR" dirty="0"/>
            </a:br>
            <a:r>
              <a:rPr lang="pt-BR" dirty="0"/>
              <a:t>“HAVERÁ SOBREPOSIÇÃO DE FUNÇÕES E CONFLITO ENTRE GMS E PMS NAS RUAS POR OCORRÊNCIAS...”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411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5688199-7ACC-CC2C-162B-F6C99D04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55" y="0"/>
            <a:ext cx="9163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98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5F8ADB1-BECA-CD33-27A1-C45D866B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BF654D1-BEA2-E413-43BE-5EBE6C64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378" y="0"/>
            <a:ext cx="9141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72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2E297F0-4ED8-2E19-0E42-3F9F45F98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" y="-1"/>
            <a:ext cx="11000509" cy="68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9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5C1CDB-3810-5E9E-5445-5A2BA98F1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0" y="477116"/>
            <a:ext cx="3894661" cy="519288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787C65-F702-DFEB-EB67-6E0100306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29" y="470189"/>
            <a:ext cx="3981450" cy="21050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D58D12E-3666-377A-0473-C3088503C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36" y="2691246"/>
            <a:ext cx="6975146" cy="41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0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5B008-FA1F-A0B6-2240-1220B617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Art. 40 CF </a:t>
            </a:r>
            <a:br>
              <a:rPr lang="pt-BR" dirty="0"/>
            </a:br>
            <a:r>
              <a:rPr lang="pt-BR" sz="1800" dirty="0"/>
              <a:t>§ 4º É vedada a adoção de requisitos ou critérios diferenciados para concessão de benefícios em regime próprio de previdência social, ressalvado o disposto nos §§ 4º-A, 4º-B, 4º-C e 5º. </a:t>
            </a:r>
            <a:br>
              <a:rPr lang="pt-BR" sz="1800" dirty="0"/>
            </a:br>
            <a:r>
              <a:rPr lang="pt-BR" sz="1800" dirty="0"/>
              <a:t>(Redação dada pela Emenda Constitucional nº 103, de 2019)</a:t>
            </a:r>
            <a:br>
              <a:rPr lang="pt-BR" sz="1800" dirty="0"/>
            </a:br>
            <a:endParaRPr lang="pt-BR" sz="18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8E38ADD-289F-79BE-7970-9987B6C55459}"/>
              </a:ext>
            </a:extLst>
          </p:cNvPr>
          <p:cNvSpPr txBox="1"/>
          <p:nvPr/>
        </p:nvSpPr>
        <p:spPr>
          <a:xfrm>
            <a:off x="510310" y="2248493"/>
            <a:ext cx="108434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/>
              <a:t>§ 4º</a:t>
            </a:r>
            <a:r>
              <a:rPr lang="pt-BR" sz="3200" dirty="0"/>
              <a:t>-B. Poderão ser estabelecidos por lei complementar do respectivo ente federativo idade e tempo de contribuição diferenciados para aposentadoria de ocupantes </a:t>
            </a:r>
            <a:r>
              <a:rPr lang="pt-BR" sz="3200" b="1" dirty="0"/>
              <a:t>do cargo de agente penitenciário, de agente socioeducativo ou de policial dos órgãos de que tratam o inciso IV do caput do art. 51, o inciso XIII do caput do art. 52 e os incisos I a IV do caput do art. 144</a:t>
            </a:r>
            <a:r>
              <a:rPr lang="pt-BR" sz="3200" dirty="0"/>
              <a:t>. (Incluído pela Emenda Constitucional nº 103, de 2019)</a:t>
            </a:r>
          </a:p>
        </p:txBody>
      </p:sp>
    </p:spTree>
    <p:extLst>
      <p:ext uri="{BB962C8B-B14F-4D97-AF65-F5344CB8AC3E}">
        <p14:creationId xmlns:p14="http://schemas.microsoft.com/office/powerpoint/2010/main" val="2749567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23C616B-6FA2-3569-76CB-1EC5E83F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226560"/>
            <a:ext cx="9715500" cy="54578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0F7F92-AA3F-8A0E-6AA0-F85E140B82E6}"/>
              </a:ext>
            </a:extLst>
          </p:cNvPr>
          <p:cNvSpPr txBox="1"/>
          <p:nvPr/>
        </p:nvSpPr>
        <p:spPr>
          <a:xfrm>
            <a:off x="1334654" y="690973"/>
            <a:ext cx="978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RECONHECIMENTO PELO QUE JÁ SOMOS </a:t>
            </a:r>
          </a:p>
        </p:txBody>
      </p:sp>
    </p:spTree>
    <p:extLst>
      <p:ext uri="{BB962C8B-B14F-4D97-AF65-F5344CB8AC3E}">
        <p14:creationId xmlns:p14="http://schemas.microsoft.com/office/powerpoint/2010/main" val="4087617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80ED9E5-9017-6948-7884-CCE2AB6C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84" y="157018"/>
            <a:ext cx="7244631" cy="65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18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BB0AAA-EB86-A743-B268-B0584D87A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@Fenaguardas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/>
              <a:t>Rejane </a:t>
            </a:r>
            <a:r>
              <a:rPr lang="pt-BR" dirty="0" err="1"/>
              <a:t>Soldani</a:t>
            </a:r>
            <a:r>
              <a:rPr lang="pt-BR" dirty="0"/>
              <a:t> Sobreiro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/>
              <a:t>Diretora Jurídica</a:t>
            </a:r>
          </a:p>
          <a:p>
            <a:pPr marL="0" indent="0">
              <a:buNone/>
            </a:pPr>
            <a:r>
              <a:rPr lang="pt-BR" dirty="0"/>
              <a:t>@resoldani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559B5A-D7B9-BBA1-2C76-8D92839A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15" y="2518353"/>
            <a:ext cx="3620005" cy="9812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8BB080-9C38-D09E-1382-6E258B87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36" y="3780417"/>
            <a:ext cx="634127" cy="6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9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FC987CC-FEE1-299F-791A-9EBBD51F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06" y="0"/>
            <a:ext cx="9457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53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E76F6D-6519-9B61-1674-C681BEA7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26B48C-DE5B-8904-FA54-8DBAE5BA1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7BE5ED-8E50-1B89-D90D-C9593BBE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0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3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0F7DB5D-DA67-8C1A-5A2F-EA58E209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518" y="0"/>
            <a:ext cx="897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2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02011-F664-4258-5C11-5884DA69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F74305-277D-FB35-DD25-15F61C13B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3DD00D-727F-1D7E-BF93-3BE4CFA8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47" y="0"/>
            <a:ext cx="11562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18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6D49E-8CCD-220E-B937-D08B8007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B02E7C-80C1-FBAA-5363-A1D3DC267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09179A-CACA-9723-3387-7D6E5C4E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" y="0"/>
            <a:ext cx="12150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001F03-A913-8544-511C-FB2CBBC2A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84" y="0"/>
            <a:ext cx="865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96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284</Words>
  <Application>Microsoft Office PowerPoint</Application>
  <PresentationFormat>Widescreen</PresentationFormat>
  <Paragraphs>25</Paragraphs>
  <Slides>35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Bahnschrift SemiBold Condensed</vt:lpstr>
      <vt:lpstr>Calibri</vt:lpstr>
      <vt:lpstr>Calibri Light</vt:lpstr>
      <vt:lpstr>Tema do Office</vt:lpstr>
      <vt:lpstr>Reflexos da PEC da segurança na saúde dos operadores.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PRISÃO EM FLAGRANTE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“QUANDO MUDA O PREFEITO, MUDA TODA A GUARDA MUNICIPAL, MILÍCIAS DE PREFEITOS...”  “NÃO POSSUEM TREINAMENTO...”  “NÃO HÁ INVESTIGAÇÃO SOCIAL PARA INGRESSO  NAS GUARDAS MUNICIPAIS...”  “NÃO HÁ CONTROLE DAS GUARDAS MUNICIPAIS...”  “HAVERÁ SOBREPOSIÇÃO DE FUNÇÕES E CONFLITO ENTRE GMS E PMS NAS RUAS POR OCORRÊNCIAS...”  </vt:lpstr>
      <vt:lpstr>Apresentação do PowerPoint</vt:lpstr>
      <vt:lpstr>Apresentação do PowerPoint</vt:lpstr>
      <vt:lpstr>Apresentação do PowerPoint</vt:lpstr>
      <vt:lpstr>Apresentação do PowerPoint</vt:lpstr>
      <vt:lpstr>Art. 40 CF  § 4º É vedada a adoção de requisitos ou critérios diferenciados para concessão de benefícios em regime próprio de previdência social, ressalvado o disposto nos §§ 4º-A, 4º-B, 4º-C e 5º.  (Redação dada pela Emenda Constitucional nº 103, de 2019) 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Fenaguardas</dc:creator>
  <cp:lastModifiedBy>Fenaguardas</cp:lastModifiedBy>
  <cp:revision>6</cp:revision>
  <dcterms:created xsi:type="dcterms:W3CDTF">2025-10-13T19:04:35Z</dcterms:created>
  <dcterms:modified xsi:type="dcterms:W3CDTF">2025-10-14T11:57:49Z</dcterms:modified>
</cp:coreProperties>
</file>