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559" r:id="rId2"/>
    <p:sldId id="586" r:id="rId3"/>
    <p:sldId id="588" r:id="rId4"/>
    <p:sldId id="494" r:id="rId5"/>
    <p:sldId id="536" r:id="rId6"/>
    <p:sldId id="583" r:id="rId7"/>
    <p:sldId id="535" r:id="rId8"/>
    <p:sldId id="531" r:id="rId9"/>
    <p:sldId id="511" r:id="rId10"/>
    <p:sldId id="537" r:id="rId11"/>
    <p:sldId id="572" r:id="rId12"/>
    <p:sldId id="585" r:id="rId13"/>
    <p:sldId id="561" r:id="rId14"/>
    <p:sldId id="581" r:id="rId15"/>
    <p:sldId id="587" r:id="rId16"/>
    <p:sldId id="582" r:id="rId17"/>
    <p:sldId id="568" r:id="rId18"/>
    <p:sldId id="544" r:id="rId19"/>
    <p:sldId id="576" r:id="rId20"/>
    <p:sldId id="574" r:id="rId21"/>
    <p:sldId id="589" r:id="rId22"/>
    <p:sldId id="575" r:id="rId23"/>
    <p:sldId id="445" r:id="rId24"/>
    <p:sldId id="557" r:id="rId25"/>
  </p:sldIdLst>
  <p:sldSz cx="18288000" cy="10287000"/>
  <p:notesSz cx="6858000" cy="9144000"/>
  <p:embeddedFontLst>
    <p:embeddedFont>
      <p:font typeface="Bebas Neue" panose="020B0606020202050201" pitchFamily="34" charset="0"/>
      <p:regular r:id="rId27"/>
      <p:bold r:id="rId28"/>
    </p:embeddedFont>
    <p:embeddedFont>
      <p:font typeface="Lora" pitchFamily="2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ExtraBold" panose="00000900000000000000" pitchFamily="2" charset="0"/>
      <p:bold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612" userDrawn="1">
          <p15:clr>
            <a:srgbClr val="A4A3A4"/>
          </p15:clr>
        </p15:guide>
        <p15:guide id="4" orient="horz" pos="745" userDrawn="1">
          <p15:clr>
            <a:srgbClr val="A4A3A4"/>
          </p15:clr>
        </p15:guide>
        <p15:guide id="5" orient="horz" pos="5757" userDrawn="1">
          <p15:clr>
            <a:srgbClr val="A4A3A4"/>
          </p15:clr>
        </p15:guide>
        <p15:guide id="6" pos="11090" userDrawn="1">
          <p15:clr>
            <a:srgbClr val="A4A3A4"/>
          </p15:clr>
        </p15:guide>
        <p15:guide id="7" pos="7302" userDrawn="1">
          <p15:clr>
            <a:srgbClr val="A4A3A4"/>
          </p15:clr>
        </p15:guide>
        <p15:guide id="8" pos="4218" userDrawn="1">
          <p15:clr>
            <a:srgbClr val="A4A3A4"/>
          </p15:clr>
        </p15:guide>
        <p15:guide id="9" orient="horz" pos="26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Forain" initials="CF" lastIdx="1" clrIdx="0">
    <p:extLst>
      <p:ext uri="{19B8F6BF-5375-455C-9EA6-DF929625EA0E}">
        <p15:presenceInfo xmlns:p15="http://schemas.microsoft.com/office/powerpoint/2012/main" userId="Carolina For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523"/>
    <a:srgbClr val="852523"/>
    <a:srgbClr val="852422"/>
    <a:srgbClr val="872422"/>
    <a:srgbClr val="822321"/>
    <a:srgbClr val="872C2B"/>
    <a:srgbClr val="D35855"/>
    <a:srgbClr val="3E7B97"/>
    <a:srgbClr val="45AEAE"/>
    <a:srgbClr val="FCC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2632" autoAdjust="0"/>
  </p:normalViewPr>
  <p:slideViewPr>
    <p:cSldViewPr snapToGrid="0" showGuides="1">
      <p:cViewPr varScale="1">
        <p:scale>
          <a:sx n="39" d="100"/>
          <a:sy n="39" d="100"/>
        </p:scale>
        <p:origin x="796" y="40"/>
      </p:cViewPr>
      <p:guideLst>
        <p:guide pos="612"/>
        <p:guide orient="horz" pos="745"/>
        <p:guide orient="horz" pos="5757"/>
        <p:guide pos="11090"/>
        <p:guide pos="7302"/>
        <p:guide pos="4218"/>
        <p:guide orient="horz" pos="26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63D0E-31AC-4824-9B26-6043B3172130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040A3-8B92-4D30-AF69-9695648A8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08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D88E-9A53-17F7-7F85-94C1A0B2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7E35E4-DCA8-D685-3546-3AF81494B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5E3CD51-E861-A503-60A4-EEEB8219A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6A61BA-E5BF-48D8-08EA-2BDEC2C04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37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46BE8-F844-8A4B-5698-B6D1304B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D13392-EE1C-1378-BFAA-A0363897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C91223-3A60-71AD-E3F4-77C2E5D95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D25E10-1062-7C6F-3E04-4359E613B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6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F0166-55BE-EC6C-62B9-23E52FF2C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220382-2B23-66A5-2946-D2918AD64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324148-AB19-B12E-9EE9-ED7A85392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620568-27A2-365D-75DD-450659159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DE737-33ED-3BC8-CD96-5ADFC4301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1D2839-5C9E-C7B8-2EA1-9759D03F6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EDFD598-FDC5-A725-B6C1-D10CE7DB1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7C7AEB-757A-8426-41C1-9930522EF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43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B7300-E470-1D4E-3FC9-541A355D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F00A7D-42B2-D5A2-5FD5-5F56D15EF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84F70F-12BC-897F-6305-40796CB53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03070D-3ADD-EB19-0C22-23A77CB81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4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FF44D-6418-A6A8-AE06-CFB809750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38E8AB-E028-FCD3-6DD6-3D33672F6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DB24878-4A5A-94FA-D971-26D1F0330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3446EE-FE5D-E85C-84D3-ADC63F807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69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5268-208C-A5F3-0D01-4E70B251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56FB9E-B288-24DE-3D81-888ACF06B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EF2EC5-2FBA-8558-3AD7-C174B5A89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AA0412-988B-36FB-810A-41D58A725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26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CD06-1AAE-4D1A-E795-869D0941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9E7185-F67E-92F9-6748-72B925E58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76D093-5A4D-C670-CBE6-660F0CE2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E08019-0B98-D764-19CD-196AE4408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74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92380-671B-3AC4-73A2-5BA8335E2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8ADA619-310C-86DA-B18A-F4A6FD0E6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B9FF8C3-D377-BA47-4674-D794012A0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55D9BA-E9A1-FA66-2D3A-8BE6D984C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32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AC18-A192-474B-B72C-819B11C9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E0AD7A-AD7D-C4A0-1847-146BFB95A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705212-7181-9414-0614-59E2D508D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5ED660-667F-6D0F-6C39-06567446C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95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B941-40D2-C16A-E907-C3755F765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76D306-AF16-C215-AA51-4C92C4B10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734158D-7201-937D-4CE5-C764F8D36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2ECCCB-F008-8F13-4DC0-191339833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84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FA034-DDAD-F7C3-4A52-91127CC7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2E3D77-6B7E-47EA-640B-E0200A5F5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E43683-CFC3-9655-A12E-D03927F19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14AA57-8FD6-C676-C79B-488CEB57B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214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7A3E-F2EC-B429-3B1F-469DE2AD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247495-75F7-017E-9C82-D8B237E18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D18A1D-11A5-053F-B4B3-B3457BCC9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70CB54-4EB1-25C0-902B-F003FD700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40A3-8B92-4D30-AF69-9695648A886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24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84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16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9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592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49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8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41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71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62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90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57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4F3F3"/>
            </a:gs>
            <a:gs pos="0">
              <a:schemeClr val="bg2">
                <a:alpha val="57000"/>
              </a:schemeClr>
            </a:gs>
            <a:gs pos="100000">
              <a:schemeClr val="bg1">
                <a:lum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3414-ED06-448F-A6D6-324DA03D7DAF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7D9D8-1243-42F3-8E5F-F85EAFAE7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3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svg"/><Relationship Id="rId3" Type="http://schemas.openxmlformats.org/officeDocument/2006/relationships/image" Target="../media/image25.jp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31" Type="http://schemas.openxmlformats.org/officeDocument/2006/relationships/image" Target="../media/image49.sv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Relationship Id="rId27" Type="http://schemas.openxmlformats.org/officeDocument/2006/relationships/image" Target="../media/image46.png"/><Relationship Id="rId30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microsoft.com/office/2007/relationships/hdphoto" Target="../media/hdphoto1.wdp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6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sv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tângulo 7">
            <a:extLst>
              <a:ext uri="{FF2B5EF4-FFF2-40B4-BE49-F238E27FC236}">
                <a16:creationId xmlns:a16="http://schemas.microsoft.com/office/drawing/2014/main" id="{973D6DB8-E5AC-FCD7-BB53-2378676F2F8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EA3A91-7AAC-F99A-FF4E-E3826C3AA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2B4BFE9-00AF-F0AD-FFF3-075CE7A2435E}"/>
              </a:ext>
            </a:extLst>
          </p:cNvPr>
          <p:cNvGrpSpPr/>
          <p:nvPr/>
        </p:nvGrpSpPr>
        <p:grpSpPr>
          <a:xfrm>
            <a:off x="5249965" y="2872559"/>
            <a:ext cx="7788069" cy="3237658"/>
            <a:chOff x="5249966" y="2805093"/>
            <a:chExt cx="7788069" cy="3237658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D7432B0E-3FFA-4B9B-6C0B-D0CCA482AC78}"/>
                </a:ext>
              </a:extLst>
            </p:cNvPr>
            <p:cNvSpPr/>
            <p:nvPr/>
          </p:nvSpPr>
          <p:spPr>
            <a:xfrm>
              <a:off x="5344583" y="4244249"/>
              <a:ext cx="7598834" cy="1798502"/>
            </a:xfrm>
            <a:prstGeom prst="roundRect">
              <a:avLst/>
            </a:prstGeom>
            <a:solidFill>
              <a:srgbClr val="8724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414F346-9372-BA41-C858-28DAA097BF8D}"/>
                </a:ext>
              </a:extLst>
            </p:cNvPr>
            <p:cNvSpPr txBox="1"/>
            <p:nvPr/>
          </p:nvSpPr>
          <p:spPr>
            <a:xfrm>
              <a:off x="5249966" y="2805093"/>
              <a:ext cx="77880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600" b="1" dirty="0">
                  <a:solidFill>
                    <a:schemeClr val="bg2">
                      <a:lumMod val="25000"/>
                    </a:schemeClr>
                  </a:solidFill>
                  <a:latin typeface="Bebas Neue" panose="00000500000000000000" pitchFamily="50" charset="0"/>
                  <a:ea typeface="Roboto" panose="02000000000000000000" pitchFamily="2" charset="0"/>
                  <a:cs typeface="Poppins Black" panose="00000A00000000000000" pitchFamily="2" charset="0"/>
                </a:rPr>
                <a:t>SEGURANÇA PÚBLICA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41E64B0-8A9C-F1ED-790D-DF11BD9FEC24}"/>
                </a:ext>
              </a:extLst>
            </p:cNvPr>
            <p:cNvSpPr txBox="1"/>
            <p:nvPr/>
          </p:nvSpPr>
          <p:spPr>
            <a:xfrm>
              <a:off x="5344582" y="4468853"/>
              <a:ext cx="759883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4000" b="1" dirty="0">
                  <a:solidFill>
                    <a:schemeClr val="bg1"/>
                  </a:solidFill>
                  <a:latin typeface="Lora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Perspectivas do Combate a Organizações Criminosas</a:t>
              </a: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82771F9D-6D96-4B40-E662-BC8972FC6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97" y="8120552"/>
            <a:ext cx="2213476" cy="101868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AF89D9-D5A7-8B65-3493-6E31E511A385}"/>
              </a:ext>
            </a:extLst>
          </p:cNvPr>
          <p:cNvSpPr txBox="1"/>
          <p:nvPr/>
        </p:nvSpPr>
        <p:spPr>
          <a:xfrm>
            <a:off x="1691984" y="8107164"/>
            <a:ext cx="4930486" cy="99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Michel Queiroz </a:t>
            </a:r>
            <a:r>
              <a:rPr lang="pt-B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Zoucas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Promotor de Justiça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25020B-B946-C075-23AC-A2689A3E9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8855" r="8752" b="15539"/>
          <a:stretch>
            <a:fillRect/>
          </a:stretch>
        </p:blipFill>
        <p:spPr>
          <a:xfrm>
            <a:off x="12275669" y="8139146"/>
            <a:ext cx="2213476" cy="9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4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589A4-F06E-0059-29C3-62BDE05C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EEDCAF1A-4C27-0E58-55D0-D8F641260CA7}"/>
              </a:ext>
            </a:extLst>
          </p:cNvPr>
          <p:cNvSpPr/>
          <p:nvPr/>
        </p:nvSpPr>
        <p:spPr>
          <a:xfrm>
            <a:off x="0" y="0"/>
            <a:ext cx="2320796" cy="10287000"/>
          </a:xfrm>
          <a:prstGeom prst="rect">
            <a:avLst/>
          </a:prstGeom>
          <a:solidFill>
            <a:srgbClr val="872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 hidden="1">
            <a:extLst>
              <a:ext uri="{FF2B5EF4-FFF2-40B4-BE49-F238E27FC236}">
                <a16:creationId xmlns:a16="http://schemas.microsoft.com/office/drawing/2014/main" id="{488F470F-39F6-3DEF-BF0B-A96F6F34335C}"/>
              </a:ext>
            </a:extLst>
          </p:cNvPr>
          <p:cNvSpPr/>
          <p:nvPr/>
        </p:nvSpPr>
        <p:spPr>
          <a:xfrm rot="16200000" flipV="1">
            <a:off x="-4030405" y="4030404"/>
            <a:ext cx="10287002" cy="2226193"/>
          </a:xfrm>
          <a:prstGeom prst="rect">
            <a:avLst/>
          </a:prstGeom>
          <a:solidFill>
            <a:srgbClr val="702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A9258E2-F8E8-7899-F8BE-2E141E7A6CF9}"/>
              </a:ext>
            </a:extLst>
          </p:cNvPr>
          <p:cNvSpPr/>
          <p:nvPr/>
        </p:nvSpPr>
        <p:spPr>
          <a:xfrm>
            <a:off x="10433983" y="6127226"/>
            <a:ext cx="6896565" cy="3017051"/>
          </a:xfrm>
          <a:prstGeom prst="rect">
            <a:avLst/>
          </a:prstGeom>
          <a:solidFill>
            <a:srgbClr val="C8AA4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DDEE82-A7C0-0C2F-C443-E895BB58BA89}"/>
              </a:ext>
            </a:extLst>
          </p:cNvPr>
          <p:cNvSpPr/>
          <p:nvPr/>
        </p:nvSpPr>
        <p:spPr>
          <a:xfrm>
            <a:off x="10433984" y="2069997"/>
            <a:ext cx="6896565" cy="3017051"/>
          </a:xfrm>
          <a:prstGeom prst="rect">
            <a:avLst/>
          </a:prstGeom>
          <a:solidFill>
            <a:srgbClr val="C8AA4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12DD054C-9217-7B5B-22FB-E8A08869BF02}"/>
              </a:ext>
            </a:extLst>
          </p:cNvPr>
          <p:cNvSpPr/>
          <p:nvPr/>
        </p:nvSpPr>
        <p:spPr>
          <a:xfrm>
            <a:off x="3198275" y="2116226"/>
            <a:ext cx="6896565" cy="3017051"/>
          </a:xfrm>
          <a:prstGeom prst="rect">
            <a:avLst/>
          </a:prstGeom>
          <a:solidFill>
            <a:srgbClr val="C8AA4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67BBBE-6C26-7146-7432-ADD025078C2A}"/>
              </a:ext>
            </a:extLst>
          </p:cNvPr>
          <p:cNvSpPr txBox="1"/>
          <p:nvPr/>
        </p:nvSpPr>
        <p:spPr>
          <a:xfrm rot="16200000">
            <a:off x="-4006414" y="4823233"/>
            <a:ext cx="10286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IMPACTO  ELEITORAL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07336E8-EED0-879A-C31B-9DB86C54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37" y="5690549"/>
            <a:ext cx="832258" cy="746091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AE3B7683-D878-935D-C9DC-B286843EA0EF}"/>
              </a:ext>
            </a:extLst>
          </p:cNvPr>
          <p:cNvSpPr txBox="1"/>
          <p:nvPr/>
        </p:nvSpPr>
        <p:spPr>
          <a:xfrm>
            <a:off x="10661953" y="2523122"/>
            <a:ext cx="5386734" cy="5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COERÇÃO E INTIMIDAÇÃO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2E27D11-6A4C-EED5-33F7-9627E1F468E8}"/>
              </a:ext>
            </a:extLst>
          </p:cNvPr>
          <p:cNvSpPr txBox="1"/>
          <p:nvPr/>
        </p:nvSpPr>
        <p:spPr>
          <a:xfrm>
            <a:off x="3527601" y="2523122"/>
            <a:ext cx="6567239" cy="5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CONTROLE ECONÔMICO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9A86DFF-16D6-AC76-C4AA-66CAC6A61E11}"/>
              </a:ext>
            </a:extLst>
          </p:cNvPr>
          <p:cNvSpPr txBox="1"/>
          <p:nvPr/>
        </p:nvSpPr>
        <p:spPr>
          <a:xfrm>
            <a:off x="3527601" y="6557717"/>
            <a:ext cx="6645316" cy="5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ENFRAQUECIMENTO DO ESTADO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FA57077-0E02-162B-234F-EEFD560B60A1}"/>
              </a:ext>
            </a:extLst>
          </p:cNvPr>
          <p:cNvSpPr txBox="1"/>
          <p:nvPr/>
        </p:nvSpPr>
        <p:spPr>
          <a:xfrm>
            <a:off x="10720984" y="6555220"/>
            <a:ext cx="5386735" cy="5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INFLUÊNCIA POLÍTICA DIRETA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DA39CBF-C1B9-75DC-FF32-05223EB2E6E0}"/>
              </a:ext>
            </a:extLst>
          </p:cNvPr>
          <p:cNvSpPr txBox="1"/>
          <p:nvPr/>
        </p:nvSpPr>
        <p:spPr>
          <a:xfrm>
            <a:off x="10720984" y="3129030"/>
            <a:ext cx="6609565" cy="175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Ameaça a eleitores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Proibição de campanha de adversários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Controle de acesso a locais de votação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Retaliação contra voto em opositores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F74364C-D5C1-47A7-DAD2-BD7A1637B1EB}"/>
              </a:ext>
            </a:extLst>
          </p:cNvPr>
          <p:cNvSpPr txBox="1"/>
          <p:nvPr/>
        </p:nvSpPr>
        <p:spPr>
          <a:xfrm>
            <a:off x="10720984" y="7154547"/>
            <a:ext cx="6820746" cy="175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Lançamento de candidaturas próprias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Uso de “laranjas” como candidatos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Alinhamento em troca de apoio eleitoral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Nomeação de aliados em cargos públicos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F5777246-90A0-9ACF-397A-0B17DAE1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565" y="1530741"/>
            <a:ext cx="890879" cy="890879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95A337ED-079E-0290-FE3B-9C540E99F3CC}"/>
              </a:ext>
            </a:extLst>
          </p:cNvPr>
          <p:cNvSpPr txBox="1"/>
          <p:nvPr/>
        </p:nvSpPr>
        <p:spPr>
          <a:xfrm>
            <a:off x="3527601" y="3119952"/>
            <a:ext cx="7426331" cy="175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Compra de votos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Financiamento ilícito de campanhas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Lavagem de dinheiro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Bens e favores em troca de apoio político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A792A936-847F-FFC7-B700-1B9469C06E8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18" y="1741752"/>
            <a:ext cx="748947" cy="748947"/>
          </a:xfrm>
          <a:prstGeom prst="rect">
            <a:avLst/>
          </a:prstGeom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E5E42B26-5082-51DA-E9CB-7E54B0886A99}"/>
              </a:ext>
            </a:extLst>
          </p:cNvPr>
          <p:cNvSpPr txBox="1"/>
          <p:nvPr/>
        </p:nvSpPr>
        <p:spPr>
          <a:xfrm>
            <a:off x="3543625" y="7154547"/>
            <a:ext cx="7410306" cy="175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Corrupção do sistema político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Perda da soberania popular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Ciclo de impunidade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Blindagem e proteção institucional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079042FE-D972-E7BA-18FE-792E01B3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1" t="26628" r="59729" b="26158"/>
          <a:stretch>
            <a:fillRect/>
          </a:stretch>
        </p:blipFill>
        <p:spPr>
          <a:xfrm>
            <a:off x="6206150" y="5677807"/>
            <a:ext cx="857079" cy="78640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83C7701-A032-5238-F082-D9EEF6EAD261}"/>
              </a:ext>
            </a:extLst>
          </p:cNvPr>
          <p:cNvSpPr/>
          <p:nvPr/>
        </p:nvSpPr>
        <p:spPr>
          <a:xfrm>
            <a:off x="3186408" y="6127226"/>
            <a:ext cx="6896565" cy="3017051"/>
          </a:xfrm>
          <a:prstGeom prst="rect">
            <a:avLst/>
          </a:prstGeom>
          <a:solidFill>
            <a:srgbClr val="C8AA4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640CFA4-C319-0F4C-696B-19F5C2A5A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49CAF6-2973-73D2-D2BF-7F0B41D990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68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902E5-4A57-3CED-3C6D-34CFC8EB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343F4C9-FC37-5367-CFC2-8D4C822E74A2}"/>
              </a:ext>
            </a:extLst>
          </p:cNvPr>
          <p:cNvSpPr/>
          <p:nvPr/>
        </p:nvSpPr>
        <p:spPr>
          <a:xfrm>
            <a:off x="0" y="1981200"/>
            <a:ext cx="18294357" cy="6724650"/>
          </a:xfrm>
          <a:prstGeom prst="rect">
            <a:avLst/>
          </a:prstGeom>
          <a:solidFill>
            <a:srgbClr val="872C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18AF23-8EF1-5568-C7FE-2400D0B916BF}"/>
              </a:ext>
            </a:extLst>
          </p:cNvPr>
          <p:cNvSpPr txBox="1"/>
          <p:nvPr/>
        </p:nvSpPr>
        <p:spPr>
          <a:xfrm>
            <a:off x="8660130" y="2970897"/>
            <a:ext cx="7916377" cy="479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Eleger políticos ligados a uma organização criminosa </a:t>
            </a: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amplia a influência e o alcance </a:t>
            </a: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 grupo.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pt-BR" sz="2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 fundamental que os presidentes de partidos políticos realizem uma </a:t>
            </a: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rigorosa triagem </a:t>
            </a: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seus candidatos.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</a:pPr>
            <a:endParaRPr lang="pt-BR" sz="2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pt-BR" sz="2800" b="1" i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Know</a:t>
            </a:r>
            <a:r>
              <a:rPr lang="pt-BR" sz="28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800" b="1" i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</a:t>
            </a:r>
            <a:r>
              <a:rPr lang="pt-BR" sz="28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800" b="1" i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clients</a:t>
            </a: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  <a:endParaRPr lang="pt-BR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BEB70F-4C87-5EBE-46D0-C990207BE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74" y="0"/>
            <a:ext cx="7212718" cy="12610719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355B99E-5517-CE8F-A546-98B26DE7FD6A}"/>
              </a:ext>
            </a:extLst>
          </p:cNvPr>
          <p:cNvCxnSpPr/>
          <p:nvPr/>
        </p:nvCxnSpPr>
        <p:spPr>
          <a:xfrm>
            <a:off x="10895762" y="7809248"/>
            <a:ext cx="33147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BBDF21FB-32C7-4CE2-82C7-4E123E3F6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DFBCC8-8FFD-9624-0462-DBB54B7BA35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7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8BE98-C604-5A34-772E-298916064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589DD09-9982-D823-3AE8-86A0767B97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3526"/>
          <a:stretch>
            <a:fillRect/>
          </a:stretch>
        </p:blipFill>
        <p:spPr>
          <a:xfrm>
            <a:off x="0" y="0"/>
            <a:ext cx="18288000" cy="108095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EE47D5A-EADD-95DE-143E-025E70BF7152}"/>
              </a:ext>
            </a:extLst>
          </p:cNvPr>
          <p:cNvSpPr/>
          <p:nvPr/>
        </p:nvSpPr>
        <p:spPr>
          <a:xfrm>
            <a:off x="0" y="0"/>
            <a:ext cx="18288000" cy="1080951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Trapezoide 70">
            <a:extLst>
              <a:ext uri="{FF2B5EF4-FFF2-40B4-BE49-F238E27FC236}">
                <a16:creationId xmlns:a16="http://schemas.microsoft.com/office/drawing/2014/main" id="{EDE559A6-CBCF-7928-6462-872913CA5CA6}"/>
              </a:ext>
            </a:extLst>
          </p:cNvPr>
          <p:cNvSpPr/>
          <p:nvPr/>
        </p:nvSpPr>
        <p:spPr>
          <a:xfrm flipH="1">
            <a:off x="6659563" y="-47130"/>
            <a:ext cx="15067374" cy="10334130"/>
          </a:xfrm>
          <a:prstGeom prst="trapezoid">
            <a:avLst/>
          </a:prstGeom>
          <a:solidFill>
            <a:srgbClr val="822321"/>
          </a:solidFill>
          <a:ln w="523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1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619556-517B-60BD-6CC5-B304ABB76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068B16-93B2-10D6-678D-10BB489AFA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95A6AEB7-F06E-949D-E316-6A2E561A93E0}"/>
              </a:ext>
            </a:extLst>
          </p:cNvPr>
          <p:cNvGrpSpPr/>
          <p:nvPr/>
        </p:nvGrpSpPr>
        <p:grpSpPr>
          <a:xfrm>
            <a:off x="7213461" y="2856094"/>
            <a:ext cx="11822865" cy="5415870"/>
            <a:chOff x="400760" y="1392701"/>
            <a:chExt cx="17512805" cy="8022344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92E1363A-51C1-AEDC-7471-7BB297313799}"/>
                </a:ext>
              </a:extLst>
            </p:cNvPr>
            <p:cNvSpPr/>
            <p:nvPr/>
          </p:nvSpPr>
          <p:spPr>
            <a:xfrm>
              <a:off x="5133711" y="1394468"/>
              <a:ext cx="8020577" cy="8020577"/>
            </a:xfrm>
            <a:custGeom>
              <a:avLst/>
              <a:gdLst>
                <a:gd name="connsiteX0" fmla="*/ 4824496 w 4824495"/>
                <a:gd name="connsiteY0" fmla="*/ 2412248 h 4824495"/>
                <a:gd name="connsiteX1" fmla="*/ 2412248 w 4824495"/>
                <a:gd name="connsiteY1" fmla="*/ 4824496 h 4824495"/>
                <a:gd name="connsiteX2" fmla="*/ 0 w 4824495"/>
                <a:gd name="connsiteY2" fmla="*/ 2412248 h 4824495"/>
                <a:gd name="connsiteX3" fmla="*/ 2412248 w 4824495"/>
                <a:gd name="connsiteY3" fmla="*/ 0 h 4824495"/>
                <a:gd name="connsiteX4" fmla="*/ 4824496 w 4824495"/>
                <a:gd name="connsiteY4" fmla="*/ 2412248 h 482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4495" h="4824495">
                  <a:moveTo>
                    <a:pt x="4824496" y="2412248"/>
                  </a:moveTo>
                  <a:cubicBezTo>
                    <a:pt x="4824496" y="3744495"/>
                    <a:pt x="3744496" y="4824496"/>
                    <a:pt x="2412248" y="4824496"/>
                  </a:cubicBezTo>
                  <a:cubicBezTo>
                    <a:pt x="1080000" y="4824496"/>
                    <a:pt x="0" y="3744496"/>
                    <a:pt x="0" y="2412248"/>
                  </a:cubicBezTo>
                  <a:cubicBezTo>
                    <a:pt x="0" y="1080001"/>
                    <a:pt x="1080000" y="0"/>
                    <a:pt x="2412248" y="0"/>
                  </a:cubicBezTo>
                  <a:cubicBezTo>
                    <a:pt x="3744496" y="0"/>
                    <a:pt x="4824496" y="1080000"/>
                    <a:pt x="4824496" y="2412248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52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00" dirty="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FA21A82D-B1A3-333B-ED53-A101DC69ED1D}"/>
                </a:ext>
              </a:extLst>
            </p:cNvPr>
            <p:cNvSpPr/>
            <p:nvPr/>
          </p:nvSpPr>
          <p:spPr>
            <a:xfrm>
              <a:off x="5566245" y="1827001"/>
              <a:ext cx="7155511" cy="7155511"/>
            </a:xfrm>
            <a:custGeom>
              <a:avLst/>
              <a:gdLst>
                <a:gd name="connsiteX0" fmla="*/ 4304146 w 4304145"/>
                <a:gd name="connsiteY0" fmla="*/ 2152073 h 4304145"/>
                <a:gd name="connsiteX1" fmla="*/ 2152073 w 4304145"/>
                <a:gd name="connsiteY1" fmla="*/ 4304145 h 4304145"/>
                <a:gd name="connsiteX2" fmla="*/ 0 w 4304145"/>
                <a:gd name="connsiteY2" fmla="*/ 2152073 h 4304145"/>
                <a:gd name="connsiteX3" fmla="*/ 2152073 w 4304145"/>
                <a:gd name="connsiteY3" fmla="*/ 0 h 4304145"/>
                <a:gd name="connsiteX4" fmla="*/ 4304146 w 4304145"/>
                <a:gd name="connsiteY4" fmla="*/ 2152073 h 430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145" h="4304145">
                  <a:moveTo>
                    <a:pt x="4304146" y="2152073"/>
                  </a:moveTo>
                  <a:cubicBezTo>
                    <a:pt x="4304146" y="3340630"/>
                    <a:pt x="3340630" y="4304145"/>
                    <a:pt x="2152073" y="4304145"/>
                  </a:cubicBezTo>
                  <a:cubicBezTo>
                    <a:pt x="963516" y="4304145"/>
                    <a:pt x="0" y="3340630"/>
                    <a:pt x="0" y="2152073"/>
                  </a:cubicBezTo>
                  <a:cubicBezTo>
                    <a:pt x="0" y="963516"/>
                    <a:pt x="963516" y="0"/>
                    <a:pt x="2152073" y="0"/>
                  </a:cubicBezTo>
                  <a:cubicBezTo>
                    <a:pt x="3340630" y="0"/>
                    <a:pt x="4304146" y="963516"/>
                    <a:pt x="4304146" y="2152073"/>
                  </a:cubicBezTo>
                  <a:close/>
                </a:path>
              </a:pathLst>
            </a:custGeom>
            <a:solidFill>
              <a:srgbClr val="F2F2F2"/>
            </a:solidFill>
            <a:ln w="52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00" dirty="0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F7525DE9-F825-48B1-20B4-B9B557D30880}"/>
                </a:ext>
              </a:extLst>
            </p:cNvPr>
            <p:cNvGrpSpPr/>
            <p:nvPr/>
          </p:nvGrpSpPr>
          <p:grpSpPr>
            <a:xfrm>
              <a:off x="10131778" y="1406825"/>
              <a:ext cx="5428609" cy="925367"/>
              <a:chOff x="10131778" y="1406825"/>
              <a:chExt cx="5428609" cy="925367"/>
            </a:xfrm>
          </p:grpSpPr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F35C2EBF-6856-39AB-FF00-BEAC283FD5C5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C966C245-BC26-BBCE-A3A6-F494E45BA301}"/>
                  </a:ext>
                </a:extLst>
              </p:cNvPr>
              <p:cNvSpPr txBox="1"/>
              <p:nvPr/>
            </p:nvSpPr>
            <p:spPr>
              <a:xfrm>
                <a:off x="11104693" y="1406825"/>
                <a:ext cx="4455694" cy="501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POSTO DE GASOLINA</a:t>
                </a:r>
              </a:p>
            </p:txBody>
          </p:sp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CE87CC82-549F-4AFA-FE97-97CD50BB8809}"/>
                </a:ext>
              </a:extLst>
            </p:cNvPr>
            <p:cNvGrpSpPr/>
            <p:nvPr/>
          </p:nvGrpSpPr>
          <p:grpSpPr>
            <a:xfrm>
              <a:off x="11628438" y="2526015"/>
              <a:ext cx="5428609" cy="863075"/>
              <a:chOff x="10131778" y="1469117"/>
              <a:chExt cx="5428609" cy="863075"/>
            </a:xfrm>
          </p:grpSpPr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8CAC7032-8261-9532-197D-39B1EE3F2CD2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E19D0C3A-AC35-88FC-3CAC-6AA3A4F34383}"/>
                  </a:ext>
                </a:extLst>
              </p:cNvPr>
              <p:cNvSpPr txBox="1"/>
              <p:nvPr/>
            </p:nvSpPr>
            <p:spPr>
              <a:xfrm>
                <a:off x="11104693" y="1579922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TRANSPORTE PÚBLICO</a:t>
                </a:r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24453814-3470-0C5F-DF44-8375C969CB0F}"/>
                </a:ext>
              </a:extLst>
            </p:cNvPr>
            <p:cNvGrpSpPr/>
            <p:nvPr/>
          </p:nvGrpSpPr>
          <p:grpSpPr>
            <a:xfrm>
              <a:off x="12427968" y="4048217"/>
              <a:ext cx="5428609" cy="863075"/>
              <a:chOff x="10131778" y="1469117"/>
              <a:chExt cx="5428609" cy="863075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CF6B65C5-0BCA-91E3-123B-8882FB428712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898BE8BD-1641-0915-7154-581EB1437BAE}"/>
                  </a:ext>
                </a:extLst>
              </p:cNvPr>
              <p:cNvSpPr txBox="1"/>
              <p:nvPr/>
            </p:nvSpPr>
            <p:spPr>
              <a:xfrm>
                <a:off x="11104693" y="1646559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LOTEAMENTO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E8AF7CE6-363F-3DF8-1089-E5E9680534BE}"/>
                </a:ext>
              </a:extLst>
            </p:cNvPr>
            <p:cNvGrpSpPr/>
            <p:nvPr/>
          </p:nvGrpSpPr>
          <p:grpSpPr>
            <a:xfrm>
              <a:off x="12484956" y="5682378"/>
              <a:ext cx="5428609" cy="863075"/>
              <a:chOff x="10131778" y="1469117"/>
              <a:chExt cx="5428609" cy="863075"/>
            </a:xfrm>
          </p:grpSpPr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F7D5A216-843A-246C-762A-168EE4FEE14D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69E5A844-F252-0973-CFE7-261D6C1F10D3}"/>
                  </a:ext>
                </a:extLst>
              </p:cNvPr>
              <p:cNvSpPr txBox="1"/>
              <p:nvPr/>
            </p:nvSpPr>
            <p:spPr>
              <a:xfrm>
                <a:off x="11104693" y="1682648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COMÉRCIO</a:t>
                </a:r>
              </a:p>
            </p:txBody>
          </p:sp>
        </p:grp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4E76AABA-AF71-C32C-A32C-C54C03122521}"/>
                </a:ext>
              </a:extLst>
            </p:cNvPr>
            <p:cNvGrpSpPr/>
            <p:nvPr/>
          </p:nvGrpSpPr>
          <p:grpSpPr>
            <a:xfrm>
              <a:off x="11815623" y="7246414"/>
              <a:ext cx="5428609" cy="863075"/>
              <a:chOff x="10131778" y="1469117"/>
              <a:chExt cx="5428609" cy="863075"/>
            </a:xfrm>
          </p:grpSpPr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E0F798DC-53BF-5274-7527-F8A46E93AA7A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6D5E34E1-193B-EA77-7285-EE0FE459F5A1}"/>
                  </a:ext>
                </a:extLst>
              </p:cNvPr>
              <p:cNvSpPr txBox="1"/>
              <p:nvPr/>
            </p:nvSpPr>
            <p:spPr>
              <a:xfrm>
                <a:off x="11104693" y="1741307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PECUÁRIA</a:t>
                </a: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84A0F83A-8986-97AC-DB87-CCEA93468054}"/>
                </a:ext>
              </a:extLst>
            </p:cNvPr>
            <p:cNvGrpSpPr/>
            <p:nvPr/>
          </p:nvGrpSpPr>
          <p:grpSpPr>
            <a:xfrm>
              <a:off x="10131778" y="8462109"/>
              <a:ext cx="5455763" cy="945700"/>
              <a:chOff x="10131778" y="1469117"/>
              <a:chExt cx="5455763" cy="945700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3F5599C8-CEAF-AF35-6BF3-97CB1A11A6AC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75152F64-945D-589A-E1DA-6E5450723B00}"/>
                  </a:ext>
                </a:extLst>
              </p:cNvPr>
              <p:cNvSpPr txBox="1"/>
              <p:nvPr/>
            </p:nvSpPr>
            <p:spPr>
              <a:xfrm>
                <a:off x="11131847" y="1913328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TEMPLOS RELIGIOSOS</a:t>
                </a: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41040976-C4B1-BBE8-63EE-E0BFCC033179}"/>
                </a:ext>
              </a:extLst>
            </p:cNvPr>
            <p:cNvGrpSpPr/>
            <p:nvPr/>
          </p:nvGrpSpPr>
          <p:grpSpPr>
            <a:xfrm flipH="1">
              <a:off x="2696950" y="1392701"/>
              <a:ext cx="5428609" cy="937724"/>
              <a:chOff x="10131778" y="1394468"/>
              <a:chExt cx="5428609" cy="937724"/>
            </a:xfrm>
          </p:grpSpPr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E2443D61-87ED-29C8-4FD1-D2FC290A2C15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1CC1E51E-8676-FFF0-4766-8EC56ABF1D77}"/>
                  </a:ext>
                </a:extLst>
              </p:cNvPr>
              <p:cNvSpPr txBox="1"/>
              <p:nvPr/>
            </p:nvSpPr>
            <p:spPr>
              <a:xfrm>
                <a:off x="11104693" y="1394468"/>
                <a:ext cx="4455694" cy="501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MERCADO DE BITCOINS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22177428-3023-3DBD-E393-DADF00385F38}"/>
                </a:ext>
              </a:extLst>
            </p:cNvPr>
            <p:cNvGrpSpPr/>
            <p:nvPr/>
          </p:nvGrpSpPr>
          <p:grpSpPr>
            <a:xfrm flipH="1">
              <a:off x="1200290" y="2524248"/>
              <a:ext cx="5428609" cy="863075"/>
              <a:chOff x="10131778" y="1469117"/>
              <a:chExt cx="5428609" cy="863075"/>
            </a:xfrm>
          </p:grpSpPr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14A6328F-0D27-822F-614A-F846A82FE793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B42D49CE-B3DB-36AA-7706-2C1A40C79D18}"/>
                  </a:ext>
                </a:extLst>
              </p:cNvPr>
              <p:cNvSpPr txBox="1"/>
              <p:nvPr/>
            </p:nvSpPr>
            <p:spPr>
              <a:xfrm>
                <a:off x="11104693" y="1584967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FINTECHS</a:t>
                </a:r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79432EFD-1DD2-615B-EF0D-C889EE790A49}"/>
                </a:ext>
              </a:extLst>
            </p:cNvPr>
            <p:cNvGrpSpPr/>
            <p:nvPr/>
          </p:nvGrpSpPr>
          <p:grpSpPr>
            <a:xfrm flipH="1">
              <a:off x="400760" y="4046450"/>
              <a:ext cx="5428609" cy="863075"/>
              <a:chOff x="10131778" y="1469117"/>
              <a:chExt cx="5428609" cy="863075"/>
            </a:xfrm>
          </p:grpSpPr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BE0B1B3C-996A-BC54-60B2-F834EC105F71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79055E0-259E-7D83-0BA5-BF13917D32DE}"/>
                  </a:ext>
                </a:extLst>
              </p:cNvPr>
              <p:cNvSpPr txBox="1"/>
              <p:nvPr/>
            </p:nvSpPr>
            <p:spPr>
              <a:xfrm>
                <a:off x="11104693" y="1642119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APOSTAS</a:t>
                </a:r>
              </a:p>
            </p:txBody>
          </p:sp>
        </p:grp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7EC458C5-90BE-72BF-3725-FADDFD638C5C}"/>
                </a:ext>
              </a:extLst>
            </p:cNvPr>
            <p:cNvSpPr/>
            <p:nvPr/>
          </p:nvSpPr>
          <p:spPr>
            <a:xfrm flipH="1">
              <a:off x="4909305" y="5680611"/>
              <a:ext cx="863076" cy="8630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D5898E7B-C4BB-9AD9-06E6-7303F30ED120}"/>
                </a:ext>
              </a:extLst>
            </p:cNvPr>
            <p:cNvGrpSpPr/>
            <p:nvPr/>
          </p:nvGrpSpPr>
          <p:grpSpPr>
            <a:xfrm flipH="1">
              <a:off x="1013105" y="7244647"/>
              <a:ext cx="5428609" cy="863075"/>
              <a:chOff x="10131778" y="1469117"/>
              <a:chExt cx="5428609" cy="863075"/>
            </a:xfrm>
          </p:grpSpPr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0AFE2D1D-B208-D71C-E970-CC44A2D18BB9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B01258AD-A007-F98B-5172-9BAA702B504D}"/>
                  </a:ext>
                </a:extLst>
              </p:cNvPr>
              <p:cNvSpPr txBox="1"/>
              <p:nvPr/>
            </p:nvSpPr>
            <p:spPr>
              <a:xfrm>
                <a:off x="11104693" y="1754436"/>
                <a:ext cx="4455694" cy="50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CLUBES DE FUTEBOL</a:t>
                </a:r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403A145-07BE-55AD-FCAE-E43995658EBB}"/>
                </a:ext>
              </a:extLst>
            </p:cNvPr>
            <p:cNvGrpSpPr/>
            <p:nvPr/>
          </p:nvGrpSpPr>
          <p:grpSpPr>
            <a:xfrm flipH="1">
              <a:off x="1966404" y="8460342"/>
              <a:ext cx="6159155" cy="938755"/>
              <a:chOff x="10131778" y="1469117"/>
              <a:chExt cx="6159155" cy="938755"/>
            </a:xfrm>
          </p:grpSpPr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DC24183D-4394-D794-66FD-1596A50A2A36}"/>
                  </a:ext>
                </a:extLst>
              </p:cNvPr>
              <p:cNvSpPr/>
              <p:nvPr/>
            </p:nvSpPr>
            <p:spPr>
              <a:xfrm>
                <a:off x="10131778" y="1469117"/>
                <a:ext cx="863075" cy="8630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F82C08E4-5972-582B-66E4-DDC6FA308AD5}"/>
                  </a:ext>
                </a:extLst>
              </p:cNvPr>
              <p:cNvSpPr txBox="1"/>
              <p:nvPr/>
            </p:nvSpPr>
            <p:spPr>
              <a:xfrm>
                <a:off x="11131241" y="1906384"/>
                <a:ext cx="5159692" cy="501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6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FINANCIAMENTO POLÍTICO</a:t>
                </a:r>
              </a:p>
            </p:txBody>
          </p:sp>
        </p:grp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ACAAF7D-2EDD-4B82-74A0-D4E4961162B6}"/>
                </a:ext>
              </a:extLst>
            </p:cNvPr>
            <p:cNvSpPr txBox="1"/>
            <p:nvPr/>
          </p:nvSpPr>
          <p:spPr>
            <a:xfrm>
              <a:off x="6084307" y="4086789"/>
              <a:ext cx="6105409" cy="31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2">
                      <a:lumMod val="50000"/>
                    </a:schemeClr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PRINCIPAIS SETORES E SERVIÇOS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BF892FE-E1C5-AA98-6B8D-37C2A7C6ACB7}"/>
                </a:ext>
              </a:extLst>
            </p:cNvPr>
            <p:cNvSpPr txBox="1"/>
            <p:nvPr/>
          </p:nvSpPr>
          <p:spPr>
            <a:xfrm>
              <a:off x="6725065" y="3659854"/>
              <a:ext cx="4839406" cy="501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CRIMES FINANCEIROS</a:t>
              </a:r>
            </a:p>
          </p:txBody>
        </p:sp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5032CFD9-B60F-7FCB-D42B-6FA06D0F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28798" y="1654283"/>
              <a:ext cx="468000" cy="468000"/>
            </a:xfrm>
            <a:prstGeom prst="rect">
              <a:avLst/>
            </a:prstGeom>
          </p:spPr>
        </p:pic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80F29F7C-A992-5873-939F-8693CA62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825975" y="2717303"/>
              <a:ext cx="468000" cy="468000"/>
            </a:xfrm>
            <a:prstGeom prst="rect">
              <a:avLst/>
            </a:prstGeom>
          </p:spPr>
        </p:pic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0A3497C6-39FE-B3B9-D4C2-EDEBA344A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611053" y="4222471"/>
              <a:ext cx="540000" cy="540000"/>
            </a:xfrm>
            <a:prstGeom prst="rect">
              <a:avLst/>
            </a:prstGeom>
          </p:spPr>
        </p:pic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A4CA8D93-B7AD-BBF0-E265-D33A88A8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685731" y="5870791"/>
              <a:ext cx="468000" cy="468000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2AA79D97-F555-5A08-279F-1E893926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010090" y="7459934"/>
              <a:ext cx="468000" cy="468000"/>
            </a:xfrm>
            <a:prstGeom prst="rect">
              <a:avLst/>
            </a:prstGeom>
          </p:spPr>
        </p:pic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C55DAA9F-7D17-69A1-C864-BF7FF5FB5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73380" y="8577760"/>
              <a:ext cx="576000" cy="576000"/>
            </a:xfrm>
            <a:prstGeom prst="rect">
              <a:avLst/>
            </a:prstGeom>
          </p:spPr>
        </p:pic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443A4A2F-94BF-4074-8023-7210D063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83336" y="1586299"/>
              <a:ext cx="612000" cy="612000"/>
            </a:xfrm>
            <a:prstGeom prst="rect">
              <a:avLst/>
            </a:prstGeom>
          </p:spPr>
        </p:pic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B37DFFD7-00E8-4D2A-EEDE-261D9711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930684" y="2695788"/>
              <a:ext cx="540000" cy="540000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50652347-185A-660E-5513-9961B0667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27831" y="4203347"/>
              <a:ext cx="504000" cy="504000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3EFC9774-9AAF-A8F3-AB7B-E91958919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737618" y="7406626"/>
              <a:ext cx="540000" cy="540000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FC04344C-2F7E-320D-9F62-33798608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365546" y="8548473"/>
              <a:ext cx="648000" cy="648000"/>
            </a:xfrm>
            <a:prstGeom prst="rect">
              <a:avLst/>
            </a:prstGeom>
          </p:spPr>
        </p:pic>
      </p:grpSp>
      <p:pic>
        <p:nvPicPr>
          <p:cNvPr id="74" name="Imagem 73">
            <a:extLst>
              <a:ext uri="{FF2B5EF4-FFF2-40B4-BE49-F238E27FC236}">
                <a16:creationId xmlns:a16="http://schemas.microsoft.com/office/drawing/2014/main" id="{ACB2EE80-10CF-2EF5-9504-0C911775365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7697"/>
            <a:ext cx="2042505" cy="522000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8AE058E7-5524-C34B-CC93-8ACF6AB2B71F}"/>
              </a:ext>
            </a:extLst>
          </p:cNvPr>
          <p:cNvSpPr txBox="1"/>
          <p:nvPr/>
        </p:nvSpPr>
        <p:spPr>
          <a:xfrm>
            <a:off x="969590" y="1325641"/>
            <a:ext cx="1663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CICLO ECONÔMICO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E0350898-5705-4943-7B8F-FBA8487C4524}"/>
              </a:ext>
            </a:extLst>
          </p:cNvPr>
          <p:cNvSpPr txBox="1"/>
          <p:nvPr/>
        </p:nvSpPr>
        <p:spPr>
          <a:xfrm>
            <a:off x="971550" y="780560"/>
            <a:ext cx="111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ORGANIZAÇÕES CRIMINOSAS</a:t>
            </a:r>
          </a:p>
        </p:txBody>
      </p: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D345BC-9B19-4562-DCA2-8B4DC79EF02C}"/>
              </a:ext>
            </a:extLst>
          </p:cNvPr>
          <p:cNvCxnSpPr>
            <a:cxnSpLocks/>
          </p:cNvCxnSpPr>
          <p:nvPr/>
        </p:nvCxnSpPr>
        <p:spPr>
          <a:xfrm>
            <a:off x="109026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68884F0D-7965-1D03-7E2D-9ED497F0BD8F}"/>
              </a:ext>
            </a:extLst>
          </p:cNvPr>
          <p:cNvSpPr txBox="1"/>
          <p:nvPr/>
        </p:nvSpPr>
        <p:spPr>
          <a:xfrm flipH="1">
            <a:off x="7753222" y="5867647"/>
            <a:ext cx="24297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INTERNET</a:t>
            </a: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TV A CABO</a:t>
            </a:r>
          </a:p>
        </p:txBody>
      </p:sp>
      <p:pic>
        <p:nvPicPr>
          <p:cNvPr id="85" name="Gráfico 84">
            <a:extLst>
              <a:ext uri="{FF2B5EF4-FFF2-40B4-BE49-F238E27FC236}">
                <a16:creationId xmlns:a16="http://schemas.microsoft.com/office/drawing/2014/main" id="{0A87AA5D-114B-A6EE-E873-2E5AD296A6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53523" y="5859410"/>
            <a:ext cx="368667" cy="368667"/>
          </a:xfrm>
          <a:prstGeom prst="rect">
            <a:avLst/>
          </a:prstGeom>
        </p:spPr>
      </p:pic>
      <p:sp>
        <p:nvSpPr>
          <p:cNvPr id="86" name="CaixaDeTexto 85">
            <a:extLst>
              <a:ext uri="{FF2B5EF4-FFF2-40B4-BE49-F238E27FC236}">
                <a16:creationId xmlns:a16="http://schemas.microsoft.com/office/drawing/2014/main" id="{D5D0A726-0615-5B70-2FE7-6FF211862989}"/>
              </a:ext>
            </a:extLst>
          </p:cNvPr>
          <p:cNvSpPr txBox="1"/>
          <p:nvPr/>
        </p:nvSpPr>
        <p:spPr>
          <a:xfrm>
            <a:off x="969590" y="3033509"/>
            <a:ext cx="60717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GERAÇÃO DE RECEITA ILÍCITA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Tráfico de drogas e armas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Contrabando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Roubos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Extorsão e “taxas de segurança”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Monopólio de serviços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F6A93FB9-266E-D917-CA6C-04B4C71EE1E6}"/>
              </a:ext>
            </a:extLst>
          </p:cNvPr>
          <p:cNvSpPr txBox="1"/>
          <p:nvPr/>
        </p:nvSpPr>
        <p:spPr>
          <a:xfrm>
            <a:off x="969590" y="6225362"/>
            <a:ext cx="566043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LAVAGEM DE DINHEIRO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Empresas de fachada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Compra de ativos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3811335A-4BC9-FD40-3211-8D0AF9D961EE}"/>
              </a:ext>
            </a:extLst>
          </p:cNvPr>
          <p:cNvSpPr txBox="1"/>
          <p:nvPr/>
        </p:nvSpPr>
        <p:spPr>
          <a:xfrm>
            <a:off x="969589" y="8094598"/>
            <a:ext cx="566043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NOVA ONDA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Empresas de Economia Formal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Universo Cyber</a:t>
            </a:r>
          </a:p>
        </p:txBody>
      </p:sp>
    </p:spTree>
    <p:extLst>
      <p:ext uri="{BB962C8B-B14F-4D97-AF65-F5344CB8AC3E}">
        <p14:creationId xmlns:p14="http://schemas.microsoft.com/office/powerpoint/2010/main" val="22073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830B0-198F-5494-20B9-147438C1A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BDC5D70A-459F-B6C0-9E46-EADCE99EE4BD}"/>
              </a:ext>
            </a:extLst>
          </p:cNvPr>
          <p:cNvSpPr txBox="1"/>
          <p:nvPr/>
        </p:nvSpPr>
        <p:spPr>
          <a:xfrm>
            <a:off x="12043361" y="4144292"/>
            <a:ext cx="5217817" cy="357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 apenas quatro mercados estratégicos, o crime organizado movimenta                   </a:t>
            </a:r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R$ 146,8 bilhões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por ano no Brasil.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38ED50F-0462-EBE3-F7E0-CC459954CACC}"/>
              </a:ext>
            </a:extLst>
          </p:cNvPr>
          <p:cNvSpPr txBox="1"/>
          <p:nvPr/>
        </p:nvSpPr>
        <p:spPr>
          <a:xfrm>
            <a:off x="3334059" y="8870859"/>
            <a:ext cx="4910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Fonte: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Fórum Brasileiro de Segurança Pública </a:t>
            </a: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645E87D-3988-484E-B435-F5586A6106C4}"/>
              </a:ext>
            </a:extLst>
          </p:cNvPr>
          <p:cNvGrpSpPr/>
          <p:nvPr/>
        </p:nvGrpSpPr>
        <p:grpSpPr>
          <a:xfrm>
            <a:off x="935995" y="3108996"/>
            <a:ext cx="9706903" cy="5399333"/>
            <a:chOff x="935995" y="3255300"/>
            <a:chExt cx="9706903" cy="5399333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F2ECC7C-C9DF-CB63-52B9-DD3440AAB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3" t="13870" r="29700" b="15522"/>
            <a:stretch>
              <a:fillRect/>
            </a:stretch>
          </p:blipFill>
          <p:spPr>
            <a:xfrm>
              <a:off x="3439782" y="4011451"/>
              <a:ext cx="4699329" cy="4643182"/>
            </a:xfrm>
            <a:prstGeom prst="rect">
              <a:avLst/>
            </a:prstGeom>
          </p:spPr>
        </p:pic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E1C219AB-BB20-0BEC-ED64-0DF6C2CA06A8}"/>
                </a:ext>
              </a:extLst>
            </p:cNvPr>
            <p:cNvCxnSpPr/>
            <p:nvPr/>
          </p:nvCxnSpPr>
          <p:spPr>
            <a:xfrm flipH="1">
              <a:off x="995475" y="5758669"/>
              <a:ext cx="3659153" cy="0"/>
            </a:xfrm>
            <a:prstGeom prst="straightConnector1">
              <a:avLst/>
            </a:prstGeom>
            <a:ln w="22225">
              <a:solidFill>
                <a:schemeClr val="bg1">
                  <a:lumMod val="6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32D34B3-61F5-5230-4D1D-78E41A6CF67B}"/>
                </a:ext>
              </a:extLst>
            </p:cNvPr>
            <p:cNvSpPr txBox="1"/>
            <p:nvPr/>
          </p:nvSpPr>
          <p:spPr>
            <a:xfrm>
              <a:off x="6147849" y="5864182"/>
              <a:ext cx="1408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41,8%</a:t>
              </a:r>
              <a:endParaRPr lang="pt-BR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595676D-9130-3E0F-9E84-C388B5263143}"/>
                </a:ext>
              </a:extLst>
            </p:cNvPr>
            <p:cNvSpPr txBox="1"/>
            <p:nvPr/>
          </p:nvSpPr>
          <p:spPr>
            <a:xfrm>
              <a:off x="4381259" y="6949535"/>
              <a:ext cx="1408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38,8%</a:t>
              </a:r>
              <a:endParaRPr lang="pt-BR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968F507-4F61-1C34-DCDC-3182F270865B}"/>
                </a:ext>
              </a:extLst>
            </p:cNvPr>
            <p:cNvSpPr txBox="1"/>
            <p:nvPr/>
          </p:nvSpPr>
          <p:spPr>
            <a:xfrm>
              <a:off x="3966354" y="5172976"/>
              <a:ext cx="1408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12,4%</a:t>
              </a:r>
              <a:endParaRPr lang="pt-BR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6976406-7130-E1EC-1969-3730AB24B097}"/>
                </a:ext>
              </a:extLst>
            </p:cNvPr>
            <p:cNvSpPr txBox="1"/>
            <p:nvPr/>
          </p:nvSpPr>
          <p:spPr>
            <a:xfrm>
              <a:off x="4739662" y="4556179"/>
              <a:ext cx="1408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7%</a:t>
              </a:r>
              <a:endParaRPr lang="pt-BR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63C9A03-CA69-DBFB-8B9E-5798EAFF3C1F}"/>
                </a:ext>
              </a:extLst>
            </p:cNvPr>
            <p:cNvSpPr txBox="1"/>
            <p:nvPr/>
          </p:nvSpPr>
          <p:spPr>
            <a:xfrm>
              <a:off x="935995" y="4850728"/>
              <a:ext cx="258151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Ouro</a:t>
              </a:r>
            </a:p>
            <a:p>
              <a:pPr>
                <a:spcAft>
                  <a:spcPts val="600"/>
                </a:spcAft>
              </a:pPr>
              <a:r>
                <a:rPr lang="pt-BR" sz="24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R$ 18,2 bilhões</a:t>
              </a:r>
              <a:endPara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83971AE-3CEC-0836-77B2-FCCB20BC4447}"/>
                </a:ext>
              </a:extLst>
            </p:cNvPr>
            <p:cNvSpPr txBox="1"/>
            <p:nvPr/>
          </p:nvSpPr>
          <p:spPr>
            <a:xfrm>
              <a:off x="995474" y="7201666"/>
              <a:ext cx="268169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Bebidas</a:t>
              </a:r>
            </a:p>
            <a:p>
              <a:pPr>
                <a:spcAft>
                  <a:spcPts val="600"/>
                </a:spcAft>
              </a:pPr>
              <a:r>
                <a:rPr lang="pt-BR" sz="24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R$ 56,9 bilhões</a:t>
              </a:r>
              <a:endPara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24" name="Conector: Angulado 23">
              <a:extLst>
                <a:ext uri="{FF2B5EF4-FFF2-40B4-BE49-F238E27FC236}">
                  <a16:creationId xmlns:a16="http://schemas.microsoft.com/office/drawing/2014/main" id="{E8E31E1D-D892-AE7C-CAE6-C09A343B42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68473" y="5791198"/>
              <a:ext cx="543882" cy="4089878"/>
            </a:xfrm>
            <a:prstGeom prst="bentConnector2">
              <a:avLst/>
            </a:prstGeom>
            <a:ln w="22225">
              <a:solidFill>
                <a:srgbClr val="A6A6A6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C83A01B-458B-FDDC-CD08-16B34B130C81}"/>
                </a:ext>
              </a:extLst>
            </p:cNvPr>
            <p:cNvSpPr txBox="1"/>
            <p:nvPr/>
          </p:nvSpPr>
          <p:spPr>
            <a:xfrm>
              <a:off x="8139111" y="5210353"/>
              <a:ext cx="2503787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Combustíveis e lubrificantes</a:t>
              </a:r>
            </a:p>
            <a:p>
              <a:pPr>
                <a:spcAft>
                  <a:spcPts val="600"/>
                </a:spcAft>
              </a:pPr>
              <a:r>
                <a:rPr lang="pt-BR" sz="24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R$ 61,5 bilhões</a:t>
              </a:r>
              <a:endPara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1179C9D-A4DD-625C-F33E-244E832B5079}"/>
                </a:ext>
              </a:extLst>
            </p:cNvPr>
            <p:cNvSpPr txBox="1"/>
            <p:nvPr/>
          </p:nvSpPr>
          <p:spPr>
            <a:xfrm>
              <a:off x="1809477" y="3255300"/>
              <a:ext cx="284515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Tabaco/cigarro</a:t>
              </a:r>
            </a:p>
            <a:p>
              <a:pPr>
                <a:spcAft>
                  <a:spcPts val="600"/>
                </a:spcAft>
              </a:pPr>
              <a:r>
                <a:rPr lang="pt-BR" sz="24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R$ 10,3 bilhões</a:t>
              </a:r>
              <a:endPara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27" name="Conector: Angulado 26">
              <a:extLst>
                <a:ext uri="{FF2B5EF4-FFF2-40B4-BE49-F238E27FC236}">
                  <a16:creationId xmlns:a16="http://schemas.microsoft.com/office/drawing/2014/main" id="{9FE1671C-AC87-1265-FE53-01628E92264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01379" y="2509297"/>
              <a:ext cx="277301" cy="3607455"/>
            </a:xfrm>
            <a:prstGeom prst="bentConnector2">
              <a:avLst/>
            </a:prstGeom>
            <a:ln w="22225">
              <a:solidFill>
                <a:srgbClr val="A6A6A6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01D926FF-0FAF-E5AF-78EF-9DCD358FFA3C}"/>
                </a:ext>
              </a:extLst>
            </p:cNvPr>
            <p:cNvCxnSpPr>
              <a:cxnSpLocks/>
            </p:cNvCxnSpPr>
            <p:nvPr/>
          </p:nvCxnSpPr>
          <p:spPr>
            <a:xfrm>
              <a:off x="6659563" y="6504316"/>
              <a:ext cx="3779837" cy="0"/>
            </a:xfrm>
            <a:prstGeom prst="straightConnector1">
              <a:avLst/>
            </a:prstGeom>
            <a:ln w="22225">
              <a:solidFill>
                <a:schemeClr val="bg1">
                  <a:lumMod val="6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535A023-8171-BCBE-2D92-3CA130DA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675DF5-E439-49E9-3D21-E6F326C582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B1A017-9B54-3624-3E2F-B86ABF8317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D39DB9E-6CA2-56F3-9E74-81AEF2D66111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FATURAMENTO NO BRASIL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3C8BDA0-1B11-9F11-FB8B-72F824623548}"/>
              </a:ext>
            </a:extLst>
          </p:cNvPr>
          <p:cNvSpPr txBox="1"/>
          <p:nvPr/>
        </p:nvSpPr>
        <p:spPr>
          <a:xfrm>
            <a:off x="4758012" y="782097"/>
            <a:ext cx="883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ORGANIZAÇÕES CRIMINOSAS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A75B9D-09FF-6DB3-2A6B-3F952EFF7EDC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5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F23C2-9A85-1D74-2DE8-26ADF766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BE6E6E3-604A-7086-A486-212A06A1711B}"/>
              </a:ext>
            </a:extLst>
          </p:cNvPr>
          <p:cNvSpPr/>
          <p:nvPr/>
        </p:nvSpPr>
        <p:spPr>
          <a:xfrm>
            <a:off x="-301083" y="8173844"/>
            <a:ext cx="7347381" cy="1173040"/>
          </a:xfrm>
          <a:prstGeom prst="rect">
            <a:avLst/>
          </a:prstGeom>
          <a:solidFill>
            <a:srgbClr val="862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E45499B-93D7-0E4F-2C09-B5ED977ED970}"/>
              </a:ext>
            </a:extLst>
          </p:cNvPr>
          <p:cNvSpPr txBox="1"/>
          <p:nvPr/>
        </p:nvSpPr>
        <p:spPr>
          <a:xfrm>
            <a:off x="8175651" y="1875717"/>
            <a:ext cx="9012024" cy="810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início dos anos 1980, Magistrados do Ministério Público de Palermo criaram uma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nova abordagem investigativa 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reprimir as associações mafiosas e violenta guerra interna.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pt-BR" sz="2200" dirty="0">
              <a:solidFill>
                <a:schemeClr val="bg2">
                  <a:lumMod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Essa iniciativa ficou conhecida como “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Método Falcone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 e culminou no </a:t>
            </a:r>
            <a:r>
              <a:rPr lang="pt-BR" sz="2200" b="1" i="1" dirty="0" err="1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Maxiprocesso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Palermo (1986-87)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no qual centenas de mafiosos foram acusados e condenados.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pt-BR" sz="2200" dirty="0">
              <a:solidFill>
                <a:schemeClr val="bg2">
                  <a:lumMod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máfias italianas são organizações criminosas estruturadas, hierarquizadas e dotadas de um poder paralelo ao do Estado, caracterizadas por: (i) Controle territorial e social sobre comunidades específicas; (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Uso da violência e da intimidação difusa para consolidar o poder e impor a 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omertà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(lei do silêncio); (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iii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Relações clientelistas e redes de favores (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il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padrino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); (</a:t>
            </a:r>
            <a:r>
              <a:rPr lang="pt-B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iv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Regras internas rígidas e códigos de conduta de tipo “honorífico”; (v) Atuação econômica empresarial, voltada ao lucro ilícito e à infiltração em contratos públicos e atividades políticas; (vi) Capacidade de perpetuação e adaptação, operando de forma silenciosa e infiltrada nas estruturas sociais, econômicas e institucionais do Estado.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F383C6-A5BB-AE40-C46A-A0518DDD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EA7A88-B0F9-F66D-4167-730AA05A73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C0F05D-7D48-1E19-5543-188739781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E069977-134E-1F80-2206-40D26FDE69F7}"/>
              </a:ext>
            </a:extLst>
          </p:cNvPr>
          <p:cNvSpPr txBox="1"/>
          <p:nvPr/>
        </p:nvSpPr>
        <p:spPr>
          <a:xfrm>
            <a:off x="988656" y="753723"/>
            <a:ext cx="13824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MODELO ITALIANO </a:t>
            </a:r>
            <a:r>
              <a:rPr lang="pt-BR" sz="54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REPRESSÃO À MÁFIA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909C0B-3D29-C7DD-8F87-1F1AF7D8A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903" y="2718694"/>
            <a:ext cx="8379823" cy="5586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E72A43A-954A-42FA-C7F3-5A449A797C15}"/>
              </a:ext>
            </a:extLst>
          </p:cNvPr>
          <p:cNvSpPr txBox="1"/>
          <p:nvPr/>
        </p:nvSpPr>
        <p:spPr>
          <a:xfrm>
            <a:off x="971550" y="8465263"/>
            <a:ext cx="5835650" cy="6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it-IT" sz="16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Giovanni Falcone e Paolo Borsellino </a:t>
            </a:r>
            <a:r>
              <a:rPr lang="it-IT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símbolos da luta contra a máfia siciliana. Ambos assassinados em 1992.</a:t>
            </a:r>
            <a:endParaRPr lang="pt-BR" sz="16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EE4D8B4-98CA-9BFE-1F42-A10A0CB9622C}"/>
              </a:ext>
            </a:extLst>
          </p:cNvPr>
          <p:cNvCxnSpPr>
            <a:cxnSpLocks/>
          </p:cNvCxnSpPr>
          <p:nvPr/>
        </p:nvCxnSpPr>
        <p:spPr>
          <a:xfrm>
            <a:off x="1121450" y="1731814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48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B20CF-A4F9-2BA2-2E95-BAA3369C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0911F604-16E3-23A8-C7F5-28324E4CAD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"/>
          <a:stretch>
            <a:fillRect/>
          </a:stretch>
        </p:blipFill>
        <p:spPr>
          <a:xfrm>
            <a:off x="-3823061" y="0"/>
            <a:ext cx="22111061" cy="10287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8618033-CB2B-3443-F0A3-54497B8AD2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bg1">
                  <a:lumMod val="100000"/>
                </a:schemeClr>
              </a:gs>
              <a:gs pos="48000">
                <a:srgbClr val="F1F1F1">
                  <a:alpha val="83000"/>
                </a:srgbClr>
              </a:gs>
              <a:gs pos="100000">
                <a:schemeClr val="bg2">
                  <a:alpha val="6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9944918-5C35-5046-4764-61D14356DF9E}"/>
              </a:ext>
            </a:extLst>
          </p:cNvPr>
          <p:cNvSpPr/>
          <p:nvPr/>
        </p:nvSpPr>
        <p:spPr>
          <a:xfrm flipH="1">
            <a:off x="-1" y="6296891"/>
            <a:ext cx="18287997" cy="4014030"/>
          </a:xfrm>
          <a:prstGeom prst="rect">
            <a:avLst/>
          </a:prstGeom>
          <a:solidFill>
            <a:srgbClr val="852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D10DA67-6B60-B477-A3F4-45AFB15B0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52AE0B-0627-C7EB-1337-1C0C5D894C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C38DA46-3CAA-2B00-9A95-393BA906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09217"/>
              </p:ext>
            </p:extLst>
          </p:nvPr>
        </p:nvGraphicFramePr>
        <p:xfrm>
          <a:off x="1106465" y="2140823"/>
          <a:ext cx="12295210" cy="766595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65648">
                  <a:extLst>
                    <a:ext uri="{9D8B030D-6E8A-4147-A177-3AD203B41FA5}">
                      <a16:colId xmlns:a16="http://schemas.microsoft.com/office/drawing/2014/main" val="182097274"/>
                    </a:ext>
                  </a:extLst>
                </a:gridCol>
                <a:gridCol w="7929562">
                  <a:extLst>
                    <a:ext uri="{9D8B030D-6E8A-4147-A177-3AD203B41FA5}">
                      <a16:colId xmlns:a16="http://schemas.microsoft.com/office/drawing/2014/main" val="581936472"/>
                    </a:ext>
                  </a:extLst>
                </a:gridCol>
              </a:tblGrid>
              <a:tr h="1573784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VISÃO SISTEMÁTICA DA MÁFIA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Desmantelar a organização como um todo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Distinção entre crime-meio e crime-fim 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“</a:t>
                      </a:r>
                      <a:r>
                        <a:rPr lang="pt-BR" sz="1600" b="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Cárcere duro</a:t>
                      </a:r>
                      <a:r>
                        <a:rPr lang="pt-B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“ (regime diferenciado para os chefes mafiosos)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516363"/>
                  </a:ext>
                </a:extLst>
              </a:tr>
              <a:tr h="1573784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FOLLOW THE MONEY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Análise bancária e financeira detalhada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Mapeamento da Rede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Confisco de bens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602400"/>
                  </a:ext>
                </a:extLst>
              </a:tr>
              <a:tr h="2050252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POOL ANTIMAFIA</a:t>
                      </a:r>
                    </a:p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Diretoria Nacional Antimáfia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Centralização e compartilhamento de informações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Trabalho especializado e em equipe 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Procuradoria Nacional Antimáfia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896743"/>
                  </a:ext>
                </a:extLst>
              </a:tr>
              <a:tr h="1097317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COLABORAÇÃO COM INFORMANTES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Mafiosos “arrependidos”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Proteção de colaboradores e testemunhas 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657839"/>
                  </a:ext>
                </a:extLst>
              </a:tr>
              <a:tr h="1097317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NOVOS TIPOS PENAIS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Figuras criminais específicas para a proteção dos bens jurídicos lesados pela máfia</a:t>
                      </a:r>
                    </a:p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Tipos relativos à lavagem de dinheiro</a:t>
                      </a:r>
                    </a:p>
                  </a:txBody>
                  <a:tcPr marL="161660" marR="161660" marT="161660" marB="1616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5156820"/>
                  </a:ext>
                </a:extLst>
              </a:tr>
            </a:tbl>
          </a:graphicData>
        </a:graphic>
      </p:graphicFrame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D7920BF-6D17-D37C-CD07-64C407718311}"/>
              </a:ext>
            </a:extLst>
          </p:cNvPr>
          <p:cNvCxnSpPr>
            <a:cxnSpLocks/>
          </p:cNvCxnSpPr>
          <p:nvPr/>
        </p:nvCxnSpPr>
        <p:spPr>
          <a:xfrm>
            <a:off x="1110433" y="1819950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CFDC40-9290-1C9C-AE64-319838D45AAE}"/>
              </a:ext>
            </a:extLst>
          </p:cNvPr>
          <p:cNvSpPr txBox="1"/>
          <p:nvPr/>
        </p:nvSpPr>
        <p:spPr>
          <a:xfrm>
            <a:off x="1007312" y="528098"/>
            <a:ext cx="6901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MODELO </a:t>
            </a:r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ITALIANO</a:t>
            </a:r>
          </a:p>
        </p:txBody>
      </p:sp>
      <p:sp>
        <p:nvSpPr>
          <p:cNvPr id="14" name="Triângulo Retângulo 13">
            <a:extLst>
              <a:ext uri="{FF2B5EF4-FFF2-40B4-BE49-F238E27FC236}">
                <a16:creationId xmlns:a16="http://schemas.microsoft.com/office/drawing/2014/main" id="{878BF978-FEF6-2AAA-DFEB-97CA87EBC033}"/>
              </a:ext>
            </a:extLst>
          </p:cNvPr>
          <p:cNvSpPr/>
          <p:nvPr/>
        </p:nvSpPr>
        <p:spPr>
          <a:xfrm flipH="1">
            <a:off x="15723309" y="4741732"/>
            <a:ext cx="2564691" cy="2190636"/>
          </a:xfrm>
          <a:prstGeom prst="rtTriangle">
            <a:avLst/>
          </a:prstGeom>
          <a:solidFill>
            <a:srgbClr val="852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E4698F-A71D-13D8-63DF-75FFC46D73E3}"/>
              </a:ext>
            </a:extLst>
          </p:cNvPr>
          <p:cNvSpPr txBox="1"/>
          <p:nvPr/>
        </p:nvSpPr>
        <p:spPr>
          <a:xfrm>
            <a:off x="13866105" y="4031239"/>
            <a:ext cx="2824324" cy="883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Reutilização Social dos Bens Confiscados à Máfia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Lei nº 109/1996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B968748-86FE-4C8A-DA52-A87E913B0BC3}"/>
              </a:ext>
            </a:extLst>
          </p:cNvPr>
          <p:cNvCxnSpPr>
            <a:cxnSpLocks/>
          </p:cNvCxnSpPr>
          <p:nvPr/>
        </p:nvCxnSpPr>
        <p:spPr>
          <a:xfrm>
            <a:off x="13043887" y="3311850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6AC9C8-947A-2162-B098-0F6023D68F77}"/>
              </a:ext>
            </a:extLst>
          </p:cNvPr>
          <p:cNvSpPr txBox="1"/>
          <p:nvPr/>
        </p:nvSpPr>
        <p:spPr>
          <a:xfrm>
            <a:off x="13866104" y="2348246"/>
            <a:ext cx="3847962" cy="1152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1400" b="1" dirty="0" err="1">
                <a:latin typeface="Poppins" panose="00000500000000000000" pitchFamily="2" charset="0"/>
                <a:cs typeface="Poppins" panose="00000500000000000000" pitchFamily="2" charset="0"/>
              </a:rPr>
              <a:t>Art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 41-bis do Ordenamento Penitenciário Italiano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“Decreto Falcone-</a:t>
            </a:r>
            <a:r>
              <a:rPr lang="pt-BR" sz="1400" dirty="0" err="1">
                <a:latin typeface="Poppins" panose="00000500000000000000" pitchFamily="2" charset="0"/>
                <a:cs typeface="Poppins" panose="00000500000000000000" pitchFamily="2" charset="0"/>
              </a:rPr>
              <a:t>Borsellino</a:t>
            </a: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” 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DL nº 306/1992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2B32270-A637-26E0-2259-392DCD93FDB9}"/>
              </a:ext>
            </a:extLst>
          </p:cNvPr>
          <p:cNvCxnSpPr>
            <a:cxnSpLocks/>
          </p:cNvCxnSpPr>
          <p:nvPr/>
        </p:nvCxnSpPr>
        <p:spPr>
          <a:xfrm>
            <a:off x="13073576" y="4515284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19A300C2-7A31-4B0D-AF36-48F95245226F}"/>
              </a:ext>
            </a:extLst>
          </p:cNvPr>
          <p:cNvCxnSpPr>
            <a:cxnSpLocks/>
          </p:cNvCxnSpPr>
          <p:nvPr/>
        </p:nvCxnSpPr>
        <p:spPr>
          <a:xfrm>
            <a:off x="13099286" y="5834332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BD92AB-B740-25D9-69F1-ACCB66A75CD8}"/>
              </a:ext>
            </a:extLst>
          </p:cNvPr>
          <p:cNvSpPr txBox="1"/>
          <p:nvPr/>
        </p:nvSpPr>
        <p:spPr>
          <a:xfrm>
            <a:off x="13895793" y="5363878"/>
            <a:ext cx="3792563" cy="883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it-IT" sz="1400" b="1" dirty="0">
                <a:latin typeface="Poppins" panose="00000500000000000000" pitchFamily="2" charset="0"/>
                <a:cs typeface="Poppins" panose="00000500000000000000" pitchFamily="2" charset="0"/>
              </a:rPr>
              <a:t>Direzione Nazionale Antimafia (DNA)</a:t>
            </a:r>
          </a:p>
          <a:p>
            <a:pPr>
              <a:lnSpc>
                <a:spcPct val="125000"/>
              </a:lnSpc>
            </a:pPr>
            <a:r>
              <a:rPr lang="it-IT" sz="1400" b="1" dirty="0">
                <a:latin typeface="Poppins" panose="00000500000000000000" pitchFamily="2" charset="0"/>
                <a:cs typeface="Poppins" panose="00000500000000000000" pitchFamily="2" charset="0"/>
              </a:rPr>
              <a:t>Direzioni Distrettuali Antimafia (DDA)</a:t>
            </a:r>
          </a:p>
          <a:p>
            <a:pPr>
              <a:lnSpc>
                <a:spcPct val="125000"/>
              </a:lnSpc>
            </a:pPr>
            <a:r>
              <a:rPr lang="it-IT" sz="1400" dirty="0">
                <a:latin typeface="Poppins" panose="00000500000000000000" pitchFamily="2" charset="0"/>
                <a:cs typeface="Poppins" panose="00000500000000000000" pitchFamily="2" charset="0"/>
              </a:rPr>
              <a:t>Decreto-Lei nº 367/1991</a:t>
            </a:r>
            <a:endParaRPr lang="pt-B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AD8FE26-B4A2-44DB-7155-7FC552B4F6CA}"/>
              </a:ext>
            </a:extLst>
          </p:cNvPr>
          <p:cNvCxnSpPr>
            <a:cxnSpLocks/>
          </p:cNvCxnSpPr>
          <p:nvPr/>
        </p:nvCxnSpPr>
        <p:spPr>
          <a:xfrm>
            <a:off x="13099286" y="6886162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5B622F-6292-042C-530D-4943A17976FD}"/>
              </a:ext>
            </a:extLst>
          </p:cNvPr>
          <p:cNvSpPr txBox="1"/>
          <p:nvPr/>
        </p:nvSpPr>
        <p:spPr>
          <a:xfrm>
            <a:off x="13921503" y="6502103"/>
            <a:ext cx="3792563" cy="613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1400" b="1" dirty="0" err="1">
                <a:latin typeface="Poppins" panose="00000500000000000000" pitchFamily="2" charset="0"/>
                <a:cs typeface="Poppins" panose="00000500000000000000" pitchFamily="2" charset="0"/>
              </a:rPr>
              <a:t>Direzione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 Investigativa </a:t>
            </a:r>
            <a:r>
              <a:rPr lang="pt-BR" sz="1400" b="1" dirty="0" err="1">
                <a:latin typeface="Poppins" panose="00000500000000000000" pitchFamily="2" charset="0"/>
                <a:cs typeface="Poppins" panose="00000500000000000000" pitchFamily="2" charset="0"/>
              </a:rPr>
              <a:t>Antimafia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 (DIA)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Lei nº 410/1991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A20D758-E571-1F1F-7141-7ACFD87DA628}"/>
              </a:ext>
            </a:extLst>
          </p:cNvPr>
          <p:cNvCxnSpPr>
            <a:cxnSpLocks/>
          </p:cNvCxnSpPr>
          <p:nvPr/>
        </p:nvCxnSpPr>
        <p:spPr>
          <a:xfrm>
            <a:off x="13099286" y="7868880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1D0AB4-63E8-303F-C103-16586800D2E2}"/>
              </a:ext>
            </a:extLst>
          </p:cNvPr>
          <p:cNvSpPr txBox="1"/>
          <p:nvPr/>
        </p:nvSpPr>
        <p:spPr>
          <a:xfrm>
            <a:off x="13921504" y="7420716"/>
            <a:ext cx="3792562" cy="883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Proteção de Colaboradores de Justiça (“</a:t>
            </a:r>
            <a:r>
              <a:rPr lang="pt-BR" sz="1400" b="1" dirty="0" err="1">
                <a:latin typeface="Poppins" panose="00000500000000000000" pitchFamily="2" charset="0"/>
                <a:cs typeface="Poppins" panose="00000500000000000000" pitchFamily="2" charset="0"/>
              </a:rPr>
              <a:t>Pentiti</a:t>
            </a: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”)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Lei nº 82/1991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131D172C-291F-64C0-1085-4F0F41F47599}"/>
              </a:ext>
            </a:extLst>
          </p:cNvPr>
          <p:cNvCxnSpPr>
            <a:cxnSpLocks/>
          </p:cNvCxnSpPr>
          <p:nvPr/>
        </p:nvCxnSpPr>
        <p:spPr>
          <a:xfrm>
            <a:off x="13099286" y="8830577"/>
            <a:ext cx="82221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1C21F5-F66B-C99F-014D-8651257A940E}"/>
              </a:ext>
            </a:extLst>
          </p:cNvPr>
          <p:cNvSpPr txBox="1"/>
          <p:nvPr/>
        </p:nvSpPr>
        <p:spPr>
          <a:xfrm>
            <a:off x="13921504" y="8487527"/>
            <a:ext cx="2240423" cy="613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it-IT" sz="1400" b="1" dirty="0">
                <a:latin typeface="Poppins" panose="00000500000000000000" pitchFamily="2" charset="0"/>
                <a:cs typeface="Poppins" panose="00000500000000000000" pitchFamily="2" charset="0"/>
              </a:rPr>
              <a:t>Lei Rognoni-La Torre</a:t>
            </a:r>
          </a:p>
          <a:p>
            <a:pPr>
              <a:lnSpc>
                <a:spcPct val="125000"/>
              </a:lnSpc>
            </a:pPr>
            <a:r>
              <a:rPr lang="it-IT" sz="1400" dirty="0">
                <a:latin typeface="Poppins" panose="00000500000000000000" pitchFamily="2" charset="0"/>
                <a:cs typeface="Poppins" panose="00000500000000000000" pitchFamily="2" charset="0"/>
              </a:rPr>
              <a:t>Lei nº 646/1982</a:t>
            </a:r>
            <a:endParaRPr lang="pt-BR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6B771B7-D3D3-33C8-9C83-A7BF9CD68797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3200993" y="9258259"/>
            <a:ext cx="720511" cy="30694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9C848F-769F-7948-1814-B99E650FA88B}"/>
              </a:ext>
            </a:extLst>
          </p:cNvPr>
          <p:cNvSpPr txBox="1"/>
          <p:nvPr/>
        </p:nvSpPr>
        <p:spPr>
          <a:xfrm>
            <a:off x="13921504" y="9258259"/>
            <a:ext cx="3541986" cy="613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1400" b="1" dirty="0">
                <a:latin typeface="Poppins" panose="00000500000000000000" pitchFamily="2" charset="0"/>
                <a:cs typeface="Poppins" panose="00000500000000000000" pitchFamily="2" charset="0"/>
              </a:rPr>
              <a:t>Art. 416-bis do Código Penal Italiano</a:t>
            </a:r>
          </a:p>
          <a:p>
            <a:pPr>
              <a:lnSpc>
                <a:spcPct val="125000"/>
              </a:lnSpc>
            </a:pPr>
            <a:r>
              <a:rPr lang="pt-BR" sz="1400" dirty="0">
                <a:latin typeface="Poppins" panose="00000500000000000000" pitchFamily="2" charset="0"/>
                <a:cs typeface="Poppins" panose="00000500000000000000" pitchFamily="2" charset="0"/>
              </a:rPr>
              <a:t>Crime de associação mafiosa</a:t>
            </a:r>
          </a:p>
        </p:txBody>
      </p:sp>
    </p:spTree>
    <p:extLst>
      <p:ext uri="{BB962C8B-B14F-4D97-AF65-F5344CB8AC3E}">
        <p14:creationId xmlns:p14="http://schemas.microsoft.com/office/powerpoint/2010/main" val="413222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F4046-4CE3-008B-A696-2972D226A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3DF9A86B-5C98-6372-F58A-D992621CED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"/>
          <a:stretch>
            <a:fillRect/>
          </a:stretch>
        </p:blipFill>
        <p:spPr>
          <a:xfrm>
            <a:off x="-12286256" y="0"/>
            <a:ext cx="27430533" cy="1276184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46B9A747-3B8A-79DB-8BD1-44FB175E6F35}"/>
              </a:ext>
            </a:extLst>
          </p:cNvPr>
          <p:cNvSpPr/>
          <p:nvPr/>
        </p:nvSpPr>
        <p:spPr>
          <a:xfrm>
            <a:off x="-7543444" y="0"/>
            <a:ext cx="22687721" cy="12761843"/>
          </a:xfrm>
          <a:prstGeom prst="rect">
            <a:avLst/>
          </a:prstGeom>
          <a:gradFill>
            <a:gsLst>
              <a:gs pos="0">
                <a:schemeClr val="bg1">
                  <a:lumMod val="100000"/>
                </a:schemeClr>
              </a:gs>
              <a:gs pos="48000">
                <a:srgbClr val="F1F1F1">
                  <a:alpha val="83000"/>
                </a:srgbClr>
              </a:gs>
              <a:gs pos="100000">
                <a:schemeClr val="bg2">
                  <a:alpha val="6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2D5D0D-6974-E6AC-EAB2-A2F0580B58A7}"/>
              </a:ext>
            </a:extLst>
          </p:cNvPr>
          <p:cNvSpPr/>
          <p:nvPr/>
        </p:nvSpPr>
        <p:spPr>
          <a:xfrm flipH="1">
            <a:off x="4214191" y="0"/>
            <a:ext cx="14073806" cy="10310921"/>
          </a:xfrm>
          <a:prstGeom prst="rect">
            <a:avLst/>
          </a:prstGeom>
          <a:solidFill>
            <a:srgbClr val="852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8F73589-365B-22D7-721D-DEEDE33AA757}"/>
              </a:ext>
            </a:extLst>
          </p:cNvPr>
          <p:cNvSpPr/>
          <p:nvPr/>
        </p:nvSpPr>
        <p:spPr>
          <a:xfrm>
            <a:off x="0" y="3270142"/>
            <a:ext cx="9020014" cy="3316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0DC8D68-FD03-002D-B320-012642F1FD68}"/>
              </a:ext>
            </a:extLst>
          </p:cNvPr>
          <p:cNvSpPr txBox="1"/>
          <p:nvPr/>
        </p:nvSpPr>
        <p:spPr>
          <a:xfrm>
            <a:off x="10565461" y="4971345"/>
            <a:ext cx="5995486" cy="275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 existem </a:t>
            </a:r>
            <a:r>
              <a:rPr lang="pt-BR" sz="28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cases</a:t>
            </a:r>
            <a:r>
              <a:rPr lang="pt-BR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sucesso no Brasil e no mundo que podem servir de </a:t>
            </a: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inspiração para uma ação mais qualificada e mais efetiva.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A48738-419A-788D-A4CC-277C144FA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64F2BE9-6C35-16D6-3C1A-9D840A769F0B}"/>
              </a:ext>
            </a:extLst>
          </p:cNvPr>
          <p:cNvCxnSpPr>
            <a:cxnSpLocks/>
          </p:cNvCxnSpPr>
          <p:nvPr/>
        </p:nvCxnSpPr>
        <p:spPr>
          <a:xfrm>
            <a:off x="1090169" y="6072109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0AD3CA-BB1C-C4FD-38BB-17F49D46CF00}"/>
              </a:ext>
            </a:extLst>
          </p:cNvPr>
          <p:cNvSpPr txBox="1"/>
          <p:nvPr/>
        </p:nvSpPr>
        <p:spPr>
          <a:xfrm>
            <a:off x="971550" y="3757369"/>
            <a:ext cx="763000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MODELO ITALIANO</a:t>
            </a:r>
            <a:endParaRPr lang="pt-BR" sz="5400" b="1" dirty="0">
              <a:solidFill>
                <a:schemeClr val="bg2">
                  <a:lumMod val="25000"/>
                </a:schemeClr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PARÂMETRO COM AS ORCRIM BRASILEIRAS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C5520F-AC64-BC67-EE8E-A569CDA05FEF}"/>
              </a:ext>
            </a:extLst>
          </p:cNvPr>
          <p:cNvSpPr txBox="1"/>
          <p:nvPr/>
        </p:nvSpPr>
        <p:spPr>
          <a:xfrm>
            <a:off x="10813063" y="3231103"/>
            <a:ext cx="5440356" cy="10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NÃO EXISTE “BALA DE PRATA” OU SOLUÇÃO ÚNICA!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4C6B43A-131F-9802-29B0-7101DCF9146C}"/>
              </a:ext>
            </a:extLst>
          </p:cNvPr>
          <p:cNvCxnSpPr>
            <a:cxnSpLocks/>
          </p:cNvCxnSpPr>
          <p:nvPr/>
        </p:nvCxnSpPr>
        <p:spPr>
          <a:xfrm flipV="1">
            <a:off x="7284203" y="1952786"/>
            <a:ext cx="0" cy="1387787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97685B6-B0E2-8A84-3AAE-714D0541321D}"/>
              </a:ext>
            </a:extLst>
          </p:cNvPr>
          <p:cNvCxnSpPr>
            <a:cxnSpLocks/>
          </p:cNvCxnSpPr>
          <p:nvPr/>
        </p:nvCxnSpPr>
        <p:spPr>
          <a:xfrm flipH="1">
            <a:off x="7284203" y="1981381"/>
            <a:ext cx="6279001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855BD89-6D51-1857-BF1E-6311F3DDEA29}"/>
              </a:ext>
            </a:extLst>
          </p:cNvPr>
          <p:cNvCxnSpPr>
            <a:cxnSpLocks/>
          </p:cNvCxnSpPr>
          <p:nvPr/>
        </p:nvCxnSpPr>
        <p:spPr>
          <a:xfrm flipV="1">
            <a:off x="13563204" y="1952786"/>
            <a:ext cx="0" cy="1065773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>
            <a:extLst>
              <a:ext uri="{FF2B5EF4-FFF2-40B4-BE49-F238E27FC236}">
                <a16:creationId xmlns:a16="http://schemas.microsoft.com/office/drawing/2014/main" id="{907DE777-12BA-580D-32FB-588599078F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AE8D4CC-37B0-C24E-B09F-245E6CB26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7697"/>
            <a:ext cx="204250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B5F4E-7010-80E1-CC30-D6D728FC2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F3F5275-E069-E5CE-E596-34B3F3CDF65F}"/>
              </a:ext>
            </a:extLst>
          </p:cNvPr>
          <p:cNvSpPr txBox="1"/>
          <p:nvPr/>
        </p:nvSpPr>
        <p:spPr>
          <a:xfrm>
            <a:off x="1444357" y="748784"/>
            <a:ext cx="1441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ESTRUTURAS ESPECIALIZADAS DO MPRJ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A4830E-6BF0-8DAA-F283-D698D955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C0076D-4279-E541-E28A-ADAB504F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7284E8C4-ECA5-D703-8AEC-AD006C77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953565-5276-3A2C-F405-FE4A4CB0B7D0}"/>
              </a:ext>
            </a:extLst>
          </p:cNvPr>
          <p:cNvSpPr txBox="1"/>
          <p:nvPr/>
        </p:nvSpPr>
        <p:spPr>
          <a:xfrm>
            <a:off x="3531773" y="1647200"/>
            <a:ext cx="1122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2">
                    <a:lumMod val="50000"/>
                  </a:schemeClr>
                </a:solidFill>
                <a:latin typeface="Lora" pitchFamily="2" charset="0"/>
              </a:rPr>
              <a:t>COMBATE AO CRIME ORGANIZADO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7BD14D3-542E-246C-A696-9E20614006E9}"/>
              </a:ext>
            </a:extLst>
          </p:cNvPr>
          <p:cNvCxnSpPr>
            <a:cxnSpLocks/>
          </p:cNvCxnSpPr>
          <p:nvPr/>
        </p:nvCxnSpPr>
        <p:spPr>
          <a:xfrm>
            <a:off x="8327635" y="7283123"/>
            <a:ext cx="1663700" cy="0"/>
          </a:xfrm>
          <a:prstGeom prst="line">
            <a:avLst/>
          </a:prstGeom>
          <a:ln w="12700">
            <a:solidFill>
              <a:srgbClr val="A25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C20CF84-1FB2-F0BA-F815-E8D3F89B5CF7}"/>
              </a:ext>
            </a:extLst>
          </p:cNvPr>
          <p:cNvCxnSpPr>
            <a:cxnSpLocks/>
          </p:cNvCxnSpPr>
          <p:nvPr/>
        </p:nvCxnSpPr>
        <p:spPr>
          <a:xfrm>
            <a:off x="8403835" y="5405835"/>
            <a:ext cx="1540933" cy="0"/>
          </a:xfrm>
          <a:prstGeom prst="line">
            <a:avLst/>
          </a:prstGeom>
          <a:ln w="12700">
            <a:solidFill>
              <a:srgbClr val="A25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3">
            <a:extLst>
              <a:ext uri="{FF2B5EF4-FFF2-40B4-BE49-F238E27FC236}">
                <a16:creationId xmlns:a16="http://schemas.microsoft.com/office/drawing/2014/main" id="{90F2E99B-2EC0-111A-882C-DA4C00284271}"/>
              </a:ext>
            </a:extLst>
          </p:cNvPr>
          <p:cNvSpPr/>
          <p:nvPr/>
        </p:nvSpPr>
        <p:spPr>
          <a:xfrm>
            <a:off x="7778186" y="3280862"/>
            <a:ext cx="2749152" cy="11622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47D96E8-E002-FEA6-0BFD-80A878249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8" b="15371"/>
          <a:stretch>
            <a:fillRect/>
          </a:stretch>
        </p:blipFill>
        <p:spPr>
          <a:xfrm>
            <a:off x="9634202" y="5151063"/>
            <a:ext cx="2672782" cy="102197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6A57EC6-B688-1686-790C-596F0F59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7"/>
          <a:stretch>
            <a:fillRect/>
          </a:stretch>
        </p:blipFill>
        <p:spPr>
          <a:xfrm>
            <a:off x="5979469" y="7029516"/>
            <a:ext cx="2672782" cy="145544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B060D65-55AD-3ED7-77C9-56A31C0E8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8" b="10616"/>
          <a:stretch>
            <a:fillRect/>
          </a:stretch>
        </p:blipFill>
        <p:spPr>
          <a:xfrm>
            <a:off x="9670570" y="7029516"/>
            <a:ext cx="2636414" cy="1131487"/>
          </a:xfrm>
          <a:prstGeom prst="rect">
            <a:avLst/>
          </a:prstGeom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FD4DC30-EBDC-37DA-4A8F-ABE9CB92EF2B}"/>
              </a:ext>
            </a:extLst>
          </p:cNvPr>
          <p:cNvCxnSpPr>
            <a:cxnSpLocks/>
          </p:cNvCxnSpPr>
          <p:nvPr/>
        </p:nvCxnSpPr>
        <p:spPr>
          <a:xfrm>
            <a:off x="9144000" y="4921074"/>
            <a:ext cx="0" cy="2362049"/>
          </a:xfrm>
          <a:prstGeom prst="line">
            <a:avLst/>
          </a:prstGeom>
          <a:ln w="12700">
            <a:solidFill>
              <a:srgbClr val="A25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:a16="http://schemas.microsoft.com/office/drawing/2014/main" id="{A629AA49-F9F9-EA97-1C58-044BFE906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34946" r="9287" b="14807"/>
          <a:stretch>
            <a:fillRect/>
          </a:stretch>
        </p:blipFill>
        <p:spPr>
          <a:xfrm>
            <a:off x="6196684" y="5141015"/>
            <a:ext cx="2238351" cy="1084243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2C15A52-E9AD-EDB8-5ED9-8A8640070EC3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63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00D0-38FA-EAA1-A4AE-E046F58CA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43E0FE2-E141-0799-EAAC-76DE6C97D937}"/>
              </a:ext>
            </a:extLst>
          </p:cNvPr>
          <p:cNvCxnSpPr>
            <a:cxnSpLocks/>
          </p:cNvCxnSpPr>
          <p:nvPr/>
        </p:nvCxnSpPr>
        <p:spPr>
          <a:xfrm>
            <a:off x="6833731" y="2646374"/>
            <a:ext cx="4968875" cy="0"/>
          </a:xfrm>
          <a:prstGeom prst="line">
            <a:avLst/>
          </a:prstGeom>
          <a:ln w="2857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1FE60C3-A767-2BC7-07A0-9E2960577660}"/>
              </a:ext>
            </a:extLst>
          </p:cNvPr>
          <p:cNvGrpSpPr/>
          <p:nvPr/>
        </p:nvGrpSpPr>
        <p:grpSpPr>
          <a:xfrm>
            <a:off x="1320342" y="3109461"/>
            <a:ext cx="15669056" cy="5744999"/>
            <a:chOff x="1320342" y="3514191"/>
            <a:chExt cx="15669056" cy="5744999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A611F832-87BB-0FE2-8590-6C48B51C87E1}"/>
                </a:ext>
              </a:extLst>
            </p:cNvPr>
            <p:cNvSpPr/>
            <p:nvPr/>
          </p:nvSpPr>
          <p:spPr>
            <a:xfrm>
              <a:off x="13065604" y="3538021"/>
              <a:ext cx="3923794" cy="5697338"/>
            </a:xfrm>
            <a:custGeom>
              <a:avLst/>
              <a:gdLst>
                <a:gd name="connsiteX0" fmla="*/ 0 w 3923794"/>
                <a:gd name="connsiteY0" fmla="*/ 0 h 5697338"/>
                <a:gd name="connsiteX1" fmla="*/ 3923794 w 3923794"/>
                <a:gd name="connsiteY1" fmla="*/ 0 h 5697338"/>
                <a:gd name="connsiteX2" fmla="*/ 3923794 w 3923794"/>
                <a:gd name="connsiteY2" fmla="*/ 5697339 h 5697338"/>
                <a:gd name="connsiteX3" fmla="*/ 0 w 3923794"/>
                <a:gd name="connsiteY3" fmla="*/ 5697339 h 56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3794" h="5697338">
                  <a:moveTo>
                    <a:pt x="0" y="0"/>
                  </a:moveTo>
                  <a:lnTo>
                    <a:pt x="3923794" y="0"/>
                  </a:lnTo>
                  <a:lnTo>
                    <a:pt x="3923794" y="5697339"/>
                  </a:lnTo>
                  <a:lnTo>
                    <a:pt x="0" y="569733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8CDFCF3-424D-FE92-85F7-A276EA25BE89}"/>
                </a:ext>
              </a:extLst>
            </p:cNvPr>
            <p:cNvSpPr/>
            <p:nvPr/>
          </p:nvSpPr>
          <p:spPr>
            <a:xfrm>
              <a:off x="13064687" y="3514191"/>
              <a:ext cx="47661" cy="5744999"/>
            </a:xfrm>
            <a:custGeom>
              <a:avLst/>
              <a:gdLst>
                <a:gd name="connsiteX0" fmla="*/ 23830 w 47661"/>
                <a:gd name="connsiteY0" fmla="*/ 5745000 h 5744999"/>
                <a:gd name="connsiteX1" fmla="*/ 0 w 47661"/>
                <a:gd name="connsiteY1" fmla="*/ 5721170 h 5744999"/>
                <a:gd name="connsiteX2" fmla="*/ 0 w 47661"/>
                <a:gd name="connsiteY2" fmla="*/ 23831 h 5744999"/>
                <a:gd name="connsiteX3" fmla="*/ 23830 w 47661"/>
                <a:gd name="connsiteY3" fmla="*/ 0 h 5744999"/>
                <a:gd name="connsiteX4" fmla="*/ 47662 w 47661"/>
                <a:gd name="connsiteY4" fmla="*/ 23831 h 5744999"/>
                <a:gd name="connsiteX5" fmla="*/ 47662 w 47661"/>
                <a:gd name="connsiteY5" fmla="*/ 5721170 h 5744999"/>
                <a:gd name="connsiteX6" fmla="*/ 23830 w 47661"/>
                <a:gd name="connsiteY6" fmla="*/ 5745000 h 57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61" h="5744999">
                  <a:moveTo>
                    <a:pt x="23830" y="5745000"/>
                  </a:moveTo>
                  <a:cubicBezTo>
                    <a:pt x="10541" y="5745000"/>
                    <a:pt x="0" y="5734460"/>
                    <a:pt x="0" y="5721170"/>
                  </a:cubicBezTo>
                  <a:lnTo>
                    <a:pt x="0" y="23831"/>
                  </a:lnTo>
                  <a:cubicBezTo>
                    <a:pt x="0" y="10540"/>
                    <a:pt x="10541" y="0"/>
                    <a:pt x="23830" y="0"/>
                  </a:cubicBezTo>
                  <a:cubicBezTo>
                    <a:pt x="37121" y="0"/>
                    <a:pt x="47662" y="10540"/>
                    <a:pt x="47662" y="23831"/>
                  </a:cubicBezTo>
                  <a:lnTo>
                    <a:pt x="47662" y="5721170"/>
                  </a:lnTo>
                  <a:cubicBezTo>
                    <a:pt x="47662" y="5734460"/>
                    <a:pt x="37121" y="5745000"/>
                    <a:pt x="23830" y="5745000"/>
                  </a:cubicBez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B2407A4-3F3A-4D05-58D7-431BA6DB8181}"/>
                </a:ext>
              </a:extLst>
            </p:cNvPr>
            <p:cNvSpPr/>
            <p:nvPr/>
          </p:nvSpPr>
          <p:spPr>
            <a:xfrm>
              <a:off x="12990905" y="5851419"/>
              <a:ext cx="659464" cy="1286850"/>
            </a:xfrm>
            <a:custGeom>
              <a:avLst/>
              <a:gdLst>
                <a:gd name="connsiteX0" fmla="*/ 0 w 659464"/>
                <a:gd name="connsiteY0" fmla="*/ 0 h 1286850"/>
                <a:gd name="connsiteX1" fmla="*/ 0 w 659464"/>
                <a:gd name="connsiteY1" fmla="*/ 1286851 h 1286850"/>
                <a:gd name="connsiteX2" fmla="*/ 659465 w 659464"/>
                <a:gd name="connsiteY2" fmla="*/ 643425 h 12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464" h="1286850">
                  <a:moveTo>
                    <a:pt x="0" y="0"/>
                  </a:moveTo>
                  <a:lnTo>
                    <a:pt x="0" y="1286851"/>
                  </a:lnTo>
                  <a:lnTo>
                    <a:pt x="659465" y="6434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BEE98DC6-F1E2-3D42-D644-5CCDEA5FB9E3}"/>
                </a:ext>
              </a:extLst>
            </p:cNvPr>
            <p:cNvSpPr/>
            <p:nvPr/>
          </p:nvSpPr>
          <p:spPr>
            <a:xfrm>
              <a:off x="12967073" y="5827571"/>
              <a:ext cx="707585" cy="1334987"/>
            </a:xfrm>
            <a:custGeom>
              <a:avLst/>
              <a:gdLst>
                <a:gd name="connsiteX0" fmla="*/ 23831 w 707585"/>
                <a:gd name="connsiteY0" fmla="*/ 1334987 h 1334987"/>
                <a:gd name="connsiteX1" fmla="*/ 14666 w 707585"/>
                <a:gd name="connsiteY1" fmla="*/ 1333154 h 1334987"/>
                <a:gd name="connsiteX2" fmla="*/ 0 w 707585"/>
                <a:gd name="connsiteY2" fmla="*/ 1311157 h 1334987"/>
                <a:gd name="connsiteX3" fmla="*/ 0 w 707585"/>
                <a:gd name="connsiteY3" fmla="*/ 23848 h 1334987"/>
                <a:gd name="connsiteX4" fmla="*/ 14666 w 707585"/>
                <a:gd name="connsiteY4" fmla="*/ 1851 h 1334987"/>
                <a:gd name="connsiteX5" fmla="*/ 40788 w 707585"/>
                <a:gd name="connsiteY5" fmla="*/ 6891 h 1334987"/>
                <a:gd name="connsiteX6" fmla="*/ 700252 w 707585"/>
                <a:gd name="connsiteY6" fmla="*/ 650317 h 1334987"/>
                <a:gd name="connsiteX7" fmla="*/ 707585 w 707585"/>
                <a:gd name="connsiteY7" fmla="*/ 667273 h 1334987"/>
                <a:gd name="connsiteX8" fmla="*/ 700252 w 707585"/>
                <a:gd name="connsiteY8" fmla="*/ 684230 h 1334987"/>
                <a:gd name="connsiteX9" fmla="*/ 40788 w 707585"/>
                <a:gd name="connsiteY9" fmla="*/ 1327655 h 1334987"/>
                <a:gd name="connsiteX10" fmla="*/ 23831 w 707585"/>
                <a:gd name="connsiteY10" fmla="*/ 1334987 h 1334987"/>
                <a:gd name="connsiteX11" fmla="*/ 48119 w 707585"/>
                <a:gd name="connsiteY11" fmla="*/ 80216 h 1334987"/>
                <a:gd name="connsiteX12" fmla="*/ 48119 w 707585"/>
                <a:gd name="connsiteY12" fmla="*/ 1254330 h 1334987"/>
                <a:gd name="connsiteX13" fmla="*/ 648925 w 707585"/>
                <a:gd name="connsiteY13" fmla="*/ 667273 h 1334987"/>
                <a:gd name="connsiteX14" fmla="*/ 48119 w 707585"/>
                <a:gd name="connsiteY14" fmla="*/ 80216 h 133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7585" h="1334987">
                  <a:moveTo>
                    <a:pt x="23831" y="1334987"/>
                  </a:moveTo>
                  <a:cubicBezTo>
                    <a:pt x="20623" y="1334987"/>
                    <a:pt x="17415" y="1334529"/>
                    <a:pt x="14666" y="1333154"/>
                  </a:cubicBezTo>
                  <a:cubicBezTo>
                    <a:pt x="5958" y="1329488"/>
                    <a:pt x="0" y="1320781"/>
                    <a:pt x="0" y="1311157"/>
                  </a:cubicBezTo>
                  <a:lnTo>
                    <a:pt x="0" y="23848"/>
                  </a:lnTo>
                  <a:cubicBezTo>
                    <a:pt x="0" y="14224"/>
                    <a:pt x="5958" y="5517"/>
                    <a:pt x="14666" y="1851"/>
                  </a:cubicBezTo>
                  <a:cubicBezTo>
                    <a:pt x="23373" y="-1816"/>
                    <a:pt x="33913" y="17"/>
                    <a:pt x="40788" y="6891"/>
                  </a:cubicBezTo>
                  <a:lnTo>
                    <a:pt x="700252" y="650317"/>
                  </a:lnTo>
                  <a:cubicBezTo>
                    <a:pt x="704835" y="654900"/>
                    <a:pt x="707585" y="660857"/>
                    <a:pt x="707585" y="667273"/>
                  </a:cubicBezTo>
                  <a:cubicBezTo>
                    <a:pt x="707585" y="673689"/>
                    <a:pt x="704835" y="679647"/>
                    <a:pt x="700252" y="684230"/>
                  </a:cubicBezTo>
                  <a:lnTo>
                    <a:pt x="40788" y="1327655"/>
                  </a:lnTo>
                  <a:cubicBezTo>
                    <a:pt x="36205" y="1332238"/>
                    <a:pt x="30247" y="1334987"/>
                    <a:pt x="23831" y="1334987"/>
                  </a:cubicBezTo>
                  <a:close/>
                  <a:moveTo>
                    <a:pt x="48119" y="80216"/>
                  </a:moveTo>
                  <a:lnTo>
                    <a:pt x="48119" y="1254330"/>
                  </a:lnTo>
                  <a:lnTo>
                    <a:pt x="648925" y="667273"/>
                  </a:lnTo>
                  <a:lnTo>
                    <a:pt x="48119" y="80216"/>
                  </a:ln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FB47C665-E665-7D03-08BA-BD91724AB8BC}"/>
                </a:ext>
              </a:extLst>
            </p:cNvPr>
            <p:cNvSpPr/>
            <p:nvPr/>
          </p:nvSpPr>
          <p:spPr>
            <a:xfrm>
              <a:off x="9141809" y="3538021"/>
              <a:ext cx="3923794" cy="5697338"/>
            </a:xfrm>
            <a:custGeom>
              <a:avLst/>
              <a:gdLst>
                <a:gd name="connsiteX0" fmla="*/ 0 w 3923794"/>
                <a:gd name="connsiteY0" fmla="*/ 0 h 5697338"/>
                <a:gd name="connsiteX1" fmla="*/ 3923794 w 3923794"/>
                <a:gd name="connsiteY1" fmla="*/ 0 h 5697338"/>
                <a:gd name="connsiteX2" fmla="*/ 3923794 w 3923794"/>
                <a:gd name="connsiteY2" fmla="*/ 5697339 h 5697338"/>
                <a:gd name="connsiteX3" fmla="*/ 0 w 3923794"/>
                <a:gd name="connsiteY3" fmla="*/ 5697339 h 56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3794" h="5697338">
                  <a:moveTo>
                    <a:pt x="0" y="0"/>
                  </a:moveTo>
                  <a:lnTo>
                    <a:pt x="3923794" y="0"/>
                  </a:lnTo>
                  <a:lnTo>
                    <a:pt x="3923794" y="5697339"/>
                  </a:lnTo>
                  <a:lnTo>
                    <a:pt x="0" y="569733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21D5291E-43A0-87CE-7FF4-8A716D47C556}"/>
                </a:ext>
              </a:extLst>
            </p:cNvPr>
            <p:cNvSpPr/>
            <p:nvPr/>
          </p:nvSpPr>
          <p:spPr>
            <a:xfrm>
              <a:off x="9165182" y="3514191"/>
              <a:ext cx="47660" cy="5744999"/>
            </a:xfrm>
            <a:custGeom>
              <a:avLst/>
              <a:gdLst>
                <a:gd name="connsiteX0" fmla="*/ 23830 w 47660"/>
                <a:gd name="connsiteY0" fmla="*/ 5745000 h 5744999"/>
                <a:gd name="connsiteX1" fmla="*/ 0 w 47660"/>
                <a:gd name="connsiteY1" fmla="*/ 5721170 h 5744999"/>
                <a:gd name="connsiteX2" fmla="*/ 0 w 47660"/>
                <a:gd name="connsiteY2" fmla="*/ 23831 h 5744999"/>
                <a:gd name="connsiteX3" fmla="*/ 23830 w 47660"/>
                <a:gd name="connsiteY3" fmla="*/ 0 h 5744999"/>
                <a:gd name="connsiteX4" fmla="*/ 47661 w 47660"/>
                <a:gd name="connsiteY4" fmla="*/ 23831 h 5744999"/>
                <a:gd name="connsiteX5" fmla="*/ 47661 w 47660"/>
                <a:gd name="connsiteY5" fmla="*/ 5721170 h 5744999"/>
                <a:gd name="connsiteX6" fmla="*/ 23830 w 47660"/>
                <a:gd name="connsiteY6" fmla="*/ 5745000 h 57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60" h="5744999">
                  <a:moveTo>
                    <a:pt x="23830" y="5745000"/>
                  </a:moveTo>
                  <a:cubicBezTo>
                    <a:pt x="10540" y="5745000"/>
                    <a:pt x="0" y="5734460"/>
                    <a:pt x="0" y="5721170"/>
                  </a:cubicBezTo>
                  <a:lnTo>
                    <a:pt x="0" y="23831"/>
                  </a:lnTo>
                  <a:cubicBezTo>
                    <a:pt x="0" y="10540"/>
                    <a:pt x="10540" y="0"/>
                    <a:pt x="23830" y="0"/>
                  </a:cubicBezTo>
                  <a:cubicBezTo>
                    <a:pt x="37121" y="0"/>
                    <a:pt x="47661" y="10540"/>
                    <a:pt x="47661" y="23831"/>
                  </a:cubicBezTo>
                  <a:lnTo>
                    <a:pt x="47661" y="5721170"/>
                  </a:lnTo>
                  <a:cubicBezTo>
                    <a:pt x="47661" y="5734460"/>
                    <a:pt x="37121" y="5745000"/>
                    <a:pt x="23830" y="5745000"/>
                  </a:cubicBez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A568A6C-B95A-A31C-2DFC-A73E8DC3CE64}"/>
                </a:ext>
              </a:extLst>
            </p:cNvPr>
            <p:cNvSpPr/>
            <p:nvPr/>
          </p:nvSpPr>
          <p:spPr>
            <a:xfrm>
              <a:off x="9067110" y="5851419"/>
              <a:ext cx="659465" cy="1286850"/>
            </a:xfrm>
            <a:custGeom>
              <a:avLst/>
              <a:gdLst>
                <a:gd name="connsiteX0" fmla="*/ 0 w 659465"/>
                <a:gd name="connsiteY0" fmla="*/ 0 h 1286850"/>
                <a:gd name="connsiteX1" fmla="*/ 0 w 659465"/>
                <a:gd name="connsiteY1" fmla="*/ 1286851 h 1286850"/>
                <a:gd name="connsiteX2" fmla="*/ 659465 w 659465"/>
                <a:gd name="connsiteY2" fmla="*/ 643425 h 12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465" h="1286850">
                  <a:moveTo>
                    <a:pt x="0" y="0"/>
                  </a:moveTo>
                  <a:lnTo>
                    <a:pt x="0" y="1286851"/>
                  </a:lnTo>
                  <a:lnTo>
                    <a:pt x="659465" y="6434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BC20F85A-0034-50DA-EDB9-9ACECFC0489F}"/>
                </a:ext>
              </a:extLst>
            </p:cNvPr>
            <p:cNvSpPr/>
            <p:nvPr/>
          </p:nvSpPr>
          <p:spPr>
            <a:xfrm>
              <a:off x="9043279" y="5827571"/>
              <a:ext cx="707584" cy="1334987"/>
            </a:xfrm>
            <a:custGeom>
              <a:avLst/>
              <a:gdLst>
                <a:gd name="connsiteX0" fmla="*/ 23831 w 707584"/>
                <a:gd name="connsiteY0" fmla="*/ 1334987 h 1334987"/>
                <a:gd name="connsiteX1" fmla="*/ 14665 w 707584"/>
                <a:gd name="connsiteY1" fmla="*/ 1333154 h 1334987"/>
                <a:gd name="connsiteX2" fmla="*/ 0 w 707584"/>
                <a:gd name="connsiteY2" fmla="*/ 1311157 h 1334987"/>
                <a:gd name="connsiteX3" fmla="*/ 0 w 707584"/>
                <a:gd name="connsiteY3" fmla="*/ 23848 h 1334987"/>
                <a:gd name="connsiteX4" fmla="*/ 14665 w 707584"/>
                <a:gd name="connsiteY4" fmla="*/ 1851 h 1334987"/>
                <a:gd name="connsiteX5" fmla="*/ 40787 w 707584"/>
                <a:gd name="connsiteY5" fmla="*/ 6891 h 1334987"/>
                <a:gd name="connsiteX6" fmla="*/ 700252 w 707584"/>
                <a:gd name="connsiteY6" fmla="*/ 650317 h 1334987"/>
                <a:gd name="connsiteX7" fmla="*/ 707585 w 707584"/>
                <a:gd name="connsiteY7" fmla="*/ 667273 h 1334987"/>
                <a:gd name="connsiteX8" fmla="*/ 700252 w 707584"/>
                <a:gd name="connsiteY8" fmla="*/ 684230 h 1334987"/>
                <a:gd name="connsiteX9" fmla="*/ 40329 w 707584"/>
                <a:gd name="connsiteY9" fmla="*/ 1328113 h 1334987"/>
                <a:gd name="connsiteX10" fmla="*/ 23831 w 707584"/>
                <a:gd name="connsiteY10" fmla="*/ 1334987 h 1334987"/>
                <a:gd name="connsiteX11" fmla="*/ 47661 w 707584"/>
                <a:gd name="connsiteY11" fmla="*/ 80216 h 1334987"/>
                <a:gd name="connsiteX12" fmla="*/ 47661 w 707584"/>
                <a:gd name="connsiteY12" fmla="*/ 1254330 h 1334987"/>
                <a:gd name="connsiteX13" fmla="*/ 648925 w 707584"/>
                <a:gd name="connsiteY13" fmla="*/ 667273 h 1334987"/>
                <a:gd name="connsiteX14" fmla="*/ 47661 w 707584"/>
                <a:gd name="connsiteY14" fmla="*/ 80216 h 133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7584" h="1334987">
                  <a:moveTo>
                    <a:pt x="23831" y="1334987"/>
                  </a:moveTo>
                  <a:cubicBezTo>
                    <a:pt x="20623" y="1334987"/>
                    <a:pt x="17415" y="1334529"/>
                    <a:pt x="14665" y="1333154"/>
                  </a:cubicBezTo>
                  <a:cubicBezTo>
                    <a:pt x="5958" y="1329488"/>
                    <a:pt x="0" y="1320781"/>
                    <a:pt x="0" y="1311157"/>
                  </a:cubicBezTo>
                  <a:lnTo>
                    <a:pt x="0" y="23848"/>
                  </a:lnTo>
                  <a:cubicBezTo>
                    <a:pt x="0" y="14224"/>
                    <a:pt x="5958" y="5517"/>
                    <a:pt x="14665" y="1851"/>
                  </a:cubicBezTo>
                  <a:cubicBezTo>
                    <a:pt x="23373" y="-1816"/>
                    <a:pt x="33913" y="17"/>
                    <a:pt x="40787" y="6891"/>
                  </a:cubicBezTo>
                  <a:lnTo>
                    <a:pt x="700252" y="650317"/>
                  </a:lnTo>
                  <a:cubicBezTo>
                    <a:pt x="704835" y="654900"/>
                    <a:pt x="707585" y="660857"/>
                    <a:pt x="707585" y="667273"/>
                  </a:cubicBezTo>
                  <a:cubicBezTo>
                    <a:pt x="707585" y="673689"/>
                    <a:pt x="704835" y="679647"/>
                    <a:pt x="700252" y="684230"/>
                  </a:cubicBezTo>
                  <a:lnTo>
                    <a:pt x="40329" y="1328113"/>
                  </a:lnTo>
                  <a:cubicBezTo>
                    <a:pt x="36204" y="1332238"/>
                    <a:pt x="29788" y="1334987"/>
                    <a:pt x="23831" y="1334987"/>
                  </a:cubicBezTo>
                  <a:close/>
                  <a:moveTo>
                    <a:pt x="47661" y="80216"/>
                  </a:moveTo>
                  <a:lnTo>
                    <a:pt x="47661" y="1254330"/>
                  </a:lnTo>
                  <a:lnTo>
                    <a:pt x="648925" y="667273"/>
                  </a:lnTo>
                  <a:lnTo>
                    <a:pt x="47661" y="80216"/>
                  </a:ln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D8B44B21-9B5B-4684-403B-83A5CFDC3892}"/>
                </a:ext>
              </a:extLst>
            </p:cNvPr>
            <p:cNvSpPr/>
            <p:nvPr/>
          </p:nvSpPr>
          <p:spPr>
            <a:xfrm>
              <a:off x="5244136" y="3538021"/>
              <a:ext cx="3923794" cy="5697338"/>
            </a:xfrm>
            <a:custGeom>
              <a:avLst/>
              <a:gdLst>
                <a:gd name="connsiteX0" fmla="*/ 0 w 3923794"/>
                <a:gd name="connsiteY0" fmla="*/ 0 h 5697338"/>
                <a:gd name="connsiteX1" fmla="*/ 3923795 w 3923794"/>
                <a:gd name="connsiteY1" fmla="*/ 0 h 5697338"/>
                <a:gd name="connsiteX2" fmla="*/ 3923795 w 3923794"/>
                <a:gd name="connsiteY2" fmla="*/ 5697339 h 5697338"/>
                <a:gd name="connsiteX3" fmla="*/ 0 w 3923794"/>
                <a:gd name="connsiteY3" fmla="*/ 5697339 h 56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3794" h="5697338">
                  <a:moveTo>
                    <a:pt x="0" y="0"/>
                  </a:moveTo>
                  <a:lnTo>
                    <a:pt x="3923795" y="0"/>
                  </a:lnTo>
                  <a:lnTo>
                    <a:pt x="3923795" y="5697339"/>
                  </a:lnTo>
                  <a:lnTo>
                    <a:pt x="0" y="569733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26F4576-1F07-2CB9-B736-13462287D9BC}"/>
                </a:ext>
              </a:extLst>
            </p:cNvPr>
            <p:cNvSpPr/>
            <p:nvPr/>
          </p:nvSpPr>
          <p:spPr>
            <a:xfrm>
              <a:off x="5244136" y="3514191"/>
              <a:ext cx="47660" cy="5744999"/>
            </a:xfrm>
            <a:custGeom>
              <a:avLst/>
              <a:gdLst>
                <a:gd name="connsiteX0" fmla="*/ 23831 w 47660"/>
                <a:gd name="connsiteY0" fmla="*/ 5745000 h 5744999"/>
                <a:gd name="connsiteX1" fmla="*/ 0 w 47660"/>
                <a:gd name="connsiteY1" fmla="*/ 5721170 h 5744999"/>
                <a:gd name="connsiteX2" fmla="*/ 0 w 47660"/>
                <a:gd name="connsiteY2" fmla="*/ 23831 h 5744999"/>
                <a:gd name="connsiteX3" fmla="*/ 23831 w 47660"/>
                <a:gd name="connsiteY3" fmla="*/ 0 h 5744999"/>
                <a:gd name="connsiteX4" fmla="*/ 47661 w 47660"/>
                <a:gd name="connsiteY4" fmla="*/ 23831 h 5744999"/>
                <a:gd name="connsiteX5" fmla="*/ 47661 w 47660"/>
                <a:gd name="connsiteY5" fmla="*/ 5721170 h 5744999"/>
                <a:gd name="connsiteX6" fmla="*/ 23831 w 47660"/>
                <a:gd name="connsiteY6" fmla="*/ 5745000 h 57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60" h="5744999">
                  <a:moveTo>
                    <a:pt x="23831" y="5745000"/>
                  </a:moveTo>
                  <a:cubicBezTo>
                    <a:pt x="10540" y="5745000"/>
                    <a:pt x="0" y="5734460"/>
                    <a:pt x="0" y="5721170"/>
                  </a:cubicBezTo>
                  <a:lnTo>
                    <a:pt x="0" y="23831"/>
                  </a:lnTo>
                  <a:cubicBezTo>
                    <a:pt x="0" y="10540"/>
                    <a:pt x="10540" y="0"/>
                    <a:pt x="23831" y="0"/>
                  </a:cubicBezTo>
                  <a:cubicBezTo>
                    <a:pt x="37121" y="0"/>
                    <a:pt x="47661" y="10540"/>
                    <a:pt x="47661" y="23831"/>
                  </a:cubicBezTo>
                  <a:lnTo>
                    <a:pt x="47661" y="5721170"/>
                  </a:lnTo>
                  <a:cubicBezTo>
                    <a:pt x="47661" y="5734460"/>
                    <a:pt x="37121" y="5745000"/>
                    <a:pt x="23831" y="5745000"/>
                  </a:cubicBez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1F9B5A55-FEBF-EBCB-A06A-1C69FF8ACEE3}"/>
                </a:ext>
              </a:extLst>
            </p:cNvPr>
            <p:cNvSpPr/>
            <p:nvPr/>
          </p:nvSpPr>
          <p:spPr>
            <a:xfrm>
              <a:off x="5170353" y="5851419"/>
              <a:ext cx="659465" cy="1286850"/>
            </a:xfrm>
            <a:custGeom>
              <a:avLst/>
              <a:gdLst>
                <a:gd name="connsiteX0" fmla="*/ 0 w 659465"/>
                <a:gd name="connsiteY0" fmla="*/ 0 h 1286850"/>
                <a:gd name="connsiteX1" fmla="*/ 0 w 659465"/>
                <a:gd name="connsiteY1" fmla="*/ 1286851 h 1286850"/>
                <a:gd name="connsiteX2" fmla="*/ 659465 w 659465"/>
                <a:gd name="connsiteY2" fmla="*/ 643425 h 12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465" h="1286850">
                  <a:moveTo>
                    <a:pt x="0" y="0"/>
                  </a:moveTo>
                  <a:lnTo>
                    <a:pt x="0" y="1286851"/>
                  </a:lnTo>
                  <a:lnTo>
                    <a:pt x="659465" y="64342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1E79FDC0-B7FE-D2EB-3124-878D02D7B556}"/>
                </a:ext>
              </a:extLst>
            </p:cNvPr>
            <p:cNvSpPr/>
            <p:nvPr/>
          </p:nvSpPr>
          <p:spPr>
            <a:xfrm>
              <a:off x="5146523" y="5827571"/>
              <a:ext cx="707584" cy="1334987"/>
            </a:xfrm>
            <a:custGeom>
              <a:avLst/>
              <a:gdLst>
                <a:gd name="connsiteX0" fmla="*/ 23830 w 707584"/>
                <a:gd name="connsiteY0" fmla="*/ 1334987 h 1334987"/>
                <a:gd name="connsiteX1" fmla="*/ 14665 w 707584"/>
                <a:gd name="connsiteY1" fmla="*/ 1333154 h 1334987"/>
                <a:gd name="connsiteX2" fmla="*/ 0 w 707584"/>
                <a:gd name="connsiteY2" fmla="*/ 1311157 h 1334987"/>
                <a:gd name="connsiteX3" fmla="*/ 0 w 707584"/>
                <a:gd name="connsiteY3" fmla="*/ 23848 h 1334987"/>
                <a:gd name="connsiteX4" fmla="*/ 14665 w 707584"/>
                <a:gd name="connsiteY4" fmla="*/ 1851 h 1334987"/>
                <a:gd name="connsiteX5" fmla="*/ 40787 w 707584"/>
                <a:gd name="connsiteY5" fmla="*/ 6891 h 1334987"/>
                <a:gd name="connsiteX6" fmla="*/ 700252 w 707584"/>
                <a:gd name="connsiteY6" fmla="*/ 650317 h 1334987"/>
                <a:gd name="connsiteX7" fmla="*/ 707584 w 707584"/>
                <a:gd name="connsiteY7" fmla="*/ 667273 h 1334987"/>
                <a:gd name="connsiteX8" fmla="*/ 700252 w 707584"/>
                <a:gd name="connsiteY8" fmla="*/ 684230 h 1334987"/>
                <a:gd name="connsiteX9" fmla="*/ 40787 w 707584"/>
                <a:gd name="connsiteY9" fmla="*/ 1328113 h 1334987"/>
                <a:gd name="connsiteX10" fmla="*/ 23830 w 707584"/>
                <a:gd name="connsiteY10" fmla="*/ 1334987 h 1334987"/>
                <a:gd name="connsiteX11" fmla="*/ 47661 w 707584"/>
                <a:gd name="connsiteY11" fmla="*/ 80216 h 1334987"/>
                <a:gd name="connsiteX12" fmla="*/ 47661 w 707584"/>
                <a:gd name="connsiteY12" fmla="*/ 1254330 h 1334987"/>
                <a:gd name="connsiteX13" fmla="*/ 648925 w 707584"/>
                <a:gd name="connsiteY13" fmla="*/ 667273 h 1334987"/>
                <a:gd name="connsiteX14" fmla="*/ 47661 w 707584"/>
                <a:gd name="connsiteY14" fmla="*/ 80216 h 133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7584" h="1334987">
                  <a:moveTo>
                    <a:pt x="23830" y="1334987"/>
                  </a:moveTo>
                  <a:cubicBezTo>
                    <a:pt x="20623" y="1334987"/>
                    <a:pt x="17415" y="1334529"/>
                    <a:pt x="14665" y="1333154"/>
                  </a:cubicBezTo>
                  <a:cubicBezTo>
                    <a:pt x="5958" y="1329488"/>
                    <a:pt x="0" y="1320781"/>
                    <a:pt x="0" y="1311157"/>
                  </a:cubicBezTo>
                  <a:lnTo>
                    <a:pt x="0" y="23848"/>
                  </a:lnTo>
                  <a:cubicBezTo>
                    <a:pt x="0" y="14224"/>
                    <a:pt x="5958" y="5517"/>
                    <a:pt x="14665" y="1851"/>
                  </a:cubicBezTo>
                  <a:cubicBezTo>
                    <a:pt x="23372" y="-1816"/>
                    <a:pt x="33913" y="17"/>
                    <a:pt x="40787" y="6891"/>
                  </a:cubicBezTo>
                  <a:lnTo>
                    <a:pt x="700252" y="650317"/>
                  </a:lnTo>
                  <a:cubicBezTo>
                    <a:pt x="704835" y="654900"/>
                    <a:pt x="707584" y="660857"/>
                    <a:pt x="707584" y="667273"/>
                  </a:cubicBezTo>
                  <a:cubicBezTo>
                    <a:pt x="707584" y="673689"/>
                    <a:pt x="704835" y="679647"/>
                    <a:pt x="700252" y="684230"/>
                  </a:cubicBezTo>
                  <a:lnTo>
                    <a:pt x="40787" y="1328113"/>
                  </a:lnTo>
                  <a:cubicBezTo>
                    <a:pt x="36204" y="1332238"/>
                    <a:pt x="30246" y="1334987"/>
                    <a:pt x="23830" y="1334987"/>
                  </a:cubicBezTo>
                  <a:close/>
                  <a:moveTo>
                    <a:pt x="47661" y="80216"/>
                  </a:moveTo>
                  <a:lnTo>
                    <a:pt x="47661" y="1254330"/>
                  </a:lnTo>
                  <a:lnTo>
                    <a:pt x="648925" y="667273"/>
                  </a:lnTo>
                  <a:lnTo>
                    <a:pt x="47661" y="80216"/>
                  </a:lnTo>
                  <a:close/>
                </a:path>
              </a:pathLst>
            </a:custGeom>
            <a:solidFill>
              <a:srgbClr val="FFFFFF"/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B3D2F2C6-8B35-A12C-C0C3-82FDBBC958BA}"/>
                </a:ext>
              </a:extLst>
            </p:cNvPr>
            <p:cNvSpPr/>
            <p:nvPr/>
          </p:nvSpPr>
          <p:spPr>
            <a:xfrm>
              <a:off x="1320342" y="3538021"/>
              <a:ext cx="3923794" cy="5697338"/>
            </a:xfrm>
            <a:custGeom>
              <a:avLst/>
              <a:gdLst>
                <a:gd name="connsiteX0" fmla="*/ 0 w 3923794"/>
                <a:gd name="connsiteY0" fmla="*/ 0 h 5697338"/>
                <a:gd name="connsiteX1" fmla="*/ 3923795 w 3923794"/>
                <a:gd name="connsiteY1" fmla="*/ 0 h 5697338"/>
                <a:gd name="connsiteX2" fmla="*/ 3923795 w 3923794"/>
                <a:gd name="connsiteY2" fmla="*/ 5697339 h 5697338"/>
                <a:gd name="connsiteX3" fmla="*/ 0 w 3923794"/>
                <a:gd name="connsiteY3" fmla="*/ 5697339 h 56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3794" h="5697338">
                  <a:moveTo>
                    <a:pt x="0" y="0"/>
                  </a:moveTo>
                  <a:lnTo>
                    <a:pt x="3923795" y="0"/>
                  </a:lnTo>
                  <a:lnTo>
                    <a:pt x="3923795" y="5697339"/>
                  </a:lnTo>
                  <a:lnTo>
                    <a:pt x="0" y="56973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ED98EE7-DF0D-A28E-D5E3-112CB6BFC55C}"/>
                </a:ext>
              </a:extLst>
            </p:cNvPr>
            <p:cNvSpPr txBox="1"/>
            <p:nvPr/>
          </p:nvSpPr>
          <p:spPr>
            <a:xfrm>
              <a:off x="1837757" y="5285076"/>
              <a:ext cx="276607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 crime atua em rede. </a:t>
              </a:r>
            </a:p>
            <a:p>
              <a:pPr algn="ctr">
                <a:spcAft>
                  <a:spcPts val="600"/>
                </a:spcAft>
              </a:pPr>
              <a:endPara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 Estado ainda não.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212EB1A-83C6-8D1F-9F7E-AE4976418E5A}"/>
                </a:ext>
              </a:extLst>
            </p:cNvPr>
            <p:cNvSpPr txBox="1"/>
            <p:nvPr/>
          </p:nvSpPr>
          <p:spPr>
            <a:xfrm>
              <a:off x="6066821" y="5362019"/>
              <a:ext cx="268013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Integração     é condição para eficácia investigativa e repressiva.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382C22F-25BE-125D-C223-0CBA646D422E}"/>
                </a:ext>
              </a:extLst>
            </p:cNvPr>
            <p:cNvSpPr txBox="1"/>
            <p:nvPr/>
          </p:nvSpPr>
          <p:spPr>
            <a:xfrm>
              <a:off x="9605318" y="4611805"/>
              <a:ext cx="324049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Inteligência integrada</a:t>
              </a:r>
            </a:p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</a:t>
              </a:r>
            </a:p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Estratégia unificada </a:t>
              </a:r>
            </a:p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= </a:t>
              </a:r>
            </a:p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Maior impacto.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AA84AA3-7D0F-2F87-38E5-66FB5E509E45}"/>
                </a:ext>
              </a:extLst>
            </p:cNvPr>
            <p:cNvSpPr txBox="1"/>
            <p:nvPr/>
          </p:nvSpPr>
          <p:spPr>
            <a:xfrm>
              <a:off x="13650369" y="5478749"/>
              <a:ext cx="310094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Necessária uma cultura institucional colaborativa.</a:t>
              </a: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C4EBFB59-EA79-EBA4-166B-3A7E94B01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21F7EB5-5C3C-FA98-6C3D-030DECF7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9E98E36-62FB-305D-DD7E-30054B0439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77184A5-45FA-24F1-270C-E7EFFEF60978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NOVA CULTURA DA SEGURANÇA PÚBLICA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B34FD25-53DB-972C-6461-ACB050C7A6A2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65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6C5D-F8FB-D6A4-7A09-08207A09E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20667C-48A4-BB03-C4C5-EF5689EC3E82}"/>
              </a:ext>
            </a:extLst>
          </p:cNvPr>
          <p:cNvSpPr txBox="1"/>
          <p:nvPr/>
        </p:nvSpPr>
        <p:spPr>
          <a:xfrm>
            <a:off x="988657" y="753723"/>
            <a:ext cx="9054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SEGURANÇA PÚBLICA </a:t>
            </a:r>
          </a:p>
          <a:p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BASEADA EM EVIDÊNCIAS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636B6D-7A75-E735-7286-BAFDD9F87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061DA3-D3AC-B300-3403-A72E068272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98C26DB-E5B7-4FD5-12BF-A302C165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E14B390-7B21-2C8C-D995-B6A6A79E1BBF}"/>
              </a:ext>
            </a:extLst>
          </p:cNvPr>
          <p:cNvSpPr txBox="1"/>
          <p:nvPr/>
        </p:nvSpPr>
        <p:spPr>
          <a:xfrm>
            <a:off x="971551" y="2923524"/>
            <a:ext cx="14720946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Segurança Pública que utiliza o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método científico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a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inteligência estratégica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promove resultados mais concretos.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BA3E9BB0-8A8A-E80C-AE07-127F7AC09131}"/>
              </a:ext>
            </a:extLst>
          </p:cNvPr>
          <p:cNvCxnSpPr>
            <a:cxnSpLocks/>
          </p:cNvCxnSpPr>
          <p:nvPr/>
        </p:nvCxnSpPr>
        <p:spPr>
          <a:xfrm>
            <a:off x="1106465" y="2501004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A7FB0C2-3935-FB99-D185-7CC21D3ECB02}"/>
              </a:ext>
            </a:extLst>
          </p:cNvPr>
          <p:cNvGrpSpPr/>
          <p:nvPr/>
        </p:nvGrpSpPr>
        <p:grpSpPr>
          <a:xfrm>
            <a:off x="1459932" y="4325423"/>
            <a:ext cx="15368135" cy="3393293"/>
            <a:chOff x="878745" y="4861866"/>
            <a:chExt cx="15368135" cy="3393293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195958F-2DC2-4AA8-6EDE-3F6C2E22F1FD}"/>
                </a:ext>
              </a:extLst>
            </p:cNvPr>
            <p:cNvGrpSpPr/>
            <p:nvPr/>
          </p:nvGrpSpPr>
          <p:grpSpPr>
            <a:xfrm>
              <a:off x="878745" y="4861866"/>
              <a:ext cx="2530875" cy="3393293"/>
              <a:chOff x="878745" y="4861866"/>
              <a:chExt cx="2530875" cy="3393293"/>
            </a:xfrm>
          </p:grpSpPr>
          <p:sp>
            <p:nvSpPr>
              <p:cNvPr id="20" name="!!!Retângulo 16">
                <a:extLst>
                  <a:ext uri="{FF2B5EF4-FFF2-40B4-BE49-F238E27FC236}">
                    <a16:creationId xmlns:a16="http://schemas.microsoft.com/office/drawing/2014/main" id="{5623227B-8A31-C3B6-B1C8-BC057E336E0C}"/>
                  </a:ext>
                </a:extLst>
              </p:cNvPr>
              <p:cNvSpPr/>
              <p:nvPr/>
            </p:nvSpPr>
            <p:spPr>
              <a:xfrm flipH="1">
                <a:off x="1244182" y="4861866"/>
                <a:ext cx="1800000" cy="180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57150">
                <a:solidFill>
                  <a:srgbClr val="E0E0E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515CAF7F-1866-D56F-4613-2CCD225B48F4}"/>
                  </a:ext>
                </a:extLst>
              </p:cNvPr>
              <p:cNvSpPr txBox="1"/>
              <p:nvPr/>
            </p:nvSpPr>
            <p:spPr>
              <a:xfrm>
                <a:off x="878745" y="6807070"/>
                <a:ext cx="2530875" cy="144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4800"/>
                  </a:spcAft>
                </a:pPr>
                <a:r>
                  <a:rPr lang="pt-B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Planejamento estratégico e preventivo</a:t>
                </a:r>
              </a:p>
            </p:txBody>
          </p:sp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4A3802B3-1BCA-EFB7-82B8-D305BC4F9B91}"/>
                </a:ext>
              </a:extLst>
            </p:cNvPr>
            <p:cNvGrpSpPr/>
            <p:nvPr/>
          </p:nvGrpSpPr>
          <p:grpSpPr>
            <a:xfrm>
              <a:off x="4088060" y="4861866"/>
              <a:ext cx="2530875" cy="3393293"/>
              <a:chOff x="878745" y="4861866"/>
              <a:chExt cx="2530875" cy="3393293"/>
            </a:xfrm>
          </p:grpSpPr>
          <p:sp>
            <p:nvSpPr>
              <p:cNvPr id="34" name="!!!Retângulo 16">
                <a:extLst>
                  <a:ext uri="{FF2B5EF4-FFF2-40B4-BE49-F238E27FC236}">
                    <a16:creationId xmlns:a16="http://schemas.microsoft.com/office/drawing/2014/main" id="{E1CBFD3B-9B49-824D-7655-675AB5EEDEFC}"/>
                  </a:ext>
                </a:extLst>
              </p:cNvPr>
              <p:cNvSpPr/>
              <p:nvPr/>
            </p:nvSpPr>
            <p:spPr>
              <a:xfrm flipH="1">
                <a:off x="1244182" y="4861866"/>
                <a:ext cx="1800000" cy="1800000"/>
              </a:xfrm>
              <a:prstGeom prst="ellipse">
                <a:avLst/>
              </a:prstGeom>
              <a:solidFill>
                <a:srgbClr val="862422"/>
              </a:solidFill>
              <a:ln w="57150">
                <a:solidFill>
                  <a:srgbClr val="E0E0E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2E637888-36AD-033A-3AE6-8497CD6806F6}"/>
                  </a:ext>
                </a:extLst>
              </p:cNvPr>
              <p:cNvSpPr txBox="1"/>
              <p:nvPr/>
            </p:nvSpPr>
            <p:spPr>
              <a:xfrm>
                <a:off x="878745" y="6807070"/>
                <a:ext cx="2530875" cy="144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4800"/>
                  </a:spcAft>
                </a:pPr>
                <a:r>
                  <a:rPr lang="pt-B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Maior eficácia e eficiência das ações</a:t>
                </a:r>
              </a:p>
            </p:txBody>
          </p:sp>
        </p:grpSp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057C78C6-2C7E-D623-0BCA-66ABE08DD00B}"/>
                </a:ext>
              </a:extLst>
            </p:cNvPr>
            <p:cNvGrpSpPr/>
            <p:nvPr/>
          </p:nvGrpSpPr>
          <p:grpSpPr>
            <a:xfrm>
              <a:off x="7243970" y="4861866"/>
              <a:ext cx="2707375" cy="3393293"/>
              <a:chOff x="825340" y="4861866"/>
              <a:chExt cx="2707375" cy="3393293"/>
            </a:xfrm>
          </p:grpSpPr>
          <p:sp>
            <p:nvSpPr>
              <p:cNvPr id="37" name="!!!Retângulo 16">
                <a:extLst>
                  <a:ext uri="{FF2B5EF4-FFF2-40B4-BE49-F238E27FC236}">
                    <a16:creationId xmlns:a16="http://schemas.microsoft.com/office/drawing/2014/main" id="{A4A58D61-B7F8-CB65-7464-9D5A66FB5B63}"/>
                  </a:ext>
                </a:extLst>
              </p:cNvPr>
              <p:cNvSpPr/>
              <p:nvPr/>
            </p:nvSpPr>
            <p:spPr>
              <a:xfrm flipH="1">
                <a:off x="1244182" y="4861866"/>
                <a:ext cx="1800000" cy="180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57150">
                <a:solidFill>
                  <a:srgbClr val="E0E0E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3A0BC986-60E3-3AD7-842E-3777232A2AC6}"/>
                  </a:ext>
                </a:extLst>
              </p:cNvPr>
              <p:cNvSpPr txBox="1"/>
              <p:nvPr/>
            </p:nvSpPr>
            <p:spPr>
              <a:xfrm>
                <a:off x="825340" y="6807070"/>
                <a:ext cx="2707375" cy="144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4800"/>
                  </a:spcAft>
                </a:pPr>
                <a:r>
                  <a:rPr lang="pt-B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Otimização do uso de recursos públicos</a:t>
                </a:r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9576823F-0449-1247-2C07-8DE55C5E9802}"/>
                </a:ext>
              </a:extLst>
            </p:cNvPr>
            <p:cNvGrpSpPr/>
            <p:nvPr/>
          </p:nvGrpSpPr>
          <p:grpSpPr>
            <a:xfrm>
              <a:off x="10506690" y="4861866"/>
              <a:ext cx="2530875" cy="3393293"/>
              <a:chOff x="878745" y="4861866"/>
              <a:chExt cx="2530875" cy="3393293"/>
            </a:xfrm>
          </p:grpSpPr>
          <p:sp>
            <p:nvSpPr>
              <p:cNvPr id="40" name="!!!Retângulo 16">
                <a:extLst>
                  <a:ext uri="{FF2B5EF4-FFF2-40B4-BE49-F238E27FC236}">
                    <a16:creationId xmlns:a16="http://schemas.microsoft.com/office/drawing/2014/main" id="{A8059DED-BD3D-98BC-A559-1DC79835C636}"/>
                  </a:ext>
                </a:extLst>
              </p:cNvPr>
              <p:cNvSpPr/>
              <p:nvPr/>
            </p:nvSpPr>
            <p:spPr>
              <a:xfrm flipH="1">
                <a:off x="1244182" y="4861866"/>
                <a:ext cx="1800000" cy="1800000"/>
              </a:xfrm>
              <a:prstGeom prst="ellipse">
                <a:avLst/>
              </a:prstGeom>
              <a:solidFill>
                <a:srgbClr val="862422"/>
              </a:solidFill>
              <a:ln w="57150">
                <a:solidFill>
                  <a:srgbClr val="E0E0E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590A5C91-B170-150A-EC58-747CB430A10C}"/>
                  </a:ext>
                </a:extLst>
              </p:cNvPr>
              <p:cNvSpPr txBox="1"/>
              <p:nvPr/>
            </p:nvSpPr>
            <p:spPr>
              <a:xfrm>
                <a:off x="878745" y="6807070"/>
                <a:ext cx="2530875" cy="144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4800"/>
                  </a:spcAft>
                </a:pPr>
                <a:r>
                  <a:rPr lang="pt-B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Qualificação das Forças de Segurança</a:t>
                </a:r>
              </a:p>
            </p:txBody>
          </p:sp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74B71D47-E4BE-9468-3D3D-EDAC81F98956}"/>
                </a:ext>
              </a:extLst>
            </p:cNvPr>
            <p:cNvGrpSpPr/>
            <p:nvPr/>
          </p:nvGrpSpPr>
          <p:grpSpPr>
            <a:xfrm>
              <a:off x="13716005" y="4861866"/>
              <a:ext cx="2530875" cy="3393293"/>
              <a:chOff x="878745" y="4861866"/>
              <a:chExt cx="2530875" cy="3393293"/>
            </a:xfrm>
          </p:grpSpPr>
          <p:sp>
            <p:nvSpPr>
              <p:cNvPr id="43" name="!!!Retângulo 16">
                <a:extLst>
                  <a:ext uri="{FF2B5EF4-FFF2-40B4-BE49-F238E27FC236}">
                    <a16:creationId xmlns:a16="http://schemas.microsoft.com/office/drawing/2014/main" id="{1C1E3EE7-02F5-E3AF-44EF-91263F4B3665}"/>
                  </a:ext>
                </a:extLst>
              </p:cNvPr>
              <p:cNvSpPr/>
              <p:nvPr/>
            </p:nvSpPr>
            <p:spPr>
              <a:xfrm flipH="1">
                <a:off x="1244182" y="4861866"/>
                <a:ext cx="1800000" cy="180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57150">
                <a:solidFill>
                  <a:srgbClr val="E0E0E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7CCA1620-4037-983D-FEE9-178DD46E13E0}"/>
                  </a:ext>
                </a:extLst>
              </p:cNvPr>
              <p:cNvSpPr txBox="1"/>
              <p:nvPr/>
            </p:nvSpPr>
            <p:spPr>
              <a:xfrm>
                <a:off x="878745" y="6807070"/>
                <a:ext cx="2530875" cy="1448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4800"/>
                  </a:spcAft>
                </a:pPr>
                <a:r>
                  <a:rPr lang="pt-B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Resultados mensuráveis e transparentes</a:t>
                </a:r>
              </a:p>
            </p:txBody>
          </p:sp>
        </p:grpSp>
      </p:grpSp>
      <p:pic>
        <p:nvPicPr>
          <p:cNvPr id="47" name="Gráfico 46">
            <a:extLst>
              <a:ext uri="{FF2B5EF4-FFF2-40B4-BE49-F238E27FC236}">
                <a16:creationId xmlns:a16="http://schemas.microsoft.com/office/drawing/2014/main" id="{F6E155F0-F2FD-3723-381A-D873927E9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7158" y="4663131"/>
            <a:ext cx="1124583" cy="1124583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F3C31259-FCA2-E936-98B9-3E33A4F41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7960" y="4732755"/>
            <a:ext cx="1033448" cy="1033448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54E024A2-EF8C-A919-CF82-99D838853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83268" y="4581464"/>
            <a:ext cx="1383635" cy="1383635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07D65FE0-14C1-E366-8719-596EFD8ABD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48973" y="4617682"/>
            <a:ext cx="1109152" cy="1109152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918F1295-F681-95D8-0C17-AD39BE961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783885" y="4463934"/>
            <a:ext cx="1538399" cy="15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A4DE1-7A3B-C99D-A1D9-E0E79A82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3C281341-9CFB-A6D9-FD32-3B28E99F88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/>
          <a:stretch>
            <a:fillRect/>
          </a:stretch>
        </p:blipFill>
        <p:spPr>
          <a:xfrm>
            <a:off x="0" y="0"/>
            <a:ext cx="18311739" cy="102870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314E6ECB-7B46-1209-919A-D14B836B8F4B}"/>
              </a:ext>
            </a:extLst>
          </p:cNvPr>
          <p:cNvSpPr/>
          <p:nvPr/>
        </p:nvSpPr>
        <p:spPr>
          <a:xfrm>
            <a:off x="0" y="0"/>
            <a:ext cx="18311738" cy="10287000"/>
          </a:xfrm>
          <a:prstGeom prst="rect">
            <a:avLst/>
          </a:prstGeom>
          <a:gradFill>
            <a:gsLst>
              <a:gs pos="22000">
                <a:srgbClr val="F4F3F3">
                  <a:alpha val="91000"/>
                </a:srgbClr>
              </a:gs>
              <a:gs pos="0">
                <a:schemeClr val="bg1">
                  <a:lumMod val="95000"/>
                  <a:alpha val="84000"/>
                </a:schemeClr>
              </a:gs>
              <a:gs pos="100000">
                <a:schemeClr val="bg1">
                  <a:lumMod val="100000"/>
                  <a:alpha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Diagonais Arredondados 13">
            <a:extLst>
              <a:ext uri="{FF2B5EF4-FFF2-40B4-BE49-F238E27FC236}">
                <a16:creationId xmlns:a16="http://schemas.microsoft.com/office/drawing/2014/main" id="{6D557A83-2DBE-C099-7606-F101ED75A5F2}"/>
              </a:ext>
            </a:extLst>
          </p:cNvPr>
          <p:cNvSpPr/>
          <p:nvPr/>
        </p:nvSpPr>
        <p:spPr>
          <a:xfrm>
            <a:off x="2245043" y="3339282"/>
            <a:ext cx="13911548" cy="4020227"/>
          </a:xfrm>
          <a:prstGeom prst="round2Diag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66A07C7-791A-9E0E-FD56-14D59AEE6297}"/>
              </a:ext>
            </a:extLst>
          </p:cNvPr>
          <p:cNvSpPr/>
          <p:nvPr/>
        </p:nvSpPr>
        <p:spPr>
          <a:xfrm>
            <a:off x="2591463" y="3675921"/>
            <a:ext cx="13101033" cy="3317958"/>
          </a:xfrm>
          <a:prstGeom prst="round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834FC4-D0D8-CF4C-7642-7F66FF7B5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ED5FE4-E9AA-AF26-5EC9-3DAF62D52E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03394C-7C77-9825-C361-5A777F431B68}"/>
              </a:ext>
            </a:extLst>
          </p:cNvPr>
          <p:cNvSpPr txBox="1"/>
          <p:nvPr/>
        </p:nvSpPr>
        <p:spPr>
          <a:xfrm>
            <a:off x="2937883" y="3918166"/>
            <a:ext cx="12268988" cy="2833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Considera-se organização criminosa a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associação de 4 (quatro) ou mais pessoas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estruturalmente ordenada e caracterizada pela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divisão de tarefas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ainda que informalmente, com objetivo de obter, direta ou indiretamente,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vantagem de qualquer natureza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mediante a prática de infrações penais cujas penas máximas sejam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superiores a 4 (quatro) anos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ou que sejam de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caráter transnacional.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BD0F31-D346-C025-6F43-A4C9C95E277C}"/>
              </a:ext>
            </a:extLst>
          </p:cNvPr>
          <p:cNvSpPr txBox="1"/>
          <p:nvPr/>
        </p:nvSpPr>
        <p:spPr>
          <a:xfrm>
            <a:off x="11106300" y="7350427"/>
            <a:ext cx="4100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Art. 1°, §1°, da Lei 12.850/2013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CE60F38-EC24-D407-804B-835B259C04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63985" y="3325645"/>
            <a:ext cx="858795" cy="8582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FB76604-3687-B4C6-B741-07C32AB113C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821" y="6473718"/>
            <a:ext cx="856800" cy="85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67F2B23-1243-D81E-1E6B-544B57857E1F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ORGANIZAÇÃO CRIMINOSA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9F4B8FB-C03A-4EFF-AC14-D0CEE696579C}"/>
              </a:ext>
            </a:extLst>
          </p:cNvPr>
          <p:cNvSpPr txBox="1"/>
          <p:nvPr/>
        </p:nvSpPr>
        <p:spPr>
          <a:xfrm>
            <a:off x="6213463" y="780560"/>
            <a:ext cx="588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DEFINIÇÃO LEGAL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B1431A9-4D97-E66C-ED20-2971E5B2D4E0}"/>
              </a:ext>
            </a:extLst>
          </p:cNvPr>
          <p:cNvCxnSpPr>
            <a:cxnSpLocks/>
          </p:cNvCxnSpPr>
          <p:nvPr/>
        </p:nvCxnSpPr>
        <p:spPr>
          <a:xfrm>
            <a:off x="6659563" y="2391544"/>
            <a:ext cx="4968875" cy="0"/>
          </a:xfrm>
          <a:prstGeom prst="line">
            <a:avLst/>
          </a:prstGeom>
          <a:ln w="2857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>
            <a:extLst>
              <a:ext uri="{FF2B5EF4-FFF2-40B4-BE49-F238E27FC236}">
                <a16:creationId xmlns:a16="http://schemas.microsoft.com/office/drawing/2014/main" id="{EF5C2361-1A0F-0FC5-8256-01B43F7E74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85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CCA5F-1D70-9578-5627-E9D4B1682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: Pentágono 4">
            <a:extLst>
              <a:ext uri="{FF2B5EF4-FFF2-40B4-BE49-F238E27FC236}">
                <a16:creationId xmlns:a16="http://schemas.microsoft.com/office/drawing/2014/main" id="{35FF8942-366E-F451-8778-F6DAB5BDE191}"/>
              </a:ext>
            </a:extLst>
          </p:cNvPr>
          <p:cNvSpPr/>
          <p:nvPr/>
        </p:nvSpPr>
        <p:spPr>
          <a:xfrm>
            <a:off x="-1" y="2940406"/>
            <a:ext cx="9832975" cy="1316489"/>
          </a:xfrm>
          <a:prstGeom prst="homePlate">
            <a:avLst/>
          </a:prstGeom>
          <a:solidFill>
            <a:srgbClr val="852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566494-B58F-4056-8073-1F466DEA83BF}"/>
              </a:ext>
            </a:extLst>
          </p:cNvPr>
          <p:cNvSpPr txBox="1"/>
          <p:nvPr/>
        </p:nvSpPr>
        <p:spPr>
          <a:xfrm>
            <a:off x="1436914" y="3317996"/>
            <a:ext cx="8058130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DESMONTAR A ECONOMIA DO CRIME</a:t>
            </a:r>
            <a:endParaRPr lang="pt-BR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75ECAE5-50B3-3002-EA65-69A22E4F7E78}"/>
              </a:ext>
            </a:extLst>
          </p:cNvPr>
          <p:cNvSpPr txBox="1"/>
          <p:nvPr/>
        </p:nvSpPr>
        <p:spPr>
          <a:xfrm>
            <a:off x="1744327" y="5024604"/>
            <a:ext cx="6189190" cy="382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COOPERAÇÃO ENTRE ÓRGÃOS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Conselho de Controle de Atividades Financeiras (COAF)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Polícias Federal e Estaduais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Ministério Público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Receita Federal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BBED43F-FE5A-531F-F3E2-AFDEF61E2F2A}"/>
              </a:ext>
            </a:extLst>
          </p:cNvPr>
          <p:cNvSpPr txBox="1"/>
          <p:nvPr/>
        </p:nvSpPr>
        <p:spPr>
          <a:xfrm>
            <a:off x="10354484" y="5024604"/>
            <a:ext cx="5338014" cy="332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MAPEAR O ECOSSISTEMA DAS ATIVIDADES ILÍCITAS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Investimento nas Polícias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Uso de tecnologia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Inteligência unificada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A2ACFDB-70CC-F95A-1E75-02F38E613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BCD1D88-6A46-2A9E-34E9-B21E517FA0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CF76CE-F1F5-7CDD-2AB3-132F726000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A6EC3D-B79C-A022-F4B4-79556448270D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COMBATE INTEGRADO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7C3F264-575E-32F2-A52D-F930ECD738F3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5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8C84-DD56-B982-A1A8-969D3487B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: Pentágono 4">
            <a:extLst>
              <a:ext uri="{FF2B5EF4-FFF2-40B4-BE49-F238E27FC236}">
                <a16:creationId xmlns:a16="http://schemas.microsoft.com/office/drawing/2014/main" id="{FC96F6A5-81EB-CB8B-3EBA-89B251106D09}"/>
              </a:ext>
            </a:extLst>
          </p:cNvPr>
          <p:cNvSpPr/>
          <p:nvPr/>
        </p:nvSpPr>
        <p:spPr>
          <a:xfrm>
            <a:off x="0" y="1354306"/>
            <a:ext cx="9832975" cy="1316489"/>
          </a:xfrm>
          <a:prstGeom prst="homePlate">
            <a:avLst/>
          </a:prstGeom>
          <a:solidFill>
            <a:srgbClr val="852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24F23A-F730-8457-B565-54BC1788C6EB}"/>
              </a:ext>
            </a:extLst>
          </p:cNvPr>
          <p:cNvSpPr txBox="1"/>
          <p:nvPr/>
        </p:nvSpPr>
        <p:spPr>
          <a:xfrm>
            <a:off x="1320800" y="1755898"/>
            <a:ext cx="8058130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IDEIA DE COMPSTAT</a:t>
            </a:r>
            <a:endParaRPr lang="pt-BR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C73129D-BF1D-7854-5C1B-9DF8EEED2101}"/>
              </a:ext>
            </a:extLst>
          </p:cNvPr>
          <p:cNvSpPr txBox="1"/>
          <p:nvPr/>
        </p:nvSpPr>
        <p:spPr>
          <a:xfrm>
            <a:off x="1436913" y="3343342"/>
            <a:ext cx="6496603" cy="21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de gestão policial baseado em análise de dados e responsabilização de resultados, criado na Polícia de Nova York (NYPD) em meados da década de 1990.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6763334-22FF-41CB-4ED0-C7CA0A0617B7}"/>
              </a:ext>
            </a:extLst>
          </p:cNvPr>
          <p:cNvSpPr txBox="1"/>
          <p:nvPr/>
        </p:nvSpPr>
        <p:spPr>
          <a:xfrm>
            <a:off x="8810173" y="2691809"/>
            <a:ext cx="9347199" cy="650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MAPEAR O ECOSSISTEMA DAS </a:t>
            </a:r>
            <a:r>
              <a:rPr lang="pt-BR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ORCRIMs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 RJ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Detectar padrões territoriais de atuação de facções e milícias. Mapeamento dinâmico de territórios dominados.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endParaRPr lang="pt-BR" sz="8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Monitoramento de indicadores estratégicos: estabelecer metas e compromissos de desempenho; tendências e gargalos institucionais.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endParaRPr lang="pt-BR" sz="8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Integração interinstitucional: reuniões periódicas entre MP, polícias e órgãos de controle. Rotina de prestação de contas (“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accountability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”).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endParaRPr lang="pt-BR" sz="8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Clr>
                <a:srgbClr val="712826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Planejamento operacional e preventivo. Antecipar zonas de conflito, áreas de expansão de 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ORCRIMs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ou pontos de lavagem de dinheiro, possibilitando ações preventivas.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09EAAA-C6B5-0222-6617-050FBD12B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D8969D-F723-48A6-5BFE-25B7CCA9ED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43A6A3-8018-20DF-3E12-9545DD0EDF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77796B7-AAD2-A96C-3FD5-66BE3F334464}"/>
              </a:ext>
            </a:extLst>
          </p:cNvPr>
          <p:cNvSpPr txBox="1"/>
          <p:nvPr/>
        </p:nvSpPr>
        <p:spPr>
          <a:xfrm>
            <a:off x="579820" y="16572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COMBATE INTEGRADO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CE2375D-96AB-2651-777B-60F3E0AB0119}"/>
              </a:ext>
            </a:extLst>
          </p:cNvPr>
          <p:cNvCxnSpPr>
            <a:cxnSpLocks/>
          </p:cNvCxnSpPr>
          <p:nvPr/>
        </p:nvCxnSpPr>
        <p:spPr>
          <a:xfrm>
            <a:off x="8255343" y="1089051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4A5824-4B47-8306-C6CE-29C51C4F6D9A}"/>
              </a:ext>
            </a:extLst>
          </p:cNvPr>
          <p:cNvSpPr txBox="1"/>
          <p:nvPr/>
        </p:nvSpPr>
        <p:spPr>
          <a:xfrm>
            <a:off x="1436913" y="5582571"/>
            <a:ext cx="6496602" cy="38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Método de gestão por desempenho, que combina: (i) coleta sistemática e análise de dados criminais; (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reuniões periódicas de avaliação com os tomadores de decisão em segurança pública da área; (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iii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definição de metas e responsabilização pelos resultados obtidos; (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iv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tomada de decisões rápidas e baseadas em evidências.</a:t>
            </a:r>
          </a:p>
        </p:txBody>
      </p:sp>
    </p:spTree>
    <p:extLst>
      <p:ext uri="{BB962C8B-B14F-4D97-AF65-F5344CB8AC3E}">
        <p14:creationId xmlns:p14="http://schemas.microsoft.com/office/powerpoint/2010/main" val="11260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B44D-D4F2-8DDF-2956-AC4894049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F0109F9-7B0B-BCFE-321C-E6C0B4D21C94}"/>
              </a:ext>
            </a:extLst>
          </p:cNvPr>
          <p:cNvCxnSpPr>
            <a:cxnSpLocks/>
          </p:cNvCxnSpPr>
          <p:nvPr/>
        </p:nvCxnSpPr>
        <p:spPr>
          <a:xfrm>
            <a:off x="9139114" y="4132220"/>
            <a:ext cx="4886" cy="140155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674A1E43-F950-FD4D-078D-A376C115311B}"/>
              </a:ext>
            </a:extLst>
          </p:cNvPr>
          <p:cNvCxnSpPr/>
          <p:nvPr/>
        </p:nvCxnSpPr>
        <p:spPr>
          <a:xfrm>
            <a:off x="14833600" y="4771770"/>
            <a:ext cx="0" cy="76200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9E0FBC4F-2971-A93D-78A9-3A87D7C8C138}"/>
              </a:ext>
            </a:extLst>
          </p:cNvPr>
          <p:cNvCxnSpPr>
            <a:cxnSpLocks/>
          </p:cNvCxnSpPr>
          <p:nvPr/>
        </p:nvCxnSpPr>
        <p:spPr>
          <a:xfrm flipH="1">
            <a:off x="3441700" y="4758584"/>
            <a:ext cx="2011" cy="854039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1AC6D293-5706-C4FD-4CCC-8C8F67C586A8}"/>
              </a:ext>
            </a:extLst>
          </p:cNvPr>
          <p:cNvSpPr/>
          <p:nvPr/>
        </p:nvSpPr>
        <p:spPr>
          <a:xfrm>
            <a:off x="5866818" y="2745065"/>
            <a:ext cx="6536415" cy="1357818"/>
          </a:xfrm>
          <a:prstGeom prst="roundRect">
            <a:avLst/>
          </a:prstGeom>
          <a:solidFill>
            <a:srgbClr val="832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4E9DA3-28B5-C8DA-C7C8-537049E40669}"/>
              </a:ext>
            </a:extLst>
          </p:cNvPr>
          <p:cNvSpPr txBox="1"/>
          <p:nvPr/>
        </p:nvSpPr>
        <p:spPr>
          <a:xfrm>
            <a:off x="6639733" y="2903307"/>
            <a:ext cx="5012333" cy="10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BLINDAR A INFILTRAÇÃO DO CRIME ORGANIZADO</a:t>
            </a:r>
            <a:endParaRPr lang="pt-BR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6E6088B-A2CD-F96C-EDAA-31CBA24FD4A1}"/>
              </a:ext>
            </a:extLst>
          </p:cNvPr>
          <p:cNvGrpSpPr/>
          <p:nvPr/>
        </p:nvGrpSpPr>
        <p:grpSpPr>
          <a:xfrm>
            <a:off x="1155344" y="6142859"/>
            <a:ext cx="15990025" cy="2808720"/>
            <a:chOff x="1155344" y="6152639"/>
            <a:chExt cx="15990025" cy="280872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3966B71-8164-9116-975D-C2F513255626}"/>
                </a:ext>
              </a:extLst>
            </p:cNvPr>
            <p:cNvSpPr/>
            <p:nvPr/>
          </p:nvSpPr>
          <p:spPr>
            <a:xfrm>
              <a:off x="6861989" y="6152639"/>
              <a:ext cx="4576735" cy="2808720"/>
            </a:xfrm>
            <a:prstGeom prst="rect">
              <a:avLst/>
            </a:prstGeom>
            <a:solidFill>
              <a:srgbClr val="C8AA4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384B5336-5576-6FD7-BE40-061096DE89C3}"/>
                </a:ext>
              </a:extLst>
            </p:cNvPr>
            <p:cNvSpPr txBox="1"/>
            <p:nvPr/>
          </p:nvSpPr>
          <p:spPr>
            <a:xfrm>
              <a:off x="7594985" y="6789272"/>
              <a:ext cx="3146967" cy="203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pt-BR" sz="28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Fortalecimento </a:t>
              </a:r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da fiscalização e cooperação interinstitucional</a:t>
              </a:r>
              <a:endPara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AFFEBD-3867-4EFF-875D-D9B480C1C55B}"/>
                </a:ext>
              </a:extLst>
            </p:cNvPr>
            <p:cNvSpPr/>
            <p:nvPr/>
          </p:nvSpPr>
          <p:spPr>
            <a:xfrm>
              <a:off x="1155344" y="6152639"/>
              <a:ext cx="4576735" cy="2808720"/>
            </a:xfrm>
            <a:prstGeom prst="rect">
              <a:avLst/>
            </a:prstGeom>
            <a:solidFill>
              <a:srgbClr val="C8AA4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51F7D39-F089-F6F4-AC22-CB41E012C213}"/>
                </a:ext>
              </a:extLst>
            </p:cNvPr>
            <p:cNvSpPr txBox="1"/>
            <p:nvPr/>
          </p:nvSpPr>
          <p:spPr>
            <a:xfrm>
              <a:off x="1558437" y="6789272"/>
              <a:ext cx="3746054" cy="1543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pt-BR" sz="28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Aprimoramento </a:t>
              </a:r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legislativo e regulatório</a:t>
              </a:r>
              <a:endPara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CCBCA29-0E05-795A-7DEC-D2CA6A253656}"/>
                </a:ext>
              </a:extLst>
            </p:cNvPr>
            <p:cNvSpPr/>
            <p:nvPr/>
          </p:nvSpPr>
          <p:spPr>
            <a:xfrm>
              <a:off x="12568634" y="6152639"/>
              <a:ext cx="4576735" cy="2808720"/>
            </a:xfrm>
            <a:prstGeom prst="rect">
              <a:avLst/>
            </a:prstGeom>
            <a:solidFill>
              <a:srgbClr val="C8AA4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08AFD97-5B6A-4E81-662C-F040B8E4CF56}"/>
                </a:ext>
              </a:extLst>
            </p:cNvPr>
            <p:cNvSpPr txBox="1"/>
            <p:nvPr/>
          </p:nvSpPr>
          <p:spPr>
            <a:xfrm>
              <a:off x="12960573" y="6789272"/>
              <a:ext cx="3746054" cy="203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pt-BR" sz="2800" b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Incentivo</a:t>
              </a:r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a programas de </a:t>
              </a:r>
              <a:r>
                <a:rPr lang="pt-BR" sz="2800" i="1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compliance</a:t>
              </a:r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e integridade</a:t>
              </a:r>
              <a:endPara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63C959F9-3F95-753A-879E-E12E06AD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4483" y="5730189"/>
            <a:ext cx="960907" cy="960907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8B1A8217-10D7-2D51-F783-F9F4EE957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5569" y="5679534"/>
            <a:ext cx="961200" cy="9612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4F6E7531-E88E-7740-6A06-DC8E65AAB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429388" y="5612623"/>
            <a:ext cx="961200" cy="961200"/>
          </a:xfrm>
          <a:prstGeom prst="rect">
            <a:avLst/>
          </a:prstGeom>
        </p:spPr>
      </p:pic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4A7D2FAE-7029-FD08-12FC-F2CBF803B83B}"/>
              </a:ext>
            </a:extLst>
          </p:cNvPr>
          <p:cNvCxnSpPr>
            <a:cxnSpLocks/>
          </p:cNvCxnSpPr>
          <p:nvPr/>
        </p:nvCxnSpPr>
        <p:spPr>
          <a:xfrm>
            <a:off x="3431464" y="4758584"/>
            <a:ext cx="11415301" cy="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E566D48F-BBB2-1AA6-6081-335477842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23FBDB3-020F-FE12-6DA2-ED635AA9B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0B4CF5-04C7-F12F-9BB5-AF6101173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0F2C1A3-440B-73F8-EED1-0852DEF652A2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FRENTES DE PRIORIDADE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5021889-889C-3D17-F76F-E044B4D07581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3D3314A5-0319-2DE3-19DC-C71D3303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6"/>
          <a:stretch>
            <a:fillRect/>
          </a:stretch>
        </p:blipFill>
        <p:spPr>
          <a:xfrm>
            <a:off x="1" y="-1"/>
            <a:ext cx="18294356" cy="9269937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CE1021D9-708F-E9B8-2F38-570F0EC6EE3A}"/>
              </a:ext>
            </a:extLst>
          </p:cNvPr>
          <p:cNvSpPr/>
          <p:nvPr/>
        </p:nvSpPr>
        <p:spPr>
          <a:xfrm>
            <a:off x="0" y="1"/>
            <a:ext cx="18294357" cy="10380276"/>
          </a:xfrm>
          <a:prstGeom prst="rect">
            <a:avLst/>
          </a:prstGeom>
          <a:solidFill>
            <a:srgbClr val="7128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871893-B299-EE50-462D-B4857E99451D}"/>
              </a:ext>
            </a:extLst>
          </p:cNvPr>
          <p:cNvSpPr txBox="1"/>
          <p:nvPr/>
        </p:nvSpPr>
        <p:spPr>
          <a:xfrm>
            <a:off x="1959739" y="3701232"/>
            <a:ext cx="759078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Michel Queiroz </a:t>
            </a:r>
            <a:r>
              <a:rPr lang="pt-BR" sz="44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Zoucas</a:t>
            </a:r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28DD2B-3064-0BBF-C052-8B533C7E12B4}"/>
              </a:ext>
            </a:extLst>
          </p:cNvPr>
          <p:cNvSpPr txBox="1"/>
          <p:nvPr/>
        </p:nvSpPr>
        <p:spPr>
          <a:xfrm>
            <a:off x="1959740" y="4504829"/>
            <a:ext cx="7342321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Promotor de Justiça - GAESP/MPRJ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CF0A99C-CB23-E8A4-8CC0-706CE205427C}"/>
              </a:ext>
            </a:extLst>
          </p:cNvPr>
          <p:cNvGrpSpPr/>
          <p:nvPr/>
        </p:nvGrpSpPr>
        <p:grpSpPr>
          <a:xfrm>
            <a:off x="11281264" y="4044155"/>
            <a:ext cx="6092336" cy="591374"/>
            <a:chOff x="11032612" y="2958890"/>
            <a:chExt cx="6092336" cy="591374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F0742C7-90B2-243A-6D4D-60DA45E9A8B5}"/>
                </a:ext>
              </a:extLst>
            </p:cNvPr>
            <p:cNvSpPr txBox="1"/>
            <p:nvPr/>
          </p:nvSpPr>
          <p:spPr>
            <a:xfrm>
              <a:off x="11818815" y="2977861"/>
              <a:ext cx="5306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michel.zoucas@mprj.mp.br</a:t>
              </a:r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F26A4EF-5F4B-6F41-50B3-78454CAA2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32612" y="2958890"/>
              <a:ext cx="591374" cy="591374"/>
            </a:xfrm>
            <a:prstGeom prst="rect">
              <a:avLst/>
            </a:prstGeom>
          </p:spPr>
        </p:pic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D707E5-55B6-9A31-4C9D-19633B92DF5F}"/>
              </a:ext>
            </a:extLst>
          </p:cNvPr>
          <p:cNvSpPr/>
          <p:nvPr/>
        </p:nvSpPr>
        <p:spPr>
          <a:xfrm>
            <a:off x="-1" y="7676308"/>
            <a:ext cx="18288000" cy="276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BDD6851-48A6-9867-B26C-6730B8ECF45B}"/>
              </a:ext>
            </a:extLst>
          </p:cNvPr>
          <p:cNvCxnSpPr>
            <a:cxnSpLocks/>
          </p:cNvCxnSpPr>
          <p:nvPr/>
        </p:nvCxnSpPr>
        <p:spPr>
          <a:xfrm flipV="1">
            <a:off x="1371911" y="3611419"/>
            <a:ext cx="0" cy="1440873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F1CFC3-AB22-E864-58A6-B7ABCED5FBCE}"/>
              </a:ext>
            </a:extLst>
          </p:cNvPr>
          <p:cNvSpPr txBox="1"/>
          <p:nvPr/>
        </p:nvSpPr>
        <p:spPr>
          <a:xfrm>
            <a:off x="6020543" y="1340943"/>
            <a:ext cx="62469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Muito 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5947EF-55DD-99D1-0330-69D35E194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94" y="8006044"/>
            <a:ext cx="2513008" cy="20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3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71C5-B346-2FDC-7260-C774E6D0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E88E6985-8473-EB8D-A41B-9AA8F42C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>
            <a:fillRect/>
          </a:stretch>
        </p:blipFill>
        <p:spPr>
          <a:xfrm>
            <a:off x="1" y="-1"/>
            <a:ext cx="18294356" cy="1038027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C70D750-27AA-3E81-FC64-C7F7C680CC6F}"/>
              </a:ext>
            </a:extLst>
          </p:cNvPr>
          <p:cNvSpPr/>
          <p:nvPr/>
        </p:nvSpPr>
        <p:spPr>
          <a:xfrm>
            <a:off x="0" y="1"/>
            <a:ext cx="18294357" cy="10380276"/>
          </a:xfrm>
          <a:prstGeom prst="rect">
            <a:avLst/>
          </a:prstGeom>
          <a:solidFill>
            <a:srgbClr val="7128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C2EAF74-4385-FEF1-CDEB-0567AF33FBC9}"/>
              </a:ext>
            </a:extLst>
          </p:cNvPr>
          <p:cNvSpPr/>
          <p:nvPr/>
        </p:nvSpPr>
        <p:spPr>
          <a:xfrm>
            <a:off x="682625" y="598713"/>
            <a:ext cx="16922750" cy="91984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93F15B-BCFC-B1AC-04C0-DC8A289E9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63" y="4042997"/>
            <a:ext cx="4782503" cy="22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B9A5C-3486-DD16-8166-3B66B1D40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50AB6C86-EB42-7E0F-E44C-07D43ABDD4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/>
          <a:stretch>
            <a:fillRect/>
          </a:stretch>
        </p:blipFill>
        <p:spPr>
          <a:xfrm>
            <a:off x="0" y="0"/>
            <a:ext cx="18311739" cy="10287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DDBA48A0-354F-E6DD-D68E-53F0559CF741}"/>
              </a:ext>
            </a:extLst>
          </p:cNvPr>
          <p:cNvSpPr/>
          <p:nvPr/>
        </p:nvSpPr>
        <p:spPr>
          <a:xfrm>
            <a:off x="0" y="0"/>
            <a:ext cx="18311738" cy="10287000"/>
          </a:xfrm>
          <a:prstGeom prst="rect">
            <a:avLst/>
          </a:prstGeom>
          <a:gradFill>
            <a:gsLst>
              <a:gs pos="22000">
                <a:srgbClr val="F4F3F3">
                  <a:alpha val="91000"/>
                </a:srgbClr>
              </a:gs>
              <a:gs pos="0">
                <a:schemeClr val="bg1">
                  <a:lumMod val="95000"/>
                  <a:alpha val="84000"/>
                </a:schemeClr>
              </a:gs>
              <a:gs pos="100000">
                <a:schemeClr val="bg1">
                  <a:lumMod val="100000"/>
                  <a:alpha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89B6B8-C9DE-64FC-8DFA-8039DC4D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7D1938-7020-AC39-CC11-CE36D6F30F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C422582C-49ED-CDD1-1DCC-CE0923D4FAB7}"/>
              </a:ext>
            </a:extLst>
          </p:cNvPr>
          <p:cNvSpPr/>
          <p:nvPr/>
        </p:nvSpPr>
        <p:spPr>
          <a:xfrm>
            <a:off x="3022600" y="6051177"/>
            <a:ext cx="10187791" cy="521746"/>
          </a:xfrm>
          <a:prstGeom prst="rect">
            <a:avLst/>
          </a:prstGeom>
          <a:solidFill>
            <a:srgbClr val="822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3B030E-D464-B458-C5B4-CA3789771643}"/>
              </a:ext>
            </a:extLst>
          </p:cNvPr>
          <p:cNvSpPr txBox="1"/>
          <p:nvPr/>
        </p:nvSpPr>
        <p:spPr>
          <a:xfrm>
            <a:off x="3022600" y="3574612"/>
            <a:ext cx="12061825" cy="344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Mais do que um crime em si, a organização criminosa é um meio de praticar outros crimes: ela representa uma estrutura voltada à criminalidade, funcionando como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instrumento de execução e multiplicação de ilícitos. 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Assim, o seu perigo jurídico não está apenas na associação, mas na </a:t>
            </a:r>
            <a:r>
              <a:rPr lang="pt-BR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capacidade de perpetuar e potencializar a prática de delitos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corroendo instituições e ampliando o alcance da atividade criminosa.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A90376-04EB-BDCC-1EEB-C5789BFE2C2C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ORGANIZAÇÃO CRIMINOSA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A6ED35E-31A3-382C-0680-4134D755FA07}"/>
              </a:ext>
            </a:extLst>
          </p:cNvPr>
          <p:cNvCxnSpPr>
            <a:cxnSpLocks/>
          </p:cNvCxnSpPr>
          <p:nvPr/>
        </p:nvCxnSpPr>
        <p:spPr>
          <a:xfrm>
            <a:off x="6659563" y="2391544"/>
            <a:ext cx="4968875" cy="0"/>
          </a:xfrm>
          <a:prstGeom prst="line">
            <a:avLst/>
          </a:prstGeom>
          <a:ln w="2857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>
            <a:extLst>
              <a:ext uri="{FF2B5EF4-FFF2-40B4-BE49-F238E27FC236}">
                <a16:creationId xmlns:a16="http://schemas.microsoft.com/office/drawing/2014/main" id="{4E6F9740-ADE0-E37A-7259-22B6EDBF43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69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3D204-B25E-8FCB-1DC3-E50B816A6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CEAFED9-259B-2883-F2D5-260744BDD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/>
          <a:stretch>
            <a:fillRect/>
          </a:stretch>
        </p:blipFill>
        <p:spPr>
          <a:xfrm>
            <a:off x="971549" y="813903"/>
            <a:ext cx="9062276" cy="865919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3A4834-B78B-A938-C903-4A0B4D0EC3CE}"/>
              </a:ext>
            </a:extLst>
          </p:cNvPr>
          <p:cNvSpPr txBox="1"/>
          <p:nvPr/>
        </p:nvSpPr>
        <p:spPr>
          <a:xfrm>
            <a:off x="7613269" y="7852751"/>
            <a:ext cx="6104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CIRCUITO NACIONAL</a:t>
            </a:r>
          </a:p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CRIME ORGANIZADO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FE58577-8F8A-ADDE-AC3A-B29CB7E77362}"/>
              </a:ext>
            </a:extLst>
          </p:cNvPr>
          <p:cNvSpPr txBox="1"/>
          <p:nvPr/>
        </p:nvSpPr>
        <p:spPr>
          <a:xfrm>
            <a:off x="971549" y="9480526"/>
            <a:ext cx="1494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Fonte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O GLOBO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DDDEAE-6574-F3F6-4335-43A713602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B38DE7-FD37-7237-6D42-89B4658331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2BFD74-D868-27E6-34F3-E3277C3CAA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077CFD6-A62F-FD47-E4A4-F0E312334657}"/>
              </a:ext>
            </a:extLst>
          </p:cNvPr>
          <p:cNvSpPr txBox="1"/>
          <p:nvPr/>
        </p:nvSpPr>
        <p:spPr>
          <a:xfrm>
            <a:off x="9888682" y="2255835"/>
            <a:ext cx="82541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Poppins" panose="00000500000000000000" pitchFamily="2" charset="0"/>
                <a:cs typeface="Poppins" panose="00000500000000000000" pitchFamily="2" charset="0"/>
              </a:rPr>
              <a:t>O Brasil tem hoje 64 facções espalhadas pelas 27 unidades da federação, com menor ou maior tamanho e influência sobre a sociedade.</a:t>
            </a:r>
          </a:p>
          <a:p>
            <a:pPr algn="just"/>
            <a:endParaRPr lang="pt-BR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pt-BR" sz="2400" dirty="0">
                <a:latin typeface="Poppins" panose="00000500000000000000" pitchFamily="2" charset="0"/>
                <a:cs typeface="Poppins" panose="00000500000000000000" pitchFamily="2" charset="0"/>
              </a:rPr>
              <a:t>Entre os grupos identificados, 12 têm presença em mais de um estado, e os outros 52 são, até onde se sabe, organizações locais. Há duas delas, contudo, com presença efetivamente nacional. O PCC está em 25 unidades da federação, enquanto os fluminenses do Comando Vermelho (CV) se encontram em 26. </a:t>
            </a:r>
          </a:p>
        </p:txBody>
      </p:sp>
    </p:spTree>
    <p:extLst>
      <p:ext uri="{BB962C8B-B14F-4D97-AF65-F5344CB8AC3E}">
        <p14:creationId xmlns:p14="http://schemas.microsoft.com/office/powerpoint/2010/main" val="206911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883E-66A0-25E7-5767-17C9DE7E6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49D31E4-74A1-48F4-1FC2-F862B2045AF5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CONSTRUÇÃO DA TERRITORIALIDADE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383868-B2C2-2CEB-D137-06F1ED37C648}"/>
              </a:ext>
            </a:extLst>
          </p:cNvPr>
          <p:cNvSpPr txBox="1"/>
          <p:nvPr/>
        </p:nvSpPr>
        <p:spPr>
          <a:xfrm>
            <a:off x="6213463" y="780560"/>
            <a:ext cx="620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ORGANIZAÇÕES CRIMINOSAS - RJ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CFB24FA-AD98-F5EC-DF32-63D51D81C919}"/>
              </a:ext>
            </a:extLst>
          </p:cNvPr>
          <p:cNvGrpSpPr/>
          <p:nvPr/>
        </p:nvGrpSpPr>
        <p:grpSpPr>
          <a:xfrm>
            <a:off x="5489338" y="3243761"/>
            <a:ext cx="7586936" cy="4977773"/>
            <a:chOff x="5547172" y="3442543"/>
            <a:chExt cx="7586936" cy="4977773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9C78A4C-1659-1D2A-6846-66B3388558D7}"/>
                </a:ext>
              </a:extLst>
            </p:cNvPr>
            <p:cNvSpPr txBox="1"/>
            <p:nvPr/>
          </p:nvSpPr>
          <p:spPr>
            <a:xfrm>
              <a:off x="5962368" y="3442543"/>
              <a:ext cx="7171740" cy="4977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2400"/>
                </a:spcAft>
              </a:pPr>
              <a:r>
                <a:rPr lang="pt-B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Cooptação da população</a:t>
              </a:r>
            </a:p>
            <a:p>
              <a:pPr algn="just">
                <a:lnSpc>
                  <a:spcPct val="125000"/>
                </a:lnSpc>
                <a:spcAft>
                  <a:spcPts val="2400"/>
                </a:spcAft>
              </a:pPr>
              <a:r>
                <a:rPr lang="pt-B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Controle total dos recursos locais</a:t>
              </a:r>
            </a:p>
            <a:p>
              <a:pPr algn="just">
                <a:lnSpc>
                  <a:spcPct val="125000"/>
                </a:lnSpc>
                <a:spcAft>
                  <a:spcPts val="2400"/>
                </a:spcAft>
              </a:pPr>
              <a:r>
                <a:rPr lang="pt-B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Criação de zonas de silêncio</a:t>
              </a:r>
            </a:p>
            <a:p>
              <a:pPr algn="just">
                <a:lnSpc>
                  <a:spcPct val="125000"/>
                </a:lnSpc>
                <a:spcAft>
                  <a:spcPts val="2400"/>
                </a:spcAft>
              </a:pPr>
              <a:r>
                <a:rPr lang="pt-B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Deslegitimação do Estado</a:t>
              </a:r>
            </a:p>
            <a:p>
              <a:pPr algn="just">
                <a:lnSpc>
                  <a:spcPct val="125000"/>
                </a:lnSpc>
                <a:spcAft>
                  <a:spcPts val="2400"/>
                </a:spcAft>
              </a:pPr>
              <a:r>
                <a:rPr lang="pt-B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Governança criminal/Imposição de regramento social</a:t>
              </a: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B5772185-5C53-5B7E-8CBF-C800658D4BE4}"/>
                </a:ext>
              </a:extLst>
            </p:cNvPr>
            <p:cNvSpPr/>
            <p:nvPr/>
          </p:nvSpPr>
          <p:spPr>
            <a:xfrm>
              <a:off x="5549021" y="3703515"/>
              <a:ext cx="216000" cy="216000"/>
            </a:xfrm>
            <a:prstGeom prst="ellipse">
              <a:avLst/>
            </a:prstGeom>
            <a:solidFill>
              <a:srgbClr val="7028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1D4AE0D3-38D7-661F-D8CB-6A025C34A232}"/>
                </a:ext>
              </a:extLst>
            </p:cNvPr>
            <p:cNvSpPr/>
            <p:nvPr/>
          </p:nvSpPr>
          <p:spPr>
            <a:xfrm>
              <a:off x="5547172" y="4619182"/>
              <a:ext cx="216000" cy="216000"/>
            </a:xfrm>
            <a:prstGeom prst="ellipse">
              <a:avLst/>
            </a:prstGeom>
            <a:solidFill>
              <a:srgbClr val="7028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C34AE47-B06E-C8BA-B930-F9DE9247F66E}"/>
                </a:ext>
              </a:extLst>
            </p:cNvPr>
            <p:cNvSpPr/>
            <p:nvPr/>
          </p:nvSpPr>
          <p:spPr>
            <a:xfrm>
              <a:off x="5549021" y="5534849"/>
              <a:ext cx="216000" cy="216000"/>
            </a:xfrm>
            <a:prstGeom prst="ellipse">
              <a:avLst/>
            </a:prstGeom>
            <a:solidFill>
              <a:srgbClr val="7028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8FB16C0-2DA2-2775-3BE8-38D5689E453B}"/>
                </a:ext>
              </a:extLst>
            </p:cNvPr>
            <p:cNvSpPr/>
            <p:nvPr/>
          </p:nvSpPr>
          <p:spPr>
            <a:xfrm>
              <a:off x="5547172" y="6450516"/>
              <a:ext cx="216000" cy="216000"/>
            </a:xfrm>
            <a:prstGeom prst="ellipse">
              <a:avLst/>
            </a:prstGeom>
            <a:solidFill>
              <a:srgbClr val="7028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1C138971-5E4E-C05A-4BBE-6733996B6DD9}"/>
                </a:ext>
              </a:extLst>
            </p:cNvPr>
            <p:cNvSpPr/>
            <p:nvPr/>
          </p:nvSpPr>
          <p:spPr>
            <a:xfrm>
              <a:off x="5549021" y="7366183"/>
              <a:ext cx="216000" cy="216000"/>
            </a:xfrm>
            <a:prstGeom prst="ellipse">
              <a:avLst/>
            </a:prstGeom>
            <a:solidFill>
              <a:srgbClr val="7028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843A6A8B-3E98-505C-9568-6D16A6C1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C88FF5-272B-75C4-E0E2-7E7DE6B772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586652-BED6-85F8-6D27-2AE94DF17A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ABA4008-9FFA-6CD3-2EC1-556D85738924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00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hidden="1">
            <a:extLst>
              <a:ext uri="{FF2B5EF4-FFF2-40B4-BE49-F238E27FC236}">
                <a16:creationId xmlns:a16="http://schemas.microsoft.com/office/drawing/2014/main" id="{47A9DB1D-B768-1975-E88E-31042BA0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107" y="1249957"/>
            <a:ext cx="7761416" cy="7768563"/>
          </a:xfrm>
          <a:custGeom>
            <a:avLst/>
            <a:gdLst>
              <a:gd name="connsiteX0" fmla="*/ 37 w 7761416"/>
              <a:gd name="connsiteY0" fmla="*/ 37 h 7768563"/>
              <a:gd name="connsiteX1" fmla="*/ 7761454 w 7761416"/>
              <a:gd name="connsiteY1" fmla="*/ 37 h 7768563"/>
              <a:gd name="connsiteX2" fmla="*/ 7761454 w 7761416"/>
              <a:gd name="connsiteY2" fmla="*/ 7768601 h 7768563"/>
              <a:gd name="connsiteX3" fmla="*/ 37 w 7761416"/>
              <a:gd name="connsiteY3" fmla="*/ 7768601 h 77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1416" h="7768563">
                <a:moveTo>
                  <a:pt x="37" y="37"/>
                </a:moveTo>
                <a:lnTo>
                  <a:pt x="7761454" y="37"/>
                </a:lnTo>
                <a:lnTo>
                  <a:pt x="7761454" y="7768601"/>
                </a:lnTo>
                <a:lnTo>
                  <a:pt x="37" y="7768601"/>
                </a:lnTo>
                <a:close/>
              </a:path>
            </a:pathLst>
          </a:custGeom>
        </p:spPr>
      </p:pic>
      <p:cxnSp>
        <p:nvCxnSpPr>
          <p:cNvPr id="163" name="Conector reto 162">
            <a:extLst>
              <a:ext uri="{FF2B5EF4-FFF2-40B4-BE49-F238E27FC236}">
                <a16:creationId xmlns:a16="http://schemas.microsoft.com/office/drawing/2014/main" id="{63F37854-BE28-2F1E-5B9B-7BB75817A778}"/>
              </a:ext>
            </a:extLst>
          </p:cNvPr>
          <p:cNvCxnSpPr>
            <a:cxnSpLocks/>
          </p:cNvCxnSpPr>
          <p:nvPr/>
        </p:nvCxnSpPr>
        <p:spPr>
          <a:xfrm flipH="1">
            <a:off x="12622568" y="6335938"/>
            <a:ext cx="2028457" cy="0"/>
          </a:xfrm>
          <a:prstGeom prst="line">
            <a:avLst/>
          </a:prstGeom>
          <a:ln w="38100">
            <a:solidFill>
              <a:srgbClr val="D35855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reto 151">
            <a:extLst>
              <a:ext uri="{FF2B5EF4-FFF2-40B4-BE49-F238E27FC236}">
                <a16:creationId xmlns:a16="http://schemas.microsoft.com/office/drawing/2014/main" id="{C5F8C4B9-16F9-9547-FCF8-83F780919F58}"/>
              </a:ext>
            </a:extLst>
          </p:cNvPr>
          <p:cNvCxnSpPr>
            <a:cxnSpLocks/>
          </p:cNvCxnSpPr>
          <p:nvPr/>
        </p:nvCxnSpPr>
        <p:spPr>
          <a:xfrm flipH="1">
            <a:off x="3184043" y="6003266"/>
            <a:ext cx="2426615" cy="0"/>
          </a:xfrm>
          <a:prstGeom prst="line">
            <a:avLst/>
          </a:prstGeom>
          <a:ln w="38100">
            <a:solidFill>
              <a:srgbClr val="3E7B97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48BB12B2-811F-A562-94F2-333B2C6E5DC2}"/>
              </a:ext>
            </a:extLst>
          </p:cNvPr>
          <p:cNvGrpSpPr/>
          <p:nvPr/>
        </p:nvGrpSpPr>
        <p:grpSpPr>
          <a:xfrm flipH="1">
            <a:off x="12188419" y="1879786"/>
            <a:ext cx="2026075" cy="1420199"/>
            <a:chOff x="4019501" y="1496606"/>
            <a:chExt cx="2026075" cy="1420199"/>
          </a:xfrm>
        </p:grpSpPr>
        <p:cxnSp>
          <p:nvCxnSpPr>
            <p:cNvPr id="147" name="Conector reto 146">
              <a:extLst>
                <a:ext uri="{FF2B5EF4-FFF2-40B4-BE49-F238E27FC236}">
                  <a16:creationId xmlns:a16="http://schemas.microsoft.com/office/drawing/2014/main" id="{69F3A87B-A66C-5AE1-6D6B-FBF6A4E2F24A}"/>
                </a:ext>
              </a:extLst>
            </p:cNvPr>
            <p:cNvCxnSpPr>
              <a:cxnSpLocks/>
            </p:cNvCxnSpPr>
            <p:nvPr/>
          </p:nvCxnSpPr>
          <p:spPr>
            <a:xfrm>
              <a:off x="6035727" y="1496606"/>
              <a:ext cx="0" cy="1420199"/>
            </a:xfrm>
            <a:prstGeom prst="line">
              <a:avLst/>
            </a:prstGeom>
            <a:ln w="38100">
              <a:solidFill>
                <a:srgbClr val="45AEAE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>
              <a:extLst>
                <a:ext uri="{FF2B5EF4-FFF2-40B4-BE49-F238E27FC236}">
                  <a16:creationId xmlns:a16="http://schemas.microsoft.com/office/drawing/2014/main" id="{6C239C44-08FB-7185-F1BE-043C8A480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9501" y="1496606"/>
              <a:ext cx="2026075" cy="0"/>
            </a:xfrm>
            <a:prstGeom prst="line">
              <a:avLst/>
            </a:prstGeom>
            <a:ln w="38100">
              <a:solidFill>
                <a:srgbClr val="45AEA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183D8D23-F826-75F6-F04B-3A86F95C81C2}"/>
              </a:ext>
            </a:extLst>
          </p:cNvPr>
          <p:cNvGrpSpPr/>
          <p:nvPr/>
        </p:nvGrpSpPr>
        <p:grpSpPr>
          <a:xfrm>
            <a:off x="4218056" y="1888781"/>
            <a:ext cx="1854959" cy="1420199"/>
            <a:chOff x="4190617" y="1496606"/>
            <a:chExt cx="1854959" cy="1420199"/>
          </a:xfrm>
        </p:grpSpPr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C278DA90-8EEA-3878-47CC-290B18E55582}"/>
                </a:ext>
              </a:extLst>
            </p:cNvPr>
            <p:cNvCxnSpPr>
              <a:cxnSpLocks/>
            </p:cNvCxnSpPr>
            <p:nvPr/>
          </p:nvCxnSpPr>
          <p:spPr>
            <a:xfrm>
              <a:off x="6035727" y="1496606"/>
              <a:ext cx="0" cy="1420199"/>
            </a:xfrm>
            <a:prstGeom prst="line">
              <a:avLst/>
            </a:prstGeom>
            <a:ln w="38100">
              <a:solidFill>
                <a:srgbClr val="FCC82B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>
              <a:extLst>
                <a:ext uri="{FF2B5EF4-FFF2-40B4-BE49-F238E27FC236}">
                  <a16:creationId xmlns:a16="http://schemas.microsoft.com/office/drawing/2014/main" id="{79BE6847-0CC7-906A-F583-3DEB0523C5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0617" y="1496606"/>
              <a:ext cx="1854959" cy="0"/>
            </a:xfrm>
            <a:prstGeom prst="line">
              <a:avLst/>
            </a:prstGeom>
            <a:ln w="38100">
              <a:solidFill>
                <a:srgbClr val="FCC82B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927F5D93-D841-90C5-481D-27F008E32C87}"/>
              </a:ext>
            </a:extLst>
          </p:cNvPr>
          <p:cNvCxnSpPr>
            <a:cxnSpLocks/>
          </p:cNvCxnSpPr>
          <p:nvPr/>
        </p:nvCxnSpPr>
        <p:spPr>
          <a:xfrm>
            <a:off x="3202541" y="6003266"/>
            <a:ext cx="0" cy="438022"/>
          </a:xfrm>
          <a:prstGeom prst="line">
            <a:avLst/>
          </a:prstGeom>
          <a:ln w="38100">
            <a:solidFill>
              <a:srgbClr val="3E7B9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78F02E35-4D6E-D163-9563-4ABB49E00FC7}"/>
              </a:ext>
            </a:extLst>
          </p:cNvPr>
          <p:cNvCxnSpPr>
            <a:cxnSpLocks/>
          </p:cNvCxnSpPr>
          <p:nvPr/>
        </p:nvCxnSpPr>
        <p:spPr>
          <a:xfrm>
            <a:off x="14632060" y="6335938"/>
            <a:ext cx="0" cy="596840"/>
          </a:xfrm>
          <a:prstGeom prst="line">
            <a:avLst/>
          </a:prstGeom>
          <a:ln w="38100">
            <a:solidFill>
              <a:srgbClr val="D3585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53360BDA-D345-C436-4116-801F68F48A62}"/>
              </a:ext>
            </a:extLst>
          </p:cNvPr>
          <p:cNvSpPr/>
          <p:nvPr/>
        </p:nvSpPr>
        <p:spPr>
          <a:xfrm>
            <a:off x="9175253" y="5240758"/>
            <a:ext cx="3863555" cy="3863555"/>
          </a:xfrm>
          <a:custGeom>
            <a:avLst/>
            <a:gdLst>
              <a:gd name="connsiteX0" fmla="*/ 3863556 w 3863555"/>
              <a:gd name="connsiteY0" fmla="*/ 0 h 3863555"/>
              <a:gd name="connsiteX1" fmla="*/ 0 w 3863555"/>
              <a:gd name="connsiteY1" fmla="*/ 3863556 h 3863555"/>
              <a:gd name="connsiteX2" fmla="*/ 0 w 3863555"/>
              <a:gd name="connsiteY2" fmla="*/ 0 h 3863555"/>
              <a:gd name="connsiteX3" fmla="*/ 3863556 w 3863555"/>
              <a:gd name="connsiteY3" fmla="*/ 0 h 386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55" h="3863555">
                <a:moveTo>
                  <a:pt x="3863556" y="0"/>
                </a:moveTo>
                <a:cubicBezTo>
                  <a:pt x="3863556" y="2133318"/>
                  <a:pt x="2134032" y="3863556"/>
                  <a:pt x="0" y="3863556"/>
                </a:cubicBezTo>
                <a:lnTo>
                  <a:pt x="0" y="0"/>
                </a:lnTo>
                <a:lnTo>
                  <a:pt x="3863556" y="0"/>
                </a:lnTo>
                <a:close/>
              </a:path>
            </a:pathLst>
          </a:custGeom>
          <a:solidFill>
            <a:srgbClr val="E23A59"/>
          </a:solidFill>
          <a:ln w="71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76FD4FA8-4C46-850F-14E9-72602409D1D6}"/>
              </a:ext>
            </a:extLst>
          </p:cNvPr>
          <p:cNvSpPr/>
          <p:nvPr/>
        </p:nvSpPr>
        <p:spPr>
          <a:xfrm>
            <a:off x="5312412" y="5240758"/>
            <a:ext cx="3863555" cy="3863555"/>
          </a:xfrm>
          <a:custGeom>
            <a:avLst/>
            <a:gdLst>
              <a:gd name="connsiteX0" fmla="*/ 0 w 3863555"/>
              <a:gd name="connsiteY0" fmla="*/ 0 h 3863555"/>
              <a:gd name="connsiteX1" fmla="*/ 3863556 w 3863555"/>
              <a:gd name="connsiteY1" fmla="*/ 3863556 h 3863555"/>
              <a:gd name="connsiteX2" fmla="*/ 3863556 w 3863555"/>
              <a:gd name="connsiteY2" fmla="*/ 0 h 3863555"/>
              <a:gd name="connsiteX3" fmla="*/ 0 w 3863555"/>
              <a:gd name="connsiteY3" fmla="*/ 0 h 386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55" h="3863555">
                <a:moveTo>
                  <a:pt x="0" y="0"/>
                </a:moveTo>
                <a:cubicBezTo>
                  <a:pt x="0" y="2133318"/>
                  <a:pt x="1729524" y="3863556"/>
                  <a:pt x="3863556" y="3863556"/>
                </a:cubicBezTo>
                <a:lnTo>
                  <a:pt x="386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3E7B97"/>
          </a:solidFill>
          <a:ln w="71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id="{13230DD6-83E5-A7B2-4E09-2985CADB0381}"/>
              </a:ext>
            </a:extLst>
          </p:cNvPr>
          <p:cNvSpPr/>
          <p:nvPr/>
        </p:nvSpPr>
        <p:spPr>
          <a:xfrm>
            <a:off x="9175967" y="1377917"/>
            <a:ext cx="3863555" cy="3863555"/>
          </a:xfrm>
          <a:custGeom>
            <a:avLst/>
            <a:gdLst>
              <a:gd name="connsiteX0" fmla="*/ 0 w 3863555"/>
              <a:gd name="connsiteY0" fmla="*/ 0 h 3863555"/>
              <a:gd name="connsiteX1" fmla="*/ 3863556 w 3863555"/>
              <a:gd name="connsiteY1" fmla="*/ 3863556 h 3863555"/>
              <a:gd name="connsiteX2" fmla="*/ 0 w 3863555"/>
              <a:gd name="connsiteY2" fmla="*/ 3863556 h 3863555"/>
              <a:gd name="connsiteX3" fmla="*/ 0 w 3863555"/>
              <a:gd name="connsiteY3" fmla="*/ 0 h 386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55" h="3863555">
                <a:moveTo>
                  <a:pt x="0" y="0"/>
                </a:moveTo>
                <a:cubicBezTo>
                  <a:pt x="2133318" y="0"/>
                  <a:pt x="3863556" y="1729524"/>
                  <a:pt x="3863556" y="3863556"/>
                </a:cubicBezTo>
                <a:lnTo>
                  <a:pt x="0" y="3863556"/>
                </a:lnTo>
                <a:lnTo>
                  <a:pt x="0" y="0"/>
                </a:lnTo>
                <a:close/>
              </a:path>
            </a:pathLst>
          </a:custGeom>
          <a:solidFill>
            <a:srgbClr val="45AEAE"/>
          </a:solidFill>
          <a:ln w="71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3" name="Forma Livre: Forma 72">
            <a:extLst>
              <a:ext uri="{FF2B5EF4-FFF2-40B4-BE49-F238E27FC236}">
                <a16:creationId xmlns:a16="http://schemas.microsoft.com/office/drawing/2014/main" id="{6558C91D-8F2D-94E0-5C01-1148733607E5}"/>
              </a:ext>
            </a:extLst>
          </p:cNvPr>
          <p:cNvSpPr/>
          <p:nvPr/>
        </p:nvSpPr>
        <p:spPr>
          <a:xfrm>
            <a:off x="5312412" y="1377917"/>
            <a:ext cx="3863555" cy="3863555"/>
          </a:xfrm>
          <a:custGeom>
            <a:avLst/>
            <a:gdLst>
              <a:gd name="connsiteX0" fmla="*/ 3863556 w 3863555"/>
              <a:gd name="connsiteY0" fmla="*/ 0 h 3863555"/>
              <a:gd name="connsiteX1" fmla="*/ 0 w 3863555"/>
              <a:gd name="connsiteY1" fmla="*/ 3863556 h 3863555"/>
              <a:gd name="connsiteX2" fmla="*/ 3863556 w 3863555"/>
              <a:gd name="connsiteY2" fmla="*/ 3863556 h 3863555"/>
              <a:gd name="connsiteX3" fmla="*/ 3863556 w 3863555"/>
              <a:gd name="connsiteY3" fmla="*/ 0 h 386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55" h="3863555">
                <a:moveTo>
                  <a:pt x="3863556" y="0"/>
                </a:moveTo>
                <a:cubicBezTo>
                  <a:pt x="1729524" y="0"/>
                  <a:pt x="0" y="1729524"/>
                  <a:pt x="0" y="3863556"/>
                </a:cubicBezTo>
                <a:lnTo>
                  <a:pt x="3863556" y="3863556"/>
                </a:lnTo>
                <a:lnTo>
                  <a:pt x="3863556" y="0"/>
                </a:lnTo>
                <a:close/>
              </a:path>
            </a:pathLst>
          </a:custGeom>
          <a:solidFill>
            <a:srgbClr val="FCC82B"/>
          </a:solidFill>
          <a:ln w="71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88" name="Imagem 87">
            <a:extLst>
              <a:ext uri="{FF2B5EF4-FFF2-40B4-BE49-F238E27FC236}">
                <a16:creationId xmlns:a16="http://schemas.microsoft.com/office/drawing/2014/main" id="{DC31CBEB-519E-CFF6-5F53-8D613F0B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5745" r="3131" b="5745"/>
          <a:stretch>
            <a:fillRect/>
          </a:stretch>
        </p:blipFill>
        <p:spPr>
          <a:xfrm>
            <a:off x="5310984" y="1377917"/>
            <a:ext cx="3863555" cy="3863556"/>
          </a:xfrm>
          <a:custGeom>
            <a:avLst/>
            <a:gdLst>
              <a:gd name="connsiteX0" fmla="*/ 3863555 w 3863555"/>
              <a:gd name="connsiteY0" fmla="*/ 0 h 3863556"/>
              <a:gd name="connsiteX1" fmla="*/ 3863555 w 3863555"/>
              <a:gd name="connsiteY1" fmla="*/ 3863556 h 3863556"/>
              <a:gd name="connsiteX2" fmla="*/ 0 w 3863555"/>
              <a:gd name="connsiteY2" fmla="*/ 3863556 h 3863556"/>
              <a:gd name="connsiteX3" fmla="*/ 3863555 w 3863555"/>
              <a:gd name="connsiteY3" fmla="*/ 0 h 386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55" h="3863556">
                <a:moveTo>
                  <a:pt x="3863555" y="0"/>
                </a:moveTo>
                <a:lnTo>
                  <a:pt x="3863555" y="3863556"/>
                </a:lnTo>
                <a:lnTo>
                  <a:pt x="0" y="3863556"/>
                </a:lnTo>
                <a:cubicBezTo>
                  <a:pt x="0" y="1729524"/>
                  <a:pt x="1729524" y="0"/>
                  <a:pt x="3863555" y="0"/>
                </a:cubicBezTo>
                <a:close/>
              </a:path>
            </a:pathLst>
          </a:custGeom>
        </p:spPr>
      </p:pic>
      <p:sp>
        <p:nvSpPr>
          <p:cNvPr id="89" name="CaixaDeTexto 88">
            <a:extLst>
              <a:ext uri="{FF2B5EF4-FFF2-40B4-BE49-F238E27FC236}">
                <a16:creationId xmlns:a16="http://schemas.microsoft.com/office/drawing/2014/main" id="{B9A7397A-9BDC-0EF4-C702-771D1BFE69EA}"/>
              </a:ext>
            </a:extLst>
          </p:cNvPr>
          <p:cNvSpPr txBox="1"/>
          <p:nvPr/>
        </p:nvSpPr>
        <p:spPr>
          <a:xfrm>
            <a:off x="2177447" y="1630675"/>
            <a:ext cx="197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FACÇÕES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3741F5C7-5475-62DC-2639-6EBC8B9EDA5E}"/>
              </a:ext>
            </a:extLst>
          </p:cNvPr>
          <p:cNvSpPr txBox="1"/>
          <p:nvPr/>
        </p:nvSpPr>
        <p:spPr>
          <a:xfrm>
            <a:off x="2177447" y="3712734"/>
            <a:ext cx="2992147" cy="122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Tráfico de drogas</a:t>
            </a:r>
          </a:p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Confronto armado</a:t>
            </a:r>
          </a:p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Domínio territorial</a:t>
            </a:r>
          </a:p>
        </p:txBody>
      </p:sp>
      <p:pic>
        <p:nvPicPr>
          <p:cNvPr id="98" name="Imagem 97">
            <a:extLst>
              <a:ext uri="{FF2B5EF4-FFF2-40B4-BE49-F238E27FC236}">
                <a16:creationId xmlns:a16="http://schemas.microsoft.com/office/drawing/2014/main" id="{84BAD2E4-2FC2-A506-6B79-C2A29458D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1860" r="35602" b="2065"/>
          <a:stretch>
            <a:fillRect/>
          </a:stretch>
        </p:blipFill>
        <p:spPr>
          <a:xfrm>
            <a:off x="9166912" y="1377202"/>
            <a:ext cx="3863556" cy="3863556"/>
          </a:xfrm>
          <a:custGeom>
            <a:avLst/>
            <a:gdLst>
              <a:gd name="connsiteX0" fmla="*/ 0 w 3863556"/>
              <a:gd name="connsiteY0" fmla="*/ 0 h 3863556"/>
              <a:gd name="connsiteX1" fmla="*/ 3863556 w 3863556"/>
              <a:gd name="connsiteY1" fmla="*/ 3863556 h 3863556"/>
              <a:gd name="connsiteX2" fmla="*/ 0 w 3863556"/>
              <a:gd name="connsiteY2" fmla="*/ 3863556 h 386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3556" h="3863556">
                <a:moveTo>
                  <a:pt x="0" y="0"/>
                </a:moveTo>
                <a:cubicBezTo>
                  <a:pt x="2133318" y="0"/>
                  <a:pt x="3863556" y="1729524"/>
                  <a:pt x="3863556" y="3863556"/>
                </a:cubicBezTo>
                <a:lnTo>
                  <a:pt x="0" y="3863556"/>
                </a:lnTo>
                <a:close/>
              </a:path>
            </a:pathLst>
          </a:custGeom>
        </p:spPr>
      </p:pic>
      <p:sp>
        <p:nvSpPr>
          <p:cNvPr id="99" name="CaixaDeTexto 98">
            <a:extLst>
              <a:ext uri="{FF2B5EF4-FFF2-40B4-BE49-F238E27FC236}">
                <a16:creationId xmlns:a16="http://schemas.microsoft.com/office/drawing/2014/main" id="{AEC7FB40-A894-3395-EA6F-C027B2DC51AA}"/>
              </a:ext>
            </a:extLst>
          </p:cNvPr>
          <p:cNvSpPr txBox="1"/>
          <p:nvPr/>
        </p:nvSpPr>
        <p:spPr>
          <a:xfrm>
            <a:off x="13578779" y="1633964"/>
            <a:ext cx="257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MILÍCIAS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9B671561-8C53-3E69-DEEF-DE6476D6D4BA}"/>
              </a:ext>
            </a:extLst>
          </p:cNvPr>
          <p:cNvSpPr txBox="1"/>
          <p:nvPr/>
        </p:nvSpPr>
        <p:spPr>
          <a:xfrm>
            <a:off x="2177447" y="2184710"/>
            <a:ext cx="3594876" cy="122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Comando Vermelho</a:t>
            </a:r>
          </a:p>
          <a:p>
            <a:pPr>
              <a:lnSpc>
                <a:spcPct val="125000"/>
              </a:lnSpc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Terceiro Comando Puro</a:t>
            </a:r>
          </a:p>
          <a:p>
            <a:pPr>
              <a:lnSpc>
                <a:spcPct val="125000"/>
              </a:lnSpc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Amigo dos Amigos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EB207D4F-80C8-6573-9D05-A001EE707C72}"/>
              </a:ext>
            </a:extLst>
          </p:cNvPr>
          <p:cNvSpPr txBox="1"/>
          <p:nvPr/>
        </p:nvSpPr>
        <p:spPr>
          <a:xfrm>
            <a:off x="12751607" y="2184709"/>
            <a:ext cx="3398831" cy="214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Corrupção sistêmica</a:t>
            </a:r>
          </a:p>
          <a:p>
            <a:pPr algn="r"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Extorsão de serviços Controle social</a:t>
            </a:r>
          </a:p>
          <a:p>
            <a:pPr algn="r"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Domínio territorial</a:t>
            </a:r>
          </a:p>
          <a:p>
            <a:pPr algn="r">
              <a:lnSpc>
                <a:spcPct val="125000"/>
              </a:lnSpc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7" name="Imagem 116">
            <a:extLst>
              <a:ext uri="{FF2B5EF4-FFF2-40B4-BE49-F238E27FC236}">
                <a16:creationId xmlns:a16="http://schemas.microsoft.com/office/drawing/2014/main" id="{95BB6900-24AD-DB52-6A39-6C12026C7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27739" b="27193"/>
          <a:stretch>
            <a:fillRect/>
          </a:stretch>
        </p:blipFill>
        <p:spPr>
          <a:xfrm>
            <a:off x="9178447" y="5240757"/>
            <a:ext cx="3863556" cy="3863556"/>
          </a:xfrm>
          <a:custGeom>
            <a:avLst/>
            <a:gdLst>
              <a:gd name="connsiteX0" fmla="*/ 0 w 3863556"/>
              <a:gd name="connsiteY0" fmla="*/ 0 h 3863556"/>
              <a:gd name="connsiteX1" fmla="*/ 3863556 w 3863556"/>
              <a:gd name="connsiteY1" fmla="*/ 0 h 3863556"/>
              <a:gd name="connsiteX2" fmla="*/ 0 w 3863556"/>
              <a:gd name="connsiteY2" fmla="*/ 3863556 h 386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3556" h="3863556">
                <a:moveTo>
                  <a:pt x="0" y="0"/>
                </a:moveTo>
                <a:lnTo>
                  <a:pt x="3863556" y="0"/>
                </a:lnTo>
                <a:cubicBezTo>
                  <a:pt x="3863556" y="2133318"/>
                  <a:pt x="2134032" y="3863556"/>
                  <a:pt x="0" y="3863556"/>
                </a:cubicBezTo>
                <a:close/>
              </a:path>
            </a:pathLst>
          </a:custGeom>
        </p:spPr>
      </p:pic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02CBF017-CB37-2D84-56E5-224C06D67673}"/>
              </a:ext>
            </a:extLst>
          </p:cNvPr>
          <p:cNvSpPr txBox="1"/>
          <p:nvPr/>
        </p:nvSpPr>
        <p:spPr>
          <a:xfrm>
            <a:off x="12751607" y="7143210"/>
            <a:ext cx="313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POVO DE ISRAEL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E8CC8666-5EED-6AD2-DA81-617D55BD5991}"/>
              </a:ext>
            </a:extLst>
          </p:cNvPr>
          <p:cNvSpPr txBox="1"/>
          <p:nvPr/>
        </p:nvSpPr>
        <p:spPr>
          <a:xfrm>
            <a:off x="12112509" y="7691213"/>
            <a:ext cx="3776193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Atua dentro dos presídios</a:t>
            </a:r>
          </a:p>
          <a:p>
            <a:pPr algn="r"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Golpes por telefone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21284B2D-A832-9AE4-1738-CE013B32852B}"/>
              </a:ext>
            </a:extLst>
          </p:cNvPr>
          <p:cNvSpPr txBox="1"/>
          <p:nvPr/>
        </p:nvSpPr>
        <p:spPr>
          <a:xfrm>
            <a:off x="2137560" y="6665562"/>
            <a:ext cx="3159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REDE DO </a:t>
            </a:r>
          </a:p>
          <a:p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JOGO DO BICHO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7BC4C40D-F2AB-19AA-1DA7-E3DDA7C882B2}"/>
              </a:ext>
            </a:extLst>
          </p:cNvPr>
          <p:cNvSpPr txBox="1"/>
          <p:nvPr/>
        </p:nvSpPr>
        <p:spPr>
          <a:xfrm>
            <a:off x="2177448" y="7663613"/>
            <a:ext cx="3568152" cy="122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Clã familiar</a:t>
            </a:r>
          </a:p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Lavagem de dinheiro</a:t>
            </a:r>
          </a:p>
          <a:p>
            <a:pPr>
              <a:lnSpc>
                <a:spcPct val="125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Corrupção e homicídios</a:t>
            </a:r>
          </a:p>
        </p:txBody>
      </p:sp>
      <p:pic>
        <p:nvPicPr>
          <p:cNvPr id="177" name="Imagem 176">
            <a:extLst>
              <a:ext uri="{FF2B5EF4-FFF2-40B4-BE49-F238E27FC236}">
                <a16:creationId xmlns:a16="http://schemas.microsoft.com/office/drawing/2014/main" id="{9A5BD7E0-6710-19BA-AE6C-F3AB191C2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15352" b="15417"/>
          <a:stretch>
            <a:fillRect/>
          </a:stretch>
        </p:blipFill>
        <p:spPr>
          <a:xfrm>
            <a:off x="5326712" y="5240848"/>
            <a:ext cx="3863524" cy="3862322"/>
          </a:xfrm>
          <a:custGeom>
            <a:avLst/>
            <a:gdLst>
              <a:gd name="connsiteX0" fmla="*/ 0 w 3863524"/>
              <a:gd name="connsiteY0" fmla="*/ 0 h 3862322"/>
              <a:gd name="connsiteX1" fmla="*/ 3863524 w 3863524"/>
              <a:gd name="connsiteY1" fmla="*/ 0 h 3862322"/>
              <a:gd name="connsiteX2" fmla="*/ 3863524 w 3863524"/>
              <a:gd name="connsiteY2" fmla="*/ 3862322 h 3862322"/>
              <a:gd name="connsiteX3" fmla="*/ 4994 w 3863524"/>
              <a:gd name="connsiteY3" fmla="*/ 197543 h 3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524" h="3862322">
                <a:moveTo>
                  <a:pt x="0" y="0"/>
                </a:moveTo>
                <a:lnTo>
                  <a:pt x="3863524" y="0"/>
                </a:lnTo>
                <a:lnTo>
                  <a:pt x="3863524" y="3862322"/>
                </a:lnTo>
                <a:cubicBezTo>
                  <a:pt x="1796180" y="3862322"/>
                  <a:pt x="108458" y="2238534"/>
                  <a:pt x="4994" y="197543"/>
                </a:cubicBezTo>
                <a:close/>
              </a:path>
            </a:pathLst>
          </a:cu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8B6AE347-2932-64D2-8301-522D31318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581" y="3007171"/>
            <a:ext cx="4466745" cy="4466745"/>
          </a:xfrm>
          <a:custGeom>
            <a:avLst/>
            <a:gdLst>
              <a:gd name="connsiteX0" fmla="*/ 228 w 4466745"/>
              <a:gd name="connsiteY0" fmla="*/ 228 h 4466745"/>
              <a:gd name="connsiteX1" fmla="*/ 4466974 w 4466745"/>
              <a:gd name="connsiteY1" fmla="*/ 228 h 4466745"/>
              <a:gd name="connsiteX2" fmla="*/ 4466974 w 4466745"/>
              <a:gd name="connsiteY2" fmla="*/ 4466974 h 4466745"/>
              <a:gd name="connsiteX3" fmla="*/ 228 w 4466745"/>
              <a:gd name="connsiteY3" fmla="*/ 4466974 h 446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6745" h="4466745">
                <a:moveTo>
                  <a:pt x="228" y="228"/>
                </a:moveTo>
                <a:lnTo>
                  <a:pt x="4466974" y="228"/>
                </a:lnTo>
                <a:lnTo>
                  <a:pt x="4466974" y="4466974"/>
                </a:lnTo>
                <a:lnTo>
                  <a:pt x="228" y="4466974"/>
                </a:lnTo>
                <a:close/>
              </a:path>
            </a:pathLst>
          </a:custGeom>
        </p:spPr>
      </p:pic>
      <p:sp>
        <p:nvSpPr>
          <p:cNvPr id="75" name="Forma Livre: Forma 74">
            <a:extLst>
              <a:ext uri="{FF2B5EF4-FFF2-40B4-BE49-F238E27FC236}">
                <a16:creationId xmlns:a16="http://schemas.microsoft.com/office/drawing/2014/main" id="{0B4D96F4-1BC5-D1BF-F0E7-DF2020ADB6CD}"/>
              </a:ext>
            </a:extLst>
          </p:cNvPr>
          <p:cNvSpPr/>
          <p:nvPr/>
        </p:nvSpPr>
        <p:spPr>
          <a:xfrm>
            <a:off x="7243475" y="3308980"/>
            <a:ext cx="3863555" cy="3863555"/>
          </a:xfrm>
          <a:custGeom>
            <a:avLst/>
            <a:gdLst>
              <a:gd name="connsiteX0" fmla="*/ 3863556 w 3863555"/>
              <a:gd name="connsiteY0" fmla="*/ 1931778 h 3863555"/>
              <a:gd name="connsiteX1" fmla="*/ 1931778 w 3863555"/>
              <a:gd name="connsiteY1" fmla="*/ 3863556 h 3863555"/>
              <a:gd name="connsiteX2" fmla="*/ 0 w 3863555"/>
              <a:gd name="connsiteY2" fmla="*/ 1931778 h 3863555"/>
              <a:gd name="connsiteX3" fmla="*/ 1931778 w 3863555"/>
              <a:gd name="connsiteY3" fmla="*/ 0 h 3863555"/>
              <a:gd name="connsiteX4" fmla="*/ 3863556 w 3863555"/>
              <a:gd name="connsiteY4" fmla="*/ 1931778 h 386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555" h="3863555">
                <a:moveTo>
                  <a:pt x="3863556" y="1931778"/>
                </a:moveTo>
                <a:cubicBezTo>
                  <a:pt x="3863556" y="2998794"/>
                  <a:pt x="2998794" y="3863556"/>
                  <a:pt x="1931778" y="3863556"/>
                </a:cubicBezTo>
                <a:cubicBezTo>
                  <a:pt x="864762" y="3863556"/>
                  <a:pt x="0" y="2998794"/>
                  <a:pt x="0" y="1931778"/>
                </a:cubicBezTo>
                <a:cubicBezTo>
                  <a:pt x="0" y="864762"/>
                  <a:pt x="864762" y="0"/>
                  <a:pt x="1931778" y="0"/>
                </a:cubicBezTo>
                <a:cubicBezTo>
                  <a:pt x="2998794" y="715"/>
                  <a:pt x="3863556" y="865476"/>
                  <a:pt x="3863556" y="1931778"/>
                </a:cubicBezTo>
                <a:close/>
              </a:path>
            </a:pathLst>
          </a:custGeom>
          <a:solidFill>
            <a:srgbClr val="FFFFFF"/>
          </a:solidFill>
          <a:ln w="71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3" name="Agrupar 182">
            <a:extLst>
              <a:ext uri="{FF2B5EF4-FFF2-40B4-BE49-F238E27FC236}">
                <a16:creationId xmlns:a16="http://schemas.microsoft.com/office/drawing/2014/main" id="{EEC23573-43B1-9D56-19EA-3E275F605B9E}"/>
              </a:ext>
            </a:extLst>
          </p:cNvPr>
          <p:cNvGrpSpPr/>
          <p:nvPr/>
        </p:nvGrpSpPr>
        <p:grpSpPr>
          <a:xfrm>
            <a:off x="7392925" y="4454875"/>
            <a:ext cx="3494268" cy="1569660"/>
            <a:chOff x="16811846" y="4379690"/>
            <a:chExt cx="3494268" cy="1569660"/>
          </a:xfrm>
        </p:grpSpPr>
        <p:sp>
          <p:nvSpPr>
            <p:cNvPr id="181" name="Retângulo 180">
              <a:extLst>
                <a:ext uri="{FF2B5EF4-FFF2-40B4-BE49-F238E27FC236}">
                  <a16:creationId xmlns:a16="http://schemas.microsoft.com/office/drawing/2014/main" id="{87576264-86D4-7E9B-9813-0FE481926E0F}"/>
                </a:ext>
              </a:extLst>
            </p:cNvPr>
            <p:cNvSpPr/>
            <p:nvPr/>
          </p:nvSpPr>
          <p:spPr>
            <a:xfrm>
              <a:off x="16901649" y="5385425"/>
              <a:ext cx="3314662" cy="508033"/>
            </a:xfrm>
            <a:prstGeom prst="rect">
              <a:avLst/>
            </a:prstGeom>
            <a:solidFill>
              <a:srgbClr val="8223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9" name="CaixaDeTexto 178">
              <a:extLst>
                <a:ext uri="{FF2B5EF4-FFF2-40B4-BE49-F238E27FC236}">
                  <a16:creationId xmlns:a16="http://schemas.microsoft.com/office/drawing/2014/main" id="{85F396FB-2C8A-7293-C1BB-E40AAE7BB06B}"/>
                </a:ext>
              </a:extLst>
            </p:cNvPr>
            <p:cNvSpPr txBox="1"/>
            <p:nvPr/>
          </p:nvSpPr>
          <p:spPr>
            <a:xfrm>
              <a:off x="16811846" y="4379690"/>
              <a:ext cx="34942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ORGANIZAÇÕES CRIMINOSAS </a:t>
              </a:r>
              <a:r>
                <a:rPr lang="pt-BR" sz="3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RIO DE JANEIRO</a:t>
              </a:r>
            </a:p>
          </p:txBody>
        </p:sp>
      </p:grpSp>
      <p:pic>
        <p:nvPicPr>
          <p:cNvPr id="182" name="Imagem 181">
            <a:extLst>
              <a:ext uri="{FF2B5EF4-FFF2-40B4-BE49-F238E27FC236}">
                <a16:creationId xmlns:a16="http://schemas.microsoft.com/office/drawing/2014/main" id="{E1FD6EBB-D78E-0829-1E2D-E9AC39B0A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184" name="Imagem 183">
            <a:extLst>
              <a:ext uri="{FF2B5EF4-FFF2-40B4-BE49-F238E27FC236}">
                <a16:creationId xmlns:a16="http://schemas.microsoft.com/office/drawing/2014/main" id="{0CA297CF-CD67-F12B-004A-5FA0F0009B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185" name="Imagem 184">
            <a:extLst>
              <a:ext uri="{FF2B5EF4-FFF2-40B4-BE49-F238E27FC236}">
                <a16:creationId xmlns:a16="http://schemas.microsoft.com/office/drawing/2014/main" id="{C943F085-3258-5D2C-90CF-2934363C14A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04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EDBCB-5776-D736-17C4-C8ADAE7E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61078F09-C601-67D2-53C9-059A098C19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21"/>
            <a:ext cx="18288000" cy="10353041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1D81EF3-D212-33D3-6829-936B7DE40A17}"/>
              </a:ext>
            </a:extLst>
          </p:cNvPr>
          <p:cNvSpPr/>
          <p:nvPr/>
        </p:nvSpPr>
        <p:spPr>
          <a:xfrm>
            <a:off x="0" y="0"/>
            <a:ext cx="18288000" cy="10353041"/>
          </a:xfrm>
          <a:prstGeom prst="rect">
            <a:avLst/>
          </a:prstGeom>
          <a:gradFill flip="none" rotWithShape="1">
            <a:gsLst>
              <a:gs pos="81000">
                <a:srgbClr val="FDFDFD">
                  <a:alpha val="95000"/>
                </a:srgbClr>
              </a:gs>
              <a:gs pos="71847">
                <a:srgbClr val="FDFDFD">
                  <a:alpha val="98000"/>
                </a:srgbClr>
              </a:gs>
              <a:gs pos="0">
                <a:srgbClr val="FBFBFB">
                  <a:alpha val="52000"/>
                  <a:lumMod val="100000"/>
                </a:srgbClr>
              </a:gs>
              <a:gs pos="100000">
                <a:schemeClr val="bg1">
                  <a:alpha val="8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5D024B-0388-E40C-6BDF-7BD1D0FED9E4}"/>
              </a:ext>
            </a:extLst>
          </p:cNvPr>
          <p:cNvSpPr txBox="1"/>
          <p:nvPr/>
        </p:nvSpPr>
        <p:spPr>
          <a:xfrm>
            <a:off x="8714981" y="3714874"/>
            <a:ext cx="2762559" cy="117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sz="6000" b="1" dirty="0">
                <a:solidFill>
                  <a:srgbClr val="8223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87%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9D7012-4EF6-E13E-1D74-3CC9960D11C9}"/>
              </a:ext>
            </a:extLst>
          </p:cNvPr>
          <p:cNvSpPr txBox="1"/>
          <p:nvPr/>
        </p:nvSpPr>
        <p:spPr>
          <a:xfrm>
            <a:off x="11225565" y="3802054"/>
            <a:ext cx="4019204" cy="10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DOMINADAS PELO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TRÁFICO DE DROGAS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F77FFBC-6729-C44F-E56F-85274573ABBF}"/>
              </a:ext>
            </a:extLst>
          </p:cNvPr>
          <p:cNvSpPr txBox="1"/>
          <p:nvPr/>
        </p:nvSpPr>
        <p:spPr>
          <a:xfrm>
            <a:off x="8714980" y="7026815"/>
            <a:ext cx="2762559" cy="117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sz="6000" b="1" dirty="0">
                <a:solidFill>
                  <a:srgbClr val="8223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C7CCEF-64BB-846F-B8A0-130570D2A930}"/>
              </a:ext>
            </a:extLst>
          </p:cNvPr>
          <p:cNvSpPr txBox="1"/>
          <p:nvPr/>
        </p:nvSpPr>
        <p:spPr>
          <a:xfrm>
            <a:off x="11269719" y="7160095"/>
            <a:ext cx="4197739" cy="10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DOMINADAS POR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MILÍCIA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06406E-DE18-1944-4A40-1F5BDE65097C}"/>
              </a:ext>
            </a:extLst>
          </p:cNvPr>
          <p:cNvSpPr txBox="1"/>
          <p:nvPr/>
        </p:nvSpPr>
        <p:spPr>
          <a:xfrm>
            <a:off x="8714980" y="5368006"/>
            <a:ext cx="2762559" cy="117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sz="6000" b="1" dirty="0">
                <a:solidFill>
                  <a:srgbClr val="8223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62%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5734745-3E48-1F32-E082-629600253041}"/>
              </a:ext>
            </a:extLst>
          </p:cNvPr>
          <p:cNvSpPr txBox="1"/>
          <p:nvPr/>
        </p:nvSpPr>
        <p:spPr>
          <a:xfrm>
            <a:off x="11269719" y="5452140"/>
            <a:ext cx="4346859" cy="10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 ATUAÇÃO DO</a:t>
            </a:r>
          </a:p>
          <a:p>
            <a:pPr>
              <a:lnSpc>
                <a:spcPct val="114000"/>
              </a:lnSpc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COMANDO VERMELHO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EC835A-79BF-9DD4-A29D-5CFCE90A8ED0}"/>
              </a:ext>
            </a:extLst>
          </p:cNvPr>
          <p:cNvSpPr txBox="1"/>
          <p:nvPr/>
        </p:nvSpPr>
        <p:spPr>
          <a:xfrm>
            <a:off x="703841" y="1325641"/>
            <a:ext cx="169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DOMINAÇÃO TERRITORIAL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158750-3C36-69AE-3226-5B80B2F02C7A}"/>
              </a:ext>
            </a:extLst>
          </p:cNvPr>
          <p:cNvSpPr txBox="1"/>
          <p:nvPr/>
        </p:nvSpPr>
        <p:spPr>
          <a:xfrm>
            <a:off x="4758012" y="782097"/>
            <a:ext cx="883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ORGANIZAÇÕES CRIMINOSAS RJ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FDC6322-4245-F250-BFE7-2A95E43C5C3B}"/>
              </a:ext>
            </a:extLst>
          </p:cNvPr>
          <p:cNvGrpSpPr/>
          <p:nvPr/>
        </p:nvGrpSpPr>
        <p:grpSpPr>
          <a:xfrm>
            <a:off x="-258420" y="3871891"/>
            <a:ext cx="6918840" cy="2687723"/>
            <a:chOff x="-705376" y="3698424"/>
            <a:chExt cx="6918840" cy="2687723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719D52D-6E99-D014-D48D-E9FD7FAFE3BE}"/>
                </a:ext>
              </a:extLst>
            </p:cNvPr>
            <p:cNvSpPr txBox="1"/>
            <p:nvPr/>
          </p:nvSpPr>
          <p:spPr>
            <a:xfrm>
              <a:off x="2756482" y="3698424"/>
              <a:ext cx="3456981" cy="182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pt-BR" sz="9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1.625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7347C979-A6F9-EA0F-1AE0-484219BBE9DE}"/>
                </a:ext>
              </a:extLst>
            </p:cNvPr>
            <p:cNvSpPr/>
            <p:nvPr/>
          </p:nvSpPr>
          <p:spPr>
            <a:xfrm>
              <a:off x="-705376" y="5370484"/>
              <a:ext cx="6918840" cy="1015663"/>
            </a:xfrm>
            <a:prstGeom prst="rect">
              <a:avLst/>
            </a:prstGeom>
            <a:solidFill>
              <a:srgbClr val="8223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7A2438D-9E69-555A-0544-3135B2DD8BB4}"/>
                </a:ext>
              </a:extLst>
            </p:cNvPr>
            <p:cNvSpPr txBox="1"/>
            <p:nvPr/>
          </p:nvSpPr>
          <p:spPr>
            <a:xfrm>
              <a:off x="2910055" y="5291065"/>
              <a:ext cx="3303408" cy="1065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pt-BR" sz="54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FAVELAS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DC364A-8915-E9CC-E0A6-73F90E9E661F}"/>
              </a:ext>
            </a:extLst>
          </p:cNvPr>
          <p:cNvSpPr txBox="1"/>
          <p:nvPr/>
        </p:nvSpPr>
        <p:spPr>
          <a:xfrm>
            <a:off x="3464587" y="6653891"/>
            <a:ext cx="3538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Dados de Inteligência (2025)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Subsecretaria de Inteligência - SSI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Polícia Militar do Estado do Rio de Janeiro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E53435-E19A-41C5-1217-AE112BC1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49BDB0-4F31-D563-B1AA-ADD82AAF240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166DF-77F5-74D6-625F-E7BA2F265F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26AAEF6-D6F9-5DCD-8CC4-273A2519DA77}"/>
              </a:ext>
            </a:extLst>
          </p:cNvPr>
          <p:cNvCxnSpPr>
            <a:cxnSpLocks/>
          </p:cNvCxnSpPr>
          <p:nvPr/>
        </p:nvCxnSpPr>
        <p:spPr>
          <a:xfrm>
            <a:off x="8458542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4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E0CE-9A4D-105C-E19A-3D312ABA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837856B8-23AC-2A10-51D7-5D29179E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21"/>
            <a:ext cx="18288000" cy="10353041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0B709BB9-D8F9-EDCE-D2C1-63FCDD892C5D}"/>
              </a:ext>
            </a:extLst>
          </p:cNvPr>
          <p:cNvSpPr/>
          <p:nvPr/>
        </p:nvSpPr>
        <p:spPr>
          <a:xfrm>
            <a:off x="0" y="0"/>
            <a:ext cx="18288000" cy="10353041"/>
          </a:xfrm>
          <a:prstGeom prst="rect">
            <a:avLst/>
          </a:prstGeom>
          <a:gradFill flip="none" rotWithShape="1">
            <a:gsLst>
              <a:gs pos="81000">
                <a:srgbClr val="FDFDFD">
                  <a:alpha val="95000"/>
                </a:srgbClr>
              </a:gs>
              <a:gs pos="71847">
                <a:srgbClr val="FDFDFD">
                  <a:alpha val="98000"/>
                </a:srgbClr>
              </a:gs>
              <a:gs pos="0">
                <a:srgbClr val="FBFBFB">
                  <a:alpha val="52000"/>
                  <a:lumMod val="100000"/>
                </a:srgbClr>
              </a:gs>
              <a:gs pos="100000">
                <a:schemeClr val="bg1">
                  <a:alpha val="8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 hidden="1">
            <a:extLst>
              <a:ext uri="{FF2B5EF4-FFF2-40B4-BE49-F238E27FC236}">
                <a16:creationId xmlns:a16="http://schemas.microsoft.com/office/drawing/2014/main" id="{5372A20E-F7B0-AFE6-D9B6-132E2848A67F}"/>
              </a:ext>
            </a:extLst>
          </p:cNvPr>
          <p:cNvGrpSpPr/>
          <p:nvPr/>
        </p:nvGrpSpPr>
        <p:grpSpPr>
          <a:xfrm>
            <a:off x="6337763" y="8527944"/>
            <a:ext cx="5600109" cy="590035"/>
            <a:chOff x="1162536" y="5427278"/>
            <a:chExt cx="5600109" cy="590035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F443DE2B-0822-6F33-FF99-F7EE84C781F3}"/>
                </a:ext>
              </a:extLst>
            </p:cNvPr>
            <p:cNvSpPr/>
            <p:nvPr/>
          </p:nvSpPr>
          <p:spPr>
            <a:xfrm>
              <a:off x="1298879" y="5427278"/>
              <a:ext cx="5360684" cy="5900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0D3727D-BEBF-54A2-C2EB-20B7C10EA4D0}"/>
                </a:ext>
              </a:extLst>
            </p:cNvPr>
            <p:cNvSpPr txBox="1"/>
            <p:nvPr/>
          </p:nvSpPr>
          <p:spPr>
            <a:xfrm>
              <a:off x="1162536" y="5474540"/>
              <a:ext cx="560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ORGANIZAÇÕES CRIMINOSAS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41BF583-674B-1312-2F2E-B9FB47A0353E}"/>
              </a:ext>
            </a:extLst>
          </p:cNvPr>
          <p:cNvGrpSpPr/>
          <p:nvPr/>
        </p:nvGrpSpPr>
        <p:grpSpPr>
          <a:xfrm>
            <a:off x="1502436" y="2117721"/>
            <a:ext cx="15304024" cy="6051558"/>
            <a:chOff x="1680033" y="2723879"/>
            <a:chExt cx="15304024" cy="605155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64D67CE-6D94-A743-4197-C0056CDE9856}"/>
                </a:ext>
              </a:extLst>
            </p:cNvPr>
            <p:cNvSpPr txBox="1"/>
            <p:nvPr/>
          </p:nvSpPr>
          <p:spPr>
            <a:xfrm>
              <a:off x="1680033" y="4340178"/>
              <a:ext cx="3549289" cy="212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pt-BR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CICLO </a:t>
              </a:r>
            </a:p>
            <a:p>
              <a:pPr algn="ctr">
                <a:lnSpc>
                  <a:spcPct val="125000"/>
                </a:lnSpc>
              </a:pPr>
              <a:r>
                <a:rPr lang="pt-BR" sz="360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PÚBLICO/</a:t>
              </a:r>
            </a:p>
            <a:p>
              <a:pPr algn="ctr">
                <a:lnSpc>
                  <a:spcPct val="125000"/>
                </a:lnSpc>
              </a:pPr>
              <a:r>
                <a:rPr lang="pt-BR" sz="360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POLÍTICO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FC0C031-8B56-60BE-34FA-27FE0BD23B5E}"/>
                </a:ext>
              </a:extLst>
            </p:cNvPr>
            <p:cNvSpPr txBox="1"/>
            <p:nvPr/>
          </p:nvSpPr>
          <p:spPr>
            <a:xfrm>
              <a:off x="13434768" y="4925255"/>
              <a:ext cx="3549289" cy="1433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pt-BR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CICLO </a:t>
              </a:r>
            </a:p>
            <a:p>
              <a:pPr algn="ctr">
                <a:lnSpc>
                  <a:spcPct val="125000"/>
                </a:lnSpc>
              </a:pPr>
              <a:r>
                <a:rPr lang="pt-BR" sz="3600" b="1" dirty="0">
                  <a:solidFill>
                    <a:srgbClr val="D6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ECONÔMICO</a:t>
              </a:r>
            </a:p>
          </p:txBody>
        </p:sp>
        <p:grpSp>
          <p:nvGrpSpPr>
            <p:cNvPr id="18" name="Gráfico 5">
              <a:extLst>
                <a:ext uri="{FF2B5EF4-FFF2-40B4-BE49-F238E27FC236}">
                  <a16:creationId xmlns:a16="http://schemas.microsoft.com/office/drawing/2014/main" id="{E33F58A9-8D75-CCCD-5A55-8914C70CAEC0}"/>
                </a:ext>
              </a:extLst>
            </p:cNvPr>
            <p:cNvGrpSpPr/>
            <p:nvPr/>
          </p:nvGrpSpPr>
          <p:grpSpPr>
            <a:xfrm>
              <a:off x="6743792" y="3337410"/>
              <a:ext cx="4824495" cy="4824495"/>
              <a:chOff x="6743792" y="2514027"/>
              <a:chExt cx="4824495" cy="4824495"/>
            </a:xfrm>
          </p:grpSpPr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FFAC8882-4DC2-C5D3-B0C3-7A8F1065F466}"/>
                  </a:ext>
                </a:extLst>
              </p:cNvPr>
              <p:cNvSpPr/>
              <p:nvPr/>
            </p:nvSpPr>
            <p:spPr>
              <a:xfrm>
                <a:off x="6743792" y="2514027"/>
                <a:ext cx="4824495" cy="4824495"/>
              </a:xfrm>
              <a:custGeom>
                <a:avLst/>
                <a:gdLst>
                  <a:gd name="connsiteX0" fmla="*/ 4824496 w 4824495"/>
                  <a:gd name="connsiteY0" fmla="*/ 2412248 h 4824495"/>
                  <a:gd name="connsiteX1" fmla="*/ 2412248 w 4824495"/>
                  <a:gd name="connsiteY1" fmla="*/ 4824496 h 4824495"/>
                  <a:gd name="connsiteX2" fmla="*/ 0 w 4824495"/>
                  <a:gd name="connsiteY2" fmla="*/ 2412248 h 4824495"/>
                  <a:gd name="connsiteX3" fmla="*/ 2412248 w 4824495"/>
                  <a:gd name="connsiteY3" fmla="*/ 0 h 4824495"/>
                  <a:gd name="connsiteX4" fmla="*/ 4824496 w 4824495"/>
                  <a:gd name="connsiteY4" fmla="*/ 2412248 h 482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4495" h="4824495">
                    <a:moveTo>
                      <a:pt x="4824496" y="2412248"/>
                    </a:moveTo>
                    <a:cubicBezTo>
                      <a:pt x="4824496" y="3744495"/>
                      <a:pt x="3744496" y="4824496"/>
                      <a:pt x="2412248" y="4824496"/>
                    </a:cubicBezTo>
                    <a:cubicBezTo>
                      <a:pt x="1080000" y="4824496"/>
                      <a:pt x="0" y="3744496"/>
                      <a:pt x="0" y="2412248"/>
                    </a:cubicBezTo>
                    <a:cubicBezTo>
                      <a:pt x="0" y="1080001"/>
                      <a:pt x="1080000" y="0"/>
                      <a:pt x="2412248" y="0"/>
                    </a:cubicBezTo>
                    <a:cubicBezTo>
                      <a:pt x="3744496" y="0"/>
                      <a:pt x="4824496" y="1080000"/>
                      <a:pt x="4824496" y="2412248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7495053A-2BA5-B971-CA8F-AD88FF52002D}"/>
                  </a:ext>
                </a:extLst>
              </p:cNvPr>
              <p:cNvSpPr/>
              <p:nvPr/>
            </p:nvSpPr>
            <p:spPr>
              <a:xfrm>
                <a:off x="7003967" y="2774202"/>
                <a:ext cx="4304145" cy="4304145"/>
              </a:xfrm>
              <a:custGeom>
                <a:avLst/>
                <a:gdLst>
                  <a:gd name="connsiteX0" fmla="*/ 4304146 w 4304145"/>
                  <a:gd name="connsiteY0" fmla="*/ 2152073 h 4304145"/>
                  <a:gd name="connsiteX1" fmla="*/ 2152073 w 4304145"/>
                  <a:gd name="connsiteY1" fmla="*/ 4304145 h 4304145"/>
                  <a:gd name="connsiteX2" fmla="*/ 0 w 4304145"/>
                  <a:gd name="connsiteY2" fmla="*/ 2152073 h 4304145"/>
                  <a:gd name="connsiteX3" fmla="*/ 2152073 w 4304145"/>
                  <a:gd name="connsiteY3" fmla="*/ 0 h 4304145"/>
                  <a:gd name="connsiteX4" fmla="*/ 4304146 w 4304145"/>
                  <a:gd name="connsiteY4" fmla="*/ 2152073 h 4304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4145" h="4304145">
                    <a:moveTo>
                      <a:pt x="4304146" y="2152073"/>
                    </a:moveTo>
                    <a:cubicBezTo>
                      <a:pt x="4304146" y="3340630"/>
                      <a:pt x="3340630" y="4304145"/>
                      <a:pt x="2152073" y="4304145"/>
                    </a:cubicBezTo>
                    <a:cubicBezTo>
                      <a:pt x="963516" y="4304145"/>
                      <a:pt x="0" y="3340630"/>
                      <a:pt x="0" y="2152073"/>
                    </a:cubicBezTo>
                    <a:cubicBezTo>
                      <a:pt x="0" y="963516"/>
                      <a:pt x="963516" y="0"/>
                      <a:pt x="2152073" y="0"/>
                    </a:cubicBezTo>
                    <a:cubicBezTo>
                      <a:pt x="3340630" y="0"/>
                      <a:pt x="4304146" y="963516"/>
                      <a:pt x="4304146" y="2152073"/>
                    </a:cubicBezTo>
                    <a:close/>
                  </a:path>
                </a:pathLst>
              </a:custGeom>
              <a:solidFill>
                <a:srgbClr val="F2F2F2"/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85EC11C-396E-15BD-FB77-ED65FFF95DD6}"/>
                </a:ext>
              </a:extLst>
            </p:cNvPr>
            <p:cNvGrpSpPr/>
            <p:nvPr/>
          </p:nvGrpSpPr>
          <p:grpSpPr>
            <a:xfrm>
              <a:off x="6132889" y="5477050"/>
              <a:ext cx="7152449" cy="3298387"/>
              <a:chOff x="6132889" y="4653667"/>
              <a:chExt cx="7152449" cy="3298387"/>
            </a:xfrm>
          </p:grpSpPr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B0FC5263-CAFE-1295-1CD6-2FB2BA7BCFEB}"/>
                  </a:ext>
                </a:extLst>
              </p:cNvPr>
              <p:cNvSpPr/>
              <p:nvPr/>
            </p:nvSpPr>
            <p:spPr>
              <a:xfrm>
                <a:off x="11937872" y="5108974"/>
                <a:ext cx="1347466" cy="217772"/>
              </a:xfrm>
              <a:custGeom>
                <a:avLst/>
                <a:gdLst>
                  <a:gd name="connsiteX0" fmla="*/ 1238581 w 1347466"/>
                  <a:gd name="connsiteY0" fmla="*/ 217772 h 217772"/>
                  <a:gd name="connsiteX1" fmla="*/ 108886 w 1347466"/>
                  <a:gd name="connsiteY1" fmla="*/ 217772 h 217772"/>
                  <a:gd name="connsiteX2" fmla="*/ 0 w 1347466"/>
                  <a:gd name="connsiteY2" fmla="*/ 108886 h 217772"/>
                  <a:gd name="connsiteX3" fmla="*/ 108886 w 1347466"/>
                  <a:gd name="connsiteY3" fmla="*/ 0 h 217772"/>
                  <a:gd name="connsiteX4" fmla="*/ 1238581 w 1347466"/>
                  <a:gd name="connsiteY4" fmla="*/ 0 h 217772"/>
                  <a:gd name="connsiteX5" fmla="*/ 1347467 w 1347466"/>
                  <a:gd name="connsiteY5" fmla="*/ 108886 h 217772"/>
                  <a:gd name="connsiteX6" fmla="*/ 1238581 w 1347466"/>
                  <a:gd name="connsiteY6" fmla="*/ 217772 h 21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7466" h="217772">
                    <a:moveTo>
                      <a:pt x="1238581" y="217772"/>
                    </a:moveTo>
                    <a:lnTo>
                      <a:pt x="108886" y="217772"/>
                    </a:lnTo>
                    <a:cubicBezTo>
                      <a:pt x="48685" y="217772"/>
                      <a:pt x="0" y="169088"/>
                      <a:pt x="0" y="108886"/>
                    </a:cubicBezTo>
                    <a:cubicBezTo>
                      <a:pt x="0" y="48685"/>
                      <a:pt x="48685" y="0"/>
                      <a:pt x="108886" y="0"/>
                    </a:cubicBezTo>
                    <a:lnTo>
                      <a:pt x="1238581" y="0"/>
                    </a:lnTo>
                    <a:cubicBezTo>
                      <a:pt x="1298782" y="0"/>
                      <a:pt x="1347467" y="48685"/>
                      <a:pt x="1347467" y="108886"/>
                    </a:cubicBezTo>
                    <a:cubicBezTo>
                      <a:pt x="1347467" y="169088"/>
                      <a:pt x="1298782" y="217772"/>
                      <a:pt x="1238581" y="217772"/>
                    </a:cubicBezTo>
                    <a:close/>
                  </a:path>
                </a:pathLst>
              </a:custGeom>
              <a:solidFill>
                <a:srgbClr val="D60000"/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2CA031A6-A5F4-87A8-21A1-FD3991A8FFC9}"/>
                  </a:ext>
                </a:extLst>
              </p:cNvPr>
              <p:cNvSpPr/>
              <p:nvPr/>
            </p:nvSpPr>
            <p:spPr>
              <a:xfrm>
                <a:off x="12610166" y="4653667"/>
                <a:ext cx="675042" cy="1128516"/>
              </a:xfrm>
              <a:custGeom>
                <a:avLst/>
                <a:gdLst>
                  <a:gd name="connsiteX0" fmla="*/ 112943 w 675042"/>
                  <a:gd name="connsiteY0" fmla="*/ 1128516 h 1128516"/>
                  <a:gd name="connsiteX1" fmla="*/ 35990 w 675042"/>
                  <a:gd name="connsiteY1" fmla="*/ 1096583 h 1128516"/>
                  <a:gd name="connsiteX2" fmla="*/ 35990 w 675042"/>
                  <a:gd name="connsiteY2" fmla="*/ 942153 h 1128516"/>
                  <a:gd name="connsiteX3" fmla="*/ 411857 w 675042"/>
                  <a:gd name="connsiteY3" fmla="*/ 566286 h 1128516"/>
                  <a:gd name="connsiteX4" fmla="*/ 31802 w 675042"/>
                  <a:gd name="connsiteY4" fmla="*/ 186232 h 1128516"/>
                  <a:gd name="connsiteX5" fmla="*/ 31802 w 675042"/>
                  <a:gd name="connsiteY5" fmla="*/ 31802 h 1128516"/>
                  <a:gd name="connsiteX6" fmla="*/ 186232 w 675042"/>
                  <a:gd name="connsiteY6" fmla="*/ 31802 h 1128516"/>
                  <a:gd name="connsiteX7" fmla="*/ 643240 w 675042"/>
                  <a:gd name="connsiteY7" fmla="*/ 488810 h 1128516"/>
                  <a:gd name="connsiteX8" fmla="*/ 643240 w 675042"/>
                  <a:gd name="connsiteY8" fmla="*/ 643240 h 1128516"/>
                  <a:gd name="connsiteX9" fmla="*/ 189897 w 675042"/>
                  <a:gd name="connsiteY9" fmla="*/ 1096583 h 1128516"/>
                  <a:gd name="connsiteX10" fmla="*/ 112943 w 675042"/>
                  <a:gd name="connsiteY10" fmla="*/ 1128516 h 112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5042" h="1128516">
                    <a:moveTo>
                      <a:pt x="112943" y="1128516"/>
                    </a:moveTo>
                    <a:cubicBezTo>
                      <a:pt x="85198" y="1128516"/>
                      <a:pt x="56930" y="1118046"/>
                      <a:pt x="35990" y="1096583"/>
                    </a:cubicBezTo>
                    <a:cubicBezTo>
                      <a:pt x="-6412" y="1054180"/>
                      <a:pt x="-6412" y="985079"/>
                      <a:pt x="35990" y="942153"/>
                    </a:cubicBezTo>
                    <a:lnTo>
                      <a:pt x="411857" y="566286"/>
                    </a:lnTo>
                    <a:lnTo>
                      <a:pt x="31802" y="186232"/>
                    </a:lnTo>
                    <a:cubicBezTo>
                      <a:pt x="-10601" y="143829"/>
                      <a:pt x="-10601" y="74728"/>
                      <a:pt x="31802" y="31802"/>
                    </a:cubicBezTo>
                    <a:cubicBezTo>
                      <a:pt x="74205" y="-10601"/>
                      <a:pt x="143306" y="-10601"/>
                      <a:pt x="186232" y="31802"/>
                    </a:cubicBezTo>
                    <a:lnTo>
                      <a:pt x="643240" y="488810"/>
                    </a:lnTo>
                    <a:cubicBezTo>
                      <a:pt x="685643" y="531213"/>
                      <a:pt x="685643" y="600313"/>
                      <a:pt x="643240" y="643240"/>
                    </a:cubicBezTo>
                    <a:lnTo>
                      <a:pt x="189897" y="1096583"/>
                    </a:lnTo>
                    <a:cubicBezTo>
                      <a:pt x="168957" y="1117523"/>
                      <a:pt x="141212" y="1128516"/>
                      <a:pt x="112943" y="1128516"/>
                    </a:cubicBezTo>
                    <a:close/>
                  </a:path>
                </a:pathLst>
              </a:custGeom>
              <a:solidFill>
                <a:srgbClr val="D60000"/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E6342C8-0DA2-A0D8-45FE-70DECDC0824E}"/>
                  </a:ext>
                </a:extLst>
              </p:cNvPr>
              <p:cNvSpPr/>
              <p:nvPr/>
            </p:nvSpPr>
            <p:spPr>
              <a:xfrm>
                <a:off x="6132889" y="5108985"/>
                <a:ext cx="6023268" cy="2843069"/>
              </a:xfrm>
              <a:custGeom>
                <a:avLst/>
                <a:gdLst>
                  <a:gd name="connsiteX0" fmla="*/ 3011634 w 6023268"/>
                  <a:gd name="connsiteY0" fmla="*/ 2843070 h 2843069"/>
                  <a:gd name="connsiteX1" fmla="*/ 974729 w 6023268"/>
                  <a:gd name="connsiteY1" fmla="*/ 2054692 h 2843069"/>
                  <a:gd name="connsiteX2" fmla="*/ 512 w 6023268"/>
                  <a:gd name="connsiteY2" fmla="*/ 119868 h 2843069"/>
                  <a:gd name="connsiteX3" fmla="*/ 98405 w 6023268"/>
                  <a:gd name="connsiteY3" fmla="*/ 512 h 2843069"/>
                  <a:gd name="connsiteX4" fmla="*/ 217761 w 6023268"/>
                  <a:gd name="connsiteY4" fmla="*/ 98405 h 2843069"/>
                  <a:gd name="connsiteX5" fmla="*/ 3011634 w 6023268"/>
                  <a:gd name="connsiteY5" fmla="*/ 2625298 h 2843069"/>
                  <a:gd name="connsiteX6" fmla="*/ 5805507 w 6023268"/>
                  <a:gd name="connsiteY6" fmla="*/ 98405 h 2843069"/>
                  <a:gd name="connsiteX7" fmla="*/ 5924863 w 6023268"/>
                  <a:gd name="connsiteY7" fmla="*/ 512 h 2843069"/>
                  <a:gd name="connsiteX8" fmla="*/ 6022756 w 6023268"/>
                  <a:gd name="connsiteY8" fmla="*/ 119868 h 2843069"/>
                  <a:gd name="connsiteX9" fmla="*/ 5049062 w 6023268"/>
                  <a:gd name="connsiteY9" fmla="*/ 2055215 h 2843069"/>
                  <a:gd name="connsiteX10" fmla="*/ 3011634 w 6023268"/>
                  <a:gd name="connsiteY10" fmla="*/ 2843070 h 2843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23268" h="2843069">
                    <a:moveTo>
                      <a:pt x="3011634" y="2843070"/>
                    </a:moveTo>
                    <a:cubicBezTo>
                      <a:pt x="2256236" y="2843070"/>
                      <a:pt x="1532771" y="2563002"/>
                      <a:pt x="974729" y="2054692"/>
                    </a:cubicBezTo>
                    <a:cubicBezTo>
                      <a:pt x="420352" y="1550046"/>
                      <a:pt x="74324" y="862702"/>
                      <a:pt x="512" y="119868"/>
                    </a:cubicBezTo>
                    <a:cubicBezTo>
                      <a:pt x="-5246" y="59667"/>
                      <a:pt x="38204" y="6270"/>
                      <a:pt x="98405" y="512"/>
                    </a:cubicBezTo>
                    <a:cubicBezTo>
                      <a:pt x="158607" y="-5246"/>
                      <a:pt x="212003" y="38204"/>
                      <a:pt x="217761" y="98405"/>
                    </a:cubicBezTo>
                    <a:cubicBezTo>
                      <a:pt x="360674" y="1539053"/>
                      <a:pt x="1561563" y="2625298"/>
                      <a:pt x="3011634" y="2625298"/>
                    </a:cubicBezTo>
                    <a:cubicBezTo>
                      <a:pt x="4461705" y="2625298"/>
                      <a:pt x="5662594" y="1539053"/>
                      <a:pt x="5805507" y="98405"/>
                    </a:cubicBezTo>
                    <a:cubicBezTo>
                      <a:pt x="5811266" y="38727"/>
                      <a:pt x="5864662" y="-5246"/>
                      <a:pt x="5924863" y="512"/>
                    </a:cubicBezTo>
                    <a:cubicBezTo>
                      <a:pt x="5985065" y="6270"/>
                      <a:pt x="6028515" y="59667"/>
                      <a:pt x="6022756" y="119868"/>
                    </a:cubicBezTo>
                    <a:cubicBezTo>
                      <a:pt x="5948943" y="862702"/>
                      <a:pt x="5603439" y="1550046"/>
                      <a:pt x="5049062" y="2055215"/>
                    </a:cubicBezTo>
                    <a:cubicBezTo>
                      <a:pt x="4490497" y="2563525"/>
                      <a:pt x="3767032" y="2843070"/>
                      <a:pt x="3011634" y="2843070"/>
                    </a:cubicBezTo>
                    <a:close/>
                  </a:path>
                </a:pathLst>
              </a:custGeom>
              <a:solidFill>
                <a:srgbClr val="D60000"/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AAF150F2-C7A6-910B-6D6A-0F945D615762}"/>
                </a:ext>
              </a:extLst>
            </p:cNvPr>
            <p:cNvGrpSpPr/>
            <p:nvPr/>
          </p:nvGrpSpPr>
          <p:grpSpPr>
            <a:xfrm>
              <a:off x="5003184" y="2723879"/>
              <a:ext cx="7152448" cy="3298518"/>
              <a:chOff x="5003184" y="1900496"/>
              <a:chExt cx="7152448" cy="3298518"/>
            </a:xfrm>
          </p:grpSpPr>
          <p:grpSp>
            <p:nvGrpSpPr>
              <p:cNvPr id="12" name="Gráfico 5">
                <a:extLst>
                  <a:ext uri="{FF2B5EF4-FFF2-40B4-BE49-F238E27FC236}">
                    <a16:creationId xmlns:a16="http://schemas.microsoft.com/office/drawing/2014/main" id="{B777E9F1-7E2B-8CB7-66A4-178E21EA217F}"/>
                  </a:ext>
                </a:extLst>
              </p:cNvPr>
              <p:cNvGrpSpPr/>
              <p:nvPr/>
            </p:nvGrpSpPr>
            <p:grpSpPr>
              <a:xfrm>
                <a:off x="5003184" y="4070498"/>
                <a:ext cx="1347470" cy="1128516"/>
                <a:chOff x="5003184" y="4070498"/>
                <a:chExt cx="1347470" cy="1128516"/>
              </a:xfrm>
              <a:solidFill>
                <a:srgbClr val="00ADB2"/>
              </a:solidFill>
            </p:grpSpPr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C35D0362-E079-1924-066E-65FABBD030E4}"/>
                    </a:ext>
                  </a:extLst>
                </p:cNvPr>
                <p:cNvSpPr/>
                <p:nvPr/>
              </p:nvSpPr>
              <p:spPr>
                <a:xfrm>
                  <a:off x="5003184" y="4525804"/>
                  <a:ext cx="1347470" cy="218295"/>
                </a:xfrm>
                <a:custGeom>
                  <a:avLst/>
                  <a:gdLst>
                    <a:gd name="connsiteX0" fmla="*/ 1239104 w 1347470"/>
                    <a:gd name="connsiteY0" fmla="*/ 218296 h 218295"/>
                    <a:gd name="connsiteX1" fmla="*/ 108886 w 1347470"/>
                    <a:gd name="connsiteY1" fmla="*/ 218296 h 218295"/>
                    <a:gd name="connsiteX2" fmla="*/ 0 w 1347470"/>
                    <a:gd name="connsiteY2" fmla="*/ 108886 h 218295"/>
                    <a:gd name="connsiteX3" fmla="*/ 108886 w 1347470"/>
                    <a:gd name="connsiteY3" fmla="*/ 0 h 218295"/>
                    <a:gd name="connsiteX4" fmla="*/ 1238580 w 1347470"/>
                    <a:gd name="connsiteY4" fmla="*/ 0 h 218295"/>
                    <a:gd name="connsiteX5" fmla="*/ 1347467 w 1347470"/>
                    <a:gd name="connsiteY5" fmla="*/ 108886 h 218295"/>
                    <a:gd name="connsiteX6" fmla="*/ 1239104 w 1347470"/>
                    <a:gd name="connsiteY6" fmla="*/ 218296 h 21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7470" h="218295">
                      <a:moveTo>
                        <a:pt x="1239104" y="218296"/>
                      </a:moveTo>
                      <a:lnTo>
                        <a:pt x="108886" y="218296"/>
                      </a:lnTo>
                      <a:cubicBezTo>
                        <a:pt x="48685" y="218296"/>
                        <a:pt x="0" y="169088"/>
                        <a:pt x="0" y="108886"/>
                      </a:cubicBezTo>
                      <a:cubicBezTo>
                        <a:pt x="0" y="48685"/>
                        <a:pt x="48685" y="0"/>
                        <a:pt x="108886" y="0"/>
                      </a:cubicBezTo>
                      <a:lnTo>
                        <a:pt x="1238580" y="0"/>
                      </a:lnTo>
                      <a:cubicBezTo>
                        <a:pt x="1298782" y="0"/>
                        <a:pt x="1347467" y="48685"/>
                        <a:pt x="1347467" y="108886"/>
                      </a:cubicBezTo>
                      <a:cubicBezTo>
                        <a:pt x="1347990" y="169088"/>
                        <a:pt x="1299305" y="218296"/>
                        <a:pt x="1239104" y="218296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52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89CD2B03-8858-82E6-501A-01042D34AEB9}"/>
                    </a:ext>
                  </a:extLst>
                </p:cNvPr>
                <p:cNvSpPr/>
                <p:nvPr/>
              </p:nvSpPr>
              <p:spPr>
                <a:xfrm>
                  <a:off x="5003314" y="4070498"/>
                  <a:ext cx="675042" cy="1128516"/>
                </a:xfrm>
                <a:custGeom>
                  <a:avLst/>
                  <a:gdLst>
                    <a:gd name="connsiteX0" fmla="*/ 562099 w 675042"/>
                    <a:gd name="connsiteY0" fmla="*/ 1128516 h 1128516"/>
                    <a:gd name="connsiteX1" fmla="*/ 485146 w 675042"/>
                    <a:gd name="connsiteY1" fmla="*/ 1096583 h 1128516"/>
                    <a:gd name="connsiteX2" fmla="*/ 31802 w 675042"/>
                    <a:gd name="connsiteY2" fmla="*/ 643240 h 1128516"/>
                    <a:gd name="connsiteX3" fmla="*/ 31802 w 675042"/>
                    <a:gd name="connsiteY3" fmla="*/ 488810 h 1128516"/>
                    <a:gd name="connsiteX4" fmla="*/ 488810 w 675042"/>
                    <a:gd name="connsiteY4" fmla="*/ 31802 h 1128516"/>
                    <a:gd name="connsiteX5" fmla="*/ 643240 w 675042"/>
                    <a:gd name="connsiteY5" fmla="*/ 31802 h 1128516"/>
                    <a:gd name="connsiteX6" fmla="*/ 643240 w 675042"/>
                    <a:gd name="connsiteY6" fmla="*/ 186232 h 1128516"/>
                    <a:gd name="connsiteX7" fmla="*/ 263185 w 675042"/>
                    <a:gd name="connsiteY7" fmla="*/ 566287 h 1128516"/>
                    <a:gd name="connsiteX8" fmla="*/ 639052 w 675042"/>
                    <a:gd name="connsiteY8" fmla="*/ 942153 h 1128516"/>
                    <a:gd name="connsiteX9" fmla="*/ 639052 w 675042"/>
                    <a:gd name="connsiteY9" fmla="*/ 1096583 h 1128516"/>
                    <a:gd name="connsiteX10" fmla="*/ 562099 w 675042"/>
                    <a:gd name="connsiteY10" fmla="*/ 1128516 h 112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75042" h="1128516">
                      <a:moveTo>
                        <a:pt x="562099" y="1128516"/>
                      </a:moveTo>
                      <a:cubicBezTo>
                        <a:pt x="534354" y="1128516"/>
                        <a:pt x="506085" y="1118046"/>
                        <a:pt x="485146" y="1096583"/>
                      </a:cubicBezTo>
                      <a:lnTo>
                        <a:pt x="31802" y="643240"/>
                      </a:lnTo>
                      <a:cubicBezTo>
                        <a:pt x="-10601" y="600837"/>
                        <a:pt x="-10601" y="531736"/>
                        <a:pt x="31802" y="488810"/>
                      </a:cubicBezTo>
                      <a:lnTo>
                        <a:pt x="488810" y="31802"/>
                      </a:lnTo>
                      <a:cubicBezTo>
                        <a:pt x="531213" y="-10601"/>
                        <a:pt x="600314" y="-10601"/>
                        <a:pt x="643240" y="31802"/>
                      </a:cubicBezTo>
                      <a:cubicBezTo>
                        <a:pt x="685643" y="74205"/>
                        <a:pt x="685643" y="143306"/>
                        <a:pt x="643240" y="186232"/>
                      </a:cubicBezTo>
                      <a:lnTo>
                        <a:pt x="263185" y="566287"/>
                      </a:lnTo>
                      <a:lnTo>
                        <a:pt x="639052" y="942153"/>
                      </a:lnTo>
                      <a:cubicBezTo>
                        <a:pt x="681455" y="984556"/>
                        <a:pt x="681455" y="1053657"/>
                        <a:pt x="639052" y="1096583"/>
                      </a:cubicBezTo>
                      <a:cubicBezTo>
                        <a:pt x="618112" y="1118046"/>
                        <a:pt x="589844" y="1128516"/>
                        <a:pt x="562099" y="1128516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52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DE2B6351-F6F4-C981-AF00-1D5A207D4F98}"/>
                  </a:ext>
                </a:extLst>
              </p:cNvPr>
              <p:cNvSpPr/>
              <p:nvPr/>
            </p:nvSpPr>
            <p:spPr>
              <a:xfrm>
                <a:off x="6132894" y="1900496"/>
                <a:ext cx="6022738" cy="2843604"/>
              </a:xfrm>
              <a:custGeom>
                <a:avLst/>
                <a:gdLst>
                  <a:gd name="connsiteX0" fmla="*/ 5913341 w 6022738"/>
                  <a:gd name="connsiteY0" fmla="*/ 2843605 h 2843604"/>
                  <a:gd name="connsiteX1" fmla="*/ 5804978 w 6022738"/>
                  <a:gd name="connsiteY1" fmla="*/ 2745188 h 2843604"/>
                  <a:gd name="connsiteX2" fmla="*/ 3011629 w 6022738"/>
                  <a:gd name="connsiteY2" fmla="*/ 218296 h 2843604"/>
                  <a:gd name="connsiteX3" fmla="*/ 217756 w 6022738"/>
                  <a:gd name="connsiteY3" fmla="*/ 2745188 h 2843604"/>
                  <a:gd name="connsiteX4" fmla="*/ 98400 w 6022738"/>
                  <a:gd name="connsiteY4" fmla="*/ 2843081 h 2843604"/>
                  <a:gd name="connsiteX5" fmla="*/ 507 w 6022738"/>
                  <a:gd name="connsiteY5" fmla="*/ 2723725 h 2843604"/>
                  <a:gd name="connsiteX6" fmla="*/ 974201 w 6022738"/>
                  <a:gd name="connsiteY6" fmla="*/ 788378 h 2843604"/>
                  <a:gd name="connsiteX7" fmla="*/ 3011629 w 6022738"/>
                  <a:gd name="connsiteY7" fmla="*/ 0 h 2843604"/>
                  <a:gd name="connsiteX8" fmla="*/ 5048533 w 6022738"/>
                  <a:gd name="connsiteY8" fmla="*/ 788378 h 2843604"/>
                  <a:gd name="connsiteX9" fmla="*/ 6022227 w 6022738"/>
                  <a:gd name="connsiteY9" fmla="*/ 2723725 h 2843604"/>
                  <a:gd name="connsiteX10" fmla="*/ 5924334 w 6022738"/>
                  <a:gd name="connsiteY10" fmla="*/ 2843081 h 2843604"/>
                  <a:gd name="connsiteX11" fmla="*/ 5913341 w 6022738"/>
                  <a:gd name="connsiteY11" fmla="*/ 2843605 h 2843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22738" h="2843604">
                    <a:moveTo>
                      <a:pt x="5913341" y="2843605"/>
                    </a:moveTo>
                    <a:cubicBezTo>
                      <a:pt x="5857851" y="2843605"/>
                      <a:pt x="5810737" y="2801725"/>
                      <a:pt x="5804978" y="2745188"/>
                    </a:cubicBezTo>
                    <a:cubicBezTo>
                      <a:pt x="5662589" y="1304540"/>
                      <a:pt x="4461176" y="218296"/>
                      <a:pt x="3011629" y="218296"/>
                    </a:cubicBezTo>
                    <a:cubicBezTo>
                      <a:pt x="1561558" y="218296"/>
                      <a:pt x="360669" y="1304540"/>
                      <a:pt x="217756" y="2745188"/>
                    </a:cubicBezTo>
                    <a:cubicBezTo>
                      <a:pt x="211997" y="2805390"/>
                      <a:pt x="158601" y="2848840"/>
                      <a:pt x="98400" y="2843081"/>
                    </a:cubicBezTo>
                    <a:cubicBezTo>
                      <a:pt x="38722" y="2837323"/>
                      <a:pt x="-5251" y="2783927"/>
                      <a:pt x="507" y="2723725"/>
                    </a:cubicBezTo>
                    <a:cubicBezTo>
                      <a:pt x="74319" y="1980891"/>
                      <a:pt x="419823" y="1293547"/>
                      <a:pt x="974201" y="788378"/>
                    </a:cubicBezTo>
                    <a:cubicBezTo>
                      <a:pt x="1532766" y="280068"/>
                      <a:pt x="2256231" y="0"/>
                      <a:pt x="3011629" y="0"/>
                    </a:cubicBezTo>
                    <a:cubicBezTo>
                      <a:pt x="3767027" y="0"/>
                      <a:pt x="4490492" y="280068"/>
                      <a:pt x="5048533" y="788378"/>
                    </a:cubicBezTo>
                    <a:cubicBezTo>
                      <a:pt x="5602911" y="1293547"/>
                      <a:pt x="5948938" y="1980367"/>
                      <a:pt x="6022227" y="2723725"/>
                    </a:cubicBezTo>
                    <a:cubicBezTo>
                      <a:pt x="6027986" y="2783927"/>
                      <a:pt x="5984536" y="2837323"/>
                      <a:pt x="5924334" y="2843081"/>
                    </a:cubicBezTo>
                    <a:cubicBezTo>
                      <a:pt x="5920670" y="2843081"/>
                      <a:pt x="5917005" y="2843605"/>
                      <a:pt x="5913341" y="284360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C054B62-98D4-FE02-1C19-E07F624A1AA3}"/>
                </a:ext>
              </a:extLst>
            </p:cNvPr>
            <p:cNvSpPr txBox="1"/>
            <p:nvPr/>
          </p:nvSpPr>
          <p:spPr>
            <a:xfrm>
              <a:off x="6410099" y="4687829"/>
              <a:ext cx="554672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BINÔMIO DA </a:t>
              </a:r>
            </a:p>
            <a:p>
              <a:pPr algn="ctr"/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DOMINAÇÃO </a:t>
              </a:r>
            </a:p>
            <a:p>
              <a:pPr algn="ctr"/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TERRITORIAL</a:t>
              </a: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4706A353-FD66-E8E2-1C3C-C44DAF7D6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6477"/>
            <a:ext cx="2047280" cy="523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0265D5F-BE8E-643F-311E-560F3E24F44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6082DFE-509E-C30B-B14C-0A5F8E89A05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 flipH="1" flipV="1">
            <a:off x="14320911" y="8514471"/>
            <a:ext cx="3967089" cy="177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762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E7B2-A719-0CC7-6967-886222D4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hidden="1">
            <a:extLst>
              <a:ext uri="{FF2B5EF4-FFF2-40B4-BE49-F238E27FC236}">
                <a16:creationId xmlns:a16="http://schemas.microsoft.com/office/drawing/2014/main" id="{C99C4E8E-4F0C-8748-3C76-2746BECCE9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082"/>
            <a:ext cx="18360902" cy="12219682"/>
          </a:xfrm>
          <a:prstGeom prst="rect">
            <a:avLst/>
          </a:prstGeom>
        </p:spPr>
      </p:pic>
      <p:sp>
        <p:nvSpPr>
          <p:cNvPr id="34" name="Trapezoide 33">
            <a:extLst>
              <a:ext uri="{FF2B5EF4-FFF2-40B4-BE49-F238E27FC236}">
                <a16:creationId xmlns:a16="http://schemas.microsoft.com/office/drawing/2014/main" id="{D036C849-CF2C-C6C6-DAC3-82A17F33CD03}"/>
              </a:ext>
            </a:extLst>
          </p:cNvPr>
          <p:cNvSpPr/>
          <p:nvPr/>
        </p:nvSpPr>
        <p:spPr>
          <a:xfrm flipH="1">
            <a:off x="9944100" y="0"/>
            <a:ext cx="11018518" cy="10312133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4F8B7FA-46F5-4A0F-07FB-48A60BC4223B}"/>
              </a:ext>
            </a:extLst>
          </p:cNvPr>
          <p:cNvSpPr txBox="1"/>
          <p:nvPr/>
        </p:nvSpPr>
        <p:spPr>
          <a:xfrm>
            <a:off x="1005779" y="2695090"/>
            <a:ext cx="8579132" cy="495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300"/>
              </a:spcAft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Apoio e </a:t>
            </a: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financiamento ilícito de campanhas 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 troca de favores, cargos públicos e proteção política.</a:t>
            </a: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Corrupção de agentes públicos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alianças com políticos e tráfico de influência que beneficiam interesses do crime.</a:t>
            </a: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Mandatos eletivos que atuam como </a:t>
            </a: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"ponte" entre o crime organizado e as estruturas de poder do Estado.</a:t>
            </a: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25000"/>
              </a:lnSpc>
              <a:spcAft>
                <a:spcPts val="300"/>
              </a:spcAft>
            </a:pP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Aproveitam brechas na lei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para se infiltrar nas instituições públicas.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0768C8-3C98-2DF3-A891-D3A267999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97" y="467697"/>
            <a:ext cx="2042505" cy="522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BFCED23-AF3D-B929-57A8-C16046F7932B}"/>
              </a:ext>
            </a:extLst>
          </p:cNvPr>
          <p:cNvSpPr txBox="1"/>
          <p:nvPr/>
        </p:nvSpPr>
        <p:spPr>
          <a:xfrm>
            <a:off x="971551" y="1325641"/>
            <a:ext cx="16633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2">
                    <a:lumMod val="25000"/>
                  </a:schemeClr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CICLO POLÍTICO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FA4368A-9E77-3D4D-32E5-F77975468B03}"/>
              </a:ext>
            </a:extLst>
          </p:cNvPr>
          <p:cNvSpPr txBox="1"/>
          <p:nvPr/>
        </p:nvSpPr>
        <p:spPr>
          <a:xfrm>
            <a:off x="971551" y="782097"/>
            <a:ext cx="610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ORGANIZAÇÕES CRIMINOSAS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103940E-D839-905A-6270-630C96B914A3}"/>
              </a:ext>
            </a:extLst>
          </p:cNvPr>
          <p:cNvCxnSpPr>
            <a:cxnSpLocks/>
          </p:cNvCxnSpPr>
          <p:nvPr/>
        </p:nvCxnSpPr>
        <p:spPr>
          <a:xfrm>
            <a:off x="1083701" y="2382445"/>
            <a:ext cx="13709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92D3D66D-CE83-1D02-7053-F8F40E791F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50000" r="3334" b="4775"/>
          <a:stretch>
            <a:fillRect/>
          </a:stretch>
        </p:blipFill>
        <p:spPr>
          <a:xfrm>
            <a:off x="12070083" y="3205735"/>
            <a:ext cx="6217917" cy="2477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B60900A-EF8B-8A02-9FB2-DEE19EC68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7"/>
          <a:stretch>
            <a:fillRect/>
          </a:stretch>
        </p:blipFill>
        <p:spPr>
          <a:xfrm>
            <a:off x="12987686" y="1410362"/>
            <a:ext cx="4747316" cy="18568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B33D14C-024C-ED0B-A932-4E7E6EBAD6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55" b="52940"/>
          <a:stretch>
            <a:fillRect/>
          </a:stretch>
        </p:blipFill>
        <p:spPr>
          <a:xfrm>
            <a:off x="0" y="0"/>
            <a:ext cx="3967089" cy="1772529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FDB9C7-354A-3F73-0C2E-EDEC0B482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052" y="5830069"/>
            <a:ext cx="3446583" cy="2127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029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52682</TotalTime>
  <Words>1535</Words>
  <Application>Microsoft Office PowerPoint</Application>
  <PresentationFormat>Personalizar</PresentationFormat>
  <Paragraphs>261</Paragraphs>
  <Slides>24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Calibri</vt:lpstr>
      <vt:lpstr>Bebas Neue</vt:lpstr>
      <vt:lpstr>Lora</vt:lpstr>
      <vt:lpstr>Poppins ExtraBold</vt:lpstr>
      <vt:lpstr>Calibri Light</vt:lpstr>
      <vt:lpstr>Poppins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</dc:creator>
  <cp:lastModifiedBy>Michel Queiroz Zoucas</cp:lastModifiedBy>
  <cp:revision>8</cp:revision>
  <dcterms:created xsi:type="dcterms:W3CDTF">2025-07-24T19:53:26Z</dcterms:created>
  <dcterms:modified xsi:type="dcterms:W3CDTF">2025-10-21T20:01:00Z</dcterms:modified>
</cp:coreProperties>
</file>