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84" r:id="rId4"/>
    <p:sldId id="285" r:id="rId5"/>
    <p:sldId id="286" r:id="rId6"/>
    <p:sldId id="287" r:id="rId7"/>
    <p:sldId id="288" r:id="rId8"/>
    <p:sldId id="289" r:id="rId9"/>
    <p:sldId id="297" r:id="rId10"/>
    <p:sldId id="296" r:id="rId11"/>
    <p:sldId id="290" r:id="rId12"/>
    <p:sldId id="291" r:id="rId13"/>
    <p:sldId id="292" r:id="rId14"/>
    <p:sldId id="293" r:id="rId15"/>
    <p:sldId id="295" r:id="rId16"/>
    <p:sldId id="294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i13FELUm+ftJgonw8+FZ6BRH6P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73F50F-4655-457D-88D5-6A7883CB3B3D}">
  <a:tblStyle styleId="{8373F50F-4655-457D-88D5-6A7883CB3B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61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6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5151CC8-E37D-4833-950B-3A7FC9D489EC}" type="datetime1">
              <a:rPr lang="pt-BR" smtClean="0"/>
              <a:t>21/10/2025</a:t>
            </a:fld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8BE7181-CBB8-4CD3-A285-22F248A27BEB}" type="datetime1">
              <a:rPr lang="pt-BR" smtClean="0"/>
              <a:t>21/10/2025</a:t>
            </a:fld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2550D-5515-4FEA-837E-223C35E65148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21/10/2025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9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3FAF6-A085-45F8-BDD2-44F0A8EAF984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21/10/2025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865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544FA-5A66-4552-82CE-7B8ED3778FBF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21/10/2025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50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05A33-0745-492B-8907-627D048E4F33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21/10/2025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23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BAA57-3266-4B1F-ABD9-8964FAE4BC00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21/10/2025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3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4D5D-B463-4A0F-9DA8-14B91BF13F0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21/10/2025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44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68D5E-046C-4ABD-949E-8A38C151165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21/10/2025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305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AF1CA-D4CB-404C-940B-76E715E28F7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21/10/2025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372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BDEC-6ED7-4E99-A11D-9FFCC0F6E0C3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21/10/2025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9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26EBF2B-AD29-42EC-848C-09044F62C10E}" type="datetime1">
              <a:rPr lang="pt-BR" smtClean="0"/>
              <a:t>21/10/2025</a:t>
            </a:fld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CF4FB-64C0-4485-A0D7-138A62C1DF3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21/10/2025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47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2D711-A8D0-4394-8606-E7DEF9021AE9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21/10/2025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90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67BCF2C-C550-49F8-AEF6-28C0A8302982}" type="datetime1">
              <a:rPr lang="pt-BR" smtClean="0"/>
              <a:t>21/10/2025</a:t>
            </a:fld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69D1656-0D70-4F1D-8BB8-D297B0AE59A2}" type="datetime1">
              <a:rPr lang="pt-BR" smtClean="0"/>
              <a:t>21/10/2025</a:t>
            </a:fld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1B1AAD2-E15F-47F1-AC7B-486749ADE965}" type="datetime1">
              <a:rPr lang="pt-BR" smtClean="0"/>
              <a:t>21/10/2025</a:t>
            </a:fld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D8FBC34-4896-4096-A70D-784EC4A06588}" type="datetime1">
              <a:rPr lang="pt-BR" smtClean="0"/>
              <a:t>21/10/2025</a:t>
            </a:fld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B930832-DFAF-43A5-B0DE-F6D82865B843}" type="datetime1">
              <a:rPr lang="pt-BR" smtClean="0"/>
              <a:t>21/10/2025</a:t>
            </a:fld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413E732-F995-451B-9588-7BF285845D7F}" type="datetime1">
              <a:rPr lang="pt-BR" smtClean="0"/>
              <a:t>21/10/2025</a:t>
            </a:fld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2B233F5-8937-4127-8444-26B9249CB562}" type="datetime1">
              <a:rPr lang="pt-BR" smtClean="0"/>
              <a:t>21/10/2025</a:t>
            </a:fld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E27AF33-A428-47F6-8DFA-6A9A67631A15}" type="datetime1">
              <a:rPr lang="pt-BR" smtClean="0"/>
              <a:t>21/10/2025</a:t>
            </a:fld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" name="Google Shape;96;p3"/>
          <p:cNvPicPr preferRelativeResize="0">
            <a:picLocks/>
          </p:cNvPicPr>
          <p:nvPr userDrawn="1"/>
        </p:nvPicPr>
        <p:blipFill rotWithShape="1">
          <a:blip r:embed="rId12">
            <a:alphaModFix/>
          </a:blip>
          <a:srcRect l="2901" r="4000"/>
          <a:stretch/>
        </p:blipFill>
        <p:spPr>
          <a:xfrm>
            <a:off x="0" y="-4096"/>
            <a:ext cx="9144000" cy="686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516624" y="640159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4DF9C-5F26-4075-A791-F40BE4F3AA4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21/10/2025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0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r="5319"/>
          <a:stretch/>
        </p:blipFill>
        <p:spPr>
          <a:xfrm>
            <a:off x="0" y="8826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D:\ARQUIVOS\2018\Brasões\Logo Estado novo\logo estado nov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4132" y="276917"/>
            <a:ext cx="5679986" cy="15176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023860" y="2005576"/>
            <a:ext cx="549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“Por trás das estatísticas”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973330" y="3029126"/>
            <a:ext cx="2940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Caio Firme </a:t>
            </a:r>
          </a:p>
          <a:p>
            <a:r>
              <a:rPr lang="pt-BR" dirty="0"/>
              <a:t>Assessor Parlamentar </a:t>
            </a:r>
          </a:p>
          <a:p>
            <a:r>
              <a:rPr lang="pt-BR" dirty="0"/>
              <a:t>Tenente-Coronel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50825" y="2629016"/>
            <a:ext cx="324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Sob ótica do Policial Militar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" y="0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00584" y="953534"/>
            <a:ext cx="3443416" cy="180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4664385" y="1135963"/>
            <a:ext cx="4518660" cy="492708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54" y="2407416"/>
            <a:ext cx="3715071" cy="298012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6470" y="637422"/>
            <a:ext cx="4572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/>
              <a:t>ATRÁS DE CADA NÚMERO,  </a:t>
            </a:r>
          </a:p>
          <a:p>
            <a:r>
              <a:rPr lang="pt-BR" sz="2000" b="1" dirty="0"/>
              <a:t>HÁ UMA FARDA DOBRADA </a:t>
            </a:r>
          </a:p>
          <a:p>
            <a:pPr>
              <a:lnSpc>
                <a:spcPct val="150000"/>
              </a:lnSpc>
            </a:pPr>
            <a:r>
              <a:rPr lang="pt-BR" sz="1800" dirty="0" smtClean="0"/>
              <a:t>e </a:t>
            </a:r>
            <a:r>
              <a:rPr lang="pt-BR" sz="1800" dirty="0"/>
              <a:t>uma família em silêncio.</a:t>
            </a:r>
          </a:p>
        </p:txBody>
      </p:sp>
      <p:sp>
        <p:nvSpPr>
          <p:cNvPr id="15" name="Seta para a esquerda 14"/>
          <p:cNvSpPr/>
          <p:nvPr/>
        </p:nvSpPr>
        <p:spPr>
          <a:xfrm>
            <a:off x="3974562" y="3314054"/>
            <a:ext cx="689823" cy="3188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41638" y="2099639"/>
            <a:ext cx="314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POLICIAIS MORTOS EM SERVIÇO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690" y="1213148"/>
            <a:ext cx="4320455" cy="19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46" y="-8238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00584" y="953534"/>
            <a:ext cx="3443416" cy="180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23535" y="2757620"/>
            <a:ext cx="462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       </a:t>
            </a:r>
            <a:r>
              <a:rPr lang="pt-BR" sz="4400" b="1" dirty="0"/>
              <a:t>PROPOSTAS</a:t>
            </a:r>
          </a:p>
        </p:txBody>
      </p:sp>
    </p:spTree>
    <p:extLst>
      <p:ext uri="{BB962C8B-B14F-4D97-AF65-F5344CB8AC3E}">
        <p14:creationId xmlns:p14="http://schemas.microsoft.com/office/powerpoint/2010/main" val="12244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5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00584" y="953534"/>
            <a:ext cx="3443416" cy="180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8971" y="764592"/>
            <a:ext cx="562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ELABORAÇÃO DE LEIS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8971" y="2054010"/>
            <a:ext cx="84364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600" dirty="0"/>
              <a:t>Leis mais duras contra o </a:t>
            </a:r>
            <a:r>
              <a:rPr lang="pt-BR" sz="2600" dirty="0" smtClean="0"/>
              <a:t>crime;</a:t>
            </a:r>
            <a:endParaRPr lang="pt-BR" sz="2600" dirty="0"/>
          </a:p>
          <a:p>
            <a:pPr marL="285750" indent="-285750">
              <a:buFontTx/>
              <a:buChar char="-"/>
            </a:pPr>
            <a:r>
              <a:rPr lang="pt-BR" sz="2600" dirty="0"/>
              <a:t>Tornar obrigatória a despesa com segurança pública.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11185" y="40280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dirty="0"/>
              <a:t>“</a:t>
            </a:r>
            <a:r>
              <a:rPr lang="pt-BR" sz="1800" dirty="0"/>
              <a:t>Quando o crime evolui mais rápido que a lei, a segurança pública fica no meio do caminho”.</a:t>
            </a:r>
          </a:p>
        </p:txBody>
      </p:sp>
    </p:spTree>
    <p:extLst>
      <p:ext uri="{BB962C8B-B14F-4D97-AF65-F5344CB8AC3E}">
        <p14:creationId xmlns:p14="http://schemas.microsoft.com/office/powerpoint/2010/main" val="29216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45" y="0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48513" y="2288877"/>
            <a:ext cx="3443416" cy="180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5373" y="953534"/>
            <a:ext cx="2998573" cy="82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085" y="684630"/>
            <a:ext cx="382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INVESTIMENTO:</a:t>
            </a:r>
            <a:endParaRPr lang="pt-BR" sz="3600" b="1" dirty="0"/>
          </a:p>
        </p:txBody>
      </p:sp>
      <p:sp>
        <p:nvSpPr>
          <p:cNvPr id="14" name="Seta curvada à esquerda 13"/>
          <p:cNvSpPr/>
          <p:nvPr/>
        </p:nvSpPr>
        <p:spPr>
          <a:xfrm>
            <a:off x="6939587" y="893555"/>
            <a:ext cx="424914" cy="9575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5986"/>
            <a:ext cx="3278659" cy="1509081"/>
          </a:xfrm>
          <a:prstGeom prst="rect">
            <a:avLst/>
          </a:prstGeom>
        </p:spPr>
      </p:pic>
      <p:pic>
        <p:nvPicPr>
          <p:cNvPr id="16" name="Imagem 15"/>
          <p:cNvPicPr/>
          <p:nvPr/>
        </p:nvPicPr>
        <p:blipFill>
          <a:blip r:embed="rId4"/>
          <a:stretch>
            <a:fillRect/>
          </a:stretch>
        </p:blipFill>
        <p:spPr>
          <a:xfrm>
            <a:off x="4566583" y="2968696"/>
            <a:ext cx="3794822" cy="2308860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3491081" y="4250724"/>
            <a:ext cx="978408" cy="207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75" y="1281390"/>
            <a:ext cx="6658096" cy="2177536"/>
          </a:xfrm>
          <a:prstGeom prst="rect">
            <a:avLst/>
          </a:prstGeom>
        </p:spPr>
      </p:pic>
      <p:pic>
        <p:nvPicPr>
          <p:cNvPr id="15" name="Imagem 14"/>
          <p:cNvPicPr/>
          <p:nvPr/>
        </p:nvPicPr>
        <p:blipFill>
          <a:blip r:embed="rId6"/>
          <a:stretch>
            <a:fillRect/>
          </a:stretch>
        </p:blipFill>
        <p:spPr>
          <a:xfrm>
            <a:off x="4615763" y="2473999"/>
            <a:ext cx="3745642" cy="1104900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>
            <a:off x="2571937" y="2410976"/>
            <a:ext cx="271849" cy="1292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2473999"/>
            <a:ext cx="2520821" cy="1295047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-27102" y="2560849"/>
            <a:ext cx="2734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Investimento total:</a:t>
            </a:r>
          </a:p>
          <a:p>
            <a:r>
              <a:rPr lang="pt-BR" sz="2400" dirty="0" smtClean="0"/>
              <a:t>1736 </a:t>
            </a:r>
            <a:r>
              <a:rPr lang="pt-BR" sz="1800" dirty="0" smtClean="0"/>
              <a:t>vitauras</a:t>
            </a:r>
            <a:br>
              <a:rPr lang="pt-BR" sz="1800" dirty="0" smtClean="0"/>
            </a:br>
            <a:r>
              <a:rPr lang="pt-BR" sz="2400" dirty="0" smtClean="0"/>
              <a:t>370</a:t>
            </a:r>
            <a:r>
              <a:rPr lang="pt-BR" sz="1800" dirty="0" smtClean="0"/>
              <a:t> milhões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3764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61" y="0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00584" y="953534"/>
            <a:ext cx="3443416" cy="180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Imagem 9"/>
          <p:cNvPicPr/>
          <p:nvPr/>
        </p:nvPicPr>
        <p:blipFill>
          <a:blip r:embed="rId3"/>
          <a:stretch>
            <a:fillRect/>
          </a:stretch>
        </p:blipFill>
        <p:spPr>
          <a:xfrm>
            <a:off x="3719875" y="1566124"/>
            <a:ext cx="5400040" cy="429006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06828" y="736600"/>
            <a:ext cx="182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COMO: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87141" y="1921933"/>
            <a:ext cx="34716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QUANTIDADE:   </a:t>
            </a:r>
            <a:r>
              <a:rPr lang="pt-BR" b="1" dirty="0"/>
              <a:t>3500</a:t>
            </a:r>
          </a:p>
          <a:p>
            <a:endParaRPr lang="pt-BR" b="1" dirty="0"/>
          </a:p>
          <a:p>
            <a:r>
              <a:rPr lang="pt-BR" b="1" dirty="0"/>
              <a:t>VIDA ÚTIL: 3 ANOS</a:t>
            </a:r>
          </a:p>
          <a:p>
            <a:endParaRPr lang="pt-BR" b="1" dirty="0"/>
          </a:p>
          <a:p>
            <a:r>
              <a:rPr lang="pt-BR" b="1" dirty="0"/>
              <a:t>VITURAS COM MAIS DE 3 ANOS:</a:t>
            </a:r>
          </a:p>
          <a:p>
            <a:r>
              <a:rPr lang="pt-BR" b="1" dirty="0" smtClean="0"/>
              <a:t>1.831</a:t>
            </a:r>
            <a:endParaRPr lang="pt-BR" b="1" dirty="0"/>
          </a:p>
          <a:p>
            <a:endParaRPr lang="pt-BR" b="1" dirty="0"/>
          </a:p>
          <a:p>
            <a:r>
              <a:rPr lang="pt-BR" b="1" dirty="0"/>
              <a:t>VALOR TOTAL PARA A SUBSTITUIÇÃO: R$ 442.340.000,00</a:t>
            </a:r>
          </a:p>
        </p:txBody>
      </p:sp>
    </p:spTree>
    <p:extLst>
      <p:ext uri="{BB962C8B-B14F-4D97-AF65-F5344CB8AC3E}">
        <p14:creationId xmlns:p14="http://schemas.microsoft.com/office/powerpoint/2010/main" val="35165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91" y="0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00584" y="953534"/>
            <a:ext cx="3443416" cy="180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37073" y="2440802"/>
            <a:ext cx="73917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/>
              <a:t>“Cada decisão tomada aqui dentro </a:t>
            </a:r>
          </a:p>
          <a:p>
            <a:pPr algn="ctr"/>
            <a:r>
              <a:rPr lang="pt-BR" sz="3600" dirty="0"/>
              <a:t>salva vidas lá fora”.</a:t>
            </a:r>
          </a:p>
        </p:txBody>
      </p:sp>
    </p:spTree>
    <p:extLst>
      <p:ext uri="{BB962C8B-B14F-4D97-AF65-F5344CB8AC3E}">
        <p14:creationId xmlns:p14="http://schemas.microsoft.com/office/powerpoint/2010/main" val="8706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73878" y="1035913"/>
            <a:ext cx="3443416" cy="180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3394126" y="2186644"/>
            <a:ext cx="5827964" cy="390881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542" y="2055739"/>
            <a:ext cx="2362273" cy="220587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76226" y="856735"/>
            <a:ext cx="1690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QUEM?</a:t>
            </a:r>
            <a:r>
              <a:rPr lang="pt-BR" sz="3200" dirty="0" smtClean="0"/>
              <a:t> 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628065" y="1471998"/>
            <a:ext cx="36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O Policial Militar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232821" y="2716431"/>
            <a:ext cx="172680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Em operação na Vila Aliança, na Zona Oeste do Rio, policial socorreu colega ferido, carregando o nas costas até um local seguro. O gesto lhe rendeu uma promoção a </a:t>
            </a:r>
            <a:r>
              <a:rPr lang="pt-BR" dirty="0"/>
              <a:t>sargento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779758" y="4421693"/>
            <a:ext cx="145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HERÓIS </a:t>
            </a:r>
          </a:p>
        </p:txBody>
      </p:sp>
    </p:spTree>
    <p:extLst>
      <p:ext uri="{BB962C8B-B14F-4D97-AF65-F5344CB8AC3E}">
        <p14:creationId xmlns:p14="http://schemas.microsoft.com/office/powerpoint/2010/main" val="7616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91" y="8238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680089" y="526390"/>
            <a:ext cx="3443416" cy="180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5" name="Imagem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617254" y="2272022"/>
            <a:ext cx="5400040" cy="348082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016" y="1548713"/>
            <a:ext cx="2893242" cy="3629475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679092" y="1548714"/>
            <a:ext cx="333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-78091" y="617706"/>
            <a:ext cx="5629093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MESMO COM PRODUTIVIDADE ALTÍSSIMA,  </a:t>
            </a:r>
          </a:p>
          <a:p>
            <a:r>
              <a:rPr lang="pt-BR" sz="2000" b="1" dirty="0"/>
              <a:t>CADA OCORRÊNCIA PODE CUSTAR </a:t>
            </a:r>
            <a:r>
              <a:rPr lang="pt-BR" sz="2000" b="1" dirty="0" smtClean="0"/>
              <a:t>VIDAS</a:t>
            </a:r>
            <a:r>
              <a:rPr lang="pt-BR" sz="2000" dirty="0"/>
              <a:t>.</a:t>
            </a:r>
            <a:r>
              <a:rPr lang="pt-BR" sz="2000" dirty="0" smtClean="0"/>
              <a:t>  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1800" dirty="0"/>
              <a:t>O</a:t>
            </a:r>
            <a:r>
              <a:rPr lang="pt-BR" sz="1800" dirty="0" smtClean="0"/>
              <a:t> </a:t>
            </a:r>
            <a:r>
              <a:rPr lang="pt-BR" sz="1800" dirty="0"/>
              <a:t>bom resultado não elimina o risco.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384" y="4750650"/>
            <a:ext cx="2214694" cy="1591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81891" y="594623"/>
            <a:ext cx="160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ONDE?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85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73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73878" y="1035913"/>
            <a:ext cx="3443416" cy="180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87" y="1235676"/>
            <a:ext cx="4596714" cy="48932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709" y="2767913"/>
            <a:ext cx="2933954" cy="336103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-66493" y="650900"/>
            <a:ext cx="5127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ENQUANTO O CRIME RECRUTA NAS REDES, O POLICIAL PRECISA AGIR  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sz="1600" dirty="0" smtClean="0"/>
              <a:t>com </a:t>
            </a:r>
            <a:r>
              <a:rPr lang="pt-BR" sz="1600" dirty="0"/>
              <a:t>as mãos “amarradas” pela lei.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257" y="5805093"/>
            <a:ext cx="2214694" cy="1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91" y="8238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00584" y="953534"/>
            <a:ext cx="3443416" cy="180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8" y="829967"/>
            <a:ext cx="3101609" cy="443522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076" y="724796"/>
            <a:ext cx="5469923" cy="175479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076" y="2479589"/>
            <a:ext cx="5469924" cy="359873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45" y="4833029"/>
            <a:ext cx="2214694" cy="1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46" y="8238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00584" y="953534"/>
            <a:ext cx="3443416" cy="180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206" y="835102"/>
            <a:ext cx="4679092" cy="213927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508" y="3092813"/>
            <a:ext cx="6599492" cy="373028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046" y="1501697"/>
            <a:ext cx="4133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/>
              <a:t>QUEM ENFRENTA GRANADAS E FUZIS TODOS OS DIAS </a:t>
            </a:r>
            <a:r>
              <a:rPr lang="pt-BR" sz="1800" b="1" dirty="0" smtClean="0"/>
              <a:t>APRENDE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sz="1600" dirty="0"/>
              <a:t>que uniforme não é </a:t>
            </a:r>
            <a:r>
              <a:rPr lang="pt-BR" sz="1600" dirty="0" smtClean="0"/>
              <a:t>escudo.</a:t>
            </a:r>
            <a:endParaRPr lang="pt-BR" sz="16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729" y="6562373"/>
            <a:ext cx="2214694" cy="15910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140" y="6562883"/>
            <a:ext cx="1190122" cy="1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" y="0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00584" y="953534"/>
            <a:ext cx="3443416" cy="180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" y="1598141"/>
            <a:ext cx="4186795" cy="41930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014" y="2281881"/>
            <a:ext cx="4425380" cy="381412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625548" y="733260"/>
            <a:ext cx="461104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ENTRE O DEVER DE AGIR  </a:t>
            </a:r>
          </a:p>
          <a:p>
            <a:r>
              <a:rPr lang="pt-BR" sz="2000" b="1" dirty="0"/>
              <a:t>E O LIMITE DA LEI </a:t>
            </a:r>
            <a:endParaRPr lang="pt-BR" sz="1800" dirty="0"/>
          </a:p>
          <a:p>
            <a:pPr>
              <a:lnSpc>
                <a:spcPct val="150000"/>
              </a:lnSpc>
            </a:pPr>
            <a:r>
              <a:rPr lang="pt-BR" sz="1800" dirty="0"/>
              <a:t>o policial caminha em terreno cada vez mais estreito.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991" y="5784497"/>
            <a:ext cx="1269925" cy="9123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931" y="5784496"/>
            <a:ext cx="1269925" cy="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46" y="0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00584" y="953534"/>
            <a:ext cx="3443416" cy="180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991" y="5784497"/>
            <a:ext cx="1269925" cy="9123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931" y="5784496"/>
            <a:ext cx="1269925" cy="912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704" y="953533"/>
            <a:ext cx="5222788" cy="46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46" y="16476"/>
            <a:ext cx="9222091" cy="685800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05CB0-F3CA-4B81-B5BD-7DF37CCC825A}" type="slidenum">
              <a: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67415" y="689987"/>
            <a:ext cx="41765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NEM A FARDA, NEM O COLETE  </a:t>
            </a:r>
          </a:p>
          <a:p>
            <a:r>
              <a:rPr lang="pt-BR" sz="2000" b="1" dirty="0"/>
              <a:t>PROTEGEM DA DOR  </a:t>
            </a:r>
          </a:p>
          <a:p>
            <a:endParaRPr lang="pt-BR" sz="2000" dirty="0"/>
          </a:p>
          <a:p>
            <a:r>
              <a:rPr lang="pt-BR" sz="1800" dirty="0"/>
              <a:t>que se carrega por dentro.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5" y="1836347"/>
            <a:ext cx="4062208" cy="139701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173" y="2938779"/>
            <a:ext cx="5876901" cy="147149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40" y="4120395"/>
            <a:ext cx="4497859" cy="16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258</Words>
  <Application>Microsoft Office PowerPoint</Application>
  <PresentationFormat>Apresentação no Ecrã (4:3)</PresentationFormat>
  <Paragraphs>61</Paragraphs>
  <Slides>15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19" baseType="lpstr">
      <vt:lpstr>Arial</vt:lpstr>
      <vt:lpstr>Calibri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3º SGT PM CONTANI</dc:creator>
  <cp:lastModifiedBy>APAR</cp:lastModifiedBy>
  <cp:revision>114</cp:revision>
  <dcterms:created xsi:type="dcterms:W3CDTF">2025-07-04T13:29:20Z</dcterms:created>
  <dcterms:modified xsi:type="dcterms:W3CDTF">2025-10-21T19:48:37Z</dcterms:modified>
</cp:coreProperties>
</file>