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57" r:id="rId3"/>
    <p:sldId id="268" r:id="rId4"/>
    <p:sldId id="269" r:id="rId5"/>
    <p:sldId id="270" r:id="rId6"/>
    <p:sldId id="276" r:id="rId7"/>
    <p:sldId id="272" r:id="rId8"/>
    <p:sldId id="273" r:id="rId9"/>
    <p:sldId id="274" r:id="rId10"/>
    <p:sldId id="275" r:id="rId11"/>
    <p:sldId id="282" r:id="rId12"/>
    <p:sldId id="278" r:id="rId13"/>
    <p:sldId id="279" r:id="rId14"/>
    <p:sldId id="280" r:id="rId15"/>
    <p:sldId id="281" r:id="rId16"/>
    <p:sldId id="284" r:id="rId17"/>
    <p:sldId id="285" r:id="rId18"/>
    <p:sldId id="283" r:id="rId19"/>
  </p:sldIdLst>
  <p:sldSz cx="9144000" cy="5143500" type="screen16x9"/>
  <p:notesSz cx="5143500" cy="9144000"/>
  <p:defaultTextStyle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9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2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8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35"/>
    <a:srgbClr val="1A3A52"/>
    <a:srgbClr val="D4A574"/>
    <a:srgbClr val="2D5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101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2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9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2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8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1312-2B7F-D89B-9870-878490FD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9E3C7-6308-A95B-35A1-6273A3265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A1F8E-0C91-CE6B-9387-068B7C6CC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608F-C615-CB3E-21F4-117661F45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8E7A9-89F4-0735-EB52-7EE8B49F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1FD19-5522-5BBD-E5CA-0FA994594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C14D-C009-90C3-2479-E7CEE24A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C201-0174-77E5-21A3-ACE3D61AC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3F36-85D2-D7EA-84E9-38190570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3013A-D539-798F-9C1E-4BD7CED72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FB28F-2F96-AD7D-C9E8-E12C8C030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E5486-8D8E-B358-1C22-D3CB9137C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4D80A-EA00-0FA1-88B3-33EC2C47A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B4001-792B-70A2-9934-5A66928F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775D7-C919-B5C8-98FD-AE0CC3056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9702-B1CD-BB46-1AEE-AFC19C459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89F5E-76B7-85ED-6768-FB1E0D55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5C8E7-C0A6-B169-4DBA-A4562A101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3E862-C218-F089-8A7C-2CF9EF5A8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C6EA5-2494-B35D-51AD-699D3AD68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8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DDF4-FE2C-38B6-0F0A-DB8CBD90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F3EC3-87C3-EEA1-C77F-4B3BE3EDC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A8AF1-D188-A88E-E2F7-08F53EC4F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877E6-07EA-A9F4-A189-B0FD64503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7ED65-5D59-F273-18D1-85D98538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DB4AD-FF66-93CB-2403-8480DE4B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9E62D-9F56-E71C-DB06-33A26DB7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F11B-A07D-1058-44B9-9656C6CAF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E639-A116-D90B-7312-6EEA765BE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5DEFB-9BC5-220B-F50A-F984644AF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4A61E-01CF-A225-958F-9D1067695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108EF-D6A3-AB9D-AD17-7C32BD03E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8E7A9-89F4-0735-EB52-7EE8B49F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1FD19-5522-5BBD-E5CA-0FA994594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C14D-C009-90C3-2479-E7CEE24A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C201-0174-77E5-21A3-ACE3D61AC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BAB36-2B81-B4DD-46EE-E9340CD6A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2A1E4-55A4-DF03-717B-5EE1E3032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3A70D-07B2-9DE7-329E-42A16CDDA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10D94-3159-C761-1BD4-38D92DD79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5244-972F-A809-23F0-F7558314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568B2-6AF0-C6EF-1746-C13723AF2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89951-5668-884F-063D-3A113AD8F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05C5F-CFFC-A37C-DAF7-E46895011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F2C9-EC76-C156-D3F5-DE5CE57D2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D7DF5-B4E5-B1E7-75F5-DCC11C760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CD91F-D826-DDE4-0CD5-601CA26A7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814FA-7126-E0F4-2CE5-592FA3F61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DDF4-FE2C-38B6-0F0A-DB8CBD90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F3EC3-87C3-EEA1-C77F-4B3BE3EDC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A8AF1-D188-A88E-E2F7-08F53EC4F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877E6-07EA-A9F4-A189-B0FD64503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7ED65-5D59-F273-18D1-85D98538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DB4AD-FF66-93CB-2403-8480DE4B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9E62D-9F56-E71C-DB06-33A26DB7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F11B-A07D-1058-44B9-9656C6CAF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2734-B6F9-B46C-ECB0-FF64EA6B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FE6D1-0B26-7FE4-AA17-A4C815A1F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F6BEBB-64F5-1A4C-7BC2-7F8A95B11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F594-6399-F229-F710-074554782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04F4B-A463-E7B0-9DFA-5A163700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8B9CF-9A20-C253-0007-26356A18E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92FAE-398C-7713-0269-9227860F3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2987-2D12-3B8D-B815-E7C7AEA2A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E639-A116-D90B-7312-6EEA765BE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5DEFB-9BC5-220B-F50A-F984644AF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4A61E-01CF-A225-958F-9D1067695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108EF-D6A3-AB9D-AD17-7C32BD03E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B4D47-911F-8815-A421-55E16B6A4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85114C7-387B-2812-14A5-F20A29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9144001" cy="51435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0F52970-164D-9682-BBE4-E40133FD2D97}"/>
              </a:ext>
            </a:extLst>
          </p:cNvPr>
          <p:cNvSpPr/>
          <p:nvPr/>
        </p:nvSpPr>
        <p:spPr>
          <a:xfrm>
            <a:off x="7044537" y="-105338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2EBB871-A8A6-C245-7671-0878EF3F6CE9}"/>
              </a:ext>
            </a:extLst>
          </p:cNvPr>
          <p:cNvSpPr/>
          <p:nvPr/>
        </p:nvSpPr>
        <p:spPr>
          <a:xfrm>
            <a:off x="7378322" y="30443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291A6169-137F-CC2D-9C95-C6133B834E0B}"/>
              </a:ext>
            </a:extLst>
          </p:cNvPr>
          <p:cNvSpPr/>
          <p:nvPr/>
        </p:nvSpPr>
        <p:spPr>
          <a:xfrm>
            <a:off x="428624" y="923570"/>
            <a:ext cx="3342262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3600" b="1" kern="0" noProof="0" dirty="0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Projeto de Lei</a:t>
            </a:r>
            <a:endParaRPr lang="pt-BR" sz="3600" noProof="0" dirty="0">
              <a:latin typeface="Montserrat" panose="00000500000000000000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7413B-0C1B-1C46-0FBF-5DF299F0B1A2}"/>
              </a:ext>
            </a:extLst>
          </p:cNvPr>
          <p:cNvSpPr/>
          <p:nvPr/>
        </p:nvSpPr>
        <p:spPr>
          <a:xfrm>
            <a:off x="428631" y="1472188"/>
            <a:ext cx="3121047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3600" b="1" kern="0" noProof="0" dirty="0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nº 2646/2025</a:t>
            </a:r>
            <a:endParaRPr lang="pt-BR" sz="3600" noProof="0" dirty="0">
              <a:latin typeface="Montserrat" panose="00000500000000000000" pitchFamily="2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8351055-04BD-BA51-E244-90A5FEF094CC}"/>
              </a:ext>
            </a:extLst>
          </p:cNvPr>
          <p:cNvSpPr/>
          <p:nvPr/>
        </p:nvSpPr>
        <p:spPr>
          <a:xfrm>
            <a:off x="428626" y="2176191"/>
            <a:ext cx="5913478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576" b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Aplicação de Penas para Líderes de Facções Criminosas</a:t>
            </a:r>
            <a:endParaRPr lang="pt-BR" sz="1576" noProof="0" dirty="0">
              <a:latin typeface="Montserrat" panose="00000500000000000000" pitchFamily="2" charset="0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C3F16AF8-292D-AE46-7794-4CAB623A0E84}"/>
              </a:ext>
            </a:extLst>
          </p:cNvPr>
          <p:cNvSpPr/>
          <p:nvPr/>
        </p:nvSpPr>
        <p:spPr>
          <a:xfrm>
            <a:off x="8686803" y="1107281"/>
            <a:ext cx="28574" cy="1071564"/>
          </a:xfrm>
          <a:prstGeom prst="roundRect">
            <a:avLst/>
          </a:prstGeom>
          <a:solidFill>
            <a:srgbClr val="2D501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8392DFE4-BF4B-DABB-D4B6-A04F8C6A8192}"/>
              </a:ext>
            </a:extLst>
          </p:cNvPr>
          <p:cNvSpPr/>
          <p:nvPr/>
        </p:nvSpPr>
        <p:spPr>
          <a:xfrm>
            <a:off x="8686803" y="2321720"/>
            <a:ext cx="28574" cy="714374"/>
          </a:xfrm>
          <a:prstGeom prst="roundRect">
            <a:avLst/>
          </a:prstGeom>
          <a:solidFill>
            <a:srgbClr val="1A3A52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59A48EED-8027-8720-0DA7-074BED8B4011}"/>
              </a:ext>
            </a:extLst>
          </p:cNvPr>
          <p:cNvSpPr/>
          <p:nvPr/>
        </p:nvSpPr>
        <p:spPr>
          <a:xfrm>
            <a:off x="8686803" y="3178973"/>
            <a:ext cx="28574" cy="857249"/>
          </a:xfrm>
          <a:prstGeom prst="roundRect">
            <a:avLst/>
          </a:prstGeom>
          <a:solidFill>
            <a:srgbClr val="D4A574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A12657E-1FC7-D04B-0C7B-DB9026B03A77}"/>
              </a:ext>
            </a:extLst>
          </p:cNvPr>
          <p:cNvSpPr/>
          <p:nvPr/>
        </p:nvSpPr>
        <p:spPr>
          <a:xfrm>
            <a:off x="-1288110" y="3773755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CB8A450-5C64-BD9B-A868-15801A68E98F}"/>
              </a:ext>
            </a:extLst>
          </p:cNvPr>
          <p:cNvSpPr/>
          <p:nvPr/>
        </p:nvSpPr>
        <p:spPr>
          <a:xfrm>
            <a:off x="376527" y="3256360"/>
            <a:ext cx="3446456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00" b="1" noProof="0" dirty="0">
                <a:solidFill>
                  <a:srgbClr val="A0A0A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GUILHERME DERRITE</a:t>
            </a:r>
            <a:endParaRPr lang="pt-BR" sz="2400" noProof="0" dirty="0"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67883-49AF-4EE1-4747-9B04046F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5" y="4492706"/>
            <a:ext cx="1896902" cy="5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65DBFFAE-EFA3-1FF3-3195-8861B9A33E80}"/>
              </a:ext>
            </a:extLst>
          </p:cNvPr>
          <p:cNvSpPr/>
          <p:nvPr/>
        </p:nvSpPr>
        <p:spPr>
          <a:xfrm>
            <a:off x="3579953" y="4919269"/>
            <a:ext cx="2269852" cy="1692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100" b="1" noProof="0" dirty="0">
                <a:solidFill>
                  <a:srgbClr val="A0A0A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Brasília, 28 de outubro de 2025</a:t>
            </a:r>
            <a:endParaRPr lang="pt-BR" sz="1100" b="1" noProof="0" dirty="0">
              <a:latin typeface="Montserrat" panose="00000500000000000000" pitchFamily="2" charset="0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B3921137-8449-01AD-1DE5-942F2BB4CB4C}"/>
              </a:ext>
            </a:extLst>
          </p:cNvPr>
          <p:cNvSpPr/>
          <p:nvPr/>
        </p:nvSpPr>
        <p:spPr>
          <a:xfrm>
            <a:off x="376527" y="3652504"/>
            <a:ext cx="4110100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576" b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Secretário de Segurança Pública de SP</a:t>
            </a:r>
            <a:endParaRPr lang="pt-BR" sz="1576" noProof="0" dirty="0">
              <a:latin typeface="Montserrat" panose="00000500000000000000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64B044EE-572E-ECE2-CF42-366B8B795C06}"/>
              </a:ext>
            </a:extLst>
          </p:cNvPr>
          <p:cNvSpPr/>
          <p:nvPr/>
        </p:nvSpPr>
        <p:spPr>
          <a:xfrm>
            <a:off x="383781" y="3872290"/>
            <a:ext cx="3121047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576" b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Deputado Federal Licenciado</a:t>
            </a:r>
            <a:endParaRPr lang="pt-BR" sz="1576" noProof="0" dirty="0">
              <a:latin typeface="Montserrat" panose="00000500000000000000" pitchFamily="2" charset="0"/>
            </a:endParaRPr>
          </a:p>
        </p:txBody>
      </p:sp>
      <p:pic>
        <p:nvPicPr>
          <p:cNvPr id="19" name="Imagem 18" descr="Logotipo&#10;&#10;O conteúdo gerado por IA pode estar incorreto.">
            <a:extLst>
              <a:ext uri="{FF2B5EF4-FFF2-40B4-BE49-F238E27FC236}">
                <a16:creationId xmlns:a16="http://schemas.microsoft.com/office/drawing/2014/main" id="{4D8D417C-DA74-D61D-A41C-E9E58F460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55" y="4436634"/>
            <a:ext cx="2951089" cy="7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C2F0-9AA0-A643-8669-C5AEDFF7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673A8FE-11CB-1C65-84D8-A1951795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4" y="-19315"/>
            <a:ext cx="9144001" cy="5162815"/>
          </a:xfrm>
          <a:prstGeom prst="rect">
            <a:avLst/>
          </a:prstGeom>
        </p:spPr>
      </p:pic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8FB88AB2-F6A4-F8CC-6633-F22312598589}"/>
              </a:ext>
            </a:extLst>
          </p:cNvPr>
          <p:cNvCxnSpPr>
            <a:stCxn id="63" idx="1"/>
            <a:endCxn id="86" idx="3"/>
          </p:cNvCxnSpPr>
          <p:nvPr/>
        </p:nvCxnSpPr>
        <p:spPr>
          <a:xfrm>
            <a:off x="298769" y="2140350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7">
            <a:extLst>
              <a:ext uri="{FF2B5EF4-FFF2-40B4-BE49-F238E27FC236}">
                <a16:creationId xmlns:a16="http://schemas.microsoft.com/office/drawing/2014/main" id="{BD628087-F875-6181-A1A2-6D22769A5EA9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81C12875-B155-CEA3-737B-6555C455CE5B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2A025BEF-F7B7-9E3A-C744-57320C642892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54C5909-A415-C4A4-B19F-C9B121498FAB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1DE8E9D9-E520-FC99-5E90-353185FEEB8C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340C1EA0-37D6-A6E2-E535-33C6B16A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EB23F9ED-A6BD-DE4E-2A59-2FB738621FC8}"/>
              </a:ext>
            </a:extLst>
          </p:cNvPr>
          <p:cNvSpPr/>
          <p:nvPr/>
        </p:nvSpPr>
        <p:spPr>
          <a:xfrm>
            <a:off x="5742185" y="271389"/>
            <a:ext cx="2226572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Enzo Wagner Lima Campos</a:t>
            </a:r>
            <a:endParaRPr lang="pt-BR" sz="1200" b="1" noProof="0" dirty="0"/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7797541E-2823-1DF0-7AB0-123AA4CAE897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7" name="Text 9">
            <a:extLst>
              <a:ext uri="{FF2B5EF4-FFF2-40B4-BE49-F238E27FC236}">
                <a16:creationId xmlns:a16="http://schemas.microsoft.com/office/drawing/2014/main" id="{BEFCB851-B93E-3633-2587-C9BEDCFF93C9}"/>
              </a:ext>
            </a:extLst>
          </p:cNvPr>
          <p:cNvSpPr/>
          <p:nvPr/>
        </p:nvSpPr>
        <p:spPr>
          <a:xfrm>
            <a:off x="229350" y="218758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Tráfico de Drogas</a:t>
            </a:r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A6660321-DCB6-94A6-7927-F9E4855F1A6F}"/>
              </a:ext>
            </a:extLst>
          </p:cNvPr>
          <p:cNvSpPr/>
          <p:nvPr/>
        </p:nvSpPr>
        <p:spPr>
          <a:xfrm>
            <a:off x="1918787" y="1709290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A501790F-5684-6BA8-22DB-25B4B32A08F2}"/>
              </a:ext>
            </a:extLst>
          </p:cNvPr>
          <p:cNvSpPr/>
          <p:nvPr/>
        </p:nvSpPr>
        <p:spPr>
          <a:xfrm>
            <a:off x="1841034" y="217520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Tráfico de Drogas</a:t>
            </a:r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5569A577-52CF-734C-A06E-FE47C8A1BB6E}"/>
              </a:ext>
            </a:extLst>
          </p:cNvPr>
          <p:cNvSpPr/>
          <p:nvPr/>
        </p:nvSpPr>
        <p:spPr>
          <a:xfrm>
            <a:off x="229347" y="18723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20/05/2014</a:t>
            </a:r>
          </a:p>
        </p:txBody>
      </p:sp>
      <p:sp>
        <p:nvSpPr>
          <p:cNvPr id="69" name="Text 9">
            <a:extLst>
              <a:ext uri="{FF2B5EF4-FFF2-40B4-BE49-F238E27FC236}">
                <a16:creationId xmlns:a16="http://schemas.microsoft.com/office/drawing/2014/main" id="{8C134A45-5339-4640-FBF8-228E098BF823}"/>
              </a:ext>
            </a:extLst>
          </p:cNvPr>
          <p:cNvSpPr/>
          <p:nvPr/>
        </p:nvSpPr>
        <p:spPr>
          <a:xfrm>
            <a:off x="1819513" y="187196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17/06/2015</a:t>
            </a:r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FF585BF3-157A-65E9-1C33-02294AE9C813}"/>
              </a:ext>
            </a:extLst>
          </p:cNvPr>
          <p:cNvSpPr/>
          <p:nvPr/>
        </p:nvSpPr>
        <p:spPr>
          <a:xfrm>
            <a:off x="3544040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81B8B1DC-DF2F-DB9B-B28F-346E029B95F1}"/>
              </a:ext>
            </a:extLst>
          </p:cNvPr>
          <p:cNvSpPr/>
          <p:nvPr/>
        </p:nvSpPr>
        <p:spPr>
          <a:xfrm>
            <a:off x="3474621" y="218361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</a:p>
        </p:txBody>
      </p:sp>
      <p:sp>
        <p:nvSpPr>
          <p:cNvPr id="79" name="Text 9">
            <a:extLst>
              <a:ext uri="{FF2B5EF4-FFF2-40B4-BE49-F238E27FC236}">
                <a16:creationId xmlns:a16="http://schemas.microsoft.com/office/drawing/2014/main" id="{0D63E3D8-10A4-81E2-C7E7-BD9AC36C7D09}"/>
              </a:ext>
            </a:extLst>
          </p:cNvPr>
          <p:cNvSpPr/>
          <p:nvPr/>
        </p:nvSpPr>
        <p:spPr>
          <a:xfrm>
            <a:off x="3474618" y="186833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06/06/2016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2" name="Shape 2">
            <a:extLst>
              <a:ext uri="{FF2B5EF4-FFF2-40B4-BE49-F238E27FC236}">
                <a16:creationId xmlns:a16="http://schemas.microsoft.com/office/drawing/2014/main" id="{636FC40A-ED3A-926B-BE31-6AACC67CD646}"/>
              </a:ext>
            </a:extLst>
          </p:cNvPr>
          <p:cNvSpPr/>
          <p:nvPr/>
        </p:nvSpPr>
        <p:spPr>
          <a:xfrm>
            <a:off x="5193911" y="1704975"/>
            <a:ext cx="1481180" cy="89554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Text 9">
            <a:extLst>
              <a:ext uri="{FF2B5EF4-FFF2-40B4-BE49-F238E27FC236}">
                <a16:creationId xmlns:a16="http://schemas.microsoft.com/office/drawing/2014/main" id="{FA65BED1-4123-68AF-0FB9-C506A1211589}"/>
              </a:ext>
            </a:extLst>
          </p:cNvPr>
          <p:cNvSpPr/>
          <p:nvPr/>
        </p:nvSpPr>
        <p:spPr>
          <a:xfrm>
            <a:off x="5241162" y="2145504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Receptação</a:t>
            </a:r>
          </a:p>
        </p:txBody>
      </p:sp>
      <p:sp>
        <p:nvSpPr>
          <p:cNvPr id="85" name="Text 9">
            <a:extLst>
              <a:ext uri="{FF2B5EF4-FFF2-40B4-BE49-F238E27FC236}">
                <a16:creationId xmlns:a16="http://schemas.microsoft.com/office/drawing/2014/main" id="{EEDE8135-FEFB-9DC2-E58A-6E707A23D22A}"/>
              </a:ext>
            </a:extLst>
          </p:cNvPr>
          <p:cNvSpPr/>
          <p:nvPr/>
        </p:nvSpPr>
        <p:spPr>
          <a:xfrm>
            <a:off x="5068637" y="187414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13/10/2016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46394FFC-E4BC-725E-A635-1AA5761F0C09}"/>
              </a:ext>
            </a:extLst>
          </p:cNvPr>
          <p:cNvSpPr/>
          <p:nvPr/>
        </p:nvSpPr>
        <p:spPr>
          <a:xfrm>
            <a:off x="6807309" y="1715386"/>
            <a:ext cx="1481180" cy="88513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45C724C9-29F2-BD96-792D-97F80F206A41}"/>
              </a:ext>
            </a:extLst>
          </p:cNvPr>
          <p:cNvSpPr/>
          <p:nvPr/>
        </p:nvSpPr>
        <p:spPr>
          <a:xfrm>
            <a:off x="6682035" y="188455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01/06/2017</a:t>
            </a:r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1A7D5FCE-969B-0E41-29EE-5358C16B3663}"/>
              </a:ext>
            </a:extLst>
          </p:cNvPr>
          <p:cNvSpPr/>
          <p:nvPr/>
        </p:nvSpPr>
        <p:spPr>
          <a:xfrm>
            <a:off x="285281" y="2823749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4" name="Text 9">
            <a:extLst>
              <a:ext uri="{FF2B5EF4-FFF2-40B4-BE49-F238E27FC236}">
                <a16:creationId xmlns:a16="http://schemas.microsoft.com/office/drawing/2014/main" id="{93034F48-0EF1-03E9-BFDD-4057E5D70333}"/>
              </a:ext>
            </a:extLst>
          </p:cNvPr>
          <p:cNvSpPr/>
          <p:nvPr/>
        </p:nvSpPr>
        <p:spPr>
          <a:xfrm>
            <a:off x="354701" y="330820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arma</a:t>
            </a:r>
          </a:p>
        </p:txBody>
      </p:sp>
      <p:sp>
        <p:nvSpPr>
          <p:cNvPr id="95" name="Text 9">
            <a:extLst>
              <a:ext uri="{FF2B5EF4-FFF2-40B4-BE49-F238E27FC236}">
                <a16:creationId xmlns:a16="http://schemas.microsoft.com/office/drawing/2014/main" id="{72326FCE-8F09-FCEF-A020-BFA2F99E83DD}"/>
              </a:ext>
            </a:extLst>
          </p:cNvPr>
          <p:cNvSpPr/>
          <p:nvPr/>
        </p:nvSpPr>
        <p:spPr>
          <a:xfrm>
            <a:off x="554037" y="299201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15/12/2017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97" name="Shape 2">
            <a:extLst>
              <a:ext uri="{FF2B5EF4-FFF2-40B4-BE49-F238E27FC236}">
                <a16:creationId xmlns:a16="http://schemas.microsoft.com/office/drawing/2014/main" id="{E7429E48-2BB2-038E-227F-7593FC0FD444}"/>
              </a:ext>
            </a:extLst>
          </p:cNvPr>
          <p:cNvSpPr/>
          <p:nvPr/>
        </p:nvSpPr>
        <p:spPr>
          <a:xfrm>
            <a:off x="1907737" y="2823329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Text 9">
            <a:extLst>
              <a:ext uri="{FF2B5EF4-FFF2-40B4-BE49-F238E27FC236}">
                <a16:creationId xmlns:a16="http://schemas.microsoft.com/office/drawing/2014/main" id="{5A1004EC-582E-325D-51CB-F2B3FB013F4A}"/>
              </a:ext>
            </a:extLst>
          </p:cNvPr>
          <p:cNvSpPr/>
          <p:nvPr/>
        </p:nvSpPr>
        <p:spPr>
          <a:xfrm>
            <a:off x="1963589" y="318931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Receptação / Resistência / Lesão Corporal</a:t>
            </a:r>
          </a:p>
        </p:txBody>
      </p:sp>
      <p:sp>
        <p:nvSpPr>
          <p:cNvPr id="99" name="Text 9">
            <a:extLst>
              <a:ext uri="{FF2B5EF4-FFF2-40B4-BE49-F238E27FC236}">
                <a16:creationId xmlns:a16="http://schemas.microsoft.com/office/drawing/2014/main" id="{43FBCEB2-B152-D093-D168-5E12C1C722E6}"/>
              </a:ext>
            </a:extLst>
          </p:cNvPr>
          <p:cNvSpPr/>
          <p:nvPr/>
        </p:nvSpPr>
        <p:spPr>
          <a:xfrm>
            <a:off x="2176493" y="2974541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15/08/2018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4" name="Text 9">
            <a:extLst>
              <a:ext uri="{FF2B5EF4-FFF2-40B4-BE49-F238E27FC236}">
                <a16:creationId xmlns:a16="http://schemas.microsoft.com/office/drawing/2014/main" id="{4A9618C4-3530-B94C-35DF-728479F89D7C}"/>
              </a:ext>
            </a:extLst>
          </p:cNvPr>
          <p:cNvSpPr/>
          <p:nvPr/>
        </p:nvSpPr>
        <p:spPr>
          <a:xfrm>
            <a:off x="6789618" y="218942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</a:t>
            </a:r>
            <a:r>
              <a:rPr lang="pt-BR" sz="1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arm</a:t>
            </a: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a / Roubo</a:t>
            </a: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05" name="Shape 2">
            <a:extLst>
              <a:ext uri="{FF2B5EF4-FFF2-40B4-BE49-F238E27FC236}">
                <a16:creationId xmlns:a16="http://schemas.microsoft.com/office/drawing/2014/main" id="{CA4F3CFA-2DDD-A2C6-EC94-977F5AAC44F9}"/>
              </a:ext>
            </a:extLst>
          </p:cNvPr>
          <p:cNvSpPr/>
          <p:nvPr/>
        </p:nvSpPr>
        <p:spPr>
          <a:xfrm>
            <a:off x="3547865" y="2835757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6" name="Text 9">
            <a:extLst>
              <a:ext uri="{FF2B5EF4-FFF2-40B4-BE49-F238E27FC236}">
                <a16:creationId xmlns:a16="http://schemas.microsoft.com/office/drawing/2014/main" id="{E58599A6-0F01-D6C4-BDB1-F8D709EF3F8C}"/>
              </a:ext>
            </a:extLst>
          </p:cNvPr>
          <p:cNvSpPr/>
          <p:nvPr/>
        </p:nvSpPr>
        <p:spPr>
          <a:xfrm>
            <a:off x="3617285" y="332020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</a:t>
            </a:r>
          </a:p>
        </p:txBody>
      </p:sp>
      <p:sp>
        <p:nvSpPr>
          <p:cNvPr id="107" name="Text 9">
            <a:extLst>
              <a:ext uri="{FF2B5EF4-FFF2-40B4-BE49-F238E27FC236}">
                <a16:creationId xmlns:a16="http://schemas.microsoft.com/office/drawing/2014/main" id="{BB33A6AE-563D-E05C-9DC3-D5EE0CDCC7F3}"/>
              </a:ext>
            </a:extLst>
          </p:cNvPr>
          <p:cNvSpPr/>
          <p:nvPr/>
        </p:nvSpPr>
        <p:spPr>
          <a:xfrm>
            <a:off x="3816621" y="3004027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25/09/2019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8" name="Shape 2">
            <a:extLst>
              <a:ext uri="{FF2B5EF4-FFF2-40B4-BE49-F238E27FC236}">
                <a16:creationId xmlns:a16="http://schemas.microsoft.com/office/drawing/2014/main" id="{45D6E2BB-02E5-15E9-94F0-6BBCD5BE513B}"/>
              </a:ext>
            </a:extLst>
          </p:cNvPr>
          <p:cNvSpPr/>
          <p:nvPr/>
        </p:nvSpPr>
        <p:spPr>
          <a:xfrm>
            <a:off x="5200855" y="2835337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9" name="Text 9">
            <a:extLst>
              <a:ext uri="{FF2B5EF4-FFF2-40B4-BE49-F238E27FC236}">
                <a16:creationId xmlns:a16="http://schemas.microsoft.com/office/drawing/2014/main" id="{9238B6D6-2EAF-D53E-E987-D555C506D706}"/>
              </a:ext>
            </a:extLst>
          </p:cNvPr>
          <p:cNvSpPr/>
          <p:nvPr/>
        </p:nvSpPr>
        <p:spPr>
          <a:xfrm>
            <a:off x="5239741" y="330273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arma / Receptação</a:t>
            </a:r>
          </a:p>
        </p:txBody>
      </p:sp>
      <p:sp>
        <p:nvSpPr>
          <p:cNvPr id="110" name="Text 9">
            <a:extLst>
              <a:ext uri="{FF2B5EF4-FFF2-40B4-BE49-F238E27FC236}">
                <a16:creationId xmlns:a16="http://schemas.microsoft.com/office/drawing/2014/main" id="{3B17E143-ED98-D2F6-6A28-D0FCA1C3DDB8}"/>
              </a:ext>
            </a:extLst>
          </p:cNvPr>
          <p:cNvSpPr/>
          <p:nvPr/>
        </p:nvSpPr>
        <p:spPr>
          <a:xfrm>
            <a:off x="5439077" y="298654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27/10/2022</a:t>
            </a:r>
          </a:p>
        </p:txBody>
      </p:sp>
      <p:sp>
        <p:nvSpPr>
          <p:cNvPr id="111" name="Shape 2">
            <a:extLst>
              <a:ext uri="{FF2B5EF4-FFF2-40B4-BE49-F238E27FC236}">
                <a16:creationId xmlns:a16="http://schemas.microsoft.com/office/drawing/2014/main" id="{6F6D6F14-5A23-A5AF-8B00-D42DB74AC5A1}"/>
              </a:ext>
            </a:extLst>
          </p:cNvPr>
          <p:cNvSpPr/>
          <p:nvPr/>
        </p:nvSpPr>
        <p:spPr>
          <a:xfrm>
            <a:off x="6793821" y="2832630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6C50B50F-39C5-7493-63C6-8DE518287FE9}"/>
              </a:ext>
            </a:extLst>
          </p:cNvPr>
          <p:cNvSpPr/>
          <p:nvPr/>
        </p:nvSpPr>
        <p:spPr>
          <a:xfrm>
            <a:off x="6841983" y="330937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Latrocínio</a:t>
            </a:r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20905A1A-BDC3-B0CC-28C6-0F07DDE84091}"/>
              </a:ext>
            </a:extLst>
          </p:cNvPr>
          <p:cNvSpPr/>
          <p:nvPr/>
        </p:nvSpPr>
        <p:spPr>
          <a:xfrm>
            <a:off x="6729255" y="297454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21/09/2024</a:t>
            </a:r>
          </a:p>
        </p:txBody>
      </p:sp>
      <p:sp>
        <p:nvSpPr>
          <p:cNvPr id="127" name="Text 9">
            <a:extLst>
              <a:ext uri="{FF2B5EF4-FFF2-40B4-BE49-F238E27FC236}">
                <a16:creationId xmlns:a16="http://schemas.microsoft.com/office/drawing/2014/main" id="{6CEA95DB-99D4-7708-52D8-5367FBC4EFBA}"/>
              </a:ext>
            </a:extLst>
          </p:cNvPr>
          <p:cNvSpPr/>
          <p:nvPr/>
        </p:nvSpPr>
        <p:spPr>
          <a:xfrm>
            <a:off x="6811454" y="355079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  <a:ea typeface="+mn-ea"/>
              </a:rPr>
              <a:t>PRESO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30D1C7DD-A0F4-4B30-323E-109E77769F5E}"/>
              </a:ext>
            </a:extLst>
          </p:cNvPr>
          <p:cNvCxnSpPr/>
          <p:nvPr/>
        </p:nvCxnSpPr>
        <p:spPr>
          <a:xfrm>
            <a:off x="275720" y="3221382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F43CDDC-16A6-DA77-3126-8761E0C9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007" y="103858"/>
            <a:ext cx="932610" cy="11529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3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2D7E-214F-CA1A-C34E-AFC166C8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541C877-DC28-F19A-EA54-F34C8F23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9144001" cy="5143500"/>
          </a:xfrm>
          <a:prstGeom prst="rect">
            <a:avLst/>
          </a:prstGeom>
        </p:spPr>
      </p:pic>
      <p:pic>
        <p:nvPicPr>
          <p:cNvPr id="1026" name="Picture 2" descr="Santa Cruz de la Sierra na Bolívia - O que fazer e dicas importantes -  Destinos Notáveis">
            <a:extLst>
              <a:ext uri="{FF2B5EF4-FFF2-40B4-BE49-F238E27FC236}">
                <a16:creationId xmlns:a16="http://schemas.microsoft.com/office/drawing/2014/main" id="{1B0A0D04-718B-1948-0AC7-A0B30F05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34" y="477939"/>
            <a:ext cx="5813782" cy="43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>
            <a:extLst>
              <a:ext uri="{FF2B5EF4-FFF2-40B4-BE49-F238E27FC236}">
                <a16:creationId xmlns:a16="http://schemas.microsoft.com/office/drawing/2014/main" id="{DDE06E31-FD0D-5CEE-5F81-6B6B42D268A9}"/>
              </a:ext>
            </a:extLst>
          </p:cNvPr>
          <p:cNvSpPr/>
          <p:nvPr/>
        </p:nvSpPr>
        <p:spPr>
          <a:xfrm>
            <a:off x="1601385" y="477939"/>
            <a:ext cx="5880121" cy="4380912"/>
          </a:xfrm>
          <a:prstGeom prst="rect">
            <a:avLst/>
          </a:prstGeom>
          <a:solidFill>
            <a:srgbClr val="181D3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7F5D6E9-BD08-6A21-233A-F7B04CECB5DF}"/>
              </a:ext>
            </a:extLst>
          </p:cNvPr>
          <p:cNvSpPr/>
          <p:nvPr/>
        </p:nvSpPr>
        <p:spPr>
          <a:xfrm>
            <a:off x="7044537" y="-105338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6AED23B-1ADF-1764-93EF-EFC13EA6B7EB}"/>
              </a:ext>
            </a:extLst>
          </p:cNvPr>
          <p:cNvSpPr/>
          <p:nvPr/>
        </p:nvSpPr>
        <p:spPr>
          <a:xfrm>
            <a:off x="7378322" y="30443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ACAB0655-7DB7-CF85-61AE-05551EAB4180}"/>
              </a:ext>
            </a:extLst>
          </p:cNvPr>
          <p:cNvSpPr/>
          <p:nvPr/>
        </p:nvSpPr>
        <p:spPr>
          <a:xfrm>
            <a:off x="-1288110" y="3773755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1170153-56D6-1346-0DE2-DB0A9A57F34C}"/>
              </a:ext>
            </a:extLst>
          </p:cNvPr>
          <p:cNvSpPr/>
          <p:nvPr/>
        </p:nvSpPr>
        <p:spPr>
          <a:xfrm>
            <a:off x="428624" y="357782"/>
            <a:ext cx="2359620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Enquanto isso</a:t>
            </a:r>
            <a:endParaRPr lang="pt-BR" sz="2476" noProof="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5D6F845E-4C55-35DE-E704-7C44A79A7902}"/>
              </a:ext>
            </a:extLst>
          </p:cNvPr>
          <p:cNvSpPr/>
          <p:nvPr/>
        </p:nvSpPr>
        <p:spPr>
          <a:xfrm>
            <a:off x="428629" y="846536"/>
            <a:ext cx="428625" cy="28574"/>
          </a:xfrm>
          <a:prstGeom prst="roundRect">
            <a:avLst/>
          </a:prstGeom>
          <a:solidFill>
            <a:srgbClr val="D4A574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B0D44A65-2226-D9A1-0E58-DF065CEB04ED}"/>
              </a:ext>
            </a:extLst>
          </p:cNvPr>
          <p:cNvSpPr/>
          <p:nvPr/>
        </p:nvSpPr>
        <p:spPr>
          <a:xfrm>
            <a:off x="428627" y="1125145"/>
            <a:ext cx="2666992" cy="1413010"/>
          </a:xfrm>
          <a:prstGeom prst="rect">
            <a:avLst/>
          </a:prstGeom>
          <a:solidFill>
            <a:srgbClr val="1A3A52">
              <a:alpha val="10000"/>
            </a:srgbClr>
          </a:solidFill>
          <a:ln w="99">
            <a:solidFill>
              <a:srgbClr val="D4A574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E24238D-F1CE-5691-B608-44217F5AE77E}"/>
              </a:ext>
            </a:extLst>
          </p:cNvPr>
          <p:cNvSpPr/>
          <p:nvPr/>
        </p:nvSpPr>
        <p:spPr>
          <a:xfrm>
            <a:off x="499363" y="2201830"/>
            <a:ext cx="3584315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noProof="0" dirty="0">
                <a:solidFill>
                  <a:srgbClr val="FFFFFF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PROCURADOS, EVADIDOS, EGRESSOS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F78B7E9F-EC9F-F1C6-D80A-ECDEF5F2512D}"/>
              </a:ext>
            </a:extLst>
          </p:cNvPr>
          <p:cNvSpPr/>
          <p:nvPr/>
        </p:nvSpPr>
        <p:spPr>
          <a:xfrm>
            <a:off x="3238491" y="1125145"/>
            <a:ext cx="2666992" cy="1413010"/>
          </a:xfrm>
          <a:prstGeom prst="rect">
            <a:avLst/>
          </a:prstGeom>
          <a:solidFill>
            <a:srgbClr val="1A3A52">
              <a:alpha val="10000"/>
            </a:srgbClr>
          </a:solidFill>
          <a:ln w="99">
            <a:solidFill>
              <a:srgbClr val="D4A574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76B5F0B6-2D82-9D5C-FD40-4F1D16D51BA0}"/>
              </a:ext>
            </a:extLst>
          </p:cNvPr>
          <p:cNvSpPr/>
          <p:nvPr/>
        </p:nvSpPr>
        <p:spPr>
          <a:xfrm>
            <a:off x="6048358" y="1125145"/>
            <a:ext cx="2667018" cy="1413010"/>
          </a:xfrm>
          <a:prstGeom prst="rect">
            <a:avLst/>
          </a:prstGeom>
          <a:solidFill>
            <a:srgbClr val="1A3A52">
              <a:alpha val="10000"/>
            </a:srgbClr>
          </a:solidFill>
          <a:ln w="99">
            <a:solidFill>
              <a:srgbClr val="D4A574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E2E45053-76E9-C855-C25E-29B58FF996DB}"/>
              </a:ext>
            </a:extLst>
          </p:cNvPr>
          <p:cNvSpPr/>
          <p:nvPr/>
        </p:nvSpPr>
        <p:spPr>
          <a:xfrm>
            <a:off x="415862" y="3479526"/>
            <a:ext cx="1991321" cy="878290"/>
          </a:xfrm>
          <a:prstGeom prst="rect">
            <a:avLst/>
          </a:prstGeom>
          <a:solidFill>
            <a:srgbClr val="2D5016">
              <a:alpha val="8000"/>
            </a:srgbClr>
          </a:solidFill>
          <a:ln w="99">
            <a:solidFill>
              <a:srgbClr val="D4A574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8B28E83A-BF1C-4426-8311-688F3400D089}"/>
              </a:ext>
            </a:extLst>
          </p:cNvPr>
          <p:cNvSpPr/>
          <p:nvPr/>
        </p:nvSpPr>
        <p:spPr>
          <a:xfrm>
            <a:off x="2506876" y="3480464"/>
            <a:ext cx="1991321" cy="878290"/>
          </a:xfrm>
          <a:prstGeom prst="rect">
            <a:avLst/>
          </a:prstGeom>
          <a:solidFill>
            <a:srgbClr val="2D5016">
              <a:alpha val="8000"/>
            </a:srgbClr>
          </a:solidFill>
          <a:ln w="99">
            <a:solidFill>
              <a:srgbClr val="D4A574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99DC272B-4B45-AE77-BBC5-D4DBC4621CE8}"/>
              </a:ext>
            </a:extLst>
          </p:cNvPr>
          <p:cNvSpPr/>
          <p:nvPr/>
        </p:nvSpPr>
        <p:spPr>
          <a:xfrm>
            <a:off x="4605351" y="3480464"/>
            <a:ext cx="1991321" cy="878290"/>
          </a:xfrm>
          <a:prstGeom prst="rect">
            <a:avLst/>
          </a:prstGeom>
          <a:solidFill>
            <a:srgbClr val="2D5016">
              <a:alpha val="8000"/>
            </a:srgbClr>
          </a:solidFill>
          <a:ln w="99">
            <a:solidFill>
              <a:srgbClr val="D4A574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2" name="Shape 29">
            <a:extLst>
              <a:ext uri="{FF2B5EF4-FFF2-40B4-BE49-F238E27FC236}">
                <a16:creationId xmlns:a16="http://schemas.microsoft.com/office/drawing/2014/main" id="{2714FBF3-5D5E-137E-37DF-CEE3F53AFC5D}"/>
              </a:ext>
            </a:extLst>
          </p:cNvPr>
          <p:cNvSpPr/>
          <p:nvPr/>
        </p:nvSpPr>
        <p:spPr>
          <a:xfrm>
            <a:off x="6703829" y="3480464"/>
            <a:ext cx="1991321" cy="878290"/>
          </a:xfrm>
          <a:prstGeom prst="rect">
            <a:avLst/>
          </a:prstGeom>
          <a:solidFill>
            <a:srgbClr val="2D5016">
              <a:alpha val="8000"/>
            </a:srgbClr>
          </a:solidFill>
          <a:ln w="99">
            <a:solidFill>
              <a:srgbClr val="D4A574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2705387D-A4DF-0D1A-FE47-8EA42723A32E}"/>
              </a:ext>
            </a:extLst>
          </p:cNvPr>
          <p:cNvSpPr/>
          <p:nvPr/>
        </p:nvSpPr>
        <p:spPr>
          <a:xfrm>
            <a:off x="408399" y="4523064"/>
            <a:ext cx="8286750" cy="492919"/>
          </a:xfrm>
          <a:prstGeom prst="rect">
            <a:avLst/>
          </a:prstGeom>
          <a:solidFill>
            <a:srgbClr val="1A3A52">
              <a:alpha val="20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Shape 34">
            <a:extLst>
              <a:ext uri="{FF2B5EF4-FFF2-40B4-BE49-F238E27FC236}">
                <a16:creationId xmlns:a16="http://schemas.microsoft.com/office/drawing/2014/main" id="{CCAE6418-2351-FAEC-54EE-09493E8F47E3}"/>
              </a:ext>
            </a:extLst>
          </p:cNvPr>
          <p:cNvSpPr/>
          <p:nvPr/>
        </p:nvSpPr>
        <p:spPr>
          <a:xfrm>
            <a:off x="408399" y="4523064"/>
            <a:ext cx="28574" cy="492919"/>
          </a:xfrm>
          <a:prstGeom prst="rect">
            <a:avLst/>
          </a:prstGeom>
          <a:solidFill>
            <a:srgbClr val="1A3A52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4" name="Text 41">
            <a:extLst>
              <a:ext uri="{FF2B5EF4-FFF2-40B4-BE49-F238E27FC236}">
                <a16:creationId xmlns:a16="http://schemas.microsoft.com/office/drawing/2014/main" id="{14B18BC6-9189-A66C-E91C-99BD031CFC14}"/>
              </a:ext>
            </a:extLst>
          </p:cNvPr>
          <p:cNvSpPr/>
          <p:nvPr/>
        </p:nvSpPr>
        <p:spPr>
          <a:xfrm>
            <a:off x="326972" y="4643407"/>
            <a:ext cx="8644641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400" b="1" noProof="0" dirty="0">
                <a:solidFill>
                  <a:srgbClr val="00B05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Enquanto o Brasil debate garantias, eles desfrutam da impunidade em território estrangeiro</a:t>
            </a:r>
            <a:endParaRPr lang="pt-BR" sz="1400" b="1" noProof="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Text 43">
            <a:extLst>
              <a:ext uri="{FF2B5EF4-FFF2-40B4-BE49-F238E27FC236}">
                <a16:creationId xmlns:a16="http://schemas.microsoft.com/office/drawing/2014/main" id="{9D0EC158-7E89-6661-88A9-49A5BA94B16F}"/>
              </a:ext>
            </a:extLst>
          </p:cNvPr>
          <p:cNvSpPr/>
          <p:nvPr/>
        </p:nvSpPr>
        <p:spPr>
          <a:xfrm>
            <a:off x="1502925" y="4786018"/>
            <a:ext cx="22442" cy="1045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679" noProof="0" dirty="0">
                <a:solidFill>
                  <a:srgbClr val="E0E0E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endParaRPr lang="pt-BR" sz="679" noProof="0" dirty="0"/>
          </a:p>
        </p:txBody>
      </p:sp>
      <p:sp>
        <p:nvSpPr>
          <p:cNvPr id="50" name="Text 0">
            <a:extLst>
              <a:ext uri="{FF2B5EF4-FFF2-40B4-BE49-F238E27FC236}">
                <a16:creationId xmlns:a16="http://schemas.microsoft.com/office/drawing/2014/main" id="{83F43934-3D33-9404-986D-883F1A9283EE}"/>
              </a:ext>
            </a:extLst>
          </p:cNvPr>
          <p:cNvSpPr/>
          <p:nvPr/>
        </p:nvSpPr>
        <p:spPr>
          <a:xfrm>
            <a:off x="476051" y="1590306"/>
            <a:ext cx="6798336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noProof="0" dirty="0">
                <a:solidFill>
                  <a:schemeClr val="accent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mínimo 19 lideranças do Crime Organizado Brasileiro</a:t>
            </a:r>
          </a:p>
          <a:p>
            <a:r>
              <a:rPr lang="pt-BR" b="1" dirty="0">
                <a:solidFill>
                  <a:schemeClr val="accent4"/>
                </a:solidFill>
                <a:latin typeface="Montserrat" pitchFamily="34" charset="0"/>
              </a:rPr>
              <a:t>Vivem livremente em </a:t>
            </a:r>
            <a:r>
              <a:rPr lang="pt-BR" b="1" dirty="0">
                <a:solidFill>
                  <a:srgbClr val="00B050"/>
                </a:solidFill>
                <a:latin typeface="Montserrat" pitchFamily="34" charset="0"/>
              </a:rPr>
              <a:t>Santa Cruz de </a:t>
            </a:r>
            <a:r>
              <a:rPr lang="pt-BR" b="1" dirty="0" err="1">
                <a:solidFill>
                  <a:srgbClr val="00B050"/>
                </a:solidFill>
                <a:latin typeface="Montserrat" pitchFamily="34" charset="0"/>
              </a:rPr>
              <a:t>la</a:t>
            </a:r>
            <a:r>
              <a:rPr lang="pt-BR" b="1" dirty="0">
                <a:solidFill>
                  <a:srgbClr val="00B050"/>
                </a:solidFill>
                <a:latin typeface="Montserrat" pitchFamily="34" charset="0"/>
              </a:rPr>
              <a:t> </a:t>
            </a:r>
            <a:r>
              <a:rPr lang="pt-BR" b="1" dirty="0" err="1">
                <a:solidFill>
                  <a:srgbClr val="00B050"/>
                </a:solidFill>
                <a:latin typeface="Montserrat" pitchFamily="34" charset="0"/>
              </a:rPr>
              <a:t>Sierra</a:t>
            </a:r>
            <a:r>
              <a:rPr lang="pt-BR" b="1" dirty="0">
                <a:solidFill>
                  <a:schemeClr val="accent4"/>
                </a:solidFill>
                <a:latin typeface="Montserrat" pitchFamily="34" charset="0"/>
              </a:rPr>
              <a:t>, Bolívia</a:t>
            </a:r>
            <a:endParaRPr lang="pt-BR" b="1" noProof="0" dirty="0">
              <a:solidFill>
                <a:schemeClr val="accent4"/>
              </a:solidFill>
            </a:endParaRPr>
          </a:p>
        </p:txBody>
      </p:sp>
      <p:sp>
        <p:nvSpPr>
          <p:cNvPr id="56" name="Text 4">
            <a:extLst>
              <a:ext uri="{FF2B5EF4-FFF2-40B4-BE49-F238E27FC236}">
                <a16:creationId xmlns:a16="http://schemas.microsoft.com/office/drawing/2014/main" id="{922D71AC-54C7-7A2B-0D21-D32E08526E8B}"/>
              </a:ext>
            </a:extLst>
          </p:cNvPr>
          <p:cNvSpPr/>
          <p:nvPr/>
        </p:nvSpPr>
        <p:spPr>
          <a:xfrm>
            <a:off x="547473" y="3072691"/>
            <a:ext cx="4062009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O BRASIL NÃO É UM PAÍS SÉRIO QUANDO: 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57" name="Text 41">
            <a:extLst>
              <a:ext uri="{FF2B5EF4-FFF2-40B4-BE49-F238E27FC236}">
                <a16:creationId xmlns:a16="http://schemas.microsoft.com/office/drawing/2014/main" id="{BCB2A714-7C04-81D7-7D33-D66EB5FC3D90}"/>
              </a:ext>
            </a:extLst>
          </p:cNvPr>
          <p:cNvSpPr/>
          <p:nvPr/>
        </p:nvSpPr>
        <p:spPr>
          <a:xfrm>
            <a:off x="642941" y="3587105"/>
            <a:ext cx="8644641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400" noProof="0" dirty="0">
                <a:solidFill>
                  <a:schemeClr val="bg1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Condena a dezenas de anos, mas liberta em poucos</a:t>
            </a:r>
          </a:p>
          <a:p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Permite que líderes de facções fujam e comandem suas fações de outros países</a:t>
            </a:r>
          </a:p>
          <a:p>
            <a:r>
              <a:rPr lang="pt-BR" sz="1400" noProof="0" dirty="0">
                <a:solidFill>
                  <a:schemeClr val="bg1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Transforma penas em sugestões, não em consequências reais</a:t>
            </a:r>
            <a:endParaRPr lang="pt-BR" sz="1400" noProof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9" name="Gráfico 58" descr="Marca de seleção estrutura de tópicos">
            <a:extLst>
              <a:ext uri="{FF2B5EF4-FFF2-40B4-BE49-F238E27FC236}">
                <a16:creationId xmlns:a16="http://schemas.microsoft.com/office/drawing/2014/main" id="{470D29F8-989A-C5BE-A5AA-4B0EDC5A8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972" y="3745012"/>
            <a:ext cx="326485" cy="326485"/>
          </a:xfrm>
          <a:prstGeom prst="rect">
            <a:avLst/>
          </a:prstGeom>
        </p:spPr>
      </p:pic>
      <p:pic>
        <p:nvPicPr>
          <p:cNvPr id="60" name="Gráfico 59" descr="Marca de seleção estrutura de tópicos">
            <a:extLst>
              <a:ext uri="{FF2B5EF4-FFF2-40B4-BE49-F238E27FC236}">
                <a16:creationId xmlns:a16="http://schemas.microsoft.com/office/drawing/2014/main" id="{580A4777-581A-7E1E-8D34-FF0CC76C9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572" y="3978543"/>
            <a:ext cx="326485" cy="326485"/>
          </a:xfrm>
          <a:prstGeom prst="rect">
            <a:avLst/>
          </a:prstGeom>
        </p:spPr>
      </p:pic>
      <p:pic>
        <p:nvPicPr>
          <p:cNvPr id="61" name="Gráfico 60" descr="Marca de seleção estrutura de tópicos">
            <a:extLst>
              <a:ext uri="{FF2B5EF4-FFF2-40B4-BE49-F238E27FC236}">
                <a16:creationId xmlns:a16="http://schemas.microsoft.com/office/drawing/2014/main" id="{7C0CDD92-A733-F517-E4BA-FCF68AB55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28" y="3530648"/>
            <a:ext cx="326485" cy="3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E8A3A-44FE-90AA-F915-9DFC1AE1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4BB69E2-82E3-B328-8470-E00E25E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E88C68BD-BE25-9D5A-13D9-46D143467C67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FB297F5F-376E-3470-5F28-CD579540BEB8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4C9631D8-B4AD-DAB0-63E3-20E565066EDF}"/>
              </a:ext>
            </a:extLst>
          </p:cNvPr>
          <p:cNvSpPr/>
          <p:nvPr/>
        </p:nvSpPr>
        <p:spPr>
          <a:xfrm>
            <a:off x="428624" y="271389"/>
            <a:ext cx="7179851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Crime Organizado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43141439-2F13-8331-ED67-CDB2C1F92E1B}"/>
              </a:ext>
            </a:extLst>
          </p:cNvPr>
          <p:cNvSpPr/>
          <p:nvPr/>
        </p:nvSpPr>
        <p:spPr>
          <a:xfrm>
            <a:off x="428631" y="9465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3BDB1AA8-1048-5EE6-1530-04F53D2DB6D0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E00C85B6-4807-28F2-E2EA-462D7941E968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C22D4D50-B4EB-5D58-1BA7-FFC755C754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947CBF00-12CE-C2A8-3B9C-97F091780F89}"/>
              </a:ext>
            </a:extLst>
          </p:cNvPr>
          <p:cNvSpPr/>
          <p:nvPr/>
        </p:nvSpPr>
        <p:spPr>
          <a:xfrm>
            <a:off x="6048369" y="3261849"/>
            <a:ext cx="2758769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Montserrat" pitchFamily="34" charset="0"/>
              </a:rPr>
              <a:t>André Oliveira Macedo</a:t>
            </a:r>
            <a:endParaRPr lang="pt-BR" b="1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7D26C7-935C-088B-4F28-B0A1DA76A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" y="1555282"/>
            <a:ext cx="4947223" cy="2496374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CBFD6B2D-8658-5648-DDFD-8DFF473B5965}"/>
              </a:ext>
            </a:extLst>
          </p:cNvPr>
          <p:cNvSpPr/>
          <p:nvPr/>
        </p:nvSpPr>
        <p:spPr>
          <a:xfrm>
            <a:off x="6491599" y="3617112"/>
            <a:ext cx="1872307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Montserrat" pitchFamily="34" charset="0"/>
              </a:rPr>
              <a:t>“André do Rap”</a:t>
            </a:r>
            <a:endParaRPr lang="pt-BR" b="1" noProof="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8956D3B-BB5F-080F-DC28-B1433EF9E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00" y="1470645"/>
            <a:ext cx="1398407" cy="16780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5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E201-6CA7-2DDA-7E09-E371295A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2B6877-248A-2E5D-D76B-C9CD83D3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25" name="Shape 2">
            <a:extLst>
              <a:ext uri="{FF2B5EF4-FFF2-40B4-BE49-F238E27FC236}">
                <a16:creationId xmlns:a16="http://schemas.microsoft.com/office/drawing/2014/main" id="{4E908DC1-EA99-0324-3AAF-8E4172CEB578}"/>
              </a:ext>
            </a:extLst>
          </p:cNvPr>
          <p:cNvSpPr/>
          <p:nvPr/>
        </p:nvSpPr>
        <p:spPr>
          <a:xfrm>
            <a:off x="6770201" y="1658566"/>
            <a:ext cx="1555453" cy="91318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7C45C8DE-A994-E44C-2343-0BC7A9108388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C080C59-3096-3238-FCD2-393DE0E918D6}"/>
              </a:ext>
            </a:extLst>
          </p:cNvPr>
          <p:cNvSpPr/>
          <p:nvPr/>
        </p:nvSpPr>
        <p:spPr>
          <a:xfrm>
            <a:off x="428631" y="5113"/>
            <a:ext cx="4156587" cy="76200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</a:t>
            </a:r>
          </a:p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Crime Organizado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D5C82AB7-A491-3020-5CB1-B3C9790666D9}"/>
              </a:ext>
            </a:extLst>
          </p:cNvPr>
          <p:cNvSpPr/>
          <p:nvPr/>
        </p:nvSpPr>
        <p:spPr>
          <a:xfrm>
            <a:off x="428631" y="8080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751DD79A-E5AF-9A86-B623-29D3E93070DB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73F06B6D-AD2D-61A5-19D6-266B9501BBCF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1E99C386-D0BE-FEA2-62D1-71478188A9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7DBA6B34-443A-E2C7-6FBE-78B138E8A56B}"/>
              </a:ext>
            </a:extLst>
          </p:cNvPr>
          <p:cNvSpPr/>
          <p:nvPr/>
        </p:nvSpPr>
        <p:spPr>
          <a:xfrm>
            <a:off x="6249837" y="199781"/>
            <a:ext cx="147796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André Oliveira Macedo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“André do Rap”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521E1D-E5F3-5388-9573-11EB59B1D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69" y="71215"/>
            <a:ext cx="1093344" cy="13120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42A239B-8BFD-8D31-308F-22FA9A86C6B9}"/>
              </a:ext>
            </a:extLst>
          </p:cNvPr>
          <p:cNvCxnSpPr>
            <a:stCxn id="11" idx="1"/>
            <a:endCxn id="25" idx="3"/>
          </p:cNvCxnSpPr>
          <p:nvPr/>
        </p:nvCxnSpPr>
        <p:spPr>
          <a:xfrm flipV="1">
            <a:off x="298769" y="2115159"/>
            <a:ext cx="8026885" cy="2519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">
            <a:extLst>
              <a:ext uri="{FF2B5EF4-FFF2-40B4-BE49-F238E27FC236}">
                <a16:creationId xmlns:a16="http://schemas.microsoft.com/office/drawing/2014/main" id="{278DE7D8-E013-2E60-D311-5C10AD71F888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7E7BB96F-4A08-765A-E085-311E58CBD7B1}"/>
              </a:ext>
            </a:extLst>
          </p:cNvPr>
          <p:cNvSpPr/>
          <p:nvPr/>
        </p:nvSpPr>
        <p:spPr>
          <a:xfrm>
            <a:off x="229350" y="218758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5EEF3E4E-B777-37E0-9BCE-D081FECAF3D5}"/>
              </a:ext>
            </a:extLst>
          </p:cNvPr>
          <p:cNvSpPr/>
          <p:nvPr/>
        </p:nvSpPr>
        <p:spPr>
          <a:xfrm>
            <a:off x="1918787" y="1709290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6400E9DE-9197-8570-9B6B-19B7C28BE6EA}"/>
              </a:ext>
            </a:extLst>
          </p:cNvPr>
          <p:cNvSpPr/>
          <p:nvPr/>
        </p:nvSpPr>
        <p:spPr>
          <a:xfrm>
            <a:off x="1841034" y="217520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90B5FE26-E3B1-448A-E67A-FC6256F1C631}"/>
              </a:ext>
            </a:extLst>
          </p:cNvPr>
          <p:cNvSpPr/>
          <p:nvPr/>
        </p:nvSpPr>
        <p:spPr>
          <a:xfrm>
            <a:off x="229347" y="18723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19/09/1996</a:t>
            </a: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16C86D64-4A73-6548-674A-074212EB685C}"/>
              </a:ext>
            </a:extLst>
          </p:cNvPr>
          <p:cNvSpPr/>
          <p:nvPr/>
        </p:nvSpPr>
        <p:spPr>
          <a:xfrm>
            <a:off x="1819513" y="187196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09/11//2003</a:t>
            </a: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78DF0581-55DC-32AF-05C2-913205091B65}"/>
              </a:ext>
            </a:extLst>
          </p:cNvPr>
          <p:cNvSpPr/>
          <p:nvPr/>
        </p:nvSpPr>
        <p:spPr>
          <a:xfrm>
            <a:off x="3544040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AFB6266D-6B20-12AD-00F2-40EE3E7DAA20}"/>
              </a:ext>
            </a:extLst>
          </p:cNvPr>
          <p:cNvSpPr/>
          <p:nvPr/>
        </p:nvSpPr>
        <p:spPr>
          <a:xfrm>
            <a:off x="3474621" y="218361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F710F59A-899D-2340-8289-44A76B2CCBE7}"/>
              </a:ext>
            </a:extLst>
          </p:cNvPr>
          <p:cNvSpPr/>
          <p:nvPr/>
        </p:nvSpPr>
        <p:spPr>
          <a:xfrm>
            <a:off x="3474618" y="186833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B435FF37-A6CA-0E8B-2C18-D686BA2E09EA}"/>
              </a:ext>
            </a:extLst>
          </p:cNvPr>
          <p:cNvSpPr/>
          <p:nvPr/>
        </p:nvSpPr>
        <p:spPr>
          <a:xfrm>
            <a:off x="5193911" y="1654750"/>
            <a:ext cx="1481180" cy="91268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06EB8558-180E-83A4-C6AD-DFD0F756F772}"/>
              </a:ext>
            </a:extLst>
          </p:cNvPr>
          <p:cNvSpPr/>
          <p:nvPr/>
        </p:nvSpPr>
        <p:spPr>
          <a:xfrm>
            <a:off x="6824785" y="2218453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Lavagem de Dinheiro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B2F698B5-5845-A753-4187-FA8161D19054}"/>
              </a:ext>
            </a:extLst>
          </p:cNvPr>
          <p:cNvSpPr/>
          <p:nvPr/>
        </p:nvSpPr>
        <p:spPr>
          <a:xfrm>
            <a:off x="6652260" y="187414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13/03/2019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26" name="Shape 2">
            <a:extLst>
              <a:ext uri="{FF2B5EF4-FFF2-40B4-BE49-F238E27FC236}">
                <a16:creationId xmlns:a16="http://schemas.microsoft.com/office/drawing/2014/main" id="{9D4465B8-A338-34F4-2B38-5ADE66276293}"/>
              </a:ext>
            </a:extLst>
          </p:cNvPr>
          <p:cNvSpPr/>
          <p:nvPr/>
        </p:nvSpPr>
        <p:spPr>
          <a:xfrm>
            <a:off x="294995" y="2832630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1CE37A59-16A6-0B32-32CC-587384E6B062}"/>
              </a:ext>
            </a:extLst>
          </p:cNvPr>
          <p:cNvSpPr/>
          <p:nvPr/>
        </p:nvSpPr>
        <p:spPr>
          <a:xfrm>
            <a:off x="1951787" y="2781406"/>
            <a:ext cx="1481180" cy="103764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1698CCB8-47FF-2075-48D7-29631355D70E}"/>
              </a:ext>
            </a:extLst>
          </p:cNvPr>
          <p:cNvSpPr/>
          <p:nvPr/>
        </p:nvSpPr>
        <p:spPr>
          <a:xfrm>
            <a:off x="2007639" y="318941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bg1"/>
                </a:solidFill>
                <a:latin typeface="Montserrat"/>
              </a:rPr>
              <a:t>Concessão de </a:t>
            </a:r>
            <a:r>
              <a:rPr lang="pt-BR" sz="1000" b="1" i="1" dirty="0">
                <a:solidFill>
                  <a:schemeClr val="bg1"/>
                </a:solidFill>
                <a:latin typeface="Montserrat"/>
              </a:rPr>
              <a:t>Habeas Corpus</a:t>
            </a:r>
            <a:endParaRPr lang="pt-BR" sz="1000" b="1" i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CCD2613C-8C7E-4FF6-DCAD-86D2113DFD58}"/>
              </a:ext>
            </a:extLst>
          </p:cNvPr>
          <p:cNvSpPr/>
          <p:nvPr/>
        </p:nvSpPr>
        <p:spPr>
          <a:xfrm>
            <a:off x="2214726" y="2891870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10/10/2020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FB312E00-27C9-6E7C-0F07-A9D6F6917DEB}"/>
              </a:ext>
            </a:extLst>
          </p:cNvPr>
          <p:cNvSpPr/>
          <p:nvPr/>
        </p:nvSpPr>
        <p:spPr>
          <a:xfrm>
            <a:off x="1994735" y="358914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</a:rPr>
              <a:t>SOLTO</a:t>
            </a:r>
            <a:endParaRPr lang="pt-BR" sz="10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ontserrat" pitchFamily="34" charset="0"/>
              <a:ea typeface="+mn-ea"/>
            </a:endParaRP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5826E76-A3C6-3643-62D9-CFADE74863DD}"/>
              </a:ext>
            </a:extLst>
          </p:cNvPr>
          <p:cNvCxnSpPr>
            <a:cxnSpLocks/>
          </p:cNvCxnSpPr>
          <p:nvPr/>
        </p:nvCxnSpPr>
        <p:spPr>
          <a:xfrm>
            <a:off x="275720" y="3221382"/>
            <a:ext cx="3198901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9">
            <a:extLst>
              <a:ext uri="{FF2B5EF4-FFF2-40B4-BE49-F238E27FC236}">
                <a16:creationId xmlns:a16="http://schemas.microsoft.com/office/drawing/2014/main" id="{C3595997-7300-E999-B8AF-F39183C437C6}"/>
              </a:ext>
            </a:extLst>
          </p:cNvPr>
          <p:cNvSpPr/>
          <p:nvPr/>
        </p:nvSpPr>
        <p:spPr>
          <a:xfrm>
            <a:off x="1841034" y="221605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18401A1B-00CC-D00C-9CB3-6D2082130072}"/>
              </a:ext>
            </a:extLst>
          </p:cNvPr>
          <p:cNvSpPr/>
          <p:nvPr/>
        </p:nvSpPr>
        <p:spPr>
          <a:xfrm>
            <a:off x="3441674" y="1808974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28/09/2005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36" name="Text 9">
            <a:extLst>
              <a:ext uri="{FF2B5EF4-FFF2-40B4-BE49-F238E27FC236}">
                <a16:creationId xmlns:a16="http://schemas.microsoft.com/office/drawing/2014/main" id="{B4ED8277-4439-6AD9-91E9-8CF59E056DA9}"/>
              </a:ext>
            </a:extLst>
          </p:cNvPr>
          <p:cNvSpPr/>
          <p:nvPr/>
        </p:nvSpPr>
        <p:spPr>
          <a:xfrm>
            <a:off x="156156" y="2864030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25/03/2019</a:t>
            </a:r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76336490-0BD4-A761-CFD8-50070FCC2E9B}"/>
              </a:ext>
            </a:extLst>
          </p:cNvPr>
          <p:cNvSpPr/>
          <p:nvPr/>
        </p:nvSpPr>
        <p:spPr>
          <a:xfrm>
            <a:off x="362705" y="3235138"/>
            <a:ext cx="1425328" cy="671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OrCrim</a:t>
            </a: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Lavagem de Dinheiro</a:t>
            </a: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38" name="Text 9">
            <a:extLst>
              <a:ext uri="{FF2B5EF4-FFF2-40B4-BE49-F238E27FC236}">
                <a16:creationId xmlns:a16="http://schemas.microsoft.com/office/drawing/2014/main" id="{55069417-13A0-E7AB-6022-9F9F14D17B15}"/>
              </a:ext>
            </a:extLst>
          </p:cNvPr>
          <p:cNvSpPr/>
          <p:nvPr/>
        </p:nvSpPr>
        <p:spPr>
          <a:xfrm>
            <a:off x="5107579" y="218421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E5B48F3D-BD87-DC4E-336E-C025D42BED19}"/>
              </a:ext>
            </a:extLst>
          </p:cNvPr>
          <p:cNvSpPr/>
          <p:nvPr/>
        </p:nvSpPr>
        <p:spPr>
          <a:xfrm>
            <a:off x="5087687" y="167766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2013</a:t>
            </a:r>
            <a:b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</a:b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Inquérito da PF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80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F33EB-76CD-9C5B-DF66-36C6D770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69A5A04-8CE1-C4CD-0B6A-325D5623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0617D7A4-1F01-7A74-6540-F66995BD71BA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8D5BB5B7-9373-1FFB-0124-BB928CEEA042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C196658-E7E9-741B-F053-EC71C769C404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17D6F210-D883-37A4-B7C2-5024634D4EF7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EFDB313D-4C8C-21C7-6A68-17B22736A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C8E35590-A340-B7A3-A9FD-66E02BFC1AD1}"/>
              </a:ext>
            </a:extLst>
          </p:cNvPr>
          <p:cNvSpPr/>
          <p:nvPr/>
        </p:nvSpPr>
        <p:spPr>
          <a:xfrm>
            <a:off x="6605394" y="3207475"/>
            <a:ext cx="2197718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Francisco Antônio</a:t>
            </a:r>
            <a:b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Cesário da Silva</a:t>
            </a:r>
            <a:endParaRPr lang="pt-BR" b="1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E80EB7-66C0-EF21-2B3B-F7BC241A1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052" y="1351349"/>
            <a:ext cx="1384403" cy="18561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349771F-E1B0-E97D-147C-E45D66630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89" y="1282696"/>
            <a:ext cx="4743286" cy="174894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EE7EC4D-855B-BDE5-6D32-DF2120757B2B}"/>
              </a:ext>
            </a:extLst>
          </p:cNvPr>
          <p:cNvSpPr txBox="1"/>
          <p:nvPr/>
        </p:nvSpPr>
        <p:spPr>
          <a:xfrm>
            <a:off x="2804080" y="2774835"/>
            <a:ext cx="2280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noProof="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Noticiado em dezembro de 2019</a:t>
            </a:r>
            <a:r>
              <a:rPr lang="pt-BR" sz="1000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pt-BR" sz="10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88055BF-D394-2D0D-C431-2FA7CB153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88" y="3180514"/>
            <a:ext cx="5205348" cy="901763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E2ADCDDE-BB31-0C8F-11D8-2DD736D4C349}"/>
              </a:ext>
            </a:extLst>
          </p:cNvPr>
          <p:cNvSpPr/>
          <p:nvPr/>
        </p:nvSpPr>
        <p:spPr>
          <a:xfrm>
            <a:off x="428624" y="271389"/>
            <a:ext cx="7179851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Crime Organizado</a:t>
            </a:r>
            <a:endParaRPr lang="pt-BR" sz="2476" noProof="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656552A1-A5F0-DA81-3335-28077C33D151}"/>
              </a:ext>
            </a:extLst>
          </p:cNvPr>
          <p:cNvSpPr/>
          <p:nvPr/>
        </p:nvSpPr>
        <p:spPr>
          <a:xfrm>
            <a:off x="428631" y="9465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667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43D80-2E15-A3BB-E366-6A3617E5E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6FEDF6D-8770-1EED-DAAD-49CFA65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162815"/>
          </a:xfrm>
          <a:prstGeom prst="rect">
            <a:avLst/>
          </a:prstGeom>
        </p:spPr>
      </p:pic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6EF14FB2-3B48-B5E3-0EA4-1876F086A96F}"/>
              </a:ext>
            </a:extLst>
          </p:cNvPr>
          <p:cNvCxnSpPr>
            <a:cxnSpLocks/>
            <a:stCxn id="63" idx="1"/>
            <a:endCxn id="86" idx="3"/>
          </p:cNvCxnSpPr>
          <p:nvPr/>
        </p:nvCxnSpPr>
        <p:spPr>
          <a:xfrm>
            <a:off x="298769" y="2140350"/>
            <a:ext cx="7989720" cy="2134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7">
            <a:extLst>
              <a:ext uri="{FF2B5EF4-FFF2-40B4-BE49-F238E27FC236}">
                <a16:creationId xmlns:a16="http://schemas.microsoft.com/office/drawing/2014/main" id="{5A3CEA59-9818-83F6-3244-5EA72A71C9AE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0CA1232-5837-E210-B28A-FD73FD6E67BD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ABF51519-5796-32D2-F184-363F284EF022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74D8D66A-9E5D-3C7F-3DDB-349EAF71D4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9ABD9C25-F78C-9EC7-DF2A-C5C268961A7A}"/>
              </a:ext>
            </a:extLst>
          </p:cNvPr>
          <p:cNvSpPr/>
          <p:nvPr/>
        </p:nvSpPr>
        <p:spPr>
          <a:xfrm>
            <a:off x="6576794" y="160180"/>
            <a:ext cx="1465145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Francisco Antônio</a:t>
            </a:r>
            <a:b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Cesário da Silva</a:t>
            </a:r>
            <a:b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” Piauí ”</a:t>
            </a:r>
            <a:endParaRPr lang="pt-BR" sz="1200" b="1" dirty="0"/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46160F5C-2706-CA97-5D0E-7C57E6F8651D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7" name="Text 9">
            <a:extLst>
              <a:ext uri="{FF2B5EF4-FFF2-40B4-BE49-F238E27FC236}">
                <a16:creationId xmlns:a16="http://schemas.microsoft.com/office/drawing/2014/main" id="{7CA1A1E9-89FE-2D27-4159-4531F41B4FF7}"/>
              </a:ext>
            </a:extLst>
          </p:cNvPr>
          <p:cNvSpPr/>
          <p:nvPr/>
        </p:nvSpPr>
        <p:spPr>
          <a:xfrm>
            <a:off x="229350" y="218758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Receptação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9F47829E-FDF2-ACFF-054B-DBBD43BE7D28}"/>
              </a:ext>
            </a:extLst>
          </p:cNvPr>
          <p:cNvSpPr/>
          <p:nvPr/>
        </p:nvSpPr>
        <p:spPr>
          <a:xfrm>
            <a:off x="1918787" y="1709290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8DD208F7-3803-970D-30DE-E8CC587FE188}"/>
              </a:ext>
            </a:extLst>
          </p:cNvPr>
          <p:cNvSpPr/>
          <p:nvPr/>
        </p:nvSpPr>
        <p:spPr>
          <a:xfrm>
            <a:off x="1841034" y="217520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Porte de arma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F7F2402B-8921-716E-0A3D-FEB4E8AAC853}"/>
              </a:ext>
            </a:extLst>
          </p:cNvPr>
          <p:cNvSpPr/>
          <p:nvPr/>
        </p:nvSpPr>
        <p:spPr>
          <a:xfrm>
            <a:off x="229347" y="18723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17/03/2000</a:t>
            </a:r>
          </a:p>
        </p:txBody>
      </p:sp>
      <p:sp>
        <p:nvSpPr>
          <p:cNvPr id="69" name="Text 9">
            <a:extLst>
              <a:ext uri="{FF2B5EF4-FFF2-40B4-BE49-F238E27FC236}">
                <a16:creationId xmlns:a16="http://schemas.microsoft.com/office/drawing/2014/main" id="{D0FF7392-DEF9-9A4F-26D1-90E4E1604AB8}"/>
              </a:ext>
            </a:extLst>
          </p:cNvPr>
          <p:cNvSpPr/>
          <p:nvPr/>
        </p:nvSpPr>
        <p:spPr>
          <a:xfrm>
            <a:off x="1819513" y="187196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18/02/2001</a:t>
            </a:r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1672C301-DE94-7049-59B5-AC7603250437}"/>
              </a:ext>
            </a:extLst>
          </p:cNvPr>
          <p:cNvSpPr/>
          <p:nvPr/>
        </p:nvSpPr>
        <p:spPr>
          <a:xfrm>
            <a:off x="3544040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78340894-1D63-F685-237C-7BB6F019A368}"/>
              </a:ext>
            </a:extLst>
          </p:cNvPr>
          <p:cNvSpPr/>
          <p:nvPr/>
        </p:nvSpPr>
        <p:spPr>
          <a:xfrm>
            <a:off x="3474621" y="218361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Furto à Residência</a:t>
            </a:r>
          </a:p>
        </p:txBody>
      </p:sp>
      <p:sp>
        <p:nvSpPr>
          <p:cNvPr id="79" name="Text 9">
            <a:extLst>
              <a:ext uri="{FF2B5EF4-FFF2-40B4-BE49-F238E27FC236}">
                <a16:creationId xmlns:a16="http://schemas.microsoft.com/office/drawing/2014/main" id="{C2410E24-F648-265B-2EE9-B65855046DFF}"/>
              </a:ext>
            </a:extLst>
          </p:cNvPr>
          <p:cNvSpPr/>
          <p:nvPr/>
        </p:nvSpPr>
        <p:spPr>
          <a:xfrm>
            <a:off x="3474618" y="186833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19/06/1999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2" name="Shape 2">
            <a:extLst>
              <a:ext uri="{FF2B5EF4-FFF2-40B4-BE49-F238E27FC236}">
                <a16:creationId xmlns:a16="http://schemas.microsoft.com/office/drawing/2014/main" id="{8006D8BB-2F85-689A-5919-47746468BDE7}"/>
              </a:ext>
            </a:extLst>
          </p:cNvPr>
          <p:cNvSpPr/>
          <p:nvPr/>
        </p:nvSpPr>
        <p:spPr>
          <a:xfrm>
            <a:off x="5193911" y="1704975"/>
            <a:ext cx="1481180" cy="87501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Text 9">
            <a:extLst>
              <a:ext uri="{FF2B5EF4-FFF2-40B4-BE49-F238E27FC236}">
                <a16:creationId xmlns:a16="http://schemas.microsoft.com/office/drawing/2014/main" id="{3BCF49BD-251A-7E6D-6ABC-B404ED64C72B}"/>
              </a:ext>
            </a:extLst>
          </p:cNvPr>
          <p:cNvSpPr/>
          <p:nvPr/>
        </p:nvSpPr>
        <p:spPr>
          <a:xfrm>
            <a:off x="5241162" y="2145504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arma / Homicídio</a:t>
            </a:r>
          </a:p>
        </p:txBody>
      </p:sp>
      <p:sp>
        <p:nvSpPr>
          <p:cNvPr id="85" name="Text 9">
            <a:extLst>
              <a:ext uri="{FF2B5EF4-FFF2-40B4-BE49-F238E27FC236}">
                <a16:creationId xmlns:a16="http://schemas.microsoft.com/office/drawing/2014/main" id="{1C77F48F-562B-36CD-7BCD-B2152115E5D0}"/>
              </a:ext>
            </a:extLst>
          </p:cNvPr>
          <p:cNvSpPr/>
          <p:nvPr/>
        </p:nvSpPr>
        <p:spPr>
          <a:xfrm>
            <a:off x="5068637" y="187414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14/07/2001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537C02CF-0C92-39B0-9949-C22A84A9A2A7}"/>
              </a:ext>
            </a:extLst>
          </p:cNvPr>
          <p:cNvSpPr/>
          <p:nvPr/>
        </p:nvSpPr>
        <p:spPr>
          <a:xfrm>
            <a:off x="6807309" y="1715386"/>
            <a:ext cx="1481180" cy="892620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DB56A588-1BA4-3624-3C80-96AD86D016AA}"/>
              </a:ext>
            </a:extLst>
          </p:cNvPr>
          <p:cNvSpPr/>
          <p:nvPr/>
        </p:nvSpPr>
        <p:spPr>
          <a:xfrm>
            <a:off x="6682035" y="188455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18/07/2001</a:t>
            </a:r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057D85CB-BD92-2A73-1F83-A7885C66B017}"/>
              </a:ext>
            </a:extLst>
          </p:cNvPr>
          <p:cNvSpPr/>
          <p:nvPr/>
        </p:nvSpPr>
        <p:spPr>
          <a:xfrm>
            <a:off x="285281" y="2823749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4" name="Text 9">
            <a:extLst>
              <a:ext uri="{FF2B5EF4-FFF2-40B4-BE49-F238E27FC236}">
                <a16:creationId xmlns:a16="http://schemas.microsoft.com/office/drawing/2014/main" id="{74921237-09FF-072A-DF44-13C3A6498D08}"/>
              </a:ext>
            </a:extLst>
          </p:cNvPr>
          <p:cNvSpPr/>
          <p:nvPr/>
        </p:nvSpPr>
        <p:spPr>
          <a:xfrm>
            <a:off x="323461" y="330820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Porte de arma / Lesão Corporal</a:t>
            </a:r>
          </a:p>
        </p:txBody>
      </p:sp>
      <p:sp>
        <p:nvSpPr>
          <p:cNvPr id="95" name="Text 9">
            <a:extLst>
              <a:ext uri="{FF2B5EF4-FFF2-40B4-BE49-F238E27FC236}">
                <a16:creationId xmlns:a16="http://schemas.microsoft.com/office/drawing/2014/main" id="{658B6345-10D0-F553-4905-CA2399791662}"/>
              </a:ext>
            </a:extLst>
          </p:cNvPr>
          <p:cNvSpPr/>
          <p:nvPr/>
        </p:nvSpPr>
        <p:spPr>
          <a:xfrm>
            <a:off x="554037" y="299201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28/09/2001</a:t>
            </a:r>
          </a:p>
        </p:txBody>
      </p:sp>
      <p:sp>
        <p:nvSpPr>
          <p:cNvPr id="97" name="Shape 2">
            <a:extLst>
              <a:ext uri="{FF2B5EF4-FFF2-40B4-BE49-F238E27FC236}">
                <a16:creationId xmlns:a16="http://schemas.microsoft.com/office/drawing/2014/main" id="{923E525C-73BF-13F5-7703-45B20455F94E}"/>
              </a:ext>
            </a:extLst>
          </p:cNvPr>
          <p:cNvSpPr/>
          <p:nvPr/>
        </p:nvSpPr>
        <p:spPr>
          <a:xfrm>
            <a:off x="1907737" y="2823329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Text 9">
            <a:extLst>
              <a:ext uri="{FF2B5EF4-FFF2-40B4-BE49-F238E27FC236}">
                <a16:creationId xmlns:a16="http://schemas.microsoft.com/office/drawing/2014/main" id="{6AD9B2D2-AB70-9E0B-174F-BEA8D483E870}"/>
              </a:ext>
            </a:extLst>
          </p:cNvPr>
          <p:cNvSpPr/>
          <p:nvPr/>
        </p:nvSpPr>
        <p:spPr>
          <a:xfrm>
            <a:off x="1977157" y="3290722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Associação / Receptação /  Porte de arma</a:t>
            </a:r>
          </a:p>
        </p:txBody>
      </p:sp>
      <p:sp>
        <p:nvSpPr>
          <p:cNvPr id="99" name="Text 9">
            <a:extLst>
              <a:ext uri="{FF2B5EF4-FFF2-40B4-BE49-F238E27FC236}">
                <a16:creationId xmlns:a16="http://schemas.microsoft.com/office/drawing/2014/main" id="{64C9D596-5648-8BDD-C660-DF7CB0B52B9C}"/>
              </a:ext>
            </a:extLst>
          </p:cNvPr>
          <p:cNvSpPr/>
          <p:nvPr/>
        </p:nvSpPr>
        <p:spPr>
          <a:xfrm>
            <a:off x="2176493" y="2974541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04/03/2002</a:t>
            </a:r>
          </a:p>
        </p:txBody>
      </p:sp>
      <p:sp>
        <p:nvSpPr>
          <p:cNvPr id="104" name="Text 9">
            <a:extLst>
              <a:ext uri="{FF2B5EF4-FFF2-40B4-BE49-F238E27FC236}">
                <a16:creationId xmlns:a16="http://schemas.microsoft.com/office/drawing/2014/main" id="{D5F17AD4-3F3C-3905-BA9D-A80DAA93FFD4}"/>
              </a:ext>
            </a:extLst>
          </p:cNvPr>
          <p:cNvSpPr/>
          <p:nvPr/>
        </p:nvSpPr>
        <p:spPr>
          <a:xfrm>
            <a:off x="6789618" y="218942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Associação / Sequestro</a:t>
            </a:r>
          </a:p>
        </p:txBody>
      </p:sp>
      <p:sp>
        <p:nvSpPr>
          <p:cNvPr id="105" name="Shape 2">
            <a:extLst>
              <a:ext uri="{FF2B5EF4-FFF2-40B4-BE49-F238E27FC236}">
                <a16:creationId xmlns:a16="http://schemas.microsoft.com/office/drawing/2014/main" id="{A8295FF2-1886-4ED6-FCB9-B523561B7790}"/>
              </a:ext>
            </a:extLst>
          </p:cNvPr>
          <p:cNvSpPr/>
          <p:nvPr/>
        </p:nvSpPr>
        <p:spPr>
          <a:xfrm>
            <a:off x="3547865" y="2835757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6" name="Text 9">
            <a:extLst>
              <a:ext uri="{FF2B5EF4-FFF2-40B4-BE49-F238E27FC236}">
                <a16:creationId xmlns:a16="http://schemas.microsoft.com/office/drawing/2014/main" id="{7446932A-BC3E-BC2F-82E4-5BB675E8DC88}"/>
              </a:ext>
            </a:extLst>
          </p:cNvPr>
          <p:cNvSpPr/>
          <p:nvPr/>
        </p:nvSpPr>
        <p:spPr>
          <a:xfrm>
            <a:off x="3617285" y="332020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Homicídio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</a:endParaRPr>
          </a:p>
        </p:txBody>
      </p:sp>
      <p:sp>
        <p:nvSpPr>
          <p:cNvPr id="107" name="Text 9">
            <a:extLst>
              <a:ext uri="{FF2B5EF4-FFF2-40B4-BE49-F238E27FC236}">
                <a16:creationId xmlns:a16="http://schemas.microsoft.com/office/drawing/2014/main" id="{B76396F6-A48F-67E7-AE36-0C50A89B8F84}"/>
              </a:ext>
            </a:extLst>
          </p:cNvPr>
          <p:cNvSpPr/>
          <p:nvPr/>
        </p:nvSpPr>
        <p:spPr>
          <a:xfrm>
            <a:off x="3816621" y="3004027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12/05/2006</a:t>
            </a:r>
          </a:p>
        </p:txBody>
      </p:sp>
      <p:sp>
        <p:nvSpPr>
          <p:cNvPr id="108" name="Shape 2">
            <a:extLst>
              <a:ext uri="{FF2B5EF4-FFF2-40B4-BE49-F238E27FC236}">
                <a16:creationId xmlns:a16="http://schemas.microsoft.com/office/drawing/2014/main" id="{8A35AFFE-AC13-C5F0-DD53-5DD64A737D9E}"/>
              </a:ext>
            </a:extLst>
          </p:cNvPr>
          <p:cNvSpPr/>
          <p:nvPr/>
        </p:nvSpPr>
        <p:spPr>
          <a:xfrm>
            <a:off x="5200855" y="2835337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9" name="Text 9">
            <a:extLst>
              <a:ext uri="{FF2B5EF4-FFF2-40B4-BE49-F238E27FC236}">
                <a16:creationId xmlns:a16="http://schemas.microsoft.com/office/drawing/2014/main" id="{07BF3EF6-53DC-CCF4-973D-8D016D00B5CC}"/>
              </a:ext>
            </a:extLst>
          </p:cNvPr>
          <p:cNvSpPr/>
          <p:nvPr/>
        </p:nvSpPr>
        <p:spPr>
          <a:xfrm>
            <a:off x="5239741" y="330273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Homicídio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</a:endParaRPr>
          </a:p>
        </p:txBody>
      </p:sp>
      <p:sp>
        <p:nvSpPr>
          <p:cNvPr id="110" name="Text 9">
            <a:extLst>
              <a:ext uri="{FF2B5EF4-FFF2-40B4-BE49-F238E27FC236}">
                <a16:creationId xmlns:a16="http://schemas.microsoft.com/office/drawing/2014/main" id="{C63A7356-E0C8-11FF-1A75-722C035FB1D3}"/>
              </a:ext>
            </a:extLst>
          </p:cNvPr>
          <p:cNvSpPr/>
          <p:nvPr/>
        </p:nvSpPr>
        <p:spPr>
          <a:xfrm>
            <a:off x="5439077" y="298654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16/0</a:t>
            </a: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4</a:t>
            </a: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/2008</a:t>
            </a:r>
          </a:p>
        </p:txBody>
      </p:sp>
      <p:sp>
        <p:nvSpPr>
          <p:cNvPr id="111" name="Shape 2">
            <a:extLst>
              <a:ext uri="{FF2B5EF4-FFF2-40B4-BE49-F238E27FC236}">
                <a16:creationId xmlns:a16="http://schemas.microsoft.com/office/drawing/2014/main" id="{DB384B58-CBDA-48CE-B8E1-E64A7FED7AE7}"/>
              </a:ext>
            </a:extLst>
          </p:cNvPr>
          <p:cNvSpPr/>
          <p:nvPr/>
        </p:nvSpPr>
        <p:spPr>
          <a:xfrm>
            <a:off x="6793821" y="2832630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F29EA2C9-A9D7-D09A-C675-17FD6875C953}"/>
              </a:ext>
            </a:extLst>
          </p:cNvPr>
          <p:cNvSpPr/>
          <p:nvPr/>
        </p:nvSpPr>
        <p:spPr>
          <a:xfrm>
            <a:off x="6841983" y="330937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Falsidade Ideológica</a:t>
            </a:r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DDA21934-6829-9A2E-1695-5976F29F759F}"/>
              </a:ext>
            </a:extLst>
          </p:cNvPr>
          <p:cNvSpPr/>
          <p:nvPr/>
        </p:nvSpPr>
        <p:spPr>
          <a:xfrm>
            <a:off x="6729255" y="297454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18/08/2008</a:t>
            </a:r>
          </a:p>
        </p:txBody>
      </p:sp>
      <p:sp>
        <p:nvSpPr>
          <p:cNvPr id="114" name="Shape 2">
            <a:extLst>
              <a:ext uri="{FF2B5EF4-FFF2-40B4-BE49-F238E27FC236}">
                <a16:creationId xmlns:a16="http://schemas.microsoft.com/office/drawing/2014/main" id="{DDFEDFCD-1F77-F0DF-55E8-3BA03D4BFB29}"/>
              </a:ext>
            </a:extLst>
          </p:cNvPr>
          <p:cNvSpPr/>
          <p:nvPr/>
        </p:nvSpPr>
        <p:spPr>
          <a:xfrm>
            <a:off x="298769" y="3927180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8" name="Text 9">
            <a:extLst>
              <a:ext uri="{FF2B5EF4-FFF2-40B4-BE49-F238E27FC236}">
                <a16:creationId xmlns:a16="http://schemas.microsoft.com/office/drawing/2014/main" id="{C2EF49BE-CE61-AF2B-09E2-C62731CDB750}"/>
              </a:ext>
            </a:extLst>
          </p:cNvPr>
          <p:cNvSpPr/>
          <p:nvPr/>
        </p:nvSpPr>
        <p:spPr>
          <a:xfrm>
            <a:off x="1990645" y="4394153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9" name="Text 9">
            <a:extLst>
              <a:ext uri="{FF2B5EF4-FFF2-40B4-BE49-F238E27FC236}">
                <a16:creationId xmlns:a16="http://schemas.microsoft.com/office/drawing/2014/main" id="{48123D57-0D53-369B-BD97-904B711D9083}"/>
              </a:ext>
            </a:extLst>
          </p:cNvPr>
          <p:cNvSpPr/>
          <p:nvPr/>
        </p:nvSpPr>
        <p:spPr>
          <a:xfrm>
            <a:off x="2189981" y="4077972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21" name="Text 9">
            <a:extLst>
              <a:ext uri="{FF2B5EF4-FFF2-40B4-BE49-F238E27FC236}">
                <a16:creationId xmlns:a16="http://schemas.microsoft.com/office/drawing/2014/main" id="{DD2791DD-7557-D66C-28CE-506C5FEDEC15}"/>
              </a:ext>
            </a:extLst>
          </p:cNvPr>
          <p:cNvSpPr/>
          <p:nvPr/>
        </p:nvSpPr>
        <p:spPr>
          <a:xfrm>
            <a:off x="3630773" y="442363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22" name="Text 9">
            <a:extLst>
              <a:ext uri="{FF2B5EF4-FFF2-40B4-BE49-F238E27FC236}">
                <a16:creationId xmlns:a16="http://schemas.microsoft.com/office/drawing/2014/main" id="{1CF7A649-D813-92A9-16B9-8CDD48CD33BF}"/>
              </a:ext>
            </a:extLst>
          </p:cNvPr>
          <p:cNvSpPr/>
          <p:nvPr/>
        </p:nvSpPr>
        <p:spPr>
          <a:xfrm>
            <a:off x="3830109" y="4107458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24" name="Text 9">
            <a:extLst>
              <a:ext uri="{FF2B5EF4-FFF2-40B4-BE49-F238E27FC236}">
                <a16:creationId xmlns:a16="http://schemas.microsoft.com/office/drawing/2014/main" id="{9393A93E-E2B1-85AD-2000-40637211088C}"/>
              </a:ext>
            </a:extLst>
          </p:cNvPr>
          <p:cNvSpPr/>
          <p:nvPr/>
        </p:nvSpPr>
        <p:spPr>
          <a:xfrm>
            <a:off x="5253229" y="440616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25" name="Text 9">
            <a:extLst>
              <a:ext uri="{FF2B5EF4-FFF2-40B4-BE49-F238E27FC236}">
                <a16:creationId xmlns:a16="http://schemas.microsoft.com/office/drawing/2014/main" id="{F6ADB81E-C417-FC9E-FA35-FE9F35431F6F}"/>
              </a:ext>
            </a:extLst>
          </p:cNvPr>
          <p:cNvSpPr/>
          <p:nvPr/>
        </p:nvSpPr>
        <p:spPr>
          <a:xfrm>
            <a:off x="5452565" y="4089980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70D336BC-4F24-4761-6C4B-F1A0ACCC8FE2}"/>
              </a:ext>
            </a:extLst>
          </p:cNvPr>
          <p:cNvCxnSpPr/>
          <p:nvPr/>
        </p:nvCxnSpPr>
        <p:spPr>
          <a:xfrm>
            <a:off x="275720" y="3221382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023ABA6B-3769-9EDC-A883-D26AD9684185}"/>
              </a:ext>
            </a:extLst>
          </p:cNvPr>
          <p:cNvCxnSpPr>
            <a:cxnSpLocks/>
          </p:cNvCxnSpPr>
          <p:nvPr/>
        </p:nvCxnSpPr>
        <p:spPr>
          <a:xfrm>
            <a:off x="307079" y="4347535"/>
            <a:ext cx="147287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2B7D0D4-5D7D-0C57-7971-B50816D7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489" y="22914"/>
            <a:ext cx="840524" cy="11269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9">
            <a:extLst>
              <a:ext uri="{FF2B5EF4-FFF2-40B4-BE49-F238E27FC236}">
                <a16:creationId xmlns:a16="http://schemas.microsoft.com/office/drawing/2014/main" id="{7CAB7055-4CDE-A225-B5E5-D6443ACBB48B}"/>
              </a:ext>
            </a:extLst>
          </p:cNvPr>
          <p:cNvSpPr/>
          <p:nvPr/>
        </p:nvSpPr>
        <p:spPr>
          <a:xfrm>
            <a:off x="303596" y="450158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  <a:ea typeface="+mn-ea"/>
              </a:rPr>
              <a:t>Em Liberdade</a:t>
            </a:r>
          </a:p>
        </p:txBody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A83D0635-6892-E09C-34A0-C64FD9585399}"/>
              </a:ext>
            </a:extLst>
          </p:cNvPr>
          <p:cNvSpPr/>
          <p:nvPr/>
        </p:nvSpPr>
        <p:spPr>
          <a:xfrm>
            <a:off x="196917" y="40480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09/09/2021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E44BECFF-4841-CA05-C55B-70F69FA40DA8}"/>
              </a:ext>
            </a:extLst>
          </p:cNvPr>
          <p:cNvSpPr/>
          <p:nvPr/>
        </p:nvSpPr>
        <p:spPr>
          <a:xfrm>
            <a:off x="428631" y="5113"/>
            <a:ext cx="4156587" cy="76200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</a:t>
            </a:r>
          </a:p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Crime Organizado</a:t>
            </a:r>
            <a:endParaRPr lang="pt-BR" sz="2476" noProof="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596696A6-1F60-43F4-8C03-5C5A70F55AB6}"/>
              </a:ext>
            </a:extLst>
          </p:cNvPr>
          <p:cNvSpPr/>
          <p:nvPr/>
        </p:nvSpPr>
        <p:spPr>
          <a:xfrm>
            <a:off x="428631" y="8080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19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DB166-7B63-44F8-5BA9-41A3C703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7B07772-23A2-67B1-DF77-066FF172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19315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01C24746-B200-0A64-C7ED-AD03023BF4AE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ECE36F2E-1240-4DEF-A17D-0140A83B02D7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C0A8EA9-D790-6164-5031-2A8BEF20119A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47281E4-5B2E-1575-C7CF-03A608529F04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7A4148C9-ABD8-3B0E-3788-89055B67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B57A4F23-D3CE-A677-AA3B-B748732ABF5D}"/>
              </a:ext>
            </a:extLst>
          </p:cNvPr>
          <p:cNvSpPr/>
          <p:nvPr/>
        </p:nvSpPr>
        <p:spPr>
          <a:xfrm>
            <a:off x="6374230" y="2821172"/>
            <a:ext cx="2479292" cy="8309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</a:rPr>
              <a:t>Pedro Luiz da Silva Moraes</a:t>
            </a:r>
            <a:br>
              <a:rPr lang="pt-BR" b="1" noProof="0" dirty="0">
                <a:solidFill>
                  <a:srgbClr val="FFFFFF"/>
                </a:solidFill>
                <a:latin typeface="Montserrat" pitchFamily="34" charset="0"/>
              </a:rPr>
            </a:br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</a:rPr>
              <a:t>“ Chacal ”</a:t>
            </a:r>
            <a:endParaRPr lang="pt-BR" b="1" noProof="0" dirty="0"/>
          </a:p>
        </p:txBody>
      </p:sp>
      <p:pic>
        <p:nvPicPr>
          <p:cNvPr id="15" name="Imagem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982177" y="1161460"/>
            <a:ext cx="1263399" cy="16597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F402D0-60F9-4F90-0CC5-738093292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" y="1447417"/>
            <a:ext cx="5606078" cy="2375810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CB185F24-A7F3-B4C5-CE2B-2E138FDE41BC}"/>
              </a:ext>
            </a:extLst>
          </p:cNvPr>
          <p:cNvSpPr/>
          <p:nvPr/>
        </p:nvSpPr>
        <p:spPr>
          <a:xfrm>
            <a:off x="428624" y="271389"/>
            <a:ext cx="7179851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Crime Organizado</a:t>
            </a:r>
            <a:endParaRPr lang="pt-BR" sz="2476" noProof="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0FDFF077-F175-5D1F-F731-B25075C66BDC}"/>
              </a:ext>
            </a:extLst>
          </p:cNvPr>
          <p:cNvSpPr/>
          <p:nvPr/>
        </p:nvSpPr>
        <p:spPr>
          <a:xfrm>
            <a:off x="428631" y="9465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06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C2F0-9AA0-A643-8669-C5AEDFF7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673A8FE-11CB-1C65-84D8-A1951795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19315"/>
            <a:ext cx="9144001" cy="5162815"/>
          </a:xfrm>
          <a:prstGeom prst="rect">
            <a:avLst/>
          </a:prstGeom>
        </p:spPr>
      </p:pic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8FB88AB2-F6A4-F8CC-6633-F22312598589}"/>
              </a:ext>
            </a:extLst>
          </p:cNvPr>
          <p:cNvCxnSpPr>
            <a:stCxn id="63" idx="1"/>
            <a:endCxn id="86" idx="3"/>
          </p:cNvCxnSpPr>
          <p:nvPr/>
        </p:nvCxnSpPr>
        <p:spPr>
          <a:xfrm>
            <a:off x="298769" y="2140350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7">
            <a:extLst>
              <a:ext uri="{FF2B5EF4-FFF2-40B4-BE49-F238E27FC236}">
                <a16:creationId xmlns:a16="http://schemas.microsoft.com/office/drawing/2014/main" id="{BD628087-F875-6181-A1A2-6D22769A5EA9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54C5909-A415-C4A4-B19F-C9B121498FAB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1DE8E9D9-E520-FC99-5E90-353185FEEB8C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340C1EA0-37D6-A6E2-E535-33C6B16A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EB23F9ED-A6BD-DE4E-2A59-2FB738621FC8}"/>
              </a:ext>
            </a:extLst>
          </p:cNvPr>
          <p:cNvSpPr/>
          <p:nvPr/>
        </p:nvSpPr>
        <p:spPr>
          <a:xfrm>
            <a:off x="6665069" y="98047"/>
            <a:ext cx="1141338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</a:rPr>
              <a:t>Pedro Luiz da </a:t>
            </a:r>
            <a:b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</a:rPr>
            </a:br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</a:rPr>
              <a:t>Silva Moraes</a:t>
            </a:r>
            <a:b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</a:rPr>
            </a:br>
            <a:r>
              <a:rPr lang="pt-BR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</a:rPr>
              <a:t>“ Chacal “</a:t>
            </a:r>
            <a:endParaRPr lang="pt-BR" sz="1200" b="1" noProof="0" dirty="0"/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7797541E-2823-1DF0-7AB0-123AA4CAE897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A6660321-DCB6-94A6-7927-F9E4855F1A6F}"/>
              </a:ext>
            </a:extLst>
          </p:cNvPr>
          <p:cNvSpPr/>
          <p:nvPr/>
        </p:nvSpPr>
        <p:spPr>
          <a:xfrm>
            <a:off x="1847734" y="1696601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FF585BF3-157A-65E9-1C33-02294AE9C813}"/>
              </a:ext>
            </a:extLst>
          </p:cNvPr>
          <p:cNvSpPr/>
          <p:nvPr/>
        </p:nvSpPr>
        <p:spPr>
          <a:xfrm>
            <a:off x="3544040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2" name="Shape 2">
            <a:extLst>
              <a:ext uri="{FF2B5EF4-FFF2-40B4-BE49-F238E27FC236}">
                <a16:creationId xmlns:a16="http://schemas.microsoft.com/office/drawing/2014/main" id="{636FC40A-ED3A-926B-BE31-6AACC67CD646}"/>
              </a:ext>
            </a:extLst>
          </p:cNvPr>
          <p:cNvSpPr/>
          <p:nvPr/>
        </p:nvSpPr>
        <p:spPr>
          <a:xfrm>
            <a:off x="5193911" y="1704975"/>
            <a:ext cx="1481180" cy="89554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Text 9">
            <a:extLst>
              <a:ext uri="{FF2B5EF4-FFF2-40B4-BE49-F238E27FC236}">
                <a16:creationId xmlns:a16="http://schemas.microsoft.com/office/drawing/2014/main" id="{FA65BED1-4123-68AF-0FB9-C506A1211589}"/>
              </a:ext>
            </a:extLst>
          </p:cNvPr>
          <p:cNvSpPr/>
          <p:nvPr/>
        </p:nvSpPr>
        <p:spPr>
          <a:xfrm>
            <a:off x="5200855" y="2208063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46394FFC-E4BC-725E-A635-1AA5761F0C09}"/>
              </a:ext>
            </a:extLst>
          </p:cNvPr>
          <p:cNvSpPr/>
          <p:nvPr/>
        </p:nvSpPr>
        <p:spPr>
          <a:xfrm>
            <a:off x="6807309" y="1715386"/>
            <a:ext cx="1481180" cy="88513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45C724C9-29F2-BD96-792D-97F80F206A41}"/>
              </a:ext>
            </a:extLst>
          </p:cNvPr>
          <p:cNvSpPr/>
          <p:nvPr/>
        </p:nvSpPr>
        <p:spPr>
          <a:xfrm>
            <a:off x="6714108" y="178563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20/04/1990</a:t>
            </a:r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1A7D5FCE-969B-0E41-29EE-5358C16B3663}"/>
              </a:ext>
            </a:extLst>
          </p:cNvPr>
          <p:cNvSpPr/>
          <p:nvPr/>
        </p:nvSpPr>
        <p:spPr>
          <a:xfrm>
            <a:off x="285281" y="2823749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4" name="Text 9">
            <a:extLst>
              <a:ext uri="{FF2B5EF4-FFF2-40B4-BE49-F238E27FC236}">
                <a16:creationId xmlns:a16="http://schemas.microsoft.com/office/drawing/2014/main" id="{93034F48-0EF1-03E9-BFDD-4057E5D70333}"/>
              </a:ext>
            </a:extLst>
          </p:cNvPr>
          <p:cNvSpPr/>
          <p:nvPr/>
        </p:nvSpPr>
        <p:spPr>
          <a:xfrm>
            <a:off x="354701" y="330820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95" name="Text 9">
            <a:extLst>
              <a:ext uri="{FF2B5EF4-FFF2-40B4-BE49-F238E27FC236}">
                <a16:creationId xmlns:a16="http://schemas.microsoft.com/office/drawing/2014/main" id="{72326FCE-8F09-FCEF-A020-BFA2F99E83DD}"/>
              </a:ext>
            </a:extLst>
          </p:cNvPr>
          <p:cNvSpPr/>
          <p:nvPr/>
        </p:nvSpPr>
        <p:spPr>
          <a:xfrm>
            <a:off x="554037" y="299201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97" name="Shape 2">
            <a:extLst>
              <a:ext uri="{FF2B5EF4-FFF2-40B4-BE49-F238E27FC236}">
                <a16:creationId xmlns:a16="http://schemas.microsoft.com/office/drawing/2014/main" id="{E7429E48-2BB2-038E-227F-7593FC0FD444}"/>
              </a:ext>
            </a:extLst>
          </p:cNvPr>
          <p:cNvSpPr/>
          <p:nvPr/>
        </p:nvSpPr>
        <p:spPr>
          <a:xfrm>
            <a:off x="1907737" y="2823329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Text 9">
            <a:extLst>
              <a:ext uri="{FF2B5EF4-FFF2-40B4-BE49-F238E27FC236}">
                <a16:creationId xmlns:a16="http://schemas.microsoft.com/office/drawing/2014/main" id="{5A1004EC-582E-325D-51CB-F2B3FB013F4A}"/>
              </a:ext>
            </a:extLst>
          </p:cNvPr>
          <p:cNvSpPr/>
          <p:nvPr/>
        </p:nvSpPr>
        <p:spPr>
          <a:xfrm>
            <a:off x="1963589" y="318931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99" name="Text 9">
            <a:extLst>
              <a:ext uri="{FF2B5EF4-FFF2-40B4-BE49-F238E27FC236}">
                <a16:creationId xmlns:a16="http://schemas.microsoft.com/office/drawing/2014/main" id="{43FBCEB2-B152-D093-D168-5E12C1C722E6}"/>
              </a:ext>
            </a:extLst>
          </p:cNvPr>
          <p:cNvSpPr/>
          <p:nvPr/>
        </p:nvSpPr>
        <p:spPr>
          <a:xfrm>
            <a:off x="2176493" y="2974541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4" name="Text 9">
            <a:extLst>
              <a:ext uri="{FF2B5EF4-FFF2-40B4-BE49-F238E27FC236}">
                <a16:creationId xmlns:a16="http://schemas.microsoft.com/office/drawing/2014/main" id="{4A9618C4-3530-B94C-35DF-728479F89D7C}"/>
              </a:ext>
            </a:extLst>
          </p:cNvPr>
          <p:cNvSpPr/>
          <p:nvPr/>
        </p:nvSpPr>
        <p:spPr>
          <a:xfrm>
            <a:off x="6789618" y="218942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05" name="Shape 2">
            <a:extLst>
              <a:ext uri="{FF2B5EF4-FFF2-40B4-BE49-F238E27FC236}">
                <a16:creationId xmlns:a16="http://schemas.microsoft.com/office/drawing/2014/main" id="{CA4F3CFA-2DDD-A2C6-EC94-977F5AAC44F9}"/>
              </a:ext>
            </a:extLst>
          </p:cNvPr>
          <p:cNvSpPr/>
          <p:nvPr/>
        </p:nvSpPr>
        <p:spPr>
          <a:xfrm>
            <a:off x="3554296" y="2805547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6" name="Text 9">
            <a:extLst>
              <a:ext uri="{FF2B5EF4-FFF2-40B4-BE49-F238E27FC236}">
                <a16:creationId xmlns:a16="http://schemas.microsoft.com/office/drawing/2014/main" id="{E58599A6-0F01-D6C4-BDB1-F8D709EF3F8C}"/>
              </a:ext>
            </a:extLst>
          </p:cNvPr>
          <p:cNvSpPr/>
          <p:nvPr/>
        </p:nvSpPr>
        <p:spPr>
          <a:xfrm>
            <a:off x="3617285" y="332020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07" name="Text 9">
            <a:extLst>
              <a:ext uri="{FF2B5EF4-FFF2-40B4-BE49-F238E27FC236}">
                <a16:creationId xmlns:a16="http://schemas.microsoft.com/office/drawing/2014/main" id="{BB33A6AE-563D-E05C-9DC3-D5EE0CDCC7F3}"/>
              </a:ext>
            </a:extLst>
          </p:cNvPr>
          <p:cNvSpPr/>
          <p:nvPr/>
        </p:nvSpPr>
        <p:spPr>
          <a:xfrm>
            <a:off x="3816621" y="3004027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8" name="Shape 2">
            <a:extLst>
              <a:ext uri="{FF2B5EF4-FFF2-40B4-BE49-F238E27FC236}">
                <a16:creationId xmlns:a16="http://schemas.microsoft.com/office/drawing/2014/main" id="{45D6E2BB-02E5-15E9-94F0-6BBCD5BE513B}"/>
              </a:ext>
            </a:extLst>
          </p:cNvPr>
          <p:cNvSpPr/>
          <p:nvPr/>
        </p:nvSpPr>
        <p:spPr>
          <a:xfrm>
            <a:off x="5222945" y="2807283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9" name="Text 9">
            <a:extLst>
              <a:ext uri="{FF2B5EF4-FFF2-40B4-BE49-F238E27FC236}">
                <a16:creationId xmlns:a16="http://schemas.microsoft.com/office/drawing/2014/main" id="{9238B6D6-2EAF-D53E-E987-D555C506D706}"/>
              </a:ext>
            </a:extLst>
          </p:cNvPr>
          <p:cNvSpPr/>
          <p:nvPr/>
        </p:nvSpPr>
        <p:spPr>
          <a:xfrm>
            <a:off x="5239741" y="330273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0" name="Text 9">
            <a:extLst>
              <a:ext uri="{FF2B5EF4-FFF2-40B4-BE49-F238E27FC236}">
                <a16:creationId xmlns:a16="http://schemas.microsoft.com/office/drawing/2014/main" id="{3B17E143-ED98-D2F6-6A28-D0FCA1C3DDB8}"/>
              </a:ext>
            </a:extLst>
          </p:cNvPr>
          <p:cNvSpPr/>
          <p:nvPr/>
        </p:nvSpPr>
        <p:spPr>
          <a:xfrm>
            <a:off x="5439077" y="298654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11" name="Shape 2">
            <a:extLst>
              <a:ext uri="{FF2B5EF4-FFF2-40B4-BE49-F238E27FC236}">
                <a16:creationId xmlns:a16="http://schemas.microsoft.com/office/drawing/2014/main" id="{6F6D6F14-5A23-A5AF-8B00-D42DB74AC5A1}"/>
              </a:ext>
            </a:extLst>
          </p:cNvPr>
          <p:cNvSpPr/>
          <p:nvPr/>
        </p:nvSpPr>
        <p:spPr>
          <a:xfrm>
            <a:off x="6820744" y="2803982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6C50B50F-39C5-7493-63C6-8DE518287FE9}"/>
              </a:ext>
            </a:extLst>
          </p:cNvPr>
          <p:cNvSpPr/>
          <p:nvPr/>
        </p:nvSpPr>
        <p:spPr>
          <a:xfrm>
            <a:off x="6841983" y="330937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20905A1A-BDC3-B0CC-28C6-0F07DDE84091}"/>
              </a:ext>
            </a:extLst>
          </p:cNvPr>
          <p:cNvSpPr/>
          <p:nvPr/>
        </p:nvSpPr>
        <p:spPr>
          <a:xfrm>
            <a:off x="6729255" y="297454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endParaRPr lang="pt-BR" sz="1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</a:endParaRPr>
          </a:p>
        </p:txBody>
      </p:sp>
      <p:sp>
        <p:nvSpPr>
          <p:cNvPr id="127" name="Text 9">
            <a:extLst>
              <a:ext uri="{FF2B5EF4-FFF2-40B4-BE49-F238E27FC236}">
                <a16:creationId xmlns:a16="http://schemas.microsoft.com/office/drawing/2014/main" id="{6CEA95DB-99D4-7708-52D8-5367FBC4EFBA}"/>
              </a:ext>
            </a:extLst>
          </p:cNvPr>
          <p:cNvSpPr/>
          <p:nvPr/>
        </p:nvSpPr>
        <p:spPr>
          <a:xfrm>
            <a:off x="6811454" y="355079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ontserrat" pitchFamily="34" charset="0"/>
              <a:ea typeface="+mn-ea"/>
            </a:endParaRP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30D1C7DD-A0F4-4B30-323E-109E77769F5E}"/>
              </a:ext>
            </a:extLst>
          </p:cNvPr>
          <p:cNvCxnSpPr/>
          <p:nvPr/>
        </p:nvCxnSpPr>
        <p:spPr>
          <a:xfrm>
            <a:off x="275720" y="3221382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F43CDDC-16A6-DA77-3126-8761E0C9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007" y="103858"/>
            <a:ext cx="932610" cy="11529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m 43"/>
          <p:cNvPicPr/>
          <p:nvPr/>
        </p:nvPicPr>
        <p:blipFill>
          <a:blip r:embed="rId6"/>
          <a:stretch>
            <a:fillRect/>
          </a:stretch>
        </p:blipFill>
        <p:spPr>
          <a:xfrm>
            <a:off x="8095008" y="92968"/>
            <a:ext cx="932610" cy="1179850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6FC4871-EADB-C627-11EC-65078B206FCA}"/>
              </a:ext>
            </a:extLst>
          </p:cNvPr>
          <p:cNvCxnSpPr>
            <a:cxnSpLocks/>
          </p:cNvCxnSpPr>
          <p:nvPr/>
        </p:nvCxnSpPr>
        <p:spPr>
          <a:xfrm>
            <a:off x="287208" y="4379779"/>
            <a:ext cx="3104425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9">
            <a:extLst>
              <a:ext uri="{FF2B5EF4-FFF2-40B4-BE49-F238E27FC236}">
                <a16:creationId xmlns:a16="http://schemas.microsoft.com/office/drawing/2014/main" id="{CDCB3A24-D2A8-A015-A9CC-1D4EA10B6119}"/>
              </a:ext>
            </a:extLst>
          </p:cNvPr>
          <p:cNvSpPr/>
          <p:nvPr/>
        </p:nvSpPr>
        <p:spPr>
          <a:xfrm>
            <a:off x="330677" y="2197924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 / Associação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446171C9-A3D8-5C0F-2BCC-0A12236A27E8}"/>
              </a:ext>
            </a:extLst>
          </p:cNvPr>
          <p:cNvSpPr/>
          <p:nvPr/>
        </p:nvSpPr>
        <p:spPr>
          <a:xfrm>
            <a:off x="237427" y="172836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02/04/1990</a:t>
            </a: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062855C0-2851-211E-2968-0FE6417C4858}"/>
              </a:ext>
            </a:extLst>
          </p:cNvPr>
          <p:cNvSpPr/>
          <p:nvPr/>
        </p:nvSpPr>
        <p:spPr>
          <a:xfrm>
            <a:off x="1886404" y="2221320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5510AC88-9041-8C86-F442-617CF53BE89B}"/>
              </a:ext>
            </a:extLst>
          </p:cNvPr>
          <p:cNvSpPr/>
          <p:nvPr/>
        </p:nvSpPr>
        <p:spPr>
          <a:xfrm>
            <a:off x="1819513" y="174512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04/04/1990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19A5803D-B662-D6B6-AFDF-A989A6AD3310}"/>
              </a:ext>
            </a:extLst>
          </p:cNvPr>
          <p:cNvSpPr/>
          <p:nvPr/>
        </p:nvSpPr>
        <p:spPr>
          <a:xfrm>
            <a:off x="3536298" y="2213315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AF42B7C8-440C-36C8-4002-E5C962FA3CC5}"/>
              </a:ext>
            </a:extLst>
          </p:cNvPr>
          <p:cNvSpPr/>
          <p:nvPr/>
        </p:nvSpPr>
        <p:spPr>
          <a:xfrm>
            <a:off x="3448618" y="175046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16/04/1990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491F1558-3A40-B63A-93FC-72056215E64F}"/>
              </a:ext>
            </a:extLst>
          </p:cNvPr>
          <p:cNvSpPr/>
          <p:nvPr/>
        </p:nvSpPr>
        <p:spPr>
          <a:xfrm>
            <a:off x="5100897" y="176937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19/04/1990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09845DF1-D4FB-82F7-5E7E-C37773EA591E}"/>
              </a:ext>
            </a:extLst>
          </p:cNvPr>
          <p:cNvSpPr/>
          <p:nvPr/>
        </p:nvSpPr>
        <p:spPr>
          <a:xfrm>
            <a:off x="199494" y="292544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30/05/1990</a:t>
            </a: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A082094E-0FFB-8AC9-079C-7F50A1A9ABAE}"/>
              </a:ext>
            </a:extLst>
          </p:cNvPr>
          <p:cNvSpPr/>
          <p:nvPr/>
        </p:nvSpPr>
        <p:spPr>
          <a:xfrm>
            <a:off x="275004" y="332923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535A54ED-3007-9B9C-0083-3BB3BB25DA54}"/>
              </a:ext>
            </a:extLst>
          </p:cNvPr>
          <p:cNvSpPr/>
          <p:nvPr/>
        </p:nvSpPr>
        <p:spPr>
          <a:xfrm>
            <a:off x="1819513" y="291549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14/09/1994</a:t>
            </a:r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EBE5877F-D74A-387A-E11D-682B85949E57}"/>
              </a:ext>
            </a:extLst>
          </p:cNvPr>
          <p:cNvSpPr/>
          <p:nvPr/>
        </p:nvSpPr>
        <p:spPr>
          <a:xfrm>
            <a:off x="1895023" y="3319284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Tráfico de Drogas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42" name="Text 9">
            <a:extLst>
              <a:ext uri="{FF2B5EF4-FFF2-40B4-BE49-F238E27FC236}">
                <a16:creationId xmlns:a16="http://schemas.microsoft.com/office/drawing/2014/main" id="{93E7CEEC-D8A2-2B63-D04B-CEDB5090673E}"/>
              </a:ext>
            </a:extLst>
          </p:cNvPr>
          <p:cNvSpPr/>
          <p:nvPr/>
        </p:nvSpPr>
        <p:spPr>
          <a:xfrm>
            <a:off x="3541743" y="290130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09/12/1996</a:t>
            </a:r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15091D4A-CC41-5B0F-4204-F2DAF3CB2C24}"/>
              </a:ext>
            </a:extLst>
          </p:cNvPr>
          <p:cNvSpPr/>
          <p:nvPr/>
        </p:nvSpPr>
        <p:spPr>
          <a:xfrm>
            <a:off x="3617253" y="330509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Sequestro e Cárcere Privado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39965D42-1B4E-262D-FD02-9727286FD740}"/>
              </a:ext>
            </a:extLst>
          </p:cNvPr>
          <p:cNvSpPr/>
          <p:nvPr/>
        </p:nvSpPr>
        <p:spPr>
          <a:xfrm>
            <a:off x="5193911" y="291462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14/01/1999</a:t>
            </a: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1D21AC5C-B129-CB6E-EE35-9AC49BD19EAE}"/>
              </a:ext>
            </a:extLst>
          </p:cNvPr>
          <p:cNvSpPr/>
          <p:nvPr/>
        </p:nvSpPr>
        <p:spPr>
          <a:xfrm>
            <a:off x="5264871" y="3184534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Lei dos Crimes Hediondos, Porte de Arma e Associação Criminosa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48" name="Text 9">
            <a:extLst>
              <a:ext uri="{FF2B5EF4-FFF2-40B4-BE49-F238E27FC236}">
                <a16:creationId xmlns:a16="http://schemas.microsoft.com/office/drawing/2014/main" id="{92C96662-175F-AC65-0BB2-A7BC534DA79C}"/>
              </a:ext>
            </a:extLst>
          </p:cNvPr>
          <p:cNvSpPr/>
          <p:nvPr/>
        </p:nvSpPr>
        <p:spPr>
          <a:xfrm>
            <a:off x="6802078" y="2907523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20/02/2001</a:t>
            </a:r>
          </a:p>
        </p:txBody>
      </p:sp>
      <p:sp>
        <p:nvSpPr>
          <p:cNvPr id="49" name="Text 9">
            <a:extLst>
              <a:ext uri="{FF2B5EF4-FFF2-40B4-BE49-F238E27FC236}">
                <a16:creationId xmlns:a16="http://schemas.microsoft.com/office/drawing/2014/main" id="{47F823A7-0BA7-C324-3D65-CE07FBA8631D}"/>
              </a:ext>
            </a:extLst>
          </p:cNvPr>
          <p:cNvSpPr/>
          <p:nvPr/>
        </p:nvSpPr>
        <p:spPr>
          <a:xfrm>
            <a:off x="6855856" y="318297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Motim, Sequestro e Cárcere Privado e Homicídio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53" name="Shape 2">
            <a:extLst>
              <a:ext uri="{FF2B5EF4-FFF2-40B4-BE49-F238E27FC236}">
                <a16:creationId xmlns:a16="http://schemas.microsoft.com/office/drawing/2014/main" id="{7B06DB9F-A417-52F2-689D-9D41CB9B9F78}"/>
              </a:ext>
            </a:extLst>
          </p:cNvPr>
          <p:cNvSpPr/>
          <p:nvPr/>
        </p:nvSpPr>
        <p:spPr>
          <a:xfrm>
            <a:off x="275004" y="3975906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4" name="Text 9">
            <a:extLst>
              <a:ext uri="{FF2B5EF4-FFF2-40B4-BE49-F238E27FC236}">
                <a16:creationId xmlns:a16="http://schemas.microsoft.com/office/drawing/2014/main" id="{733DE76A-6A04-71CB-326C-B421414129EB}"/>
              </a:ext>
            </a:extLst>
          </p:cNvPr>
          <p:cNvSpPr/>
          <p:nvPr/>
        </p:nvSpPr>
        <p:spPr>
          <a:xfrm>
            <a:off x="227715" y="398114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17/10/2015</a:t>
            </a:r>
          </a:p>
        </p:txBody>
      </p:sp>
      <p:sp>
        <p:nvSpPr>
          <p:cNvPr id="55" name="Text 9">
            <a:extLst>
              <a:ext uri="{FF2B5EF4-FFF2-40B4-BE49-F238E27FC236}">
                <a16:creationId xmlns:a16="http://schemas.microsoft.com/office/drawing/2014/main" id="{A436705C-CC42-6EC6-8B43-473CCD37CA09}"/>
              </a:ext>
            </a:extLst>
          </p:cNvPr>
          <p:cNvSpPr/>
          <p:nvPr/>
        </p:nvSpPr>
        <p:spPr>
          <a:xfrm>
            <a:off x="303225" y="4384937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Porte de Arma, Receptação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56" name="Shape 2">
            <a:extLst>
              <a:ext uri="{FF2B5EF4-FFF2-40B4-BE49-F238E27FC236}">
                <a16:creationId xmlns:a16="http://schemas.microsoft.com/office/drawing/2014/main" id="{30F8027A-7415-5E12-CF6B-B390FEEE1E72}"/>
              </a:ext>
            </a:extLst>
          </p:cNvPr>
          <p:cNvSpPr/>
          <p:nvPr/>
        </p:nvSpPr>
        <p:spPr>
          <a:xfrm>
            <a:off x="1910453" y="3981148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8" name="Text 9">
            <a:extLst>
              <a:ext uri="{FF2B5EF4-FFF2-40B4-BE49-F238E27FC236}">
                <a16:creationId xmlns:a16="http://schemas.microsoft.com/office/drawing/2014/main" id="{771399C8-442A-C6C1-D432-9769008B63C6}"/>
              </a:ext>
            </a:extLst>
          </p:cNvPr>
          <p:cNvSpPr/>
          <p:nvPr/>
        </p:nvSpPr>
        <p:spPr>
          <a:xfrm>
            <a:off x="1863164" y="403796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10/2023</a:t>
            </a:r>
          </a:p>
        </p:txBody>
      </p:sp>
      <p:sp>
        <p:nvSpPr>
          <p:cNvPr id="60" name="Text 9">
            <a:extLst>
              <a:ext uri="{FF2B5EF4-FFF2-40B4-BE49-F238E27FC236}">
                <a16:creationId xmlns:a16="http://schemas.microsoft.com/office/drawing/2014/main" id="{EEBD24FF-7BB4-5A45-51D6-C189C4B3FEF3}"/>
              </a:ext>
            </a:extLst>
          </p:cNvPr>
          <p:cNvSpPr/>
          <p:nvPr/>
        </p:nvSpPr>
        <p:spPr>
          <a:xfrm>
            <a:off x="1960509" y="453721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  <a:ea typeface="+mn-ea"/>
              </a:rPr>
              <a:t>Em Liberdade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BC6FB97-2049-8450-1D9E-C1C3D6CF745C}"/>
              </a:ext>
            </a:extLst>
          </p:cNvPr>
          <p:cNvSpPr/>
          <p:nvPr/>
        </p:nvSpPr>
        <p:spPr>
          <a:xfrm>
            <a:off x="428631" y="5113"/>
            <a:ext cx="4156587" cy="76200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Principais Lideranças do </a:t>
            </a:r>
          </a:p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Crime Organizado</a:t>
            </a:r>
            <a:endParaRPr lang="pt-BR" sz="2476" noProof="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DE023742-9944-6A60-51D7-A04578B68FFE}"/>
              </a:ext>
            </a:extLst>
          </p:cNvPr>
          <p:cNvSpPr/>
          <p:nvPr/>
        </p:nvSpPr>
        <p:spPr>
          <a:xfrm>
            <a:off x="428631" y="808048"/>
            <a:ext cx="485549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Lideranças vivendo vida de luxo na Bolívia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032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88BD-C267-CD17-6C63-4E4D01614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3BB0D7A-FAEE-518C-C939-DDCA4D93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9144001" cy="51435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E446ECC-69BC-C0AF-D1F4-BE095B2A44AC}"/>
              </a:ext>
            </a:extLst>
          </p:cNvPr>
          <p:cNvSpPr/>
          <p:nvPr/>
        </p:nvSpPr>
        <p:spPr>
          <a:xfrm>
            <a:off x="7044537" y="-105338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F8D9B3C-9044-C33A-1991-E66C0EFF332A}"/>
              </a:ext>
            </a:extLst>
          </p:cNvPr>
          <p:cNvSpPr/>
          <p:nvPr/>
        </p:nvSpPr>
        <p:spPr>
          <a:xfrm>
            <a:off x="7378322" y="304439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6D890EC-7AED-AD88-6DCB-D9503EE35FF7}"/>
              </a:ext>
            </a:extLst>
          </p:cNvPr>
          <p:cNvSpPr/>
          <p:nvPr/>
        </p:nvSpPr>
        <p:spPr>
          <a:xfrm>
            <a:off x="665862" y="1011569"/>
            <a:ext cx="4978927" cy="48500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576" b="1" i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“O problema da Segurança Pública no Brasil</a:t>
            </a:r>
          </a:p>
          <a:p>
            <a:r>
              <a:rPr lang="pt-BR" sz="1576" b="1" i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não é um problema das Forças de Segurança.”</a:t>
            </a:r>
            <a:endParaRPr lang="pt-BR" sz="1576" i="1" noProof="0" dirty="0">
              <a:latin typeface="Montserrat" panose="00000500000000000000" pitchFamily="2" charset="0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90EBA8D6-5759-8B8B-FB42-F82251BB9860}"/>
              </a:ext>
            </a:extLst>
          </p:cNvPr>
          <p:cNvSpPr/>
          <p:nvPr/>
        </p:nvSpPr>
        <p:spPr>
          <a:xfrm>
            <a:off x="8686803" y="1107281"/>
            <a:ext cx="28574" cy="1071564"/>
          </a:xfrm>
          <a:prstGeom prst="roundRect">
            <a:avLst/>
          </a:prstGeom>
          <a:solidFill>
            <a:srgbClr val="2D501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FF7B6C2B-8F00-ED3A-4343-28BC0A3F9AFF}"/>
              </a:ext>
            </a:extLst>
          </p:cNvPr>
          <p:cNvSpPr/>
          <p:nvPr/>
        </p:nvSpPr>
        <p:spPr>
          <a:xfrm>
            <a:off x="8686803" y="2321720"/>
            <a:ext cx="28574" cy="714374"/>
          </a:xfrm>
          <a:prstGeom prst="roundRect">
            <a:avLst/>
          </a:prstGeom>
          <a:solidFill>
            <a:srgbClr val="1A3A52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2DCC224-07E9-6EE1-19FA-89AE9021933E}"/>
              </a:ext>
            </a:extLst>
          </p:cNvPr>
          <p:cNvSpPr/>
          <p:nvPr/>
        </p:nvSpPr>
        <p:spPr>
          <a:xfrm>
            <a:off x="8686803" y="3178973"/>
            <a:ext cx="28574" cy="857249"/>
          </a:xfrm>
          <a:prstGeom prst="roundRect">
            <a:avLst/>
          </a:prstGeom>
          <a:solidFill>
            <a:srgbClr val="D4A574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A524B07-4705-037D-A2C6-DC88D1C7EFF9}"/>
              </a:ext>
            </a:extLst>
          </p:cNvPr>
          <p:cNvSpPr/>
          <p:nvPr/>
        </p:nvSpPr>
        <p:spPr>
          <a:xfrm>
            <a:off x="-1288110" y="3773755"/>
            <a:ext cx="2889496" cy="2889496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78A8E45-2326-E040-1941-3EFE514B7357}"/>
              </a:ext>
            </a:extLst>
          </p:cNvPr>
          <p:cNvSpPr/>
          <p:nvPr/>
        </p:nvSpPr>
        <p:spPr>
          <a:xfrm>
            <a:off x="3020074" y="2459952"/>
            <a:ext cx="3446456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00" b="1" noProof="0" dirty="0">
                <a:solidFill>
                  <a:srgbClr val="A0A0A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GUILHERME DERRITE</a:t>
            </a:r>
            <a:endParaRPr lang="pt-BR" sz="2400" noProof="0" dirty="0"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7420E-B23C-12F0-9544-43E934F5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3" y="4036222"/>
            <a:ext cx="1896902" cy="5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FE4FD4C1-5D80-B68D-9289-849FF52DACBF}"/>
              </a:ext>
            </a:extLst>
          </p:cNvPr>
          <p:cNvSpPr/>
          <p:nvPr/>
        </p:nvSpPr>
        <p:spPr>
          <a:xfrm>
            <a:off x="2688252" y="2841345"/>
            <a:ext cx="4110100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576" b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Secretário de Segurança Pública de SP</a:t>
            </a:r>
            <a:endParaRPr lang="pt-BR" sz="1576" noProof="0" dirty="0">
              <a:latin typeface="Montserrat" panose="00000500000000000000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05AF264-6845-802A-1CA2-50A9A3E7CCB0}"/>
              </a:ext>
            </a:extLst>
          </p:cNvPr>
          <p:cNvSpPr/>
          <p:nvPr/>
        </p:nvSpPr>
        <p:spPr>
          <a:xfrm>
            <a:off x="3177962" y="3125555"/>
            <a:ext cx="3121047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1576" b="1" noProof="0" dirty="0">
                <a:solidFill>
                  <a:srgbClr val="D4A574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Deputado Federal Licenciado</a:t>
            </a:r>
            <a:endParaRPr lang="pt-BR" sz="1576" noProof="0" dirty="0">
              <a:latin typeface="Montserrat" panose="00000500000000000000" pitchFamily="2" charset="0"/>
            </a:endParaRPr>
          </a:p>
        </p:txBody>
      </p:sp>
      <p:pic>
        <p:nvPicPr>
          <p:cNvPr id="19" name="Imagem 18" descr="Logotipo&#10;&#10;O conteúdo gerado por IA pode estar incorreto.">
            <a:extLst>
              <a:ext uri="{FF2B5EF4-FFF2-40B4-BE49-F238E27FC236}">
                <a16:creationId xmlns:a16="http://schemas.microsoft.com/office/drawing/2014/main" id="{958D5351-4492-3085-1B11-4848A7D2F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962" y="4511182"/>
            <a:ext cx="2951089" cy="7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pic>
        <p:nvPicPr>
          <p:cNvPr id="2050" name="Picture 2" descr="Líder do PCC que planejava fuga de Marcola é preso em São Paulo">
            <a:extLst>
              <a:ext uri="{FF2B5EF4-FFF2-40B4-BE49-F238E27FC236}">
                <a16:creationId xmlns:a16="http://schemas.microsoft.com/office/drawing/2014/main" id="{AEF3CF39-2F08-3976-A836-A989E7E2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02" y="1517704"/>
            <a:ext cx="5439402" cy="36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B4C25BBD-9E1C-BA7D-C4B8-D4707593BBB2}"/>
              </a:ext>
            </a:extLst>
          </p:cNvPr>
          <p:cNvSpPr/>
          <p:nvPr/>
        </p:nvSpPr>
        <p:spPr>
          <a:xfrm>
            <a:off x="3685936" y="1517704"/>
            <a:ext cx="5458061" cy="3626268"/>
          </a:xfrm>
          <a:prstGeom prst="rect">
            <a:avLst/>
          </a:prstGeom>
          <a:solidFill>
            <a:srgbClr val="181D35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0" name="Shape 27"/>
          <p:cNvSpPr/>
          <p:nvPr/>
        </p:nvSpPr>
        <p:spPr>
          <a:xfrm>
            <a:off x="8258861" y="0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A2A97D1C-05B7-5558-300C-7FD04DBA167E}"/>
              </a:ext>
            </a:extLst>
          </p:cNvPr>
          <p:cNvSpPr/>
          <p:nvPr/>
        </p:nvSpPr>
        <p:spPr>
          <a:xfrm>
            <a:off x="3" y="2334229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/>
          <p:cNvSpPr/>
          <p:nvPr/>
        </p:nvSpPr>
        <p:spPr>
          <a:xfrm>
            <a:off x="428624" y="271389"/>
            <a:ext cx="4908395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Urgência da Aprovação do PL</a:t>
            </a:r>
            <a:endParaRPr lang="pt-BR" sz="2476" noProof="0" dirty="0"/>
          </a:p>
        </p:txBody>
      </p:sp>
      <p:sp>
        <p:nvSpPr>
          <p:cNvPr id="5" name="Text 2"/>
          <p:cNvSpPr/>
          <p:nvPr/>
        </p:nvSpPr>
        <p:spPr>
          <a:xfrm>
            <a:off x="428624" y="1643388"/>
            <a:ext cx="2561599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b="1" kern="0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IMPUNIDADE ESTRUTURAL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28627" y="2015251"/>
            <a:ext cx="5796607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Líderes criminosos acumulam décadas de penas, mas retornam às ruas 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FBB8D3D8-2D3F-AA66-6DF8-10ECB433F049}"/>
              </a:ext>
            </a:extLst>
          </p:cNvPr>
          <p:cNvSpPr/>
          <p:nvPr/>
        </p:nvSpPr>
        <p:spPr>
          <a:xfrm>
            <a:off x="428631" y="946548"/>
            <a:ext cx="7234353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Uma Resposta Necessária à Impunidade no Crime Organizado</a:t>
            </a:r>
            <a:endParaRPr lang="pt-BR" noProof="0" dirty="0"/>
          </a:p>
        </p:txBody>
      </p:sp>
      <p:sp>
        <p:nvSpPr>
          <p:cNvPr id="35" name="Text 2">
            <a:extLst>
              <a:ext uri="{FF2B5EF4-FFF2-40B4-BE49-F238E27FC236}">
                <a16:creationId xmlns:a16="http://schemas.microsoft.com/office/drawing/2014/main" id="{B819867E-BC1B-3707-CA7C-642C58B0B0AA}"/>
              </a:ext>
            </a:extLst>
          </p:cNvPr>
          <p:cNvSpPr/>
          <p:nvPr/>
        </p:nvSpPr>
        <p:spPr>
          <a:xfrm>
            <a:off x="428631" y="2457255"/>
            <a:ext cx="284052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b="1" kern="0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GESTÃO CRIMINAL CONTÍNUA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03E1528E-0427-9F20-A79A-9570D9FAC0D5}"/>
              </a:ext>
            </a:extLst>
          </p:cNvPr>
          <p:cNvSpPr/>
          <p:nvPr/>
        </p:nvSpPr>
        <p:spPr>
          <a:xfrm>
            <a:off x="428634" y="2736785"/>
            <a:ext cx="5796607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Mesmo presos, continuam comandando organizações através de celulares, advogados, visitantes, ou seja, continuam a liderar as suas Facções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B0E893BC-C94F-E864-23C5-7006E4AB26F4}"/>
              </a:ext>
            </a:extLst>
          </p:cNvPr>
          <p:cNvSpPr/>
          <p:nvPr/>
        </p:nvSpPr>
        <p:spPr>
          <a:xfrm>
            <a:off x="428634" y="3307014"/>
            <a:ext cx="3257302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b="1" kern="0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BENEFÍCIOS LEGAIS DISTORCIDOS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38" name="Text 3">
            <a:extLst>
              <a:ext uri="{FF2B5EF4-FFF2-40B4-BE49-F238E27FC236}">
                <a16:creationId xmlns:a16="http://schemas.microsoft.com/office/drawing/2014/main" id="{A5A8EDFF-8BC9-C70A-5295-66C68045D4C1}"/>
              </a:ext>
            </a:extLst>
          </p:cNvPr>
          <p:cNvSpPr/>
          <p:nvPr/>
        </p:nvSpPr>
        <p:spPr>
          <a:xfrm>
            <a:off x="428637" y="3586544"/>
            <a:ext cx="6596015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Institutos como </a:t>
            </a:r>
            <a:r>
              <a:rPr lang="pt-BR" sz="120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PROGRESSÃO DE REGIME, INDULTOS e MEDIDAS HUMANITÁRIAS </a:t>
            </a:r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estão sendo utilizados por criminosos de altíssima periculosidade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53A4B08B-F8AD-EB15-EFAD-AB713448E26A}"/>
              </a:ext>
            </a:extLst>
          </p:cNvPr>
          <p:cNvSpPr/>
          <p:nvPr/>
        </p:nvSpPr>
        <p:spPr>
          <a:xfrm>
            <a:off x="428637" y="4119145"/>
            <a:ext cx="2303516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400" b="1" kern="0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CONSEQUÊNCIA SOCIAL</a:t>
            </a:r>
            <a:endParaRPr lang="pt-BR" sz="1400" noProof="0" dirty="0">
              <a:latin typeface="Montserrat" panose="00000500000000000000" pitchFamily="2" charset="0"/>
            </a:endParaRP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710489B6-0B18-82DF-21CC-E32A8ED94EE5}"/>
              </a:ext>
            </a:extLst>
          </p:cNvPr>
          <p:cNvSpPr/>
          <p:nvPr/>
        </p:nvSpPr>
        <p:spPr>
          <a:xfrm>
            <a:off x="428640" y="4491008"/>
            <a:ext cx="6596015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População exposta a indivíduos com </a:t>
            </a:r>
            <a:r>
              <a:rPr lang="pt-BR" sz="1200" b="1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10, 20, 30+</a:t>
            </a:r>
            <a:r>
              <a:rPr lang="pt-BR" sz="120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 condenações criminais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FDAB60C3-0AE0-FC45-7991-9E754B617D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D765-E15D-F3AF-71D4-C831C6FC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778131-F9DB-4675-AD0F-6063EC48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B7D14A40-2C5C-0C61-7958-B45350A0FA80}"/>
              </a:ext>
            </a:extLst>
          </p:cNvPr>
          <p:cNvSpPr/>
          <p:nvPr/>
        </p:nvSpPr>
        <p:spPr>
          <a:xfrm>
            <a:off x="8258861" y="0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9E9FE1B8-5802-B84E-8C01-0E859536AA2F}"/>
              </a:ext>
            </a:extLst>
          </p:cNvPr>
          <p:cNvSpPr/>
          <p:nvPr/>
        </p:nvSpPr>
        <p:spPr>
          <a:xfrm>
            <a:off x="3" y="2334229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CD4F6E6E-6DFC-35E4-A06D-1F109DE3C01D}"/>
              </a:ext>
            </a:extLst>
          </p:cNvPr>
          <p:cNvSpPr/>
          <p:nvPr/>
        </p:nvSpPr>
        <p:spPr>
          <a:xfrm>
            <a:off x="428624" y="271389"/>
            <a:ext cx="5047857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Importância Estratégica do PL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636879F8-71B5-7A2F-95BE-6309D67AD496}"/>
              </a:ext>
            </a:extLst>
          </p:cNvPr>
          <p:cNvSpPr/>
          <p:nvPr/>
        </p:nvSpPr>
        <p:spPr>
          <a:xfrm>
            <a:off x="428631" y="946548"/>
            <a:ext cx="2434962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 que eu defendo?</a:t>
            </a:r>
            <a:endParaRPr lang="pt-BR" noProof="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96D90D5-0E14-CF45-333F-67053AC5B1E5}"/>
              </a:ext>
            </a:extLst>
          </p:cNvPr>
          <p:cNvSpPr/>
          <p:nvPr/>
        </p:nvSpPr>
        <p:spPr>
          <a:xfrm>
            <a:off x="1357317" y="1871668"/>
            <a:ext cx="2000251" cy="2714625"/>
          </a:xfrm>
          <a:prstGeom prst="rect">
            <a:avLst/>
          </a:prstGeom>
          <a:solidFill>
            <a:srgbClr val="2D5016">
              <a:alpha val="10000"/>
            </a:srgbClr>
          </a:solidFill>
          <a:ln w="397">
            <a:solidFill>
              <a:srgbClr val="2D5016"/>
            </a:solidFill>
            <a:prstDash val="solid"/>
          </a:ln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CBB8F789-D8E3-C71E-B5C9-0B0A9AABD679}"/>
              </a:ext>
            </a:extLst>
          </p:cNvPr>
          <p:cNvSpPr/>
          <p:nvPr/>
        </p:nvSpPr>
        <p:spPr>
          <a:xfrm>
            <a:off x="2290715" y="2111294"/>
            <a:ext cx="113814" cy="4154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700" b="1" noProof="0" dirty="0">
                <a:solidFill>
                  <a:srgbClr val="2D5016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</a:t>
            </a:r>
            <a:endParaRPr lang="pt-BR" sz="2700" noProof="0" dirty="0">
              <a:solidFill>
                <a:srgbClr val="2D5016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C4534605-BFD3-3CD9-7834-3CDE9A67BFB7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49400484-ED09-CC1E-4B0E-3D44B19E618B}"/>
              </a:ext>
            </a:extLst>
          </p:cNvPr>
          <p:cNvSpPr/>
          <p:nvPr/>
        </p:nvSpPr>
        <p:spPr>
          <a:xfrm>
            <a:off x="1526088" y="2553999"/>
            <a:ext cx="1643063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200" b="1" noProof="0" dirty="0">
                <a:solidFill>
                  <a:srgbClr val="FFFFFF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Segurança Pública efetiva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098BD0C9-702D-0D59-6DE7-68EF50256C75}"/>
              </a:ext>
            </a:extLst>
          </p:cNvPr>
          <p:cNvSpPr/>
          <p:nvPr/>
        </p:nvSpPr>
        <p:spPr>
          <a:xfrm>
            <a:off x="1526090" y="3002925"/>
            <a:ext cx="1643063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Neutralização de lideranças</a:t>
            </a: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1D0FDF78-BCC2-5C54-B00D-CD4EC81A4452}"/>
              </a:ext>
            </a:extLst>
          </p:cNvPr>
          <p:cNvSpPr/>
          <p:nvPr/>
        </p:nvSpPr>
        <p:spPr>
          <a:xfrm>
            <a:off x="1357317" y="4729167"/>
            <a:ext cx="2000251" cy="57149"/>
          </a:xfrm>
          <a:prstGeom prst="roundRect">
            <a:avLst/>
          </a:prstGeom>
          <a:solidFill>
            <a:srgbClr val="2D5016"/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59B8BC68-1C66-A788-8433-4631023164E5}"/>
              </a:ext>
            </a:extLst>
          </p:cNvPr>
          <p:cNvSpPr/>
          <p:nvPr/>
        </p:nvSpPr>
        <p:spPr>
          <a:xfrm>
            <a:off x="3571880" y="1884829"/>
            <a:ext cx="2000251" cy="2714625"/>
          </a:xfrm>
          <a:prstGeom prst="rect">
            <a:avLst/>
          </a:prstGeom>
          <a:solidFill>
            <a:srgbClr val="1A3A52">
              <a:alpha val="10000"/>
            </a:srgbClr>
          </a:solidFill>
          <a:ln w="397">
            <a:solidFill>
              <a:srgbClr val="1A3A52"/>
            </a:solidFill>
            <a:prstDash val="solid"/>
          </a:ln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68510B33-2F7E-5C5C-36AB-24E6D5CD786B}"/>
              </a:ext>
            </a:extLst>
          </p:cNvPr>
          <p:cNvSpPr/>
          <p:nvPr/>
        </p:nvSpPr>
        <p:spPr>
          <a:xfrm>
            <a:off x="4438585" y="2111294"/>
            <a:ext cx="227626" cy="4154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700" b="1" noProof="0" dirty="0">
                <a:solidFill>
                  <a:srgbClr val="1A3A52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II</a:t>
            </a:r>
            <a:endParaRPr lang="pt-BR" sz="2700" noProof="0" dirty="0">
              <a:solidFill>
                <a:srgbClr val="1A3A52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5746E11-CABC-279E-4E48-6EC286A3DF29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D80C8646-BF16-B298-997A-10E5ABB53ACB}"/>
              </a:ext>
            </a:extLst>
          </p:cNvPr>
          <p:cNvSpPr/>
          <p:nvPr/>
        </p:nvSpPr>
        <p:spPr>
          <a:xfrm>
            <a:off x="3783209" y="2549660"/>
            <a:ext cx="1643063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200" b="1" noProof="0" dirty="0">
                <a:solidFill>
                  <a:srgbClr val="FFFFFF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Justiça e Proporcionalidade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8871CF97-7DDD-5C3F-546E-F023140623A8}"/>
              </a:ext>
            </a:extLst>
          </p:cNvPr>
          <p:cNvSpPr/>
          <p:nvPr/>
        </p:nvSpPr>
        <p:spPr>
          <a:xfrm>
            <a:off x="3571880" y="4729167"/>
            <a:ext cx="2000251" cy="57149"/>
          </a:xfrm>
          <a:prstGeom prst="roundRect">
            <a:avLst/>
          </a:prstGeom>
          <a:solidFill>
            <a:srgbClr val="1A3A52"/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D5923958-4E97-7407-6FD9-8021BF651A2B}"/>
              </a:ext>
            </a:extLst>
          </p:cNvPr>
          <p:cNvSpPr/>
          <p:nvPr/>
        </p:nvSpPr>
        <p:spPr>
          <a:xfrm>
            <a:off x="5786443" y="1871664"/>
            <a:ext cx="2000251" cy="2714625"/>
          </a:xfrm>
          <a:prstGeom prst="rect">
            <a:avLst/>
          </a:prstGeom>
          <a:solidFill>
            <a:srgbClr val="D4A574">
              <a:alpha val="8000"/>
            </a:srgbClr>
          </a:solidFill>
          <a:ln w="397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E926DC77-8346-9EFF-DF2C-188BCA5B40E8}"/>
              </a:ext>
            </a:extLst>
          </p:cNvPr>
          <p:cNvSpPr/>
          <p:nvPr/>
        </p:nvSpPr>
        <p:spPr>
          <a:xfrm>
            <a:off x="6563321" y="2111294"/>
            <a:ext cx="341440" cy="4154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700" b="1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III</a:t>
            </a:r>
            <a:endParaRPr lang="pt-BR" sz="2700" noProof="0" dirty="0">
              <a:solidFill>
                <a:srgbClr val="D4A574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41362E40-6C05-96B6-5F2A-3BC1547507D6}"/>
              </a:ext>
            </a:extLst>
          </p:cNvPr>
          <p:cNvSpPr/>
          <p:nvPr/>
        </p:nvSpPr>
        <p:spPr>
          <a:xfrm>
            <a:off x="5951531" y="2568700"/>
            <a:ext cx="1643063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200" b="1" noProof="0" dirty="0">
                <a:solidFill>
                  <a:srgbClr val="FFFFFF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Desestímulo à Ascensão Criminal</a:t>
            </a:r>
            <a:endParaRPr lang="pt-BR" sz="1200" noProof="0" dirty="0">
              <a:latin typeface="Montserrat" panose="00000500000000000000" pitchFamily="2" charset="0"/>
            </a:endParaRPr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4705889-45AC-D59D-85A9-4CFB0F17D627}"/>
              </a:ext>
            </a:extLst>
          </p:cNvPr>
          <p:cNvSpPr/>
          <p:nvPr/>
        </p:nvSpPr>
        <p:spPr>
          <a:xfrm>
            <a:off x="5786443" y="4729167"/>
            <a:ext cx="2000251" cy="57149"/>
          </a:xfrm>
          <a:prstGeom prst="roundRect">
            <a:avLst/>
          </a:prstGeom>
          <a:solidFill>
            <a:srgbClr val="D4A574"/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AEC9927C-CA24-3BD1-0B36-31AFEAEB9DA5}"/>
              </a:ext>
            </a:extLst>
          </p:cNvPr>
          <p:cNvSpPr/>
          <p:nvPr/>
        </p:nvSpPr>
        <p:spPr>
          <a:xfrm>
            <a:off x="1516269" y="3375925"/>
            <a:ext cx="1643063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Desarticulação das estruturas</a:t>
            </a: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553A7218-4AB2-D828-69BC-AA9421241605}"/>
              </a:ext>
            </a:extLst>
          </p:cNvPr>
          <p:cNvSpPr/>
          <p:nvPr/>
        </p:nvSpPr>
        <p:spPr>
          <a:xfrm>
            <a:off x="1456650" y="3778376"/>
            <a:ext cx="1643063" cy="8079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Quebra do ciclo</a:t>
            </a: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:</a:t>
            </a:r>
          </a:p>
          <a:p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- Prender</a:t>
            </a:r>
          </a:p>
          <a:p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- Comandar da prisão</a:t>
            </a:r>
          </a:p>
          <a:p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- Sair</a:t>
            </a:r>
          </a:p>
          <a:p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- Voltar a comandar</a:t>
            </a: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0A5F3821-C356-13C3-F4B1-7ACE517D242C}"/>
              </a:ext>
            </a:extLst>
          </p:cNvPr>
          <p:cNvSpPr/>
          <p:nvPr/>
        </p:nvSpPr>
        <p:spPr>
          <a:xfrm>
            <a:off x="3783208" y="3006695"/>
            <a:ext cx="1643063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Diferença de tratamento:</a:t>
            </a: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C2B289F5-96F9-6ECE-B958-CF026D426A93}"/>
              </a:ext>
            </a:extLst>
          </p:cNvPr>
          <p:cNvSpPr/>
          <p:nvPr/>
        </p:nvSpPr>
        <p:spPr>
          <a:xfrm>
            <a:off x="3571881" y="3472997"/>
            <a:ext cx="2000250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050" noProof="0" dirty="0">
                <a:solidFill>
                  <a:srgbClr val="D4A574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Reincidentes x primários</a:t>
            </a: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B59C6CCE-11C8-ADD1-6124-9919C91B7FBF}"/>
              </a:ext>
            </a:extLst>
          </p:cNvPr>
          <p:cNvSpPr/>
          <p:nvPr/>
        </p:nvSpPr>
        <p:spPr>
          <a:xfrm>
            <a:off x="3741417" y="3880113"/>
            <a:ext cx="1643063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Respeito às vítimas e à sociedade que vive sob ameaça constante</a:t>
            </a:r>
            <a:endParaRPr lang="pt-BR" sz="1050" noProof="0" dirty="0">
              <a:solidFill>
                <a:srgbClr val="E0E0E0"/>
              </a:solidFill>
              <a:latin typeface="Montserrat" panose="00000500000000000000" pitchFamily="2" charset="0"/>
              <a:ea typeface="Noto Sans" pitchFamily="34" charset="-122"/>
              <a:cs typeface="Noto Sans" pitchFamily="34" charset="-120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C7163C54-BC87-53C4-B192-11DED217F5E3}"/>
              </a:ext>
            </a:extLst>
          </p:cNvPr>
          <p:cNvSpPr/>
          <p:nvPr/>
        </p:nvSpPr>
        <p:spPr>
          <a:xfrm>
            <a:off x="5951530" y="3042304"/>
            <a:ext cx="1643063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Deixar a mensagem clara sobre as consequências reais e permanentes</a:t>
            </a: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3051A9AC-1993-B41B-33F3-551970AD9467}"/>
              </a:ext>
            </a:extLst>
          </p:cNvPr>
          <p:cNvSpPr/>
          <p:nvPr/>
        </p:nvSpPr>
        <p:spPr>
          <a:xfrm>
            <a:off x="5912509" y="3895088"/>
            <a:ext cx="1774841" cy="4847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Fim da “compensação” baseado nos benefícios posteriores</a:t>
            </a: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926D224F-A8AF-45AD-C986-20D71F19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B9EC-45CD-864D-7D96-20479E849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4C52CE2-052D-A234-88CD-527D3B68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58" name="Shape 31">
            <a:extLst>
              <a:ext uri="{FF2B5EF4-FFF2-40B4-BE49-F238E27FC236}">
                <a16:creationId xmlns:a16="http://schemas.microsoft.com/office/drawing/2014/main" id="{8DA5B474-2084-A508-D61C-CE9BB1AC3669}"/>
              </a:ext>
            </a:extLst>
          </p:cNvPr>
          <p:cNvSpPr/>
          <p:nvPr/>
        </p:nvSpPr>
        <p:spPr>
          <a:xfrm>
            <a:off x="4822717" y="2899548"/>
            <a:ext cx="2666992" cy="1066205"/>
          </a:xfrm>
          <a:prstGeom prst="rect">
            <a:avLst/>
          </a:prstGeom>
          <a:solidFill>
            <a:srgbClr val="2D5016">
              <a:alpha val="15000"/>
            </a:srgb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pic>
        <p:nvPicPr>
          <p:cNvPr id="3074" name="Picture 2" descr="Para MBL e Vem Pra Rua, protestos de março não serão 'Fora Temer' - Época  Negócios | Brasil">
            <a:extLst>
              <a:ext uri="{FF2B5EF4-FFF2-40B4-BE49-F238E27FC236}">
                <a16:creationId xmlns:a16="http://schemas.microsoft.com/office/drawing/2014/main" id="{8D2B3297-007A-A00A-AD9D-0B5B8CDE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09" y="1223547"/>
            <a:ext cx="6887396" cy="38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>
            <a:extLst>
              <a:ext uri="{FF2B5EF4-FFF2-40B4-BE49-F238E27FC236}">
                <a16:creationId xmlns:a16="http://schemas.microsoft.com/office/drawing/2014/main" id="{028A1D64-06C4-5932-6058-BA15AEA1F54C}"/>
              </a:ext>
            </a:extLst>
          </p:cNvPr>
          <p:cNvSpPr/>
          <p:nvPr/>
        </p:nvSpPr>
        <p:spPr>
          <a:xfrm>
            <a:off x="1104202" y="1207597"/>
            <a:ext cx="6914689" cy="3919946"/>
          </a:xfrm>
          <a:prstGeom prst="rect">
            <a:avLst/>
          </a:prstGeom>
          <a:solidFill>
            <a:srgbClr val="181D35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00A2C1A8-EC35-A7F8-A8C4-B54D9EFE68E0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FD11CACF-4ADA-5CD3-30FD-3964B59C60B2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51DBD37-F5D4-974D-79B7-9C8A79BF3505}"/>
              </a:ext>
            </a:extLst>
          </p:cNvPr>
          <p:cNvSpPr/>
          <p:nvPr/>
        </p:nvSpPr>
        <p:spPr>
          <a:xfrm>
            <a:off x="428624" y="271389"/>
            <a:ext cx="3032882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Impacto Esperado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1179D7F4-5F37-8A74-2040-147E5D33C668}"/>
              </a:ext>
            </a:extLst>
          </p:cNvPr>
          <p:cNvSpPr/>
          <p:nvPr/>
        </p:nvSpPr>
        <p:spPr>
          <a:xfrm>
            <a:off x="428631" y="946548"/>
            <a:ext cx="2414122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que o Brasil ganha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A9C27FB-F523-7858-B880-CBC0C262BF42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D013B68B-01FB-215A-51B2-7B225FE64764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ED8E53C9-F021-1FE3-D96E-26D51C0C91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5" name="Shape 26">
            <a:extLst>
              <a:ext uri="{FF2B5EF4-FFF2-40B4-BE49-F238E27FC236}">
                <a16:creationId xmlns:a16="http://schemas.microsoft.com/office/drawing/2014/main" id="{88DAF805-E40C-E50F-C7CF-F37F5D8BA0A9}"/>
              </a:ext>
            </a:extLst>
          </p:cNvPr>
          <p:cNvSpPr/>
          <p:nvPr/>
        </p:nvSpPr>
        <p:spPr>
          <a:xfrm>
            <a:off x="507906" y="1680943"/>
            <a:ext cx="2666992" cy="1066205"/>
          </a:xfrm>
          <a:prstGeom prst="rect">
            <a:avLst/>
          </a:prstGeom>
          <a:solidFill>
            <a:srgbClr val="1A3A52">
              <a:alpha val="15000"/>
            </a:srgb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6" name="Shape 27">
            <a:extLst>
              <a:ext uri="{FF2B5EF4-FFF2-40B4-BE49-F238E27FC236}">
                <a16:creationId xmlns:a16="http://schemas.microsoft.com/office/drawing/2014/main" id="{F9856B44-F894-22E4-02CC-E58EDBC4315E}"/>
              </a:ext>
            </a:extLst>
          </p:cNvPr>
          <p:cNvSpPr/>
          <p:nvPr/>
        </p:nvSpPr>
        <p:spPr>
          <a:xfrm>
            <a:off x="507907" y="1680943"/>
            <a:ext cx="28574" cy="106620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16" name="Text 28">
            <a:extLst>
              <a:ext uri="{FF2B5EF4-FFF2-40B4-BE49-F238E27FC236}">
                <a16:creationId xmlns:a16="http://schemas.microsoft.com/office/drawing/2014/main" id="{39B6F82C-0D9A-70C2-4767-B287E4FD7C4C}"/>
              </a:ext>
            </a:extLst>
          </p:cNvPr>
          <p:cNvSpPr/>
          <p:nvPr/>
        </p:nvSpPr>
        <p:spPr>
          <a:xfrm>
            <a:off x="562136" y="1747567"/>
            <a:ext cx="2600071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FFC00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DESMANTELAMENTO OPERACIONAL</a:t>
            </a:r>
            <a:endParaRPr lang="pt-BR" sz="1050" noProof="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 29">
            <a:extLst>
              <a:ext uri="{FF2B5EF4-FFF2-40B4-BE49-F238E27FC236}">
                <a16:creationId xmlns:a16="http://schemas.microsoft.com/office/drawing/2014/main" id="{8C323531-B66C-70E4-959F-15815796B6C0}"/>
              </a:ext>
            </a:extLst>
          </p:cNvPr>
          <p:cNvSpPr/>
          <p:nvPr/>
        </p:nvSpPr>
        <p:spPr>
          <a:xfrm>
            <a:off x="587181" y="2109145"/>
            <a:ext cx="2575026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Líderes presos de forma definitiva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32" name="Shape 31">
            <a:extLst>
              <a:ext uri="{FF2B5EF4-FFF2-40B4-BE49-F238E27FC236}">
                <a16:creationId xmlns:a16="http://schemas.microsoft.com/office/drawing/2014/main" id="{DF62B386-FC3F-3D99-58C2-2D9BF5E66A8D}"/>
              </a:ext>
            </a:extLst>
          </p:cNvPr>
          <p:cNvSpPr/>
          <p:nvPr/>
        </p:nvSpPr>
        <p:spPr>
          <a:xfrm>
            <a:off x="3317770" y="1680943"/>
            <a:ext cx="2666992" cy="1066205"/>
          </a:xfrm>
          <a:prstGeom prst="rect">
            <a:avLst/>
          </a:prstGeom>
          <a:solidFill>
            <a:srgbClr val="2D5016">
              <a:alpha val="15000"/>
            </a:srgb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34" name="Shape 32">
            <a:extLst>
              <a:ext uri="{FF2B5EF4-FFF2-40B4-BE49-F238E27FC236}">
                <a16:creationId xmlns:a16="http://schemas.microsoft.com/office/drawing/2014/main" id="{C6C57266-0BDF-6691-18F8-A19F715CDF22}"/>
              </a:ext>
            </a:extLst>
          </p:cNvPr>
          <p:cNvSpPr/>
          <p:nvPr/>
        </p:nvSpPr>
        <p:spPr>
          <a:xfrm>
            <a:off x="3317774" y="1680943"/>
            <a:ext cx="28574" cy="106620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38" name="Shape 36">
            <a:extLst>
              <a:ext uri="{FF2B5EF4-FFF2-40B4-BE49-F238E27FC236}">
                <a16:creationId xmlns:a16="http://schemas.microsoft.com/office/drawing/2014/main" id="{C97F530B-3377-C5A7-BDAF-12E52C4B2642}"/>
              </a:ext>
            </a:extLst>
          </p:cNvPr>
          <p:cNvSpPr/>
          <p:nvPr/>
        </p:nvSpPr>
        <p:spPr>
          <a:xfrm>
            <a:off x="6127637" y="1680943"/>
            <a:ext cx="2667018" cy="1066205"/>
          </a:xfrm>
          <a:prstGeom prst="rect">
            <a:avLst/>
          </a:prstGeom>
          <a:solidFill>
            <a:srgbClr val="D4A574">
              <a:alpha val="8000"/>
            </a:srgb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39" name="Shape 37">
            <a:extLst>
              <a:ext uri="{FF2B5EF4-FFF2-40B4-BE49-F238E27FC236}">
                <a16:creationId xmlns:a16="http://schemas.microsoft.com/office/drawing/2014/main" id="{BC4B675D-405A-B413-7ABF-569E0DFDEA26}"/>
              </a:ext>
            </a:extLst>
          </p:cNvPr>
          <p:cNvSpPr/>
          <p:nvPr/>
        </p:nvSpPr>
        <p:spPr>
          <a:xfrm>
            <a:off x="6127639" y="1680943"/>
            <a:ext cx="28574" cy="1066205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45" name="Text 29">
            <a:extLst>
              <a:ext uri="{FF2B5EF4-FFF2-40B4-BE49-F238E27FC236}">
                <a16:creationId xmlns:a16="http://schemas.microsoft.com/office/drawing/2014/main" id="{D9F120D1-27FD-5282-2D47-A0CD346AAF8E}"/>
              </a:ext>
            </a:extLst>
          </p:cNvPr>
          <p:cNvSpPr/>
          <p:nvPr/>
        </p:nvSpPr>
        <p:spPr>
          <a:xfrm>
            <a:off x="587181" y="2358175"/>
            <a:ext cx="2575026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Facções sem um comando estratégico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46" name="Text 28">
            <a:extLst>
              <a:ext uri="{FF2B5EF4-FFF2-40B4-BE49-F238E27FC236}">
                <a16:creationId xmlns:a16="http://schemas.microsoft.com/office/drawing/2014/main" id="{9AA6BA56-7C87-9932-23F6-5E8A4FB476BC}"/>
              </a:ext>
            </a:extLst>
          </p:cNvPr>
          <p:cNvSpPr/>
          <p:nvPr/>
        </p:nvSpPr>
        <p:spPr>
          <a:xfrm>
            <a:off x="3384691" y="1738384"/>
            <a:ext cx="1891543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FFC00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REDUÇÃO DE HOMICÍDIOS</a:t>
            </a:r>
            <a:endParaRPr lang="pt-BR" sz="1050" noProof="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Text 29">
            <a:extLst>
              <a:ext uri="{FF2B5EF4-FFF2-40B4-BE49-F238E27FC236}">
                <a16:creationId xmlns:a16="http://schemas.microsoft.com/office/drawing/2014/main" id="{9C559D4C-D071-A35E-9865-A8576B3D2C7A}"/>
              </a:ext>
            </a:extLst>
          </p:cNvPr>
          <p:cNvSpPr/>
          <p:nvPr/>
        </p:nvSpPr>
        <p:spPr>
          <a:xfrm>
            <a:off x="3409736" y="2120242"/>
            <a:ext cx="2575026" cy="4847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Estudos mostram uma correlação entre prisão de lideranças e queda de violência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49" name="Text 28">
            <a:extLst>
              <a:ext uri="{FF2B5EF4-FFF2-40B4-BE49-F238E27FC236}">
                <a16:creationId xmlns:a16="http://schemas.microsoft.com/office/drawing/2014/main" id="{F0AD90DE-9B6C-4440-B24C-7FF38B22FEAF}"/>
              </a:ext>
            </a:extLst>
          </p:cNvPr>
          <p:cNvSpPr/>
          <p:nvPr/>
        </p:nvSpPr>
        <p:spPr>
          <a:xfrm>
            <a:off x="6194584" y="1738384"/>
            <a:ext cx="2516715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FFC00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ECONOMIA AOS COFRES PÚBLICOS</a:t>
            </a:r>
            <a:endParaRPr lang="pt-BR" sz="1050" noProof="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Text 29">
            <a:extLst>
              <a:ext uri="{FF2B5EF4-FFF2-40B4-BE49-F238E27FC236}">
                <a16:creationId xmlns:a16="http://schemas.microsoft.com/office/drawing/2014/main" id="{F9820D73-BA1C-0373-4E32-173C19259F49}"/>
              </a:ext>
            </a:extLst>
          </p:cNvPr>
          <p:cNvSpPr/>
          <p:nvPr/>
        </p:nvSpPr>
        <p:spPr>
          <a:xfrm>
            <a:off x="6219629" y="2099962"/>
            <a:ext cx="2575026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Menos custos com reincidência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51" name="Text 29">
            <a:extLst>
              <a:ext uri="{FF2B5EF4-FFF2-40B4-BE49-F238E27FC236}">
                <a16:creationId xmlns:a16="http://schemas.microsoft.com/office/drawing/2014/main" id="{2D97BF85-F4E5-2FAA-8BC1-CEFF4FD7CD68}"/>
              </a:ext>
            </a:extLst>
          </p:cNvPr>
          <p:cNvSpPr/>
          <p:nvPr/>
        </p:nvSpPr>
        <p:spPr>
          <a:xfrm>
            <a:off x="6219629" y="2286463"/>
            <a:ext cx="2575026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Investigações recorrentes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6F2BD1BA-C7BE-7F99-EB45-170C625C5696}"/>
              </a:ext>
            </a:extLst>
          </p:cNvPr>
          <p:cNvSpPr/>
          <p:nvPr/>
        </p:nvSpPr>
        <p:spPr>
          <a:xfrm>
            <a:off x="6219629" y="2504602"/>
            <a:ext cx="2575026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Operações policiais repetitivas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53" name="Shape 26">
            <a:extLst>
              <a:ext uri="{FF2B5EF4-FFF2-40B4-BE49-F238E27FC236}">
                <a16:creationId xmlns:a16="http://schemas.microsoft.com/office/drawing/2014/main" id="{A61D2723-409C-7464-D24B-4C3CD7A1AD5B}"/>
              </a:ext>
            </a:extLst>
          </p:cNvPr>
          <p:cNvSpPr/>
          <p:nvPr/>
        </p:nvSpPr>
        <p:spPr>
          <a:xfrm>
            <a:off x="1905008" y="2894962"/>
            <a:ext cx="2666992" cy="1066205"/>
          </a:xfrm>
          <a:prstGeom prst="rect">
            <a:avLst/>
          </a:prstGeom>
          <a:solidFill>
            <a:srgbClr val="1A3A52">
              <a:alpha val="15000"/>
            </a:srgb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54" name="Shape 27">
            <a:extLst>
              <a:ext uri="{FF2B5EF4-FFF2-40B4-BE49-F238E27FC236}">
                <a16:creationId xmlns:a16="http://schemas.microsoft.com/office/drawing/2014/main" id="{53595589-A7E8-2D9E-0877-C603F19F0405}"/>
              </a:ext>
            </a:extLst>
          </p:cNvPr>
          <p:cNvSpPr/>
          <p:nvPr/>
        </p:nvSpPr>
        <p:spPr>
          <a:xfrm>
            <a:off x="1905009" y="2894962"/>
            <a:ext cx="28574" cy="1066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55" name="Text 28">
            <a:extLst>
              <a:ext uri="{FF2B5EF4-FFF2-40B4-BE49-F238E27FC236}">
                <a16:creationId xmlns:a16="http://schemas.microsoft.com/office/drawing/2014/main" id="{D8147B1D-D364-2D7E-5489-379B28728488}"/>
              </a:ext>
            </a:extLst>
          </p:cNvPr>
          <p:cNvSpPr/>
          <p:nvPr/>
        </p:nvSpPr>
        <p:spPr>
          <a:xfrm>
            <a:off x="1959238" y="2961586"/>
            <a:ext cx="1920398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FFC00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EXEMPLO INTERNACIONAL</a:t>
            </a:r>
            <a:endParaRPr lang="pt-BR" sz="1050" noProof="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Text 29">
            <a:extLst>
              <a:ext uri="{FF2B5EF4-FFF2-40B4-BE49-F238E27FC236}">
                <a16:creationId xmlns:a16="http://schemas.microsoft.com/office/drawing/2014/main" id="{97F2788E-5B8D-67D1-4E66-A46988DAA311}"/>
              </a:ext>
            </a:extLst>
          </p:cNvPr>
          <p:cNvSpPr/>
          <p:nvPr/>
        </p:nvSpPr>
        <p:spPr>
          <a:xfrm>
            <a:off x="1972875" y="3270983"/>
            <a:ext cx="2575026" cy="4847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Alinhar o Brasil a praticas de países que efetivamente combatem o crime organizado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  <p:sp>
        <p:nvSpPr>
          <p:cNvPr id="59" name="Shape 32">
            <a:extLst>
              <a:ext uri="{FF2B5EF4-FFF2-40B4-BE49-F238E27FC236}">
                <a16:creationId xmlns:a16="http://schemas.microsoft.com/office/drawing/2014/main" id="{14185D45-2EAE-84F7-48F9-D0E516D7152D}"/>
              </a:ext>
            </a:extLst>
          </p:cNvPr>
          <p:cNvSpPr/>
          <p:nvPr/>
        </p:nvSpPr>
        <p:spPr>
          <a:xfrm>
            <a:off x="4822721" y="2899548"/>
            <a:ext cx="28574" cy="1066205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txBody>
          <a:bodyPr/>
          <a:lstStyle/>
          <a:p>
            <a:endParaRPr lang="pt-BR" noProof="0" dirty="0">
              <a:latin typeface="Montserrat" panose="00000500000000000000" pitchFamily="2" charset="0"/>
            </a:endParaRPr>
          </a:p>
        </p:txBody>
      </p:sp>
      <p:sp>
        <p:nvSpPr>
          <p:cNvPr id="60" name="Text 28">
            <a:extLst>
              <a:ext uri="{FF2B5EF4-FFF2-40B4-BE49-F238E27FC236}">
                <a16:creationId xmlns:a16="http://schemas.microsoft.com/office/drawing/2014/main" id="{7040DFD8-A7EC-9C44-101E-155504DDFCBB}"/>
              </a:ext>
            </a:extLst>
          </p:cNvPr>
          <p:cNvSpPr/>
          <p:nvPr/>
        </p:nvSpPr>
        <p:spPr>
          <a:xfrm>
            <a:off x="4889638" y="2956989"/>
            <a:ext cx="1865895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FFC00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MENSAGEM À SOCIEDADE</a:t>
            </a:r>
            <a:endParaRPr lang="pt-BR" sz="1050" noProof="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 29">
            <a:extLst>
              <a:ext uri="{FF2B5EF4-FFF2-40B4-BE49-F238E27FC236}">
                <a16:creationId xmlns:a16="http://schemas.microsoft.com/office/drawing/2014/main" id="{2834C879-9BA2-3321-5B48-48E3DDD6D231}"/>
              </a:ext>
            </a:extLst>
          </p:cNvPr>
          <p:cNvSpPr/>
          <p:nvPr/>
        </p:nvSpPr>
        <p:spPr>
          <a:xfrm>
            <a:off x="4914683" y="3338847"/>
            <a:ext cx="2575026" cy="4847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050" b="1" noProof="0" dirty="0">
                <a:solidFill>
                  <a:srgbClr val="E0E0E0"/>
                </a:solidFill>
                <a:latin typeface="Montserrat" panose="00000500000000000000" pitchFamily="2" charset="0"/>
                <a:ea typeface="Noto Sans" pitchFamily="34" charset="-122"/>
                <a:cs typeface="Noto Sans" pitchFamily="34" charset="-120"/>
              </a:rPr>
              <a:t>Proteção da Sociedade sem leniência com a criminalidade reiterada</a:t>
            </a:r>
            <a:endParaRPr lang="pt-BR" sz="1050" b="1" noProof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F33EB-76CD-9C5B-DF66-36C6D770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69A5A04-8CE1-C4CD-0B6A-325D5623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0617D7A4-1F01-7A74-6540-F66995BD71BA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8D5BB5B7-9373-1FFB-0124-BB928CEEA042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287B89B2-7010-9BF5-9736-958EF9E516F2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8DFF4135-B737-2E1C-1322-3B7DEE79348E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C196658-E7E9-741B-F053-EC71C769C404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17D6F210-D883-37A4-B7C2-5024634D4EF7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EFDB313D-4C8C-21C7-6A68-17B22736A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E6AE3-17A5-8B75-615D-70C74F84A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34" y="1443346"/>
            <a:ext cx="5390999" cy="2582633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41A634A-9563-9194-64EF-B42C1E4669F7}"/>
              </a:ext>
            </a:extLst>
          </p:cNvPr>
          <p:cNvCxnSpPr>
            <a:cxnSpLocks/>
          </p:cNvCxnSpPr>
          <p:nvPr/>
        </p:nvCxnSpPr>
        <p:spPr>
          <a:xfrm>
            <a:off x="2088182" y="3174797"/>
            <a:ext cx="33982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A8F4216-1A8B-A9F0-B119-8ADD33AF0BD4}"/>
              </a:ext>
            </a:extLst>
          </p:cNvPr>
          <p:cNvCxnSpPr>
            <a:cxnSpLocks/>
          </p:cNvCxnSpPr>
          <p:nvPr/>
        </p:nvCxnSpPr>
        <p:spPr>
          <a:xfrm>
            <a:off x="629107" y="3400349"/>
            <a:ext cx="121600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8CCC35FB-444F-6C85-4B0C-66463CAFD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431" y="1657197"/>
            <a:ext cx="1299975" cy="14759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C8E35590-A340-B7A3-A9FD-66E02BFC1AD1}"/>
              </a:ext>
            </a:extLst>
          </p:cNvPr>
          <p:cNvSpPr/>
          <p:nvPr/>
        </p:nvSpPr>
        <p:spPr>
          <a:xfrm>
            <a:off x="6655089" y="3261849"/>
            <a:ext cx="2098331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José Ramos Filho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2588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43D80-2E15-A3BB-E366-6A3617E5E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6FEDF6D-8770-1EED-DAAD-49CFA65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4" y="-19315"/>
            <a:ext cx="9144001" cy="5162815"/>
          </a:xfrm>
          <a:prstGeom prst="rect">
            <a:avLst/>
          </a:prstGeom>
        </p:spPr>
      </p:pic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6EF14FB2-3B48-B5E3-0EA4-1876F086A96F}"/>
              </a:ext>
            </a:extLst>
          </p:cNvPr>
          <p:cNvCxnSpPr>
            <a:cxnSpLocks/>
            <a:stCxn id="63" idx="1"/>
          </p:cNvCxnSpPr>
          <p:nvPr/>
        </p:nvCxnSpPr>
        <p:spPr>
          <a:xfrm>
            <a:off x="298769" y="2140350"/>
            <a:ext cx="7988708" cy="18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7">
            <a:extLst>
              <a:ext uri="{FF2B5EF4-FFF2-40B4-BE49-F238E27FC236}">
                <a16:creationId xmlns:a16="http://schemas.microsoft.com/office/drawing/2014/main" id="{5A3CEA59-9818-83F6-3244-5EA72A71C9AE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AFB22B43-041B-D214-6E14-2CABEA632F5B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71903EAA-1674-B6C3-8129-FF7D75634A79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0CA1232-5837-E210-B28A-FD73FD6E67BD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ABF51519-5796-32D2-F184-363F284EF022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74D8D66A-9E5D-3C7F-3DDB-349EAF71D4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9ABD9C25-F78C-9EC7-DF2A-C5C268961A7A}"/>
              </a:ext>
            </a:extLst>
          </p:cNvPr>
          <p:cNvSpPr/>
          <p:nvPr/>
        </p:nvSpPr>
        <p:spPr>
          <a:xfrm>
            <a:off x="6608854" y="252513"/>
            <a:ext cx="1401025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José Ramos Filho</a:t>
            </a:r>
            <a:endParaRPr lang="pt-BR" sz="1200" b="1" noProof="0" dirty="0"/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46160F5C-2706-CA97-5D0E-7C57E6F8651D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7" name="Text 9">
            <a:extLst>
              <a:ext uri="{FF2B5EF4-FFF2-40B4-BE49-F238E27FC236}">
                <a16:creationId xmlns:a16="http://schemas.microsoft.com/office/drawing/2014/main" id="{7CA1A1E9-89FE-2D27-4159-4531F41B4FF7}"/>
              </a:ext>
            </a:extLst>
          </p:cNvPr>
          <p:cNvSpPr/>
          <p:nvPr/>
        </p:nvSpPr>
        <p:spPr>
          <a:xfrm>
            <a:off x="229350" y="218758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majorado</a:t>
            </a:r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9F47829E-FDF2-ACFF-054B-DBBD43BE7D28}"/>
              </a:ext>
            </a:extLst>
          </p:cNvPr>
          <p:cNvSpPr/>
          <p:nvPr/>
        </p:nvSpPr>
        <p:spPr>
          <a:xfrm>
            <a:off x="1922259" y="1709290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8DD208F7-3803-970D-30DE-E8CC587FE188}"/>
              </a:ext>
            </a:extLst>
          </p:cNvPr>
          <p:cNvSpPr/>
          <p:nvPr/>
        </p:nvSpPr>
        <p:spPr>
          <a:xfrm>
            <a:off x="1841034" y="217520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Receptação</a:t>
            </a:r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F7F2402B-8921-716E-0A3D-FEB4E8AAC853}"/>
              </a:ext>
            </a:extLst>
          </p:cNvPr>
          <p:cNvSpPr/>
          <p:nvPr/>
        </p:nvSpPr>
        <p:spPr>
          <a:xfrm>
            <a:off x="229347" y="18723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19/11/1993</a:t>
            </a:r>
          </a:p>
        </p:txBody>
      </p:sp>
      <p:sp>
        <p:nvSpPr>
          <p:cNvPr id="69" name="Text 9">
            <a:extLst>
              <a:ext uri="{FF2B5EF4-FFF2-40B4-BE49-F238E27FC236}">
                <a16:creationId xmlns:a16="http://schemas.microsoft.com/office/drawing/2014/main" id="{D0FF7392-DEF9-9A4F-26D1-90E4E1604AB8}"/>
              </a:ext>
            </a:extLst>
          </p:cNvPr>
          <p:cNvSpPr/>
          <p:nvPr/>
        </p:nvSpPr>
        <p:spPr>
          <a:xfrm>
            <a:off x="1819513" y="187196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25/05/1994</a:t>
            </a:r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1672C301-DE94-7049-59B5-AC7603250437}"/>
              </a:ext>
            </a:extLst>
          </p:cNvPr>
          <p:cNvSpPr/>
          <p:nvPr/>
        </p:nvSpPr>
        <p:spPr>
          <a:xfrm>
            <a:off x="3545749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78340894-1D63-F685-237C-7BB6F019A368}"/>
              </a:ext>
            </a:extLst>
          </p:cNvPr>
          <p:cNvSpPr/>
          <p:nvPr/>
        </p:nvSpPr>
        <p:spPr>
          <a:xfrm>
            <a:off x="3474621" y="218361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majorado</a:t>
            </a:r>
          </a:p>
        </p:txBody>
      </p:sp>
      <p:sp>
        <p:nvSpPr>
          <p:cNvPr id="79" name="Text 9">
            <a:extLst>
              <a:ext uri="{FF2B5EF4-FFF2-40B4-BE49-F238E27FC236}">
                <a16:creationId xmlns:a16="http://schemas.microsoft.com/office/drawing/2014/main" id="{C2410E24-F648-265B-2EE9-B65855046DFF}"/>
              </a:ext>
            </a:extLst>
          </p:cNvPr>
          <p:cNvSpPr/>
          <p:nvPr/>
        </p:nvSpPr>
        <p:spPr>
          <a:xfrm>
            <a:off x="3474618" y="186833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04/02/1999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4" name="Text 9">
            <a:extLst>
              <a:ext uri="{FF2B5EF4-FFF2-40B4-BE49-F238E27FC236}">
                <a16:creationId xmlns:a16="http://schemas.microsoft.com/office/drawing/2014/main" id="{3BCF49BD-251A-7E6D-6ABC-B404ED64C72B}"/>
              </a:ext>
            </a:extLst>
          </p:cNvPr>
          <p:cNvSpPr/>
          <p:nvPr/>
        </p:nvSpPr>
        <p:spPr>
          <a:xfrm>
            <a:off x="5241162" y="2145504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537C02CF-0C92-39B0-9949-C22A84A9A2A7}"/>
              </a:ext>
            </a:extLst>
          </p:cNvPr>
          <p:cNvSpPr/>
          <p:nvPr/>
        </p:nvSpPr>
        <p:spPr>
          <a:xfrm>
            <a:off x="5169239" y="1715169"/>
            <a:ext cx="1481180" cy="88513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DB56A588-1BA4-3624-3C80-96AD86D016AA}"/>
              </a:ext>
            </a:extLst>
          </p:cNvPr>
          <p:cNvSpPr/>
          <p:nvPr/>
        </p:nvSpPr>
        <p:spPr>
          <a:xfrm>
            <a:off x="5109236" y="183562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17/05/1999</a:t>
            </a:r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057D85CB-BD92-2A73-1F83-A7885C66B017}"/>
              </a:ext>
            </a:extLst>
          </p:cNvPr>
          <p:cNvSpPr/>
          <p:nvPr/>
        </p:nvSpPr>
        <p:spPr>
          <a:xfrm>
            <a:off x="6792729" y="1717546"/>
            <a:ext cx="1481180" cy="88473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4" name="Text 9">
            <a:extLst>
              <a:ext uri="{FF2B5EF4-FFF2-40B4-BE49-F238E27FC236}">
                <a16:creationId xmlns:a16="http://schemas.microsoft.com/office/drawing/2014/main" id="{D5F17AD4-3F3C-3905-BA9D-A80DAA93FFD4}"/>
              </a:ext>
            </a:extLst>
          </p:cNvPr>
          <p:cNvSpPr/>
          <p:nvPr/>
        </p:nvSpPr>
        <p:spPr>
          <a:xfrm>
            <a:off x="5199145" y="218332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majorado</a:t>
            </a:r>
          </a:p>
        </p:txBody>
      </p:sp>
      <p:sp>
        <p:nvSpPr>
          <p:cNvPr id="108" name="Shape 2">
            <a:extLst>
              <a:ext uri="{FF2B5EF4-FFF2-40B4-BE49-F238E27FC236}">
                <a16:creationId xmlns:a16="http://schemas.microsoft.com/office/drawing/2014/main" id="{8A35AFFE-AC13-C5F0-DD53-5DD64A737D9E}"/>
              </a:ext>
            </a:extLst>
          </p:cNvPr>
          <p:cNvSpPr/>
          <p:nvPr/>
        </p:nvSpPr>
        <p:spPr>
          <a:xfrm>
            <a:off x="298769" y="2696706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9" name="Text 9">
            <a:extLst>
              <a:ext uri="{FF2B5EF4-FFF2-40B4-BE49-F238E27FC236}">
                <a16:creationId xmlns:a16="http://schemas.microsoft.com/office/drawing/2014/main" id="{07BF3EF6-53DC-CCF4-973D-8D016D00B5CC}"/>
              </a:ext>
            </a:extLst>
          </p:cNvPr>
          <p:cNvSpPr/>
          <p:nvPr/>
        </p:nvSpPr>
        <p:spPr>
          <a:xfrm>
            <a:off x="337655" y="316409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0" name="Text 9">
            <a:extLst>
              <a:ext uri="{FF2B5EF4-FFF2-40B4-BE49-F238E27FC236}">
                <a16:creationId xmlns:a16="http://schemas.microsoft.com/office/drawing/2014/main" id="{C63A7356-E0C8-11FF-1A75-722C035FB1D3}"/>
              </a:ext>
            </a:extLst>
          </p:cNvPr>
          <p:cNvSpPr/>
          <p:nvPr/>
        </p:nvSpPr>
        <p:spPr>
          <a:xfrm>
            <a:off x="7016381" y="184825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19/06/1999</a:t>
            </a:r>
          </a:p>
        </p:txBody>
      </p:sp>
      <p:sp>
        <p:nvSpPr>
          <p:cNvPr id="111" name="Shape 2">
            <a:extLst>
              <a:ext uri="{FF2B5EF4-FFF2-40B4-BE49-F238E27FC236}">
                <a16:creationId xmlns:a16="http://schemas.microsoft.com/office/drawing/2014/main" id="{DB384B58-CBDA-48CE-B8E1-E64A7FED7AE7}"/>
              </a:ext>
            </a:extLst>
          </p:cNvPr>
          <p:cNvSpPr/>
          <p:nvPr/>
        </p:nvSpPr>
        <p:spPr>
          <a:xfrm>
            <a:off x="1926587" y="2693999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F29EA2C9-A9D7-D09A-C675-17FD6875C953}"/>
              </a:ext>
            </a:extLst>
          </p:cNvPr>
          <p:cNvSpPr/>
          <p:nvPr/>
        </p:nvSpPr>
        <p:spPr>
          <a:xfrm>
            <a:off x="1939897" y="317074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DDA21934-6829-9A2E-1695-5976F29F759F}"/>
              </a:ext>
            </a:extLst>
          </p:cNvPr>
          <p:cNvSpPr/>
          <p:nvPr/>
        </p:nvSpPr>
        <p:spPr>
          <a:xfrm>
            <a:off x="186687" y="279876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23/01/2000</a:t>
            </a:r>
          </a:p>
        </p:txBody>
      </p:sp>
      <p:sp>
        <p:nvSpPr>
          <p:cNvPr id="114" name="Shape 2">
            <a:extLst>
              <a:ext uri="{FF2B5EF4-FFF2-40B4-BE49-F238E27FC236}">
                <a16:creationId xmlns:a16="http://schemas.microsoft.com/office/drawing/2014/main" id="{DDFEDFCD-1F77-F0DF-55E8-3BA03D4BFB29}"/>
              </a:ext>
            </a:extLst>
          </p:cNvPr>
          <p:cNvSpPr/>
          <p:nvPr/>
        </p:nvSpPr>
        <p:spPr>
          <a:xfrm>
            <a:off x="3554405" y="2681773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5" name="Text 9">
            <a:extLst>
              <a:ext uri="{FF2B5EF4-FFF2-40B4-BE49-F238E27FC236}">
                <a16:creationId xmlns:a16="http://schemas.microsoft.com/office/drawing/2014/main" id="{62D2DAED-27FB-E58A-8670-8A2094A4D74A}"/>
              </a:ext>
            </a:extLst>
          </p:cNvPr>
          <p:cNvSpPr/>
          <p:nvPr/>
        </p:nvSpPr>
        <p:spPr>
          <a:xfrm>
            <a:off x="3616878" y="3166224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6" name="Text 9">
            <a:extLst>
              <a:ext uri="{FF2B5EF4-FFF2-40B4-BE49-F238E27FC236}">
                <a16:creationId xmlns:a16="http://schemas.microsoft.com/office/drawing/2014/main" id="{4B6F70BB-A6A8-1617-7D4E-2A8DF0B7E7A3}"/>
              </a:ext>
            </a:extLst>
          </p:cNvPr>
          <p:cNvSpPr/>
          <p:nvPr/>
        </p:nvSpPr>
        <p:spPr>
          <a:xfrm>
            <a:off x="2175732" y="2812902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2015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17" name="Shape 2">
            <a:extLst>
              <a:ext uri="{FF2B5EF4-FFF2-40B4-BE49-F238E27FC236}">
                <a16:creationId xmlns:a16="http://schemas.microsoft.com/office/drawing/2014/main" id="{DED3393A-327D-7B6F-6675-1255DBAE7C8D}"/>
              </a:ext>
            </a:extLst>
          </p:cNvPr>
          <p:cNvSpPr/>
          <p:nvPr/>
        </p:nvSpPr>
        <p:spPr>
          <a:xfrm>
            <a:off x="5182223" y="2681353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9" name="Text 9">
            <a:extLst>
              <a:ext uri="{FF2B5EF4-FFF2-40B4-BE49-F238E27FC236}">
                <a16:creationId xmlns:a16="http://schemas.microsoft.com/office/drawing/2014/main" id="{48123D57-0D53-369B-BD97-904B711D9083}"/>
              </a:ext>
            </a:extLst>
          </p:cNvPr>
          <p:cNvSpPr/>
          <p:nvPr/>
        </p:nvSpPr>
        <p:spPr>
          <a:xfrm>
            <a:off x="3798188" y="2795424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27/03/2017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20" name="Shape 2">
            <a:extLst>
              <a:ext uri="{FF2B5EF4-FFF2-40B4-BE49-F238E27FC236}">
                <a16:creationId xmlns:a16="http://schemas.microsoft.com/office/drawing/2014/main" id="{B8F2EF37-C43F-5673-75FF-FF22E04A2FB9}"/>
              </a:ext>
            </a:extLst>
          </p:cNvPr>
          <p:cNvSpPr/>
          <p:nvPr/>
        </p:nvSpPr>
        <p:spPr>
          <a:xfrm>
            <a:off x="6792725" y="2688841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2" name="Text 9">
            <a:extLst>
              <a:ext uri="{FF2B5EF4-FFF2-40B4-BE49-F238E27FC236}">
                <a16:creationId xmlns:a16="http://schemas.microsoft.com/office/drawing/2014/main" id="{1CF7A649-D813-92A9-16B9-8CDD48CD33BF}"/>
              </a:ext>
            </a:extLst>
          </p:cNvPr>
          <p:cNvSpPr/>
          <p:nvPr/>
        </p:nvSpPr>
        <p:spPr>
          <a:xfrm>
            <a:off x="5438316" y="2824910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19/07/2023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70D336BC-4F24-4761-6C4B-F1A0ACCC8FE2}"/>
              </a:ext>
            </a:extLst>
          </p:cNvPr>
          <p:cNvCxnSpPr/>
          <p:nvPr/>
        </p:nvCxnSpPr>
        <p:spPr>
          <a:xfrm>
            <a:off x="304114" y="3104361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AFE61C5-DB25-C33B-818E-C0E5EE429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921" y="98719"/>
            <a:ext cx="907369" cy="10301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9">
            <a:extLst>
              <a:ext uri="{FF2B5EF4-FFF2-40B4-BE49-F238E27FC236}">
                <a16:creationId xmlns:a16="http://schemas.microsoft.com/office/drawing/2014/main" id="{796E6DD7-A730-427F-95AB-8198D0DE616F}"/>
              </a:ext>
            </a:extLst>
          </p:cNvPr>
          <p:cNvSpPr/>
          <p:nvPr/>
        </p:nvSpPr>
        <p:spPr>
          <a:xfrm>
            <a:off x="6757380" y="218179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majorado/ Porte de arma</a:t>
            </a: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F7F733F6-2FDB-FDCC-2C62-5F2C27F22E70}"/>
              </a:ext>
            </a:extLst>
          </p:cNvPr>
          <p:cNvSpPr/>
          <p:nvPr/>
        </p:nvSpPr>
        <p:spPr>
          <a:xfrm>
            <a:off x="1929176" y="320979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Indulto Humanitário</a:t>
            </a:r>
            <a:endParaRPr lang="pt-BR" sz="1000" b="1" noProof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5321EF48-189C-C915-EB27-FD0DA612782C}"/>
              </a:ext>
            </a:extLst>
          </p:cNvPr>
          <p:cNvSpPr/>
          <p:nvPr/>
        </p:nvSpPr>
        <p:spPr>
          <a:xfrm>
            <a:off x="5238628" y="308803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Latrocínio / Porte de arma / </a:t>
            </a:r>
            <a:r>
              <a:rPr lang="pt-BR" sz="1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OrCrim</a:t>
            </a:r>
            <a:endParaRPr lang="pt-BR" sz="1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34" charset="0"/>
              <a:ea typeface="+mn-ea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954A0B8-4B92-C480-F4AA-7DB43639605D}"/>
              </a:ext>
            </a:extLst>
          </p:cNvPr>
          <p:cNvSpPr/>
          <p:nvPr/>
        </p:nvSpPr>
        <p:spPr>
          <a:xfrm>
            <a:off x="6816662" y="326467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  <a:ea typeface="+mn-ea"/>
              </a:rPr>
              <a:t>PRESO</a:t>
            </a: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0AE5400-204F-7091-93EA-9800AAF16542}"/>
              </a:ext>
            </a:extLst>
          </p:cNvPr>
          <p:cNvSpPr/>
          <p:nvPr/>
        </p:nvSpPr>
        <p:spPr>
          <a:xfrm>
            <a:off x="3543866" y="321577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</a:t>
            </a: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C79C580A-6774-FA4A-0574-4638B962E4A6}"/>
              </a:ext>
            </a:extLst>
          </p:cNvPr>
          <p:cNvSpPr/>
          <p:nvPr/>
        </p:nvSpPr>
        <p:spPr>
          <a:xfrm>
            <a:off x="263056" y="317278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majorado</a:t>
            </a: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2C13E109-50B9-6EC7-F819-F15A0D5525D8}"/>
              </a:ext>
            </a:extLst>
          </p:cNvPr>
          <p:cNvSpPr/>
          <p:nvPr/>
        </p:nvSpPr>
        <p:spPr>
          <a:xfrm>
            <a:off x="7016380" y="2807526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19/07/2023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8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F471-C70D-9A3E-9A7B-053C2561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E9CE7E0-6E7B-F9A3-C2C3-C392B81C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C1AC05CE-2BAA-B3F2-8836-095D0C140B59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2E5C8DBC-CA2D-5753-8127-3DA9A25207CE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6A81E049-B004-8F02-A08A-29B8B2AAAF62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078A4BC7-E38D-A155-CE5C-1469894D3BD5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8CCDD64-1E1C-4066-92A5-A725482D56DA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53394ED-1D26-5752-75AD-3F691E5D4E9C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C9C8E8FC-D384-F4EB-985A-FFF1458E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5AC7781E-5E71-DC72-C6A9-99C85BE3D39D}"/>
              </a:ext>
            </a:extLst>
          </p:cNvPr>
          <p:cNvSpPr/>
          <p:nvPr/>
        </p:nvSpPr>
        <p:spPr>
          <a:xfrm>
            <a:off x="5711504" y="3261849"/>
            <a:ext cx="3230051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Diego Fernandes de Souza</a:t>
            </a:r>
            <a:endParaRPr lang="pt-BR" b="1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19C9B9-218C-490A-3567-3DEBAF9FF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74" y="1512356"/>
            <a:ext cx="4743286" cy="25236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2DF9E0-7E87-8C75-02C4-6709C3CB6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868" y="1287101"/>
            <a:ext cx="1510853" cy="19203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A21441C0-4129-FD2A-BFE9-C32C3AD23597}"/>
              </a:ext>
            </a:extLst>
          </p:cNvPr>
          <p:cNvSpPr/>
          <p:nvPr/>
        </p:nvSpPr>
        <p:spPr>
          <a:xfrm>
            <a:off x="6557868" y="3594302"/>
            <a:ext cx="1484381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“Minotauro”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5813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CE164-7CDF-DC22-C745-57D43AD2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4BE9B87-14E8-853B-6EFD-1DF3D1D7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4" y="-19315"/>
            <a:ext cx="9144001" cy="5162815"/>
          </a:xfrm>
          <a:prstGeom prst="rect">
            <a:avLst/>
          </a:prstGeom>
        </p:spPr>
      </p:pic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702835D0-D400-F413-FA81-F71C9F0BFDCD}"/>
              </a:ext>
            </a:extLst>
          </p:cNvPr>
          <p:cNvCxnSpPr>
            <a:stCxn id="63" idx="1"/>
            <a:endCxn id="86" idx="3"/>
          </p:cNvCxnSpPr>
          <p:nvPr/>
        </p:nvCxnSpPr>
        <p:spPr>
          <a:xfrm>
            <a:off x="298769" y="2140350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7">
            <a:extLst>
              <a:ext uri="{FF2B5EF4-FFF2-40B4-BE49-F238E27FC236}">
                <a16:creationId xmlns:a16="http://schemas.microsoft.com/office/drawing/2014/main" id="{13C4FCFC-E853-7D02-4947-2238E1DF55C4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77ED3DA1-4C28-631B-E0AA-DEA1570CA209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819A7D28-73CB-6900-2F0C-E971CA50EFE2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DB6DE579-3640-8DD9-DB15-6472CB48C192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2F5AE1CA-8A8E-3E3F-7CF2-63443B963D29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F3134463-FBC9-2292-104B-4ADF4F84E5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88EA560F-5CE6-0D1E-88C7-38F1ED576F34}"/>
              </a:ext>
            </a:extLst>
          </p:cNvPr>
          <p:cNvSpPr/>
          <p:nvPr/>
        </p:nvSpPr>
        <p:spPr>
          <a:xfrm>
            <a:off x="5793856" y="271389"/>
            <a:ext cx="2148024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Diego Fernandes de Souza</a:t>
            </a:r>
            <a:endParaRPr lang="pt-BR" sz="1200" b="1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F267D4-498E-315E-1E9B-F87DFC7A8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228" y="118294"/>
            <a:ext cx="993070" cy="12622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74363FB3-FCA8-092E-826E-ABD766635FD1}"/>
              </a:ext>
            </a:extLst>
          </p:cNvPr>
          <p:cNvSpPr/>
          <p:nvPr/>
        </p:nvSpPr>
        <p:spPr>
          <a:xfrm>
            <a:off x="6904053" y="560058"/>
            <a:ext cx="990656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12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“Minotauro”</a:t>
            </a:r>
            <a:endParaRPr lang="pt-BR" sz="1200" b="1" noProof="0" dirty="0"/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FBE60E64-65F8-34F7-769D-9E947D60EC0D}"/>
              </a:ext>
            </a:extLst>
          </p:cNvPr>
          <p:cNvSpPr/>
          <p:nvPr/>
        </p:nvSpPr>
        <p:spPr>
          <a:xfrm>
            <a:off x="298769" y="1708949"/>
            <a:ext cx="1481180" cy="862802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7" name="Text 9">
            <a:extLst>
              <a:ext uri="{FF2B5EF4-FFF2-40B4-BE49-F238E27FC236}">
                <a16:creationId xmlns:a16="http://schemas.microsoft.com/office/drawing/2014/main" id="{CF4949A7-B580-7705-593B-2DB74FB2601C}"/>
              </a:ext>
            </a:extLst>
          </p:cNvPr>
          <p:cNvSpPr/>
          <p:nvPr/>
        </p:nvSpPr>
        <p:spPr>
          <a:xfrm>
            <a:off x="229350" y="2187586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Roubo/Homicídio</a:t>
            </a:r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CD06A84B-0410-C653-D85E-A29E26B5C649}"/>
              </a:ext>
            </a:extLst>
          </p:cNvPr>
          <p:cNvSpPr/>
          <p:nvPr/>
        </p:nvSpPr>
        <p:spPr>
          <a:xfrm>
            <a:off x="1918787" y="1709290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DE453708-ED1C-708A-0BC3-207865864D1C}"/>
              </a:ext>
            </a:extLst>
          </p:cNvPr>
          <p:cNvSpPr/>
          <p:nvPr/>
        </p:nvSpPr>
        <p:spPr>
          <a:xfrm>
            <a:off x="1841034" y="2175207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Lesão Corporal dentro do CDP</a:t>
            </a:r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863DFFD3-A3E0-33DD-354F-5F14F3F39E6F}"/>
              </a:ext>
            </a:extLst>
          </p:cNvPr>
          <p:cNvSpPr/>
          <p:nvPr/>
        </p:nvSpPr>
        <p:spPr>
          <a:xfrm>
            <a:off x="229347" y="187230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04/06/2007</a:t>
            </a:r>
          </a:p>
        </p:txBody>
      </p:sp>
      <p:sp>
        <p:nvSpPr>
          <p:cNvPr id="69" name="Text 9">
            <a:extLst>
              <a:ext uri="{FF2B5EF4-FFF2-40B4-BE49-F238E27FC236}">
                <a16:creationId xmlns:a16="http://schemas.microsoft.com/office/drawing/2014/main" id="{37D313EB-FC80-0B08-5DAB-FE703BD1D9B4}"/>
              </a:ext>
            </a:extLst>
          </p:cNvPr>
          <p:cNvSpPr/>
          <p:nvPr/>
        </p:nvSpPr>
        <p:spPr>
          <a:xfrm>
            <a:off x="1819513" y="187196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03/04/2008</a:t>
            </a:r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0639F902-1A42-5111-2CD8-1FE59DA6C277}"/>
              </a:ext>
            </a:extLst>
          </p:cNvPr>
          <p:cNvSpPr/>
          <p:nvPr/>
        </p:nvSpPr>
        <p:spPr>
          <a:xfrm>
            <a:off x="3544040" y="1704975"/>
            <a:ext cx="1481180" cy="862461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F89CA94B-03EE-549B-2A76-44CF80F0F859}"/>
              </a:ext>
            </a:extLst>
          </p:cNvPr>
          <p:cNvSpPr/>
          <p:nvPr/>
        </p:nvSpPr>
        <p:spPr>
          <a:xfrm>
            <a:off x="3474621" y="218361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Furto a Residência</a:t>
            </a:r>
          </a:p>
        </p:txBody>
      </p:sp>
      <p:sp>
        <p:nvSpPr>
          <p:cNvPr id="79" name="Text 9">
            <a:extLst>
              <a:ext uri="{FF2B5EF4-FFF2-40B4-BE49-F238E27FC236}">
                <a16:creationId xmlns:a16="http://schemas.microsoft.com/office/drawing/2014/main" id="{C2B07BC4-94D6-BCAE-6900-514E4A81D3FF}"/>
              </a:ext>
            </a:extLst>
          </p:cNvPr>
          <p:cNvSpPr/>
          <p:nvPr/>
        </p:nvSpPr>
        <p:spPr>
          <a:xfrm>
            <a:off x="3474618" y="1868335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01/08/2016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2" name="Shape 2">
            <a:extLst>
              <a:ext uri="{FF2B5EF4-FFF2-40B4-BE49-F238E27FC236}">
                <a16:creationId xmlns:a16="http://schemas.microsoft.com/office/drawing/2014/main" id="{C6393DF2-02D0-5FCA-083F-6264CD2D7E8B}"/>
              </a:ext>
            </a:extLst>
          </p:cNvPr>
          <p:cNvSpPr/>
          <p:nvPr/>
        </p:nvSpPr>
        <p:spPr>
          <a:xfrm>
            <a:off x="5193911" y="1704975"/>
            <a:ext cx="1481180" cy="103946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Text 9">
            <a:extLst>
              <a:ext uri="{FF2B5EF4-FFF2-40B4-BE49-F238E27FC236}">
                <a16:creationId xmlns:a16="http://schemas.microsoft.com/office/drawing/2014/main" id="{9A9B597E-F87C-5FC2-0FC9-CA1BAF1CE487}"/>
              </a:ext>
            </a:extLst>
          </p:cNvPr>
          <p:cNvSpPr/>
          <p:nvPr/>
        </p:nvSpPr>
        <p:spPr>
          <a:xfrm>
            <a:off x="5241162" y="2145504"/>
            <a:ext cx="1452744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arma / Associação Criminosa / Tráfico</a:t>
            </a:r>
          </a:p>
        </p:txBody>
      </p:sp>
      <p:sp>
        <p:nvSpPr>
          <p:cNvPr id="85" name="Text 9">
            <a:extLst>
              <a:ext uri="{FF2B5EF4-FFF2-40B4-BE49-F238E27FC236}">
                <a16:creationId xmlns:a16="http://schemas.microsoft.com/office/drawing/2014/main" id="{2AA4C743-8EC5-A64C-F538-81EBDD8A7D39}"/>
              </a:ext>
            </a:extLst>
          </p:cNvPr>
          <p:cNvSpPr/>
          <p:nvPr/>
        </p:nvSpPr>
        <p:spPr>
          <a:xfrm>
            <a:off x="5068637" y="1874148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11/08/2016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C2C6F926-34AF-2A4A-6EFF-F5B98CF4163D}"/>
              </a:ext>
            </a:extLst>
          </p:cNvPr>
          <p:cNvSpPr/>
          <p:nvPr/>
        </p:nvSpPr>
        <p:spPr>
          <a:xfrm>
            <a:off x="6807309" y="1715386"/>
            <a:ext cx="1481180" cy="885136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97199911-0C2E-51C4-D46D-E8BB67CBAC72}"/>
              </a:ext>
            </a:extLst>
          </p:cNvPr>
          <p:cNvSpPr/>
          <p:nvPr/>
        </p:nvSpPr>
        <p:spPr>
          <a:xfrm>
            <a:off x="6682035" y="1884559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14/07/2019</a:t>
            </a:r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6F3DBB98-7B1C-2CCF-431F-198B0545A45A}"/>
              </a:ext>
            </a:extLst>
          </p:cNvPr>
          <p:cNvSpPr/>
          <p:nvPr/>
        </p:nvSpPr>
        <p:spPr>
          <a:xfrm>
            <a:off x="285281" y="2823749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4" name="Text 9">
            <a:extLst>
              <a:ext uri="{FF2B5EF4-FFF2-40B4-BE49-F238E27FC236}">
                <a16:creationId xmlns:a16="http://schemas.microsoft.com/office/drawing/2014/main" id="{6DFCA8A8-EF6B-7C53-3047-5E906AAC7D75}"/>
              </a:ext>
            </a:extLst>
          </p:cNvPr>
          <p:cNvSpPr/>
          <p:nvPr/>
        </p:nvSpPr>
        <p:spPr>
          <a:xfrm>
            <a:off x="354701" y="330820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Investigado por receptação</a:t>
            </a:r>
          </a:p>
        </p:txBody>
      </p:sp>
      <p:sp>
        <p:nvSpPr>
          <p:cNvPr id="95" name="Text 9">
            <a:extLst>
              <a:ext uri="{FF2B5EF4-FFF2-40B4-BE49-F238E27FC236}">
                <a16:creationId xmlns:a16="http://schemas.microsoft.com/office/drawing/2014/main" id="{80155585-EFA0-2B07-0B90-67C26B8F44AA}"/>
              </a:ext>
            </a:extLst>
          </p:cNvPr>
          <p:cNvSpPr/>
          <p:nvPr/>
        </p:nvSpPr>
        <p:spPr>
          <a:xfrm>
            <a:off x="554037" y="299201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14/07/2019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97" name="Shape 2">
            <a:extLst>
              <a:ext uri="{FF2B5EF4-FFF2-40B4-BE49-F238E27FC236}">
                <a16:creationId xmlns:a16="http://schemas.microsoft.com/office/drawing/2014/main" id="{C741C4C8-E4A3-4214-A461-D3D32ABE355B}"/>
              </a:ext>
            </a:extLst>
          </p:cNvPr>
          <p:cNvSpPr/>
          <p:nvPr/>
        </p:nvSpPr>
        <p:spPr>
          <a:xfrm>
            <a:off x="1907737" y="2823329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Text 9">
            <a:extLst>
              <a:ext uri="{FF2B5EF4-FFF2-40B4-BE49-F238E27FC236}">
                <a16:creationId xmlns:a16="http://schemas.microsoft.com/office/drawing/2014/main" id="{6DFBEC2C-B291-C52B-77C9-951F3E886F1C}"/>
              </a:ext>
            </a:extLst>
          </p:cNvPr>
          <p:cNvSpPr/>
          <p:nvPr/>
        </p:nvSpPr>
        <p:spPr>
          <a:xfrm>
            <a:off x="1977157" y="3290722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Furto a Residência</a:t>
            </a:r>
          </a:p>
        </p:txBody>
      </p:sp>
      <p:sp>
        <p:nvSpPr>
          <p:cNvPr id="99" name="Text 9">
            <a:extLst>
              <a:ext uri="{FF2B5EF4-FFF2-40B4-BE49-F238E27FC236}">
                <a16:creationId xmlns:a16="http://schemas.microsoft.com/office/drawing/2014/main" id="{B2E30200-867F-FACE-4EDB-A9A5464DF78C}"/>
              </a:ext>
            </a:extLst>
          </p:cNvPr>
          <p:cNvSpPr/>
          <p:nvPr/>
        </p:nvSpPr>
        <p:spPr>
          <a:xfrm>
            <a:off x="2176493" y="2974541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12/01/2020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4" name="Text 9">
            <a:extLst>
              <a:ext uri="{FF2B5EF4-FFF2-40B4-BE49-F238E27FC236}">
                <a16:creationId xmlns:a16="http://schemas.microsoft.com/office/drawing/2014/main" id="{9BC7F3D2-9009-3B7E-346C-3C884B5C69CE}"/>
              </a:ext>
            </a:extLst>
          </p:cNvPr>
          <p:cNvSpPr/>
          <p:nvPr/>
        </p:nvSpPr>
        <p:spPr>
          <a:xfrm>
            <a:off x="6789618" y="2189425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Furto a residência</a:t>
            </a:r>
          </a:p>
        </p:txBody>
      </p:sp>
      <p:sp>
        <p:nvSpPr>
          <p:cNvPr id="105" name="Shape 2">
            <a:extLst>
              <a:ext uri="{FF2B5EF4-FFF2-40B4-BE49-F238E27FC236}">
                <a16:creationId xmlns:a16="http://schemas.microsoft.com/office/drawing/2014/main" id="{033B5A33-E8B9-E46D-E70E-9732087A6C31}"/>
              </a:ext>
            </a:extLst>
          </p:cNvPr>
          <p:cNvSpPr/>
          <p:nvPr/>
        </p:nvSpPr>
        <p:spPr>
          <a:xfrm>
            <a:off x="3547865" y="2835757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6" name="Text 9">
            <a:extLst>
              <a:ext uri="{FF2B5EF4-FFF2-40B4-BE49-F238E27FC236}">
                <a16:creationId xmlns:a16="http://schemas.microsoft.com/office/drawing/2014/main" id="{93B0D523-F829-3BE7-65F6-159FBDE0BDEF}"/>
              </a:ext>
            </a:extLst>
          </p:cNvPr>
          <p:cNvSpPr/>
          <p:nvPr/>
        </p:nvSpPr>
        <p:spPr>
          <a:xfrm>
            <a:off x="3617285" y="3320208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Homicídio tentado/</a:t>
            </a:r>
          </a:p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Porte de arma</a:t>
            </a:r>
          </a:p>
        </p:txBody>
      </p:sp>
      <p:sp>
        <p:nvSpPr>
          <p:cNvPr id="107" name="Text 9">
            <a:extLst>
              <a:ext uri="{FF2B5EF4-FFF2-40B4-BE49-F238E27FC236}">
                <a16:creationId xmlns:a16="http://schemas.microsoft.com/office/drawing/2014/main" id="{A914C247-CA40-F5C2-9FC2-12B65620B742}"/>
              </a:ext>
            </a:extLst>
          </p:cNvPr>
          <p:cNvSpPr/>
          <p:nvPr/>
        </p:nvSpPr>
        <p:spPr>
          <a:xfrm>
            <a:off x="3816621" y="3004027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30/12/2021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08" name="Shape 2">
            <a:extLst>
              <a:ext uri="{FF2B5EF4-FFF2-40B4-BE49-F238E27FC236}">
                <a16:creationId xmlns:a16="http://schemas.microsoft.com/office/drawing/2014/main" id="{AD5D1F28-FBA1-8E25-4E1E-7A60032839B8}"/>
              </a:ext>
            </a:extLst>
          </p:cNvPr>
          <p:cNvSpPr/>
          <p:nvPr/>
        </p:nvSpPr>
        <p:spPr>
          <a:xfrm>
            <a:off x="5200855" y="2835337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9" name="Text 9">
            <a:extLst>
              <a:ext uri="{FF2B5EF4-FFF2-40B4-BE49-F238E27FC236}">
                <a16:creationId xmlns:a16="http://schemas.microsoft.com/office/drawing/2014/main" id="{6BB7AC14-AD51-7195-CDC0-E7B6290AC01E}"/>
              </a:ext>
            </a:extLst>
          </p:cNvPr>
          <p:cNvSpPr/>
          <p:nvPr/>
        </p:nvSpPr>
        <p:spPr>
          <a:xfrm>
            <a:off x="5239741" y="3302730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Receptação</a:t>
            </a:r>
          </a:p>
        </p:txBody>
      </p:sp>
      <p:sp>
        <p:nvSpPr>
          <p:cNvPr id="110" name="Text 9">
            <a:extLst>
              <a:ext uri="{FF2B5EF4-FFF2-40B4-BE49-F238E27FC236}">
                <a16:creationId xmlns:a16="http://schemas.microsoft.com/office/drawing/2014/main" id="{518ECC8C-0E10-2E8F-FFCB-F6613C3EA4FE}"/>
              </a:ext>
            </a:extLst>
          </p:cNvPr>
          <p:cNvSpPr/>
          <p:nvPr/>
        </p:nvSpPr>
        <p:spPr>
          <a:xfrm>
            <a:off x="5439077" y="2986549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25/08/2022</a:t>
            </a:r>
          </a:p>
        </p:txBody>
      </p:sp>
      <p:sp>
        <p:nvSpPr>
          <p:cNvPr id="111" name="Shape 2">
            <a:extLst>
              <a:ext uri="{FF2B5EF4-FFF2-40B4-BE49-F238E27FC236}">
                <a16:creationId xmlns:a16="http://schemas.microsoft.com/office/drawing/2014/main" id="{56B1C9CD-0071-F400-8832-51C3C741E55E}"/>
              </a:ext>
            </a:extLst>
          </p:cNvPr>
          <p:cNvSpPr/>
          <p:nvPr/>
        </p:nvSpPr>
        <p:spPr>
          <a:xfrm>
            <a:off x="6793821" y="2832630"/>
            <a:ext cx="1481180" cy="966935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97B70226-5E15-4873-D706-491524088472}"/>
              </a:ext>
            </a:extLst>
          </p:cNvPr>
          <p:cNvSpPr/>
          <p:nvPr/>
        </p:nvSpPr>
        <p:spPr>
          <a:xfrm>
            <a:off x="6841983" y="3309376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a residência</a:t>
            </a:r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25FF18DC-3362-3EDB-8E90-6AFBC4C09EEA}"/>
              </a:ext>
            </a:extLst>
          </p:cNvPr>
          <p:cNvSpPr/>
          <p:nvPr/>
        </p:nvSpPr>
        <p:spPr>
          <a:xfrm>
            <a:off x="6729255" y="2974541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20/12/2023</a:t>
            </a:r>
          </a:p>
        </p:txBody>
      </p:sp>
      <p:sp>
        <p:nvSpPr>
          <p:cNvPr id="114" name="Shape 2">
            <a:extLst>
              <a:ext uri="{FF2B5EF4-FFF2-40B4-BE49-F238E27FC236}">
                <a16:creationId xmlns:a16="http://schemas.microsoft.com/office/drawing/2014/main" id="{33DC4D23-14F9-00DC-DEE0-95AFFB0B0457}"/>
              </a:ext>
            </a:extLst>
          </p:cNvPr>
          <p:cNvSpPr/>
          <p:nvPr/>
        </p:nvSpPr>
        <p:spPr>
          <a:xfrm>
            <a:off x="298769" y="3927180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5" name="Text 9">
            <a:extLst>
              <a:ext uri="{FF2B5EF4-FFF2-40B4-BE49-F238E27FC236}">
                <a16:creationId xmlns:a16="http://schemas.microsoft.com/office/drawing/2014/main" id="{083162DE-C0FC-B509-CA2C-D516BE56E18F}"/>
              </a:ext>
            </a:extLst>
          </p:cNvPr>
          <p:cNvSpPr/>
          <p:nvPr/>
        </p:nvSpPr>
        <p:spPr>
          <a:xfrm>
            <a:off x="368189" y="441163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a residência</a:t>
            </a:r>
          </a:p>
        </p:txBody>
      </p:sp>
      <p:sp>
        <p:nvSpPr>
          <p:cNvPr id="116" name="Text 9">
            <a:extLst>
              <a:ext uri="{FF2B5EF4-FFF2-40B4-BE49-F238E27FC236}">
                <a16:creationId xmlns:a16="http://schemas.microsoft.com/office/drawing/2014/main" id="{04E4B643-19AE-752D-42FB-8020DE37D3D2}"/>
              </a:ext>
            </a:extLst>
          </p:cNvPr>
          <p:cNvSpPr/>
          <p:nvPr/>
        </p:nvSpPr>
        <p:spPr>
          <a:xfrm>
            <a:off x="567525" y="4095450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03/05/2024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17" name="Shape 2">
            <a:extLst>
              <a:ext uri="{FF2B5EF4-FFF2-40B4-BE49-F238E27FC236}">
                <a16:creationId xmlns:a16="http://schemas.microsoft.com/office/drawing/2014/main" id="{F64A9E4C-933F-6896-7100-C8EAA9BA2224}"/>
              </a:ext>
            </a:extLst>
          </p:cNvPr>
          <p:cNvSpPr/>
          <p:nvPr/>
        </p:nvSpPr>
        <p:spPr>
          <a:xfrm>
            <a:off x="1921225" y="3926760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8" name="Text 9">
            <a:extLst>
              <a:ext uri="{FF2B5EF4-FFF2-40B4-BE49-F238E27FC236}">
                <a16:creationId xmlns:a16="http://schemas.microsoft.com/office/drawing/2014/main" id="{4A52C752-F541-26D0-542D-BB27CF863C9D}"/>
              </a:ext>
            </a:extLst>
          </p:cNvPr>
          <p:cNvSpPr/>
          <p:nvPr/>
        </p:nvSpPr>
        <p:spPr>
          <a:xfrm>
            <a:off x="1990645" y="4394153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</a:rPr>
              <a:t>Roubo</a:t>
            </a: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 a Residência</a:t>
            </a:r>
          </a:p>
        </p:txBody>
      </p:sp>
      <p:sp>
        <p:nvSpPr>
          <p:cNvPr id="119" name="Text 9">
            <a:extLst>
              <a:ext uri="{FF2B5EF4-FFF2-40B4-BE49-F238E27FC236}">
                <a16:creationId xmlns:a16="http://schemas.microsoft.com/office/drawing/2014/main" id="{60796D3F-250C-E597-B5A8-DB52F391E2D5}"/>
              </a:ext>
            </a:extLst>
          </p:cNvPr>
          <p:cNvSpPr/>
          <p:nvPr/>
        </p:nvSpPr>
        <p:spPr>
          <a:xfrm>
            <a:off x="2189981" y="4077972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24/07/2024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20" name="Shape 2">
            <a:extLst>
              <a:ext uri="{FF2B5EF4-FFF2-40B4-BE49-F238E27FC236}">
                <a16:creationId xmlns:a16="http://schemas.microsoft.com/office/drawing/2014/main" id="{936D4A5B-1DFF-55DA-7B60-F0375F29F3F2}"/>
              </a:ext>
            </a:extLst>
          </p:cNvPr>
          <p:cNvSpPr/>
          <p:nvPr/>
        </p:nvSpPr>
        <p:spPr>
          <a:xfrm>
            <a:off x="3561353" y="3939188"/>
            <a:ext cx="1481180" cy="96380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1" name="Text 9">
            <a:extLst>
              <a:ext uri="{FF2B5EF4-FFF2-40B4-BE49-F238E27FC236}">
                <a16:creationId xmlns:a16="http://schemas.microsoft.com/office/drawing/2014/main" id="{B16B2A49-2704-F613-5647-B588348F32B7}"/>
              </a:ext>
            </a:extLst>
          </p:cNvPr>
          <p:cNvSpPr/>
          <p:nvPr/>
        </p:nvSpPr>
        <p:spPr>
          <a:xfrm>
            <a:off x="3630773" y="4423639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Roubo a Residência</a:t>
            </a:r>
          </a:p>
        </p:txBody>
      </p:sp>
      <p:sp>
        <p:nvSpPr>
          <p:cNvPr id="122" name="Text 9">
            <a:extLst>
              <a:ext uri="{FF2B5EF4-FFF2-40B4-BE49-F238E27FC236}">
                <a16:creationId xmlns:a16="http://schemas.microsoft.com/office/drawing/2014/main" id="{ADFDCB8F-3331-B6ED-FE78-D13476BFD427}"/>
              </a:ext>
            </a:extLst>
          </p:cNvPr>
          <p:cNvSpPr/>
          <p:nvPr/>
        </p:nvSpPr>
        <p:spPr>
          <a:xfrm>
            <a:off x="3830109" y="4107458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24/08/2024</a:t>
            </a:r>
            <a:endParaRPr lang="pt-BR" sz="10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A3A52"/>
              </a:highlight>
              <a:latin typeface="Montserrat" pitchFamily="34" charset="0"/>
              <a:ea typeface="+mn-ea"/>
            </a:endParaRPr>
          </a:p>
        </p:txBody>
      </p:sp>
      <p:sp>
        <p:nvSpPr>
          <p:cNvPr id="123" name="Shape 2">
            <a:extLst>
              <a:ext uri="{FF2B5EF4-FFF2-40B4-BE49-F238E27FC236}">
                <a16:creationId xmlns:a16="http://schemas.microsoft.com/office/drawing/2014/main" id="{09A80675-6B0D-9E16-5EE2-4F1FFE1A4E35}"/>
              </a:ext>
            </a:extLst>
          </p:cNvPr>
          <p:cNvSpPr/>
          <p:nvPr/>
        </p:nvSpPr>
        <p:spPr>
          <a:xfrm>
            <a:off x="5214343" y="3938768"/>
            <a:ext cx="1481180" cy="964228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4" name="Text 9">
            <a:extLst>
              <a:ext uri="{FF2B5EF4-FFF2-40B4-BE49-F238E27FC236}">
                <a16:creationId xmlns:a16="http://schemas.microsoft.com/office/drawing/2014/main" id="{26709824-1711-DD69-B57C-3287DB949793}"/>
              </a:ext>
            </a:extLst>
          </p:cNvPr>
          <p:cNvSpPr/>
          <p:nvPr/>
        </p:nvSpPr>
        <p:spPr>
          <a:xfrm>
            <a:off x="5253229" y="4406161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+mn-ea"/>
              </a:rPr>
              <a:t>Receptação</a:t>
            </a:r>
          </a:p>
        </p:txBody>
      </p:sp>
      <p:sp>
        <p:nvSpPr>
          <p:cNvPr id="125" name="Text 9">
            <a:extLst>
              <a:ext uri="{FF2B5EF4-FFF2-40B4-BE49-F238E27FC236}">
                <a16:creationId xmlns:a16="http://schemas.microsoft.com/office/drawing/2014/main" id="{5950AFC3-41F0-E215-BFDB-0FCCAAAFE4D6}"/>
              </a:ext>
            </a:extLst>
          </p:cNvPr>
          <p:cNvSpPr/>
          <p:nvPr/>
        </p:nvSpPr>
        <p:spPr>
          <a:xfrm>
            <a:off x="5452565" y="4089980"/>
            <a:ext cx="943661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  <a:ea typeface="+mn-ea"/>
              </a:rPr>
              <a:t>23/04/2025</a:t>
            </a:r>
          </a:p>
        </p:txBody>
      </p:sp>
      <p:sp>
        <p:nvSpPr>
          <p:cNvPr id="126" name="Shape 2">
            <a:extLst>
              <a:ext uri="{FF2B5EF4-FFF2-40B4-BE49-F238E27FC236}">
                <a16:creationId xmlns:a16="http://schemas.microsoft.com/office/drawing/2014/main" id="{B1D2CFCA-7434-345A-B93F-BDB731B0FC62}"/>
              </a:ext>
            </a:extLst>
          </p:cNvPr>
          <p:cNvSpPr/>
          <p:nvPr/>
        </p:nvSpPr>
        <p:spPr>
          <a:xfrm>
            <a:off x="6777293" y="3942390"/>
            <a:ext cx="1481180" cy="948597"/>
          </a:xfrm>
          <a:prstGeom prst="rect">
            <a:avLst/>
          </a:prstGeom>
          <a:solidFill>
            <a:srgbClr val="D4A574">
              <a:alpha val="15000"/>
            </a:srgbClr>
          </a:solidFill>
          <a:ln w="198">
            <a:solidFill>
              <a:srgbClr val="D4A574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7" name="Text 9">
            <a:extLst>
              <a:ext uri="{FF2B5EF4-FFF2-40B4-BE49-F238E27FC236}">
                <a16:creationId xmlns:a16="http://schemas.microsoft.com/office/drawing/2014/main" id="{4B41FAB2-F2D7-F881-DD12-EB9E5C38EE87}"/>
              </a:ext>
            </a:extLst>
          </p:cNvPr>
          <p:cNvSpPr/>
          <p:nvPr/>
        </p:nvSpPr>
        <p:spPr>
          <a:xfrm>
            <a:off x="6855471" y="4412807"/>
            <a:ext cx="1425328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tserrat" pitchFamily="34" charset="0"/>
                <a:ea typeface="+mn-ea"/>
              </a:rPr>
              <a:t>PRESO</a:t>
            </a:r>
          </a:p>
        </p:txBody>
      </p:sp>
      <p:sp>
        <p:nvSpPr>
          <p:cNvPr id="128" name="Text 9">
            <a:extLst>
              <a:ext uri="{FF2B5EF4-FFF2-40B4-BE49-F238E27FC236}">
                <a16:creationId xmlns:a16="http://schemas.microsoft.com/office/drawing/2014/main" id="{832FB7C2-2985-0ACB-8D1B-A0DBB0075F86}"/>
              </a:ext>
            </a:extLst>
          </p:cNvPr>
          <p:cNvSpPr/>
          <p:nvPr/>
        </p:nvSpPr>
        <p:spPr>
          <a:xfrm>
            <a:off x="6742743" y="4077972"/>
            <a:ext cx="1620019" cy="253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00">
              <a:lnSpc>
                <a:spcPts val="1667"/>
              </a:lnSpc>
              <a:buClr>
                <a:srgbClr val="000000"/>
              </a:buClr>
              <a:defRPr/>
            </a:pPr>
            <a:r>
              <a:rPr lang="pt-BR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A3A52"/>
                </a:highlight>
                <a:latin typeface="Montserrat" pitchFamily="34" charset="0"/>
              </a:rPr>
              <a:t>19/09/2025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941EE36B-DE05-CD32-DCDE-053A08863CA0}"/>
              </a:ext>
            </a:extLst>
          </p:cNvPr>
          <p:cNvCxnSpPr/>
          <p:nvPr/>
        </p:nvCxnSpPr>
        <p:spPr>
          <a:xfrm>
            <a:off x="275720" y="3221382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7A81628B-30E9-8933-143A-553CBF5EB174}"/>
              </a:ext>
            </a:extLst>
          </p:cNvPr>
          <p:cNvCxnSpPr/>
          <p:nvPr/>
        </p:nvCxnSpPr>
        <p:spPr>
          <a:xfrm>
            <a:off x="307079" y="4347535"/>
            <a:ext cx="7989720" cy="176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DB166-7B63-44F8-5BA9-41A3C703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7B07772-23A2-67B1-DF77-066FF172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7"/>
            <a:ext cx="9144001" cy="5143493"/>
          </a:xfrm>
          <a:prstGeom prst="rect">
            <a:avLst/>
          </a:prstGeom>
        </p:spPr>
      </p:pic>
      <p:sp>
        <p:nvSpPr>
          <p:cNvPr id="30" name="Shape 27">
            <a:extLst>
              <a:ext uri="{FF2B5EF4-FFF2-40B4-BE49-F238E27FC236}">
                <a16:creationId xmlns:a16="http://schemas.microsoft.com/office/drawing/2014/main" id="{01C24746-B200-0A64-C7ED-AD03023BF4AE}"/>
              </a:ext>
            </a:extLst>
          </p:cNvPr>
          <p:cNvSpPr/>
          <p:nvPr/>
        </p:nvSpPr>
        <p:spPr>
          <a:xfrm rot="5400000">
            <a:off x="7296804" y="-942742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1" name="Shape 27">
            <a:extLst>
              <a:ext uri="{FF2B5EF4-FFF2-40B4-BE49-F238E27FC236}">
                <a16:creationId xmlns:a16="http://schemas.microsoft.com/office/drawing/2014/main" id="{ECE36F2E-1240-4DEF-A17D-0140A83B02D7}"/>
              </a:ext>
            </a:extLst>
          </p:cNvPr>
          <p:cNvSpPr/>
          <p:nvPr/>
        </p:nvSpPr>
        <p:spPr>
          <a:xfrm rot="5400000">
            <a:off x="956880" y="3283715"/>
            <a:ext cx="885136" cy="2809264"/>
          </a:xfrm>
          <a:prstGeom prst="rect">
            <a:avLst/>
          </a:prstGeom>
          <a:solidFill>
            <a:srgbClr val="1A3A52">
              <a:alpha val="67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463429E5-1EFC-FCC9-F327-4CA7193CAE83}"/>
              </a:ext>
            </a:extLst>
          </p:cNvPr>
          <p:cNvSpPr/>
          <p:nvPr/>
        </p:nvSpPr>
        <p:spPr>
          <a:xfrm>
            <a:off x="428624" y="271389"/>
            <a:ext cx="4743286" cy="38100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sz="2476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Carreiras Criminais Extensas</a:t>
            </a:r>
            <a:endParaRPr lang="pt-BR" sz="2476" noProof="0" dirty="0"/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1B220130-4A79-A85A-DD58-9EFB9C58F43A}"/>
              </a:ext>
            </a:extLst>
          </p:cNvPr>
          <p:cNvSpPr/>
          <p:nvPr/>
        </p:nvSpPr>
        <p:spPr>
          <a:xfrm>
            <a:off x="428631" y="946548"/>
            <a:ext cx="44467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Casos de grande repercussão nacional</a:t>
            </a:r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C0A8EA9-D790-6164-5031-2A8BEF20119A}"/>
              </a:ext>
            </a:extLst>
          </p:cNvPr>
          <p:cNvSpPr/>
          <p:nvPr/>
        </p:nvSpPr>
        <p:spPr>
          <a:xfrm>
            <a:off x="3741417" y="887399"/>
            <a:ext cx="65" cy="43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47281E4-5B2E-1575-C7CF-03A608529F04}"/>
              </a:ext>
            </a:extLst>
          </p:cNvPr>
          <p:cNvSpPr/>
          <p:nvPr/>
        </p:nvSpPr>
        <p:spPr>
          <a:xfrm>
            <a:off x="2629523" y="1512356"/>
            <a:ext cx="942358" cy="43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endParaRPr lang="pt-BR" sz="2813" noProof="0" dirty="0">
              <a:latin typeface="Montserrat" panose="00000500000000000000" pitchFamily="2" charset="0"/>
            </a:endParaRPr>
          </a:p>
        </p:txBody>
      </p:sp>
      <p:pic>
        <p:nvPicPr>
          <p:cNvPr id="43" name="Imagem 42" descr="Logotipo&#10;&#10;O conteúdo gerado por IA pode estar incorreto.">
            <a:extLst>
              <a:ext uri="{FF2B5EF4-FFF2-40B4-BE49-F238E27FC236}">
                <a16:creationId xmlns:a16="http://schemas.microsoft.com/office/drawing/2014/main" id="{7A4148C9-ABD8-3B0E-3788-89055B67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21" r="32787"/>
          <a:stretch>
            <a:fillRect/>
          </a:stretch>
        </p:blipFill>
        <p:spPr>
          <a:xfrm>
            <a:off x="8417421" y="4491008"/>
            <a:ext cx="595877" cy="706866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B57A4F23-D3CE-A677-AA3B-B748732ABF5D}"/>
              </a:ext>
            </a:extLst>
          </p:cNvPr>
          <p:cNvSpPr/>
          <p:nvPr/>
        </p:nvSpPr>
        <p:spPr>
          <a:xfrm>
            <a:off x="5711504" y="3261849"/>
            <a:ext cx="3345468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Montserrat" pitchFamily="34" charset="0"/>
              </a:rPr>
              <a:t>Enzo Wagner Lima Campos</a:t>
            </a:r>
            <a:endParaRPr lang="pt-BR" b="1" noProof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CDF1C6-4447-DB38-D501-0E4E60EAE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67" y="1389255"/>
            <a:ext cx="5536737" cy="1716065"/>
          </a:xfrm>
          <a:prstGeom prst="rect">
            <a:avLst/>
          </a:prstGeom>
        </p:spPr>
      </p:pic>
      <p:pic>
        <p:nvPicPr>
          <p:cNvPr id="5122" name="Picture 2" descr="O que se sabe sobre o caso de delegado morto durante assalto em São Paulo">
            <a:extLst>
              <a:ext uri="{FF2B5EF4-FFF2-40B4-BE49-F238E27FC236}">
                <a16:creationId xmlns:a16="http://schemas.microsoft.com/office/drawing/2014/main" id="{FAAFCE03-5B73-A2D2-6798-0A6A65023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r="34958" b="10383"/>
          <a:stretch>
            <a:fillRect/>
          </a:stretch>
        </p:blipFill>
        <p:spPr bwMode="auto">
          <a:xfrm>
            <a:off x="174767" y="2571750"/>
            <a:ext cx="1913221" cy="24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D88051D-465B-3B9E-1C5E-4924FB40A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932" y="1161459"/>
            <a:ext cx="1635644" cy="20221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432</TotalTime>
  <Words>882</Words>
  <Application>Microsoft Office PowerPoint</Application>
  <PresentationFormat>Apresentação na tela (16:9)</PresentationFormat>
  <Paragraphs>264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Montserrat</vt:lpstr>
      <vt:lpstr>Noto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Patricia Tiemi Momma</cp:lastModifiedBy>
  <cp:revision>13</cp:revision>
  <dcterms:created xsi:type="dcterms:W3CDTF">2025-10-24T13:58:43Z</dcterms:created>
  <dcterms:modified xsi:type="dcterms:W3CDTF">2025-10-27T15:28:56Z</dcterms:modified>
</cp:coreProperties>
</file>