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74" r:id="rId6"/>
    <p:sldId id="260" r:id="rId7"/>
    <p:sldId id="261" r:id="rId8"/>
    <p:sldId id="266" r:id="rId9"/>
    <p:sldId id="264" r:id="rId10"/>
    <p:sldId id="265" r:id="rId11"/>
    <p:sldId id="267" r:id="rId12"/>
    <p:sldId id="268" r:id="rId13"/>
    <p:sldId id="269" r:id="rId14"/>
    <p:sldId id="273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12/9/2025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EB4255-AF7D-4353-8D21-3FC343C248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Resolução 258/2024</a:t>
            </a:r>
            <a:br>
              <a:rPr lang="pt-BR" dirty="0"/>
            </a:br>
            <a:r>
              <a:rPr lang="pt-BR" dirty="0"/>
              <a:t>CONANDA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23F822D-2784-4A28-B644-DD83C0BE57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57641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4B89B-AEA9-4EE4-8438-DE507186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4</a:t>
            </a:r>
            <a:r>
              <a:rPr lang="pt-BR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– Dispensa de procedimento judicial</a:t>
            </a:r>
            <a:endParaRPr lang="pt-BR" sz="2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C052ED-4938-40E6-BE8D-33E6BEFA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559" y="953835"/>
            <a:ext cx="6281873" cy="524862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Art. 29.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Nos casos excepcionalíssimos em que haja procedimento judicial, é direito de todas as crianças e adolescentes o acesso a defensor/a público/a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para buscar a garantia, com absoluta prioridade, da interrupção legal da gestação e para se informar sobre todos os seus direitos e contribuir para a garantia célere do procedimento.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§1º Em caso de conflitos entre a vontade expressa pela criança ou adolescente e seus responsáveis legais, é direito das crianças e adolescentes a assistência jurídica em todos os atos processuais, garantindo uma representação efetiva e um acompanhamento próximo e contínuo de todo o processo por defensor/a público/a, inclusive como Curador Especial.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426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4B89B-AEA9-4EE4-8438-DE507186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5 – Criação de hipóteses de “aborto legal”</a:t>
            </a:r>
            <a:endParaRPr lang="pt-BR" sz="2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C052ED-4938-40E6-BE8D-33E6BEFA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559" y="953835"/>
            <a:ext cx="6281873" cy="524862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Art. 9º A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interrupção legal da gestação é um direito humano de crianças e adolescentes vítimas de violência sexual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, estando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diretamente relacionado à proteção de seus direitos à saúde, à vida e à integridade física e psicológica, bem como ao pleno exercício de sua cidadania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§ 1º A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gestação em crianças e adolescentes é um processo que representa risco à saúde física, psicológica e mental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que pode resultar em impactos sociais no seu pleno desenvolvimento, aumento de adoecimento, incapacidade e mortes.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§ 2º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A interrupção legal da gestação para crianças e adolescentes constitui parte das ações de prevenção a morbidade e mortalidade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21510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4B89B-AEA9-4EE4-8438-DE507186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5 – Criação de hipóteses de “aborto legal”</a:t>
            </a:r>
            <a:endParaRPr lang="pt-BR" sz="2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C052ED-4938-40E6-BE8D-33E6BEFA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559" y="953835"/>
            <a:ext cx="6281873" cy="524862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Art. 32. O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limite de tempo gestacional para a realização do aborto não possui previsão legal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,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não devendo ser utilizado pelos serviços como instrumento de óbice para realização do procedimento.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Tal parâmetro deve ser considerado exclusivamente para a escolha do método a ser empregado, em conformidade com evidências científicas e conforme recomendações da Organização Mundial da Saúde (OMS).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77303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CC5428-1DA7-45C2-A82C-99A587F57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Mortalidade materna</a:t>
            </a:r>
            <a:br>
              <a:rPr lang="pt-BR" dirty="0"/>
            </a:br>
            <a:r>
              <a:rPr lang="pt-BR" dirty="0"/>
              <a:t>10 a 14 anos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1AA42A-9AF8-4102-BF24-4D57A5D509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0878" y="803188"/>
            <a:ext cx="6269591" cy="1168225"/>
          </a:xfrm>
        </p:spPr>
        <p:txBody>
          <a:bodyPr>
            <a:normAutofit fontScale="85000" lnSpcReduction="20000"/>
          </a:bodyPr>
          <a:lstStyle/>
          <a:p>
            <a:r>
              <a:rPr lang="pt-BR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Dados disponíveis no Data SUS: em 2023, houve 177 mortes maternas entre 20 e 29 anos e apenas uma morte, entre 10 e 14 anos.</a:t>
            </a:r>
          </a:p>
          <a:p>
            <a:r>
              <a:rPr lang="pt-BR" i="1" dirty="0">
                <a:latin typeface="Georgia" panose="02040502050405020303" pitchFamily="18" charset="0"/>
              </a:rPr>
              <a:t>FONTE: </a:t>
            </a:r>
            <a:r>
              <a:rPr lang="pt-BR" i="1" dirty="0">
                <a:solidFill>
                  <a:srgbClr val="0070C0"/>
                </a:solidFill>
                <a:latin typeface="Georgia" panose="02040502050405020303" pitchFamily="18" charset="0"/>
              </a:rPr>
              <a:t>http://tabnet.datasus.gov.br/cgi/tabcgi.exe?sim/cnv/mat10uf.def</a:t>
            </a:r>
          </a:p>
        </p:txBody>
      </p:sp>
      <p:pic>
        <p:nvPicPr>
          <p:cNvPr id="6" name="Espaço Reservado para Conteúdo 5">
            <a:extLst>
              <a:ext uri="{FF2B5EF4-FFF2-40B4-BE49-F238E27FC236}">
                <a16:creationId xmlns:a16="http://schemas.microsoft.com/office/drawing/2014/main" id="{D76B1935-A205-4637-8CE5-5E38EBC9448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285457" y="2038524"/>
            <a:ext cx="6017543" cy="3884103"/>
          </a:xfrm>
        </p:spPr>
      </p:pic>
    </p:spTree>
    <p:extLst>
      <p:ext uri="{BB962C8B-B14F-4D97-AF65-F5344CB8AC3E}">
        <p14:creationId xmlns:p14="http://schemas.microsoft.com/office/powerpoint/2010/main" val="273450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CC5428-1DA7-45C2-A82C-99A587F57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Mortalidade materna</a:t>
            </a:r>
            <a:br>
              <a:rPr lang="pt-BR" dirty="0"/>
            </a:br>
            <a:r>
              <a:rPr lang="pt-BR" dirty="0"/>
              <a:t>10 a 14 anos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1AA42A-9AF8-4102-BF24-4D57A5D509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0878" y="803188"/>
            <a:ext cx="6269591" cy="1168225"/>
          </a:xfrm>
        </p:spPr>
        <p:txBody>
          <a:bodyPr>
            <a:normAutofit fontScale="85000" lnSpcReduction="20000"/>
          </a:bodyPr>
          <a:lstStyle/>
          <a:p>
            <a:r>
              <a:rPr lang="pt-BR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Dados disponíveis no Data SUS: em 2023, houve 177 mortes maternas entre 20 e 29 anos e apenas uma morte, entre 10 e 14 anos.</a:t>
            </a:r>
          </a:p>
          <a:p>
            <a:r>
              <a:rPr lang="pt-BR" i="1" dirty="0">
                <a:latin typeface="Georgia" panose="02040502050405020303" pitchFamily="18" charset="0"/>
              </a:rPr>
              <a:t>FONTE: </a:t>
            </a:r>
            <a:r>
              <a:rPr lang="pt-BR" i="1" dirty="0">
                <a:solidFill>
                  <a:srgbClr val="0070C0"/>
                </a:solidFill>
                <a:latin typeface="Georgia" panose="02040502050405020303" pitchFamily="18" charset="0"/>
              </a:rPr>
              <a:t>http://tabnet.datasus.gov.br/cgi/tabcgi.exe?sim/cnv/mat10uf.def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B4DF4EC1-9206-4DFD-B6B4-935341270E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3427" y="2064682"/>
            <a:ext cx="6147042" cy="4207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7253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CC5428-1DA7-45C2-A82C-99A587F57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Mortalidade materna</a:t>
            </a:r>
            <a:br>
              <a:rPr lang="pt-BR" dirty="0"/>
            </a:br>
            <a:r>
              <a:rPr lang="pt-BR" dirty="0"/>
              <a:t>20 a 29 anos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1AA42A-9AF8-4102-BF24-4D57A5D509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0878" y="803188"/>
            <a:ext cx="6269591" cy="1168225"/>
          </a:xfrm>
        </p:spPr>
        <p:txBody>
          <a:bodyPr>
            <a:normAutofit fontScale="85000" lnSpcReduction="20000"/>
          </a:bodyPr>
          <a:lstStyle/>
          <a:p>
            <a:r>
              <a:rPr lang="pt-BR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Dados disponíveis no Data SUS: em 2023, houve 191 mortes maternas entre 20 e 29 anos e apenas uma morte, entre 10 e 14 anos.</a:t>
            </a:r>
          </a:p>
          <a:p>
            <a:r>
              <a:rPr lang="pt-BR" i="1" dirty="0">
                <a:latin typeface="Georgia" panose="02040502050405020303" pitchFamily="18" charset="0"/>
              </a:rPr>
              <a:t>FONTE: </a:t>
            </a:r>
            <a:r>
              <a:rPr lang="pt-BR" i="1" dirty="0">
                <a:solidFill>
                  <a:srgbClr val="0070C0"/>
                </a:solidFill>
                <a:latin typeface="Georgia" panose="02040502050405020303" pitchFamily="18" charset="0"/>
              </a:rPr>
              <a:t>http://tabnet.datasus.gov.br/cgi/tabcgi.exe?sim/cnv/mat10uf.def</a:t>
            </a:r>
          </a:p>
        </p:txBody>
      </p:sp>
      <p:pic>
        <p:nvPicPr>
          <p:cNvPr id="12" name="Espaço Reservado para Conteúdo 11">
            <a:extLst>
              <a:ext uri="{FF2B5EF4-FFF2-40B4-BE49-F238E27FC236}">
                <a16:creationId xmlns:a16="http://schemas.microsoft.com/office/drawing/2014/main" id="{A23AC0E1-BBE4-43CD-B260-37640CF53CD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559764" y="2087999"/>
            <a:ext cx="5743236" cy="4103075"/>
          </a:xfrm>
        </p:spPr>
      </p:pic>
    </p:spTree>
    <p:extLst>
      <p:ext uri="{BB962C8B-B14F-4D97-AF65-F5344CB8AC3E}">
        <p14:creationId xmlns:p14="http://schemas.microsoft.com/office/powerpoint/2010/main" val="1044266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CC5428-1DA7-45C2-A82C-99A587F57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Partos de meninas </a:t>
            </a:r>
            <a:br>
              <a:rPr lang="pt-BR" dirty="0"/>
            </a:br>
            <a:r>
              <a:rPr lang="pt-BR" dirty="0"/>
              <a:t>10 a 14 anos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1AA42A-9AF8-4102-BF24-4D57A5D509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0878" y="803188"/>
            <a:ext cx="6269591" cy="1168225"/>
          </a:xfrm>
        </p:spPr>
        <p:txBody>
          <a:bodyPr>
            <a:normAutofit fontScale="85000" lnSpcReduction="20000"/>
          </a:bodyPr>
          <a:lstStyle/>
          <a:p>
            <a:r>
              <a:rPr lang="pt-BR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Dados disponíveis no Data SUS: em 2023, houve aproximadamente 14 mil partos.</a:t>
            </a:r>
          </a:p>
          <a:p>
            <a:r>
              <a:rPr lang="pt-BR" i="1" dirty="0">
                <a:latin typeface="Georgia" panose="02040502050405020303" pitchFamily="18" charset="0"/>
              </a:rPr>
              <a:t>FONTE: </a:t>
            </a:r>
            <a:r>
              <a:rPr lang="pt-BR" i="1" dirty="0">
                <a:solidFill>
                  <a:srgbClr val="0070C0"/>
                </a:solidFill>
                <a:latin typeface="Georgia" panose="02040502050405020303" pitchFamily="18" charset="0"/>
              </a:rPr>
              <a:t>http://tabnet.datasus.gov.br/cgi/tabcgi.exe?sinasc/cnv/nvuf.def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1BEB59B2-D010-4CCC-B1D4-ECC27EF7C6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A77A3C4A-2646-40AD-9960-CC292083C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508" y="2085703"/>
            <a:ext cx="6480670" cy="3969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6820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CC5428-1DA7-45C2-A82C-99A587F57A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Partos de meninas </a:t>
            </a:r>
            <a:br>
              <a:rPr lang="pt-BR" dirty="0"/>
            </a:br>
            <a:r>
              <a:rPr lang="pt-BR" dirty="0"/>
              <a:t>10 a 14 anos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A1AA42A-9AF8-4102-BF24-4D57A5D509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20878" y="803188"/>
            <a:ext cx="6269591" cy="1168225"/>
          </a:xfrm>
        </p:spPr>
        <p:txBody>
          <a:bodyPr>
            <a:normAutofit fontScale="85000" lnSpcReduction="20000"/>
          </a:bodyPr>
          <a:lstStyle/>
          <a:p>
            <a:r>
              <a:rPr lang="pt-BR" sz="1800" dirty="0">
                <a:solidFill>
                  <a:srgbClr val="000000"/>
                </a:solidFill>
                <a:effectLst/>
                <a:latin typeface="Georgia" panose="02040502050405020303" pitchFamily="18" charset="0"/>
                <a:ea typeface="Calibri" panose="020F0502020204030204" pitchFamily="34" charset="0"/>
                <a:cs typeface="Arial" panose="020B0604020202020204" pitchFamily="34" charset="0"/>
              </a:rPr>
              <a:t>Dados disponíveis no Data SUS: em 2023, houve aproximadamente 14 mil partos.</a:t>
            </a:r>
          </a:p>
          <a:p>
            <a:r>
              <a:rPr lang="pt-BR" i="1" dirty="0">
                <a:latin typeface="Georgia" panose="02040502050405020303" pitchFamily="18" charset="0"/>
              </a:rPr>
              <a:t>FONTE: </a:t>
            </a:r>
            <a:r>
              <a:rPr lang="pt-BR" i="1" dirty="0">
                <a:solidFill>
                  <a:srgbClr val="0070C0"/>
                </a:solidFill>
                <a:latin typeface="Georgia" panose="02040502050405020303" pitchFamily="18" charset="0"/>
              </a:rPr>
              <a:t>http://tabnet.datasus.gov.br/cgi/tabcgi.exe?sinasc/cnv/nvuf.def</a:t>
            </a:r>
          </a:p>
        </p:txBody>
      </p:sp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1BEB59B2-D010-4CCC-B1D4-ECC27EF7C69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endParaRPr lang="pt-BR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A77A3C4A-2646-40AD-9960-CC292083C4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1508" y="2085703"/>
            <a:ext cx="6480670" cy="3969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9203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4B89B-AEA9-4EE4-8438-DE507186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1 - Atribuição de autonomia decisória, com a dispensa de atuação dos responsáveis legais e da atuação do Poder Judiciário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C052ED-4938-40E6-BE8D-33E6BEFA4C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24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Art. 10. Identificada a gravidez decorrente de violência sexual e/ou situação de risco de vida ou diagnóstico de anencefalia, e manifestado o interesse na interrupção legal da gravidez, </a:t>
            </a:r>
            <a:r>
              <a:rPr lang="pt-BR" sz="2400" b="1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o órgão do SGD que primeiro receber o relato encaminhará a criança ou adolescente direta e imediatamente ao serviço de saúde para realizar o procedimento.</a:t>
            </a:r>
            <a:endParaRPr lang="pt-B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(...)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65135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4B89B-AEA9-4EE4-8438-DE507186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1 - Atribuição de autonomia decisória, com a dispensa de atuação dos responsáveis legais e da atuação do Poder Judiciário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C052ED-4938-40E6-BE8D-33E6BEFA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559" y="953835"/>
            <a:ext cx="6281873" cy="5248622"/>
          </a:xfrm>
        </p:spPr>
        <p:txBody>
          <a:bodyPr>
            <a:norm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24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Art. 8º A criança ou adolescente vítima de violência sexual deve ter garantido o seu direito de acesso à informação, </a:t>
            </a:r>
            <a:r>
              <a:rPr lang="pt-BR" sz="2400" b="1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de forma clara e adequada à sua idade</a:t>
            </a:r>
            <a:r>
              <a:rPr lang="pt-BR" sz="24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, </a:t>
            </a:r>
            <a:r>
              <a:rPr lang="pt-BR" sz="2400" b="1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para tomar decisões informadas sobre questões relativas aos seus direitos,</a:t>
            </a:r>
            <a:r>
              <a:rPr lang="pt-BR" sz="24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lang="pt-BR" sz="2400" b="1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incluindo informações sobre a interrupção legal da gestação, no caso de gestação resultante de violência sexual, assegurando-lhe a autonomia necessária para escolher as opções disponíveis de maneira segura e protegida</a:t>
            </a:r>
            <a:r>
              <a:rPr lang="pt-BR" sz="24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946854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4B89B-AEA9-4EE4-8438-DE507186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1 - Atribuição de autonomia decisória, com a dispensa de atuação dos responsáveis legais e da atuação do Poder Judiciário</a:t>
            </a: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C052ED-4938-40E6-BE8D-33E6BEFA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559" y="953835"/>
            <a:ext cx="6281873" cy="524862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9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§1º A </a:t>
            </a:r>
            <a:r>
              <a:rPr lang="pt-BR" sz="1900" b="1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informação sobre a interrupção da gestação</a:t>
            </a:r>
            <a:r>
              <a:rPr lang="pt-BR" sz="19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</a:t>
            </a:r>
            <a:r>
              <a:rPr lang="pt-BR" sz="1900" b="1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deve ser fornecida</a:t>
            </a:r>
            <a:r>
              <a:rPr lang="pt-BR" sz="19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à criança ou adolescente de forma compreensível, imparcial, utilizando linguagem simples e acessível, e </a:t>
            </a:r>
            <a:r>
              <a:rPr lang="pt-BR" sz="1900" b="1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considerando sua idade, maturidade e capacidade de discernimento, assegurando que a criança ou adolescente compreenda todas as implicações de cada opção antes de tomar uma decisão</a:t>
            </a:r>
            <a:r>
              <a:rPr lang="pt-BR" sz="19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</a:t>
            </a:r>
            <a:endParaRPr lang="pt-B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9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(...)</a:t>
            </a:r>
            <a:endParaRPr lang="pt-BR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9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§3º </a:t>
            </a:r>
            <a:r>
              <a:rPr lang="pt-BR" sz="1900" b="1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A ausência dos pais ou responsáveis legais não impede o pleno exercício do direito à informação de crianças e adolescentes</a:t>
            </a:r>
            <a:r>
              <a:rPr lang="pt-BR" sz="1900" i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, sendo obrigatório que todas as informações e esclarecimentos sobre a interrupção da gestação sejam fornecidas de forma clara e acessível.</a:t>
            </a:r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10152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4B89B-AEA9-4EE4-8438-DE507186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2</a:t>
            </a:r>
            <a:r>
              <a:rPr lang="pt-BR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– Direito à informação incompleto e parcial</a:t>
            </a:r>
            <a:endParaRPr lang="pt-BR" sz="2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C052ED-4938-40E6-BE8D-33E6BEFA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559" y="953835"/>
            <a:ext cx="6281873" cy="524862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Art. 3º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É dever da União, dos Estados, dos Municípios e do Distrito Federal garantir às crianças e adolescentes, familiares, responsáveis e cuidadoras/es, autoridades públicas e sociedade em geral o acesso à informação sobre direitos sexuais e reprodutivos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, destacando-se o direito à educação sexual, adequada à idade, cientificamente comprovada, e alinhada aos padrões internacionais de direitos humanos.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dirty="0"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(...)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§3º O acesso a informações sobre a interrupção legal da gestação deve ser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garantido por todos os atores do Sistema de Garantia de Direitos da Criança e do Adolescente, sendo vedada conduta diversa com base em convicções morais, políticas, religiosas e crenças pessoais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6745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4B89B-AEA9-4EE4-8438-DE507186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3</a:t>
            </a:r>
            <a:r>
              <a:rPr lang="pt-BR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- Hipótese de destituição do poder familiar </a:t>
            </a:r>
            <a:endParaRPr lang="pt-BR" sz="2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C052ED-4938-40E6-BE8D-33E6BEFA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559" y="953835"/>
            <a:ext cx="6281873" cy="524862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Art. 25. </a:t>
            </a:r>
            <a:r>
              <a:rPr lang="pt-BR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Se a presença dos responsáveis puder causar danos físicos, mentais ou sociais à criança ou adolescente</a:t>
            </a:r>
            <a:r>
              <a:rPr lang="pt-BR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, e se ela tiver capacidade de tomada de decisão, o </a:t>
            </a:r>
            <a:r>
              <a:rPr lang="pt-BR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profissional deve garantir</a:t>
            </a:r>
            <a:r>
              <a:rPr lang="pt-BR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que o procedimento de escuta, manifestação da vontade e quaisquer outros </a:t>
            </a:r>
            <a:r>
              <a:rPr lang="pt-BR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tratamentos</a:t>
            </a:r>
            <a:r>
              <a:rPr lang="pt-BR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ou cuidados, devidamente consentidos, </a:t>
            </a:r>
            <a:r>
              <a:rPr lang="pt-BR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sejam realizados sem qualquer impedimento</a:t>
            </a:r>
            <a:r>
              <a:rPr lang="pt-BR" sz="20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</a:t>
            </a:r>
            <a:endParaRPr lang="pt-BR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endParaRPr lang="pt-BR" sz="1900" dirty="0"/>
          </a:p>
        </p:txBody>
      </p:sp>
    </p:spTree>
    <p:extLst>
      <p:ext uri="{BB962C8B-B14F-4D97-AF65-F5344CB8AC3E}">
        <p14:creationId xmlns:p14="http://schemas.microsoft.com/office/powerpoint/2010/main" val="32482508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4B89B-AEA9-4EE4-8438-DE507186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400" b="1" dirty="0"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3</a:t>
            </a:r>
            <a:r>
              <a:rPr lang="pt-BR" sz="24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- Hipótese de destituição do poder familiar </a:t>
            </a:r>
            <a:endParaRPr lang="pt-BR" sz="24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C052ED-4938-40E6-BE8D-33E6BEFA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559" y="953835"/>
            <a:ext cx="6281873" cy="524862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Art. 26. Nos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casos de divergência entre a vontade da criança e a dos genitores e/ou responsáveis,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os profissionais do SGDCA devem proporcionar um ambiente acolhedor e apropriado para ouvir os pais ou responsáveis legais,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sempre priorizando o apoio e o respeito à vontade expressa pela criança ou adolescente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Parágrafo Único.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Persistindo a divergência, os profissionais devem acionar a Defensoria Pública e o Ministério Público para a promoção de orientações legais sobre os direitos da criança ou adolescente e os procedimentos a serem seguidos, adotando as medidas legais cabíveis, caso o conflito seja insuperável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889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4B89B-AEA9-4EE4-8438-DE507186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4</a:t>
            </a:r>
            <a:r>
              <a:rPr lang="pt-BR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– Dispensa de procedimento judicial</a:t>
            </a:r>
            <a:endParaRPr lang="pt-BR" sz="2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C052ED-4938-40E6-BE8D-33E6BEFA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559" y="953835"/>
            <a:ext cx="6281873" cy="524862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Art. 28. </a:t>
            </a:r>
            <a:r>
              <a:rPr lang="pt-BR" sz="18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Nos casos excepcionalíssimos em que haja procedimento judicial em decorrência de divergência insuperável entre a vontade da criança ou adolescente e de seus responsáveis legais</a:t>
            </a: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, é direito das crianças e adolescentes: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dirty="0"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(...)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II - A garantia, com absoluta prioridade e precedência, de sua autonomia e de sua integridade física e psicológica, considerando sua vontade manifestada de forma livre e informada perante as instituições do Sistema de Garantia de Direitos da Criança e do Adolescente;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991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84B89B-AEA9-4EE4-8438-DE5071866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b="1" dirty="0"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4</a:t>
            </a:r>
            <a:r>
              <a:rPr lang="pt-BR" sz="2000" b="1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 – Dispensa de procedimento judicial</a:t>
            </a:r>
            <a:endParaRPr lang="pt-BR" sz="20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0C052ED-4938-40E6-BE8D-33E6BEFA4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5559" y="953835"/>
            <a:ext cx="6281873" cy="5248622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IV - A apreciação de seu caso a partir de sua vontade manifestada e do paradigma da proteção integral, que reconhece a condição de sujeitos de direitos de crianças e adolescentes, com a abstenção de atos que deem prevalência à vontade dos pais ou responsáveis legais em detrimento da vontade manifestada pela criança ou adolescente, bem como de sua saúde e integridade física e psicológica;</a:t>
            </a:r>
          </a:p>
          <a:p>
            <a:pPr algn="just">
              <a:lnSpc>
                <a:spcPct val="107000"/>
              </a:lnSpc>
              <a:spcBef>
                <a:spcPts val="1200"/>
              </a:spcBef>
              <a:spcAft>
                <a:spcPts val="1200"/>
              </a:spcAft>
            </a:pPr>
            <a:r>
              <a:rPr lang="pt-BR" sz="1800" dirty="0">
                <a:effectLst/>
                <a:latin typeface="Georgia" panose="02040502050405020303" pitchFamily="18" charset="0"/>
                <a:ea typeface="Calibri" panose="020F0502020204030204" pitchFamily="34" charset="0"/>
                <a:cs typeface="Tahoma" panose="020B0604030504040204" pitchFamily="34" charset="0"/>
              </a:rPr>
              <a:t>V - O respeito à manifestação de vontade livre de qualquer coação, considerando-se situações de violência exercidas por familiares ou terceiros que tenham como objetivo obrigar a criança ou adolescente a levar adiante a gestação contra sua vontade.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332481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{6EF95B71-923C-4357-8727-EBE760EAC49E}TF84f8bd34-e664-4dff-80e6-54cad708313baa0be765-45fbf7bee63d</Template>
  <TotalTime>56</TotalTime>
  <Words>1426</Words>
  <Application>Microsoft Office PowerPoint</Application>
  <PresentationFormat>Widescreen</PresentationFormat>
  <Paragraphs>50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3" baseType="lpstr">
      <vt:lpstr>Calibri</vt:lpstr>
      <vt:lpstr>Calibri Light</vt:lpstr>
      <vt:lpstr>Georgia</vt:lpstr>
      <vt:lpstr>Rockwell</vt:lpstr>
      <vt:lpstr>Wingdings</vt:lpstr>
      <vt:lpstr>Atlas</vt:lpstr>
      <vt:lpstr>Resolução 258/2024 CONANDA</vt:lpstr>
      <vt:lpstr>1 - Atribuição de autonomia decisória, com a dispensa de atuação dos responsáveis legais e da atuação do Poder Judiciário</vt:lpstr>
      <vt:lpstr>1 - Atribuição de autonomia decisória, com a dispensa de atuação dos responsáveis legais e da atuação do Poder Judiciário</vt:lpstr>
      <vt:lpstr>1 - Atribuição de autonomia decisória, com a dispensa de atuação dos responsáveis legais e da atuação do Poder Judiciário</vt:lpstr>
      <vt:lpstr>2 – Direito à informação incompleto e parcial</vt:lpstr>
      <vt:lpstr>3 - Hipótese de destituição do poder familiar </vt:lpstr>
      <vt:lpstr>3 - Hipótese de destituição do poder familiar </vt:lpstr>
      <vt:lpstr>4 – Dispensa de procedimento judicial</vt:lpstr>
      <vt:lpstr>4 – Dispensa de procedimento judicial</vt:lpstr>
      <vt:lpstr>4 – Dispensa de procedimento judicial</vt:lpstr>
      <vt:lpstr>5 – Criação de hipóteses de “aborto legal”</vt:lpstr>
      <vt:lpstr>5 – Criação de hipóteses de “aborto legal”</vt:lpstr>
      <vt:lpstr>Mortalidade materna 10 a 14 anos</vt:lpstr>
      <vt:lpstr>Mortalidade materna 10 a 14 anos</vt:lpstr>
      <vt:lpstr>Mortalidade materna 20 a 29 anos</vt:lpstr>
      <vt:lpstr>Partos de meninas  10 a 14 anos</vt:lpstr>
      <vt:lpstr>Partos de meninas  10 a 14 anos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Resolução 258/2024 CONANDA</dc:title>
  <dc:creator>CINTHIA M GUIMARAES</dc:creator>
  <cp:lastModifiedBy>CINTHIA M GUIMARAES</cp:lastModifiedBy>
  <cp:revision>6</cp:revision>
  <dcterms:created xsi:type="dcterms:W3CDTF">2025-12-09T11:57:35Z</dcterms:created>
  <dcterms:modified xsi:type="dcterms:W3CDTF">2025-12-09T12:53:57Z</dcterms:modified>
</cp:coreProperties>
</file>