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EF01E-62C8-43AD-956E-348CF072FF1C}" type="datetimeFigureOut">
              <a:rPr lang="pt-BR" smtClean="0"/>
              <a:pPr/>
              <a:t>13/11/2013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29765-47A3-4671-A248-2A515A3572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610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D43F8-75E1-4686-A4B7-71F8099B67CD}" type="datetimeFigureOut">
              <a:rPr lang="pt-BR" smtClean="0"/>
              <a:pPr/>
              <a:t>13/11/2013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42721-1D36-4105-A9BC-E19456750A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27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8EA5B-56FF-457A-8C6B-1D2AF4BF6E89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62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8EA5B-56FF-457A-8C6B-1D2AF4BF6E89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49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8EA5B-56FF-457A-8C6B-1D2AF4BF6E89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10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8EA5B-56FF-457A-8C6B-1D2AF4BF6E89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64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CAB6A-EF3F-4741-96D6-210DBA19C43E}" type="slidenum">
              <a:rPr lang="pt-BR" smtClean="0">
                <a:cs typeface="Arial" charset="0"/>
              </a:rPr>
              <a:pPr/>
              <a:t>8</a:t>
            </a:fld>
            <a:endParaRPr lang="pt-B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7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333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010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05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/>
            </a:lvl1pPr>
            <a:lvl2pPr>
              <a:defRPr sz="1400"/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293077" y="304801"/>
            <a:ext cx="8576897" cy="6227763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786" y="0"/>
              </a:cxn>
              <a:cxn ang="0">
                <a:pos x="803" y="17"/>
              </a:cxn>
              <a:cxn ang="0">
                <a:pos x="803" y="527"/>
              </a:cxn>
              <a:cxn ang="0">
                <a:pos x="786" y="544"/>
              </a:cxn>
              <a:cxn ang="0">
                <a:pos x="17" y="544"/>
              </a:cxn>
              <a:cxn ang="0">
                <a:pos x="0" y="527"/>
              </a:cxn>
              <a:cxn ang="0">
                <a:pos x="0" y="17"/>
              </a:cxn>
              <a:cxn ang="0">
                <a:pos x="17" y="0"/>
              </a:cxn>
            </a:cxnLst>
            <a:rect l="0" t="0" r="r" b="b"/>
            <a:pathLst>
              <a:path w="803" h="544">
                <a:moveTo>
                  <a:pt x="17" y="0"/>
                </a:moveTo>
                <a:lnTo>
                  <a:pt x="786" y="0"/>
                </a:lnTo>
                <a:cubicBezTo>
                  <a:pt x="795" y="0"/>
                  <a:pt x="803" y="8"/>
                  <a:pt x="803" y="17"/>
                </a:cubicBezTo>
                <a:lnTo>
                  <a:pt x="803" y="527"/>
                </a:lnTo>
                <a:cubicBezTo>
                  <a:pt x="803" y="536"/>
                  <a:pt x="795" y="544"/>
                  <a:pt x="786" y="544"/>
                </a:cubicBezTo>
                <a:lnTo>
                  <a:pt x="17" y="544"/>
                </a:lnTo>
                <a:cubicBezTo>
                  <a:pt x="8" y="544"/>
                  <a:pt x="0" y="536"/>
                  <a:pt x="0" y="527"/>
                </a:cubicBezTo>
                <a:lnTo>
                  <a:pt x="0" y="17"/>
                </a:lnTo>
                <a:cubicBezTo>
                  <a:pt x="0" y="8"/>
                  <a:pt x="8" y="0"/>
                  <a:pt x="17" y="0"/>
                </a:cubicBezTo>
                <a:close/>
              </a:path>
            </a:pathLst>
          </a:custGeom>
          <a:solidFill>
            <a:schemeClr val="bg1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7406054" y="5489576"/>
            <a:ext cx="1685192" cy="1395413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15" y="0"/>
              </a:cxn>
              <a:cxn ang="0">
                <a:pos x="99" y="88"/>
              </a:cxn>
              <a:cxn ang="0">
                <a:pos x="0" y="88"/>
              </a:cxn>
              <a:cxn ang="0">
                <a:pos x="16" y="0"/>
              </a:cxn>
            </a:cxnLst>
            <a:rect l="0" t="0" r="r" b="b"/>
            <a:pathLst>
              <a:path w="115" h="88">
                <a:moveTo>
                  <a:pt x="16" y="0"/>
                </a:moveTo>
                <a:lnTo>
                  <a:pt x="115" y="0"/>
                </a:lnTo>
                <a:lnTo>
                  <a:pt x="99" y="88"/>
                </a:lnTo>
                <a:lnTo>
                  <a:pt x="0" y="88"/>
                </a:lnTo>
                <a:lnTo>
                  <a:pt x="16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8877300" y="5127625"/>
            <a:ext cx="203689" cy="363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"/>
              </a:cxn>
              <a:cxn ang="0">
                <a:pos x="8" y="13"/>
              </a:cxn>
              <a:cxn ang="0">
                <a:pos x="0" y="0"/>
              </a:cxn>
            </a:cxnLst>
            <a:rect l="0" t="0" r="r" b="b"/>
            <a:pathLst>
              <a:path w="8" h="13">
                <a:moveTo>
                  <a:pt x="0" y="0"/>
                </a:moveTo>
                <a:lnTo>
                  <a:pt x="0" y="13"/>
                </a:lnTo>
                <a:lnTo>
                  <a:pt x="8" y="1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4520712" y="6524625"/>
            <a:ext cx="29569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b="1" i="1">
                <a:solidFill>
                  <a:srgbClr val="0066CC"/>
                </a:solidFill>
              </a:rPr>
              <a:t>0800 570 0800   /   www.sebrae.com.br</a:t>
            </a:r>
          </a:p>
        </p:txBody>
      </p:sp>
      <p:sp>
        <p:nvSpPr>
          <p:cNvPr id="1057" name="Freeform 33"/>
          <p:cNvSpPr>
            <a:spLocks noEditPoints="1"/>
          </p:cNvSpPr>
          <p:nvPr/>
        </p:nvSpPr>
        <p:spPr bwMode="auto">
          <a:xfrm>
            <a:off x="7646377" y="5865813"/>
            <a:ext cx="1245577" cy="658812"/>
          </a:xfrm>
          <a:custGeom>
            <a:avLst/>
            <a:gdLst/>
            <a:ahLst/>
            <a:cxnLst>
              <a:cxn ang="0">
                <a:pos x="13" y="81"/>
              </a:cxn>
              <a:cxn ang="0">
                <a:pos x="28" y="79"/>
              </a:cxn>
              <a:cxn ang="0">
                <a:pos x="5" y="63"/>
              </a:cxn>
              <a:cxn ang="0">
                <a:pos x="28" y="45"/>
              </a:cxn>
              <a:cxn ang="0">
                <a:pos x="31" y="60"/>
              </a:cxn>
              <a:cxn ang="0">
                <a:pos x="21" y="55"/>
              </a:cxn>
              <a:cxn ang="0">
                <a:pos x="23" y="63"/>
              </a:cxn>
              <a:cxn ang="0">
                <a:pos x="43" y="76"/>
              </a:cxn>
              <a:cxn ang="0">
                <a:pos x="18" y="95"/>
              </a:cxn>
              <a:cxn ang="0">
                <a:pos x="0" y="79"/>
              </a:cxn>
              <a:cxn ang="0">
                <a:pos x="174" y="117"/>
              </a:cxn>
              <a:cxn ang="0">
                <a:pos x="84" y="125"/>
              </a:cxn>
              <a:cxn ang="0">
                <a:pos x="80" y="140"/>
              </a:cxn>
              <a:cxn ang="0">
                <a:pos x="199" y="0"/>
              </a:cxn>
              <a:cxn ang="0">
                <a:pos x="110" y="0"/>
              </a:cxn>
              <a:cxn ang="0">
                <a:pos x="191" y="38"/>
              </a:cxn>
              <a:cxn ang="0">
                <a:pos x="47" y="94"/>
              </a:cxn>
              <a:cxn ang="0">
                <a:pos x="91" y="55"/>
              </a:cxn>
              <a:cxn ang="0">
                <a:pos x="87" y="65"/>
              </a:cxn>
              <a:cxn ang="0">
                <a:pos x="62" y="85"/>
              </a:cxn>
              <a:cxn ang="0">
                <a:pos x="47" y="94"/>
              </a:cxn>
              <a:cxn ang="0">
                <a:pos x="119" y="46"/>
              </a:cxn>
              <a:cxn ang="0">
                <a:pos x="137" y="56"/>
              </a:cxn>
              <a:cxn ang="0">
                <a:pos x="124" y="69"/>
              </a:cxn>
              <a:cxn ang="0">
                <a:pos x="125" y="92"/>
              </a:cxn>
              <a:cxn ang="0">
                <a:pos x="111" y="55"/>
              </a:cxn>
              <a:cxn ang="0">
                <a:pos x="120" y="65"/>
              </a:cxn>
              <a:cxn ang="0">
                <a:pos x="119" y="55"/>
              </a:cxn>
              <a:cxn ang="0">
                <a:pos x="105" y="85"/>
              </a:cxn>
              <a:cxn ang="0">
                <a:pos x="120" y="78"/>
              </a:cxn>
              <a:cxn ang="0">
                <a:pos x="138" y="94"/>
              </a:cxn>
              <a:cxn ang="0">
                <a:pos x="178" y="46"/>
              </a:cxn>
              <a:cxn ang="0">
                <a:pos x="186" y="59"/>
              </a:cxn>
              <a:cxn ang="0">
                <a:pos x="172" y="70"/>
              </a:cxn>
              <a:cxn ang="0">
                <a:pos x="180" y="82"/>
              </a:cxn>
              <a:cxn ang="0">
                <a:pos x="166" y="83"/>
              </a:cxn>
              <a:cxn ang="0">
                <a:pos x="161" y="75"/>
              </a:cxn>
              <a:cxn ang="0">
                <a:pos x="138" y="94"/>
              </a:cxn>
              <a:cxn ang="0">
                <a:pos x="162" y="67"/>
              </a:cxn>
              <a:cxn ang="0">
                <a:pos x="173" y="59"/>
              </a:cxn>
              <a:cxn ang="0">
                <a:pos x="160" y="55"/>
              </a:cxn>
              <a:cxn ang="0">
                <a:pos x="227" y="46"/>
              </a:cxn>
              <a:cxn ang="0">
                <a:pos x="220" y="84"/>
              </a:cxn>
              <a:cxn ang="0">
                <a:pos x="182" y="94"/>
              </a:cxn>
              <a:cxn ang="0">
                <a:pos x="217" y="55"/>
              </a:cxn>
              <a:cxn ang="0">
                <a:pos x="241" y="94"/>
              </a:cxn>
              <a:cxn ang="0">
                <a:pos x="285" y="55"/>
              </a:cxn>
              <a:cxn ang="0">
                <a:pos x="282" y="65"/>
              </a:cxn>
              <a:cxn ang="0">
                <a:pos x="256" y="85"/>
              </a:cxn>
              <a:cxn ang="0">
                <a:pos x="241" y="94"/>
              </a:cxn>
            </a:cxnLst>
            <a:rect l="0" t="0" r="r" b="b"/>
            <a:pathLst>
              <a:path w="287" h="140">
                <a:moveTo>
                  <a:pt x="0" y="79"/>
                </a:moveTo>
                <a:lnTo>
                  <a:pt x="14" y="79"/>
                </a:lnTo>
                <a:cubicBezTo>
                  <a:pt x="13" y="80"/>
                  <a:pt x="13" y="80"/>
                  <a:pt x="13" y="81"/>
                </a:cubicBezTo>
                <a:cubicBezTo>
                  <a:pt x="13" y="84"/>
                  <a:pt x="16" y="86"/>
                  <a:pt x="20" y="86"/>
                </a:cubicBezTo>
                <a:cubicBezTo>
                  <a:pt x="25" y="86"/>
                  <a:pt x="28" y="84"/>
                  <a:pt x="28" y="81"/>
                </a:cubicBezTo>
                <a:cubicBezTo>
                  <a:pt x="28" y="80"/>
                  <a:pt x="28" y="80"/>
                  <a:pt x="28" y="79"/>
                </a:cubicBezTo>
                <a:cubicBezTo>
                  <a:pt x="28" y="78"/>
                  <a:pt x="27" y="77"/>
                  <a:pt x="25" y="76"/>
                </a:cubicBezTo>
                <a:lnTo>
                  <a:pt x="14" y="73"/>
                </a:lnTo>
                <a:cubicBezTo>
                  <a:pt x="8" y="71"/>
                  <a:pt x="5" y="68"/>
                  <a:pt x="5" y="63"/>
                </a:cubicBezTo>
                <a:cubicBezTo>
                  <a:pt x="5" y="62"/>
                  <a:pt x="5" y="61"/>
                  <a:pt x="5" y="60"/>
                </a:cubicBezTo>
                <a:cubicBezTo>
                  <a:pt x="6" y="56"/>
                  <a:pt x="8" y="52"/>
                  <a:pt x="12" y="49"/>
                </a:cubicBezTo>
                <a:cubicBezTo>
                  <a:pt x="16" y="46"/>
                  <a:pt x="22" y="45"/>
                  <a:pt x="28" y="45"/>
                </a:cubicBezTo>
                <a:cubicBezTo>
                  <a:pt x="40" y="45"/>
                  <a:pt x="45" y="49"/>
                  <a:pt x="45" y="56"/>
                </a:cubicBezTo>
                <a:cubicBezTo>
                  <a:pt x="45" y="57"/>
                  <a:pt x="45" y="58"/>
                  <a:pt x="45" y="60"/>
                </a:cubicBezTo>
                <a:lnTo>
                  <a:pt x="31" y="60"/>
                </a:lnTo>
                <a:cubicBezTo>
                  <a:pt x="31" y="59"/>
                  <a:pt x="31" y="58"/>
                  <a:pt x="31" y="58"/>
                </a:cubicBezTo>
                <a:cubicBezTo>
                  <a:pt x="31" y="55"/>
                  <a:pt x="30" y="54"/>
                  <a:pt x="26" y="54"/>
                </a:cubicBezTo>
                <a:cubicBezTo>
                  <a:pt x="24" y="54"/>
                  <a:pt x="23" y="54"/>
                  <a:pt x="21" y="55"/>
                </a:cubicBezTo>
                <a:cubicBezTo>
                  <a:pt x="20" y="56"/>
                  <a:pt x="19" y="57"/>
                  <a:pt x="19" y="59"/>
                </a:cubicBezTo>
                <a:cubicBezTo>
                  <a:pt x="19" y="59"/>
                  <a:pt x="19" y="59"/>
                  <a:pt x="19" y="60"/>
                </a:cubicBezTo>
                <a:cubicBezTo>
                  <a:pt x="19" y="61"/>
                  <a:pt x="20" y="63"/>
                  <a:pt x="23" y="63"/>
                </a:cubicBezTo>
                <a:lnTo>
                  <a:pt x="31" y="66"/>
                </a:lnTo>
                <a:cubicBezTo>
                  <a:pt x="35" y="67"/>
                  <a:pt x="37" y="68"/>
                  <a:pt x="39" y="69"/>
                </a:cubicBezTo>
                <a:cubicBezTo>
                  <a:pt x="41" y="70"/>
                  <a:pt x="43" y="73"/>
                  <a:pt x="43" y="76"/>
                </a:cubicBezTo>
                <a:cubicBezTo>
                  <a:pt x="43" y="77"/>
                  <a:pt x="42" y="78"/>
                  <a:pt x="42" y="80"/>
                </a:cubicBezTo>
                <a:cubicBezTo>
                  <a:pt x="41" y="85"/>
                  <a:pt x="38" y="89"/>
                  <a:pt x="34" y="91"/>
                </a:cubicBezTo>
                <a:cubicBezTo>
                  <a:pt x="29" y="94"/>
                  <a:pt x="24" y="95"/>
                  <a:pt x="18" y="95"/>
                </a:cubicBezTo>
                <a:cubicBezTo>
                  <a:pt x="10" y="95"/>
                  <a:pt x="4" y="93"/>
                  <a:pt x="2" y="89"/>
                </a:cubicBezTo>
                <a:cubicBezTo>
                  <a:pt x="0" y="88"/>
                  <a:pt x="0" y="85"/>
                  <a:pt x="0" y="83"/>
                </a:cubicBezTo>
                <a:cubicBezTo>
                  <a:pt x="0" y="82"/>
                  <a:pt x="0" y="80"/>
                  <a:pt x="0" y="79"/>
                </a:cubicBezTo>
                <a:close/>
                <a:moveTo>
                  <a:pt x="89" y="102"/>
                </a:moveTo>
                <a:lnTo>
                  <a:pt x="177" y="102"/>
                </a:lnTo>
                <a:lnTo>
                  <a:pt x="174" y="117"/>
                </a:lnTo>
                <a:lnTo>
                  <a:pt x="85" y="117"/>
                </a:lnTo>
                <a:lnTo>
                  <a:pt x="89" y="102"/>
                </a:lnTo>
                <a:close/>
                <a:moveTo>
                  <a:pt x="84" y="125"/>
                </a:moveTo>
                <a:lnTo>
                  <a:pt x="173" y="125"/>
                </a:lnTo>
                <a:lnTo>
                  <a:pt x="169" y="140"/>
                </a:lnTo>
                <a:lnTo>
                  <a:pt x="80" y="140"/>
                </a:lnTo>
                <a:lnTo>
                  <a:pt x="84" y="125"/>
                </a:lnTo>
                <a:close/>
                <a:moveTo>
                  <a:pt x="110" y="0"/>
                </a:moveTo>
                <a:lnTo>
                  <a:pt x="199" y="0"/>
                </a:lnTo>
                <a:lnTo>
                  <a:pt x="196" y="15"/>
                </a:lnTo>
                <a:lnTo>
                  <a:pt x="107" y="15"/>
                </a:lnTo>
                <a:lnTo>
                  <a:pt x="110" y="0"/>
                </a:lnTo>
                <a:close/>
                <a:moveTo>
                  <a:pt x="105" y="23"/>
                </a:moveTo>
                <a:lnTo>
                  <a:pt x="194" y="23"/>
                </a:lnTo>
                <a:lnTo>
                  <a:pt x="191" y="38"/>
                </a:lnTo>
                <a:lnTo>
                  <a:pt x="102" y="38"/>
                </a:lnTo>
                <a:lnTo>
                  <a:pt x="105" y="23"/>
                </a:lnTo>
                <a:close/>
                <a:moveTo>
                  <a:pt x="47" y="94"/>
                </a:moveTo>
                <a:lnTo>
                  <a:pt x="57" y="46"/>
                </a:lnTo>
                <a:lnTo>
                  <a:pt x="93" y="46"/>
                </a:lnTo>
                <a:lnTo>
                  <a:pt x="91" y="55"/>
                </a:lnTo>
                <a:lnTo>
                  <a:pt x="68" y="55"/>
                </a:lnTo>
                <a:lnTo>
                  <a:pt x="66" y="65"/>
                </a:lnTo>
                <a:lnTo>
                  <a:pt x="87" y="65"/>
                </a:lnTo>
                <a:lnTo>
                  <a:pt x="85" y="74"/>
                </a:lnTo>
                <a:lnTo>
                  <a:pt x="64" y="74"/>
                </a:lnTo>
                <a:lnTo>
                  <a:pt x="62" y="85"/>
                </a:lnTo>
                <a:lnTo>
                  <a:pt x="85" y="85"/>
                </a:lnTo>
                <a:lnTo>
                  <a:pt x="83" y="94"/>
                </a:lnTo>
                <a:lnTo>
                  <a:pt x="47" y="94"/>
                </a:lnTo>
                <a:close/>
                <a:moveTo>
                  <a:pt x="90" y="94"/>
                </a:moveTo>
                <a:lnTo>
                  <a:pt x="100" y="46"/>
                </a:lnTo>
                <a:lnTo>
                  <a:pt x="119" y="46"/>
                </a:lnTo>
                <a:cubicBezTo>
                  <a:pt x="123" y="46"/>
                  <a:pt x="126" y="46"/>
                  <a:pt x="128" y="47"/>
                </a:cubicBezTo>
                <a:cubicBezTo>
                  <a:pt x="131" y="47"/>
                  <a:pt x="134" y="48"/>
                  <a:pt x="135" y="50"/>
                </a:cubicBezTo>
                <a:cubicBezTo>
                  <a:pt x="137" y="52"/>
                  <a:pt x="137" y="54"/>
                  <a:pt x="137" y="56"/>
                </a:cubicBezTo>
                <a:cubicBezTo>
                  <a:pt x="137" y="57"/>
                  <a:pt x="137" y="57"/>
                  <a:pt x="137" y="58"/>
                </a:cubicBezTo>
                <a:cubicBezTo>
                  <a:pt x="136" y="64"/>
                  <a:pt x="132" y="67"/>
                  <a:pt x="125" y="69"/>
                </a:cubicBezTo>
                <a:lnTo>
                  <a:pt x="124" y="69"/>
                </a:lnTo>
                <a:cubicBezTo>
                  <a:pt x="131" y="70"/>
                  <a:pt x="134" y="73"/>
                  <a:pt x="134" y="78"/>
                </a:cubicBezTo>
                <a:cubicBezTo>
                  <a:pt x="134" y="81"/>
                  <a:pt x="133" y="84"/>
                  <a:pt x="131" y="86"/>
                </a:cubicBezTo>
                <a:cubicBezTo>
                  <a:pt x="130" y="89"/>
                  <a:pt x="127" y="91"/>
                  <a:pt x="125" y="92"/>
                </a:cubicBezTo>
                <a:cubicBezTo>
                  <a:pt x="122" y="93"/>
                  <a:pt x="117" y="94"/>
                  <a:pt x="111" y="94"/>
                </a:cubicBezTo>
                <a:lnTo>
                  <a:pt x="90" y="94"/>
                </a:lnTo>
                <a:close/>
                <a:moveTo>
                  <a:pt x="111" y="55"/>
                </a:moveTo>
                <a:lnTo>
                  <a:pt x="109" y="65"/>
                </a:lnTo>
                <a:lnTo>
                  <a:pt x="115" y="65"/>
                </a:lnTo>
                <a:cubicBezTo>
                  <a:pt x="118" y="65"/>
                  <a:pt x="119" y="65"/>
                  <a:pt x="120" y="65"/>
                </a:cubicBezTo>
                <a:cubicBezTo>
                  <a:pt x="122" y="64"/>
                  <a:pt x="123" y="62"/>
                  <a:pt x="123" y="60"/>
                </a:cubicBezTo>
                <a:cubicBezTo>
                  <a:pt x="124" y="58"/>
                  <a:pt x="124" y="57"/>
                  <a:pt x="123" y="56"/>
                </a:cubicBezTo>
                <a:cubicBezTo>
                  <a:pt x="122" y="55"/>
                  <a:pt x="120" y="55"/>
                  <a:pt x="119" y="55"/>
                </a:cubicBezTo>
                <a:lnTo>
                  <a:pt x="111" y="55"/>
                </a:lnTo>
                <a:close/>
                <a:moveTo>
                  <a:pt x="107" y="74"/>
                </a:moveTo>
                <a:lnTo>
                  <a:pt x="105" y="85"/>
                </a:lnTo>
                <a:lnTo>
                  <a:pt x="112" y="85"/>
                </a:lnTo>
                <a:cubicBezTo>
                  <a:pt x="117" y="85"/>
                  <a:pt x="119" y="83"/>
                  <a:pt x="120" y="80"/>
                </a:cubicBezTo>
                <a:cubicBezTo>
                  <a:pt x="120" y="79"/>
                  <a:pt x="120" y="79"/>
                  <a:pt x="120" y="78"/>
                </a:cubicBezTo>
                <a:cubicBezTo>
                  <a:pt x="120" y="75"/>
                  <a:pt x="118" y="74"/>
                  <a:pt x="114" y="74"/>
                </a:cubicBezTo>
                <a:lnTo>
                  <a:pt x="107" y="74"/>
                </a:lnTo>
                <a:close/>
                <a:moveTo>
                  <a:pt x="138" y="94"/>
                </a:moveTo>
                <a:lnTo>
                  <a:pt x="148" y="46"/>
                </a:lnTo>
                <a:lnTo>
                  <a:pt x="170" y="46"/>
                </a:lnTo>
                <a:cubicBezTo>
                  <a:pt x="174" y="46"/>
                  <a:pt x="177" y="46"/>
                  <a:pt x="178" y="46"/>
                </a:cubicBezTo>
                <a:cubicBezTo>
                  <a:pt x="181" y="47"/>
                  <a:pt x="183" y="48"/>
                  <a:pt x="184" y="50"/>
                </a:cubicBezTo>
                <a:cubicBezTo>
                  <a:pt x="185" y="51"/>
                  <a:pt x="186" y="53"/>
                  <a:pt x="186" y="55"/>
                </a:cubicBezTo>
                <a:cubicBezTo>
                  <a:pt x="186" y="56"/>
                  <a:pt x="186" y="58"/>
                  <a:pt x="186" y="59"/>
                </a:cubicBezTo>
                <a:cubicBezTo>
                  <a:pt x="185" y="63"/>
                  <a:pt x="183" y="66"/>
                  <a:pt x="179" y="68"/>
                </a:cubicBezTo>
                <a:cubicBezTo>
                  <a:pt x="177" y="69"/>
                  <a:pt x="175" y="70"/>
                  <a:pt x="172" y="70"/>
                </a:cubicBezTo>
                <a:lnTo>
                  <a:pt x="172" y="70"/>
                </a:lnTo>
                <a:cubicBezTo>
                  <a:pt x="175" y="70"/>
                  <a:pt x="177" y="71"/>
                  <a:pt x="179" y="72"/>
                </a:cubicBezTo>
                <a:cubicBezTo>
                  <a:pt x="180" y="74"/>
                  <a:pt x="180" y="75"/>
                  <a:pt x="180" y="78"/>
                </a:cubicBezTo>
                <a:cubicBezTo>
                  <a:pt x="180" y="79"/>
                  <a:pt x="180" y="80"/>
                  <a:pt x="180" y="82"/>
                </a:cubicBezTo>
                <a:cubicBezTo>
                  <a:pt x="180" y="88"/>
                  <a:pt x="179" y="92"/>
                  <a:pt x="180" y="94"/>
                </a:cubicBezTo>
                <a:lnTo>
                  <a:pt x="165" y="94"/>
                </a:lnTo>
                <a:cubicBezTo>
                  <a:pt x="165" y="92"/>
                  <a:pt x="165" y="89"/>
                  <a:pt x="166" y="83"/>
                </a:cubicBezTo>
                <a:cubicBezTo>
                  <a:pt x="166" y="81"/>
                  <a:pt x="166" y="80"/>
                  <a:pt x="166" y="79"/>
                </a:cubicBezTo>
                <a:cubicBezTo>
                  <a:pt x="166" y="78"/>
                  <a:pt x="166" y="77"/>
                  <a:pt x="165" y="76"/>
                </a:cubicBezTo>
                <a:cubicBezTo>
                  <a:pt x="164" y="76"/>
                  <a:pt x="163" y="75"/>
                  <a:pt x="161" y="75"/>
                </a:cubicBezTo>
                <a:lnTo>
                  <a:pt x="155" y="75"/>
                </a:lnTo>
                <a:lnTo>
                  <a:pt x="151" y="94"/>
                </a:lnTo>
                <a:lnTo>
                  <a:pt x="138" y="94"/>
                </a:lnTo>
                <a:close/>
                <a:moveTo>
                  <a:pt x="160" y="55"/>
                </a:moveTo>
                <a:lnTo>
                  <a:pt x="157" y="67"/>
                </a:lnTo>
                <a:lnTo>
                  <a:pt x="162" y="67"/>
                </a:lnTo>
                <a:cubicBezTo>
                  <a:pt x="165" y="67"/>
                  <a:pt x="167" y="66"/>
                  <a:pt x="168" y="66"/>
                </a:cubicBezTo>
                <a:cubicBezTo>
                  <a:pt x="170" y="65"/>
                  <a:pt x="172" y="64"/>
                  <a:pt x="172" y="61"/>
                </a:cubicBezTo>
                <a:cubicBezTo>
                  <a:pt x="173" y="60"/>
                  <a:pt x="173" y="60"/>
                  <a:pt x="173" y="59"/>
                </a:cubicBezTo>
                <a:cubicBezTo>
                  <a:pt x="173" y="57"/>
                  <a:pt x="172" y="56"/>
                  <a:pt x="170" y="55"/>
                </a:cubicBezTo>
                <a:cubicBezTo>
                  <a:pt x="169" y="55"/>
                  <a:pt x="167" y="55"/>
                  <a:pt x="165" y="55"/>
                </a:cubicBezTo>
                <a:lnTo>
                  <a:pt x="160" y="55"/>
                </a:lnTo>
                <a:close/>
                <a:moveTo>
                  <a:pt x="182" y="94"/>
                </a:moveTo>
                <a:lnTo>
                  <a:pt x="211" y="46"/>
                </a:lnTo>
                <a:lnTo>
                  <a:pt x="227" y="46"/>
                </a:lnTo>
                <a:lnTo>
                  <a:pt x="236" y="94"/>
                </a:lnTo>
                <a:lnTo>
                  <a:pt x="221" y="94"/>
                </a:lnTo>
                <a:lnTo>
                  <a:pt x="220" y="84"/>
                </a:lnTo>
                <a:lnTo>
                  <a:pt x="201" y="84"/>
                </a:lnTo>
                <a:lnTo>
                  <a:pt x="195" y="94"/>
                </a:lnTo>
                <a:lnTo>
                  <a:pt x="182" y="94"/>
                </a:lnTo>
                <a:close/>
                <a:moveTo>
                  <a:pt x="206" y="76"/>
                </a:moveTo>
                <a:lnTo>
                  <a:pt x="219" y="76"/>
                </a:lnTo>
                <a:lnTo>
                  <a:pt x="217" y="55"/>
                </a:lnTo>
                <a:lnTo>
                  <a:pt x="216" y="55"/>
                </a:lnTo>
                <a:lnTo>
                  <a:pt x="206" y="76"/>
                </a:lnTo>
                <a:close/>
                <a:moveTo>
                  <a:pt x="241" y="94"/>
                </a:moveTo>
                <a:lnTo>
                  <a:pt x="251" y="46"/>
                </a:lnTo>
                <a:lnTo>
                  <a:pt x="287" y="46"/>
                </a:lnTo>
                <a:lnTo>
                  <a:pt x="285" y="55"/>
                </a:lnTo>
                <a:lnTo>
                  <a:pt x="263" y="55"/>
                </a:lnTo>
                <a:lnTo>
                  <a:pt x="260" y="65"/>
                </a:lnTo>
                <a:lnTo>
                  <a:pt x="282" y="65"/>
                </a:lnTo>
                <a:lnTo>
                  <a:pt x="280" y="74"/>
                </a:lnTo>
                <a:lnTo>
                  <a:pt x="258" y="74"/>
                </a:lnTo>
                <a:lnTo>
                  <a:pt x="256" y="85"/>
                </a:lnTo>
                <a:lnTo>
                  <a:pt x="280" y="85"/>
                </a:lnTo>
                <a:lnTo>
                  <a:pt x="278" y="94"/>
                </a:lnTo>
                <a:lnTo>
                  <a:pt x="241" y="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508000"/>
            <a:ext cx="8945944" cy="2124576"/>
          </a:xfrm>
        </p:spPr>
        <p:txBody>
          <a:bodyPr anchor="ctr"/>
          <a:lstStyle/>
          <a:p>
            <a:pPr lvl="0" algn="ctr">
              <a:buClr>
                <a:srgbClr val="0BD0D9"/>
              </a:buClr>
              <a:buNone/>
            </a:pPr>
            <a:r>
              <a:rPr lang="pt-BR" sz="4000" b="1" i="1" dirty="0" smtClean="0">
                <a:solidFill>
                  <a:prstClr val="black"/>
                </a:solidFill>
              </a:rPr>
              <a:t>Cobranças </a:t>
            </a:r>
            <a:r>
              <a:rPr lang="pt-BR" sz="4000" b="1" i="1" dirty="0" smtClean="0">
                <a:solidFill>
                  <a:prstClr val="black"/>
                </a:solidFill>
              </a:rPr>
              <a:t>Fraudulentas </a:t>
            </a:r>
            <a:endParaRPr lang="pt-BR" sz="4000" b="1" i="1" dirty="0" smtClean="0">
              <a:solidFill>
                <a:prstClr val="black"/>
              </a:solidFill>
            </a:endParaRPr>
          </a:p>
          <a:p>
            <a:pPr lvl="0" algn="ctr">
              <a:buClr>
                <a:srgbClr val="0BD0D9"/>
              </a:buClr>
              <a:buNone/>
            </a:pPr>
            <a:r>
              <a:rPr lang="pt-BR" sz="4000" b="1" i="1" dirty="0" smtClean="0">
                <a:solidFill>
                  <a:prstClr val="black"/>
                </a:solidFill>
              </a:rPr>
              <a:t>Microempreendedor </a:t>
            </a:r>
            <a:r>
              <a:rPr lang="pt-BR" sz="4000" b="1" i="1" dirty="0" smtClean="0">
                <a:solidFill>
                  <a:prstClr val="black"/>
                </a:solidFill>
              </a:rPr>
              <a:t>Individual </a:t>
            </a:r>
            <a:endParaRPr lang="pt-BR" sz="4000" b="1" i="1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2050" name="Picture 2" descr="https://encrypted-tbn3.gstatic.com/images?q=tbn:ANd9GcQZpxe2VcNYnLHXWfPF3EM_jdhCH6Mhtqw8Qq3oMApbG9Cl7c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32576"/>
            <a:ext cx="2952328" cy="2279899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23528" y="2996952"/>
            <a:ext cx="5256584" cy="316835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1560" y="2994863"/>
            <a:ext cx="4572000" cy="22467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b="1" dirty="0" smtClean="0">
                <a:latin typeface="+mj-lt"/>
              </a:rPr>
              <a:t>COMISSÃO DE SEGURANÇA PÚBLICA E COMBATE AO CRIME ORGANIZADO</a:t>
            </a:r>
          </a:p>
          <a:p>
            <a:pPr algn="ctr"/>
            <a:endParaRPr lang="pt-BR" sz="1000" b="1" dirty="0" smtClean="0">
              <a:latin typeface="+mj-lt"/>
            </a:endParaRPr>
          </a:p>
          <a:p>
            <a:pPr algn="ctr"/>
            <a:r>
              <a:rPr lang="pt-BR" b="1" dirty="0" smtClean="0"/>
              <a:t>AUDIÊNCIA PÚBLICA</a:t>
            </a:r>
          </a:p>
          <a:p>
            <a:pPr algn="ctr"/>
            <a:endParaRPr lang="pt-BR" sz="1000" b="1" dirty="0" smtClean="0"/>
          </a:p>
          <a:p>
            <a:pPr algn="ctr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7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24"/>
          <p:cNvSpPr>
            <a:spLocks noChangeArrowheads="1"/>
          </p:cNvSpPr>
          <p:nvPr/>
        </p:nvSpPr>
        <p:spPr bwMode="auto">
          <a:xfrm>
            <a:off x="251039" y="692696"/>
            <a:ext cx="8641441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dirty="0" smtClean="0">
              <a:solidFill>
                <a:srgbClr val="C00000"/>
              </a:solidFill>
              <a:latin typeface="Verdana" pitchFamily="34" charset="0"/>
            </a:endParaRPr>
          </a:p>
          <a:p>
            <a:pPr algn="ctr"/>
            <a:r>
              <a:rPr lang="pt-BR" dirty="0" smtClean="0">
                <a:solidFill>
                  <a:srgbClr val="C00000"/>
                </a:solidFill>
                <a:latin typeface="Verdana" pitchFamily="34" charset="0"/>
              </a:rPr>
              <a:t>DENUNCIA RECEBIDA PELO BLOG </a:t>
            </a:r>
            <a:r>
              <a:rPr lang="pt-BR" dirty="0">
                <a:solidFill>
                  <a:srgbClr val="C00000"/>
                </a:solidFill>
                <a:latin typeface="Verdana" pitchFamily="34" charset="0"/>
              </a:rPr>
              <a:t>MUNDO </a:t>
            </a:r>
            <a:r>
              <a:rPr lang="pt-BR" dirty="0" smtClean="0">
                <a:solidFill>
                  <a:srgbClr val="C00000"/>
                </a:solidFill>
                <a:latin typeface="Verdana" pitchFamily="34" charset="0"/>
              </a:rPr>
              <a:t>SEBRAE</a:t>
            </a:r>
          </a:p>
          <a:p>
            <a:pPr algn="ctr"/>
            <a:endParaRPr lang="pt-BR" sz="900" dirty="0">
              <a:latin typeface="Verdana" pitchFamily="34" charset="0"/>
            </a:endParaRPr>
          </a:p>
          <a:p>
            <a:pPr algn="just"/>
            <a:r>
              <a:rPr lang="pt-BR" sz="2000" dirty="0" smtClean="0">
                <a:latin typeface="Verdana" pitchFamily="34" charset="0"/>
              </a:rPr>
              <a:t>“Recebi </a:t>
            </a:r>
            <a:r>
              <a:rPr lang="pt-BR" sz="2000" dirty="0">
                <a:latin typeface="Verdana" pitchFamily="34" charset="0"/>
              </a:rPr>
              <a:t>um boleto no valor de R$ 247,98 referente </a:t>
            </a:r>
            <a:r>
              <a:rPr lang="pt-BR" sz="2000" dirty="0" smtClean="0">
                <a:latin typeface="Verdana" pitchFamily="34" charset="0"/>
              </a:rPr>
              <a:t>a </a:t>
            </a:r>
            <a:r>
              <a:rPr lang="pt-BR" sz="2000" dirty="0">
                <a:latin typeface="Verdana" pitchFamily="34" charset="0"/>
              </a:rPr>
              <a:t>contribuição Anual da Associação Comercial e Emp. do estado de São Paulo, cujo o número de contato é 11 3105 0738. </a:t>
            </a:r>
          </a:p>
          <a:p>
            <a:pPr algn="just"/>
            <a:endParaRPr lang="pt-BR" sz="900" dirty="0">
              <a:latin typeface="Verdana" pitchFamily="34" charset="0"/>
            </a:endParaRPr>
          </a:p>
          <a:p>
            <a:pPr algn="just"/>
            <a:r>
              <a:rPr lang="pt-BR" sz="2000" dirty="0">
                <a:latin typeface="Verdana" pitchFamily="34" charset="0"/>
              </a:rPr>
              <a:t>Ao ligar neste número atenderá somente a secretária Eletrônica; então fui ao Site da Associação </a:t>
            </a:r>
            <a:r>
              <a:rPr lang="pt-BR" sz="2000" dirty="0" smtClean="0">
                <a:latin typeface="Verdana" pitchFamily="34" charset="0"/>
              </a:rPr>
              <a:t>Comercial </a:t>
            </a:r>
            <a:r>
              <a:rPr lang="pt-BR" sz="2000" dirty="0">
                <a:latin typeface="Verdana" pitchFamily="34" charset="0"/>
              </a:rPr>
              <a:t>cujo o numero de contato é outro 11 3244.3737, liguei e falei com o </a:t>
            </a:r>
            <a:r>
              <a:rPr lang="pt-BR" sz="2000" dirty="0" smtClean="0">
                <a:latin typeface="Verdana" pitchFamily="34" charset="0"/>
              </a:rPr>
              <a:t>Senhor </a:t>
            </a:r>
            <a:r>
              <a:rPr lang="pt-BR" sz="2000" dirty="0">
                <a:latin typeface="Verdana" pitchFamily="34" charset="0"/>
              </a:rPr>
              <a:t>Marco </a:t>
            </a:r>
            <a:r>
              <a:rPr lang="pt-BR" sz="2000" dirty="0" smtClean="0">
                <a:latin typeface="Verdana" pitchFamily="34" charset="0"/>
              </a:rPr>
              <a:t>Aurélio </a:t>
            </a:r>
            <a:r>
              <a:rPr lang="pt-BR" sz="2000" dirty="0">
                <a:latin typeface="Verdana" pitchFamily="34" charset="0"/>
              </a:rPr>
              <a:t>que me informou que este boleto é uma fraude que está chegando </a:t>
            </a:r>
            <a:r>
              <a:rPr lang="pt-BR" sz="2000" dirty="0" smtClean="0">
                <a:latin typeface="Verdana" pitchFamily="34" charset="0"/>
              </a:rPr>
              <a:t>a </a:t>
            </a:r>
            <a:r>
              <a:rPr lang="pt-BR" sz="2000" dirty="0">
                <a:latin typeface="Verdana" pitchFamily="34" charset="0"/>
              </a:rPr>
              <a:t>todos que realizam o cadastro no </a:t>
            </a:r>
            <a:r>
              <a:rPr lang="pt-BR" sz="2000" dirty="0" smtClean="0">
                <a:latin typeface="Verdana" pitchFamily="34" charset="0"/>
              </a:rPr>
              <a:t>Microempreendedor </a:t>
            </a:r>
            <a:r>
              <a:rPr lang="pt-BR" sz="2000" dirty="0">
                <a:latin typeface="Verdana" pitchFamily="34" charset="0"/>
              </a:rPr>
              <a:t>Individual. </a:t>
            </a:r>
          </a:p>
          <a:p>
            <a:pPr algn="just"/>
            <a:endParaRPr lang="pt-BR" sz="900" dirty="0">
              <a:latin typeface="Verdana" pitchFamily="34" charset="0"/>
            </a:endParaRPr>
          </a:p>
          <a:p>
            <a:pPr algn="just"/>
            <a:r>
              <a:rPr lang="pt-BR" sz="2000" dirty="0">
                <a:latin typeface="Verdana" pitchFamily="34" charset="0"/>
              </a:rPr>
              <a:t>Sendo assim, os fraudadores possuem os dados completos, como o CNPJ, endereço e </a:t>
            </a:r>
            <a:r>
              <a:rPr lang="pt-BR" sz="2000" dirty="0" err="1">
                <a:latin typeface="Verdana" pitchFamily="34" charset="0"/>
              </a:rPr>
              <a:t>etc</a:t>
            </a:r>
            <a:r>
              <a:rPr lang="pt-BR" sz="2000" dirty="0">
                <a:latin typeface="Verdana" pitchFamily="34" charset="0"/>
              </a:rPr>
              <a:t>… Irei abrir um boletim de Ocorrência. Qual deve ser o procedimento??? Uma vez que o boleto está com o Banco do Brasil como responsável. Quais os problemas futuros. Atenciosamente,  </a:t>
            </a:r>
            <a:r>
              <a:rPr lang="pt-BR" sz="2000" dirty="0" smtClean="0">
                <a:latin typeface="Verdana" pitchFamily="34" charset="0"/>
              </a:rPr>
              <a:t>Mônica”. </a:t>
            </a:r>
            <a:endParaRPr lang="pt-BR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60648"/>
            <a:ext cx="8856984" cy="5157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 smtClean="0">
              <a:latin typeface="+mj-lt"/>
            </a:endParaRPr>
          </a:p>
          <a:p>
            <a:r>
              <a:rPr lang="pt-BR" sz="1600" b="1" dirty="0"/>
              <a:t>Nº da ocorrência:  </a:t>
            </a:r>
            <a:r>
              <a:rPr lang="pt-BR" sz="1600" b="1" dirty="0" smtClean="0"/>
              <a:t>17452013 </a:t>
            </a:r>
            <a:r>
              <a:rPr lang="pt-BR" sz="1600" dirty="0" smtClean="0">
                <a:latin typeface="+mj-lt"/>
              </a:rPr>
              <a:t>Natureza</a:t>
            </a:r>
            <a:r>
              <a:rPr lang="pt-BR" sz="1600" dirty="0">
                <a:latin typeface="+mj-lt"/>
              </a:rPr>
              <a:t>:  </a:t>
            </a:r>
            <a:r>
              <a:rPr lang="pt-BR" sz="1600" dirty="0" smtClean="0">
                <a:latin typeface="+mj-lt"/>
              </a:rPr>
              <a:t>DENÚNCIA/OUVIDORIA  Área</a:t>
            </a:r>
            <a:r>
              <a:rPr lang="pt-BR" sz="1600" dirty="0">
                <a:latin typeface="+mj-lt"/>
              </a:rPr>
              <a:t>:  SEBRAE/PE</a:t>
            </a:r>
          </a:p>
          <a:p>
            <a:r>
              <a:rPr lang="pt-BR" sz="1600" dirty="0">
                <a:latin typeface="+mj-lt"/>
              </a:rPr>
              <a:t>Nome:  AÍDA </a:t>
            </a:r>
            <a:r>
              <a:rPr lang="pt-BR" sz="1600" dirty="0" smtClean="0">
                <a:latin typeface="+mj-lt"/>
              </a:rPr>
              <a:t>MAIA -  E-mail</a:t>
            </a:r>
            <a:r>
              <a:rPr lang="pt-BR" sz="1600" dirty="0">
                <a:latin typeface="+mj-lt"/>
              </a:rPr>
              <a:t>:  </a:t>
            </a:r>
            <a:r>
              <a:rPr lang="pt-BR" sz="1600" dirty="0" smtClean="0">
                <a:latin typeface="+mj-lt"/>
              </a:rPr>
              <a:t>AIDAMAIA@YAHOO.COM - Contato</a:t>
            </a:r>
            <a:r>
              <a:rPr lang="pt-BR" sz="1600" dirty="0">
                <a:latin typeface="+mj-lt"/>
              </a:rPr>
              <a:t>:  (81) 32224488</a:t>
            </a:r>
          </a:p>
          <a:p>
            <a:r>
              <a:rPr lang="pt-BR" sz="1600" dirty="0">
                <a:latin typeface="+mj-lt"/>
              </a:rPr>
              <a:t>Assunto:  </a:t>
            </a:r>
            <a:r>
              <a:rPr lang="pt-BR" sz="1600" b="1" dirty="0">
                <a:latin typeface="+mj-lt"/>
              </a:rPr>
              <a:t>TENTATIVA DE GOLPE APÓS FORMALIZAÇÃO COMO MEI</a:t>
            </a:r>
          </a:p>
          <a:p>
            <a:r>
              <a:rPr lang="pt-BR" sz="1600" dirty="0"/>
              <a:t>Relato</a:t>
            </a:r>
            <a:r>
              <a:rPr lang="pt-BR" sz="1600" dirty="0" smtClean="0"/>
              <a:t>:</a:t>
            </a:r>
          </a:p>
          <a:p>
            <a:endParaRPr lang="pt-BR" sz="1600" dirty="0"/>
          </a:p>
          <a:p>
            <a:pPr algn="just">
              <a:lnSpc>
                <a:spcPts val="2500"/>
              </a:lnSpc>
            </a:pPr>
            <a:r>
              <a:rPr lang="pt-BR" sz="1900" dirty="0" smtClean="0">
                <a:latin typeface="+mn-lt"/>
              </a:rPr>
              <a:t>	“</a:t>
            </a:r>
            <a:r>
              <a:rPr lang="pt-BR" sz="1200" dirty="0" smtClean="0">
                <a:latin typeface="+mn-lt"/>
              </a:rPr>
              <a:t>SEI </a:t>
            </a:r>
            <a:r>
              <a:rPr lang="pt-BR" sz="1200" dirty="0">
                <a:latin typeface="+mn-lt"/>
              </a:rPr>
              <a:t>QUE NÃO É DE RESPONSABILIDADE DO SEBRAE, MAS SUGIRO QUE ESTE ÓRGÃO FAÇA UM ALERTA GERAL SOBRE UMA TENTATIVA DE GOLPE QUE, PELO QUE PUDE AVERIGUAR, ESTÁ ACONTECENDO EM TODO O PAÍS. </a:t>
            </a:r>
            <a:r>
              <a:rPr lang="pt-BR" sz="1200" b="1" dirty="0">
                <a:latin typeface="+mn-lt"/>
              </a:rPr>
              <a:t>O PIOR É QUE COINCIDE JUSTO COM MINHA FORMALIZAÇÃO COMO MEI, ATRAVÉS DO PORTAL DO EMPREENDEDOR</a:t>
            </a:r>
            <a:r>
              <a:rPr lang="pt-BR" sz="1200" dirty="0">
                <a:latin typeface="+mn-lt"/>
              </a:rPr>
              <a:t>. </a:t>
            </a:r>
            <a:r>
              <a:rPr lang="pt-BR" sz="1200" b="1" dirty="0">
                <a:latin typeface="+mn-lt"/>
              </a:rPr>
              <a:t>COMO ESSES DELINQUENTES CONSEGUIRAM MEUS DADOS? </a:t>
            </a:r>
            <a:r>
              <a:rPr lang="pt-BR" sz="1200" dirty="0">
                <a:latin typeface="+mn-lt"/>
              </a:rPr>
              <a:t>PELO QUE VI, PARECE QUE SÓ QUEM TEM ESSA INFORMAÇÃO SÃO A SRF E A JUNTA COMERCIAL. </a:t>
            </a:r>
            <a:r>
              <a:rPr lang="pt-BR" sz="1200" b="1" dirty="0">
                <a:latin typeface="+mn-lt"/>
              </a:rPr>
              <a:t>TAMBÉM PENSEI QUE FORAM FACILITADOS PELO PRÓPRIO BANCO, JÁ QUE O BOLETO É EMITIDO POR ELE</a:t>
            </a:r>
            <a:r>
              <a:rPr lang="pt-BR" sz="1200" dirty="0">
                <a:latin typeface="+mn-lt"/>
              </a:rPr>
              <a:t>. </a:t>
            </a:r>
            <a:r>
              <a:rPr lang="pt-BR" sz="1200" b="1" dirty="0">
                <a:latin typeface="+mn-lt"/>
              </a:rPr>
              <a:t>OU SEJA, ALÉM DE ROUBAR DADOS, TENTAR DAR O GOLPE, OS MARGINAIS AINDA ESTÃO FALSIFICANDO BOLETOS? O BOLETO BANCÁRIO QUE RECEBI HOJE É DA CAIXA ECONÔMICA FEDERAL, PARA PAGAR UMA TAXA DE 277,60 REAIS, A TÍTULO DE "CONTRIBUIÇÃO ASSOCIATIVA" A UMA TAL DE ASSOCIAÇÃO COMERCIAL EMPRESARIAL DO BRASIL.</a:t>
            </a:r>
            <a:r>
              <a:rPr lang="pt-BR" sz="1200" dirty="0">
                <a:latin typeface="+mn-lt"/>
              </a:rPr>
              <a:t> A BUSCA NO GOOGLE MOSTRA QUE MUITAS PESSOAS ESTÃO RECEBENDO O MESMO BOLETO EMITIDO PELOS SEUS RESPECTIVOS BANCOS E DENUNCIANDO A FRAUDE. ESPERO QUE POSSAM AJUDAR A DETER ESSES MARGINAIS. OBRIGADA AÍDA </a:t>
            </a:r>
            <a:r>
              <a:rPr lang="pt-BR" sz="1200" dirty="0" smtClean="0">
                <a:latin typeface="+mn-lt"/>
              </a:rPr>
              <a:t>MAIA”	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7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3134" y="901700"/>
            <a:ext cx="8829345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763" indent="-7938">
              <a:lnSpc>
                <a:spcPct val="150000"/>
              </a:lnSpc>
              <a:defRPr/>
            </a:pPr>
            <a:endParaRPr 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14388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Associação </a:t>
            </a:r>
            <a:r>
              <a:rPr lang="pt-B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Comercial Empresarial  do </a:t>
            </a: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Brasil-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ACEB</a:t>
            </a:r>
          </a:p>
          <a:p>
            <a:pPr marL="814388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Assessoria </a:t>
            </a:r>
            <a:r>
              <a:rPr lang="pt-B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Comercial e Ind. do </a:t>
            </a: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Brasil–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ACIB</a:t>
            </a:r>
          </a:p>
          <a:p>
            <a:pPr marL="814388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Serviço Nacional de Apoio a Emp. </a:t>
            </a:r>
            <a:r>
              <a:rPr lang="pt-B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Comércio 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SENACIG</a:t>
            </a:r>
          </a:p>
          <a:p>
            <a:pPr marL="814388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dirty="0" smtClean="0">
                <a:latin typeface="Verdana" panose="020B0604030504040204" pitchFamily="34" charset="0"/>
              </a:rPr>
              <a:t>Instituto Comercial do Estado da Bahia </a:t>
            </a:r>
            <a:r>
              <a:rPr lang="pt-BR" sz="1600" b="1" dirty="0" smtClean="0">
                <a:latin typeface="Verdana" panose="020B0604030504040204" pitchFamily="34" charset="0"/>
              </a:rPr>
              <a:t>- INCEB</a:t>
            </a:r>
            <a:endParaRPr lang="pt-BR" sz="1600" dirty="0" smtClean="0">
              <a:latin typeface="Verdana" panose="020B0604030504040204" pitchFamily="34" charset="0"/>
            </a:endParaRPr>
          </a:p>
          <a:p>
            <a:pPr marL="814388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Serviço </a:t>
            </a:r>
            <a:r>
              <a:rPr lang="pt-B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Nacional de Apoio ao </a:t>
            </a: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Comércio-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SENACOM</a:t>
            </a:r>
          </a:p>
          <a:p>
            <a:pPr marL="814388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dirty="0" smtClean="0">
                <a:latin typeface="Verdana" pitchFamily="34" charset="0"/>
              </a:rPr>
              <a:t>Serviço </a:t>
            </a:r>
            <a:r>
              <a:rPr lang="pt-BR" sz="1600" dirty="0">
                <a:latin typeface="Verdana" pitchFamily="34" charset="0"/>
              </a:rPr>
              <a:t>brasileiro de </a:t>
            </a:r>
            <a:r>
              <a:rPr lang="pt-BR" sz="1600" dirty="0" smtClean="0">
                <a:latin typeface="Verdana" pitchFamily="34" charset="0"/>
              </a:rPr>
              <a:t>Apoio </a:t>
            </a:r>
            <a:r>
              <a:rPr lang="pt-BR" sz="1600" dirty="0">
                <a:latin typeface="Verdana" pitchFamily="34" charset="0"/>
              </a:rPr>
              <a:t>ao </a:t>
            </a:r>
            <a:r>
              <a:rPr lang="pt-BR" sz="1600" dirty="0" smtClean="0">
                <a:latin typeface="Verdana" pitchFamily="34" charset="0"/>
              </a:rPr>
              <a:t>Comércio-</a:t>
            </a:r>
            <a:r>
              <a:rPr lang="pt-BR" sz="1600" b="1" dirty="0" smtClean="0">
                <a:latin typeface="Verdana" pitchFamily="34" charset="0"/>
              </a:rPr>
              <a:t>SEBRACON</a:t>
            </a:r>
            <a:endParaRPr lang="pt-BR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14388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Associação Comercial e Empresarial do Estado de SP;</a:t>
            </a:r>
          </a:p>
          <a:p>
            <a:pPr marL="814388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Associação Comercial e Industrial do Brasil;</a:t>
            </a:r>
          </a:p>
          <a:p>
            <a:pPr marL="814388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Associação Comercial, Industrial e Autônomos do Estado SP;</a:t>
            </a:r>
          </a:p>
          <a:p>
            <a:pPr marL="814388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Associação Comercial e Autônomos do Estado de SP;</a:t>
            </a:r>
          </a:p>
          <a:p>
            <a:pPr marL="814388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Associação do Sistema Unificado do Comércio e Industria do Estado de SP;</a:t>
            </a:r>
          </a:p>
          <a:p>
            <a:pPr>
              <a:defRPr/>
            </a:pPr>
            <a:endParaRPr lang="pt-BR" sz="22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57190" y="530677"/>
            <a:ext cx="63979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Verdana" panose="020B0604030504040204" pitchFamily="34" charset="0"/>
              </a:rPr>
              <a:t>Associações e Entidades que </a:t>
            </a:r>
          </a:p>
          <a:p>
            <a:pPr algn="ctr"/>
            <a:r>
              <a:rPr lang="pt-BR" sz="2800" b="1" dirty="0" smtClean="0">
                <a:latin typeface="Verdana" panose="020B0604030504040204" pitchFamily="34" charset="0"/>
              </a:rPr>
              <a:t>realizam Cobranças Indevidas </a:t>
            </a:r>
            <a:endParaRPr lang="pt-BR" sz="28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40"/>
          <p:cNvSpPr>
            <a:spLocks noChangeArrowheads="1"/>
          </p:cNvSpPr>
          <p:nvPr/>
        </p:nvSpPr>
        <p:spPr bwMode="auto">
          <a:xfrm>
            <a:off x="381000" y="3657600"/>
            <a:ext cx="2519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pt-BR"/>
          </a:p>
          <a:p>
            <a:pPr eaLnBrk="0" hangingPunct="0"/>
            <a:r>
              <a:rPr lang="pt-BR"/>
              <a:t>   </a:t>
            </a:r>
            <a:r>
              <a:rPr lang="pt-BR" sz="1000"/>
              <a:t> </a:t>
            </a:r>
            <a:r>
              <a:rPr lang="pt-BR"/>
              <a:t>             </a:t>
            </a:r>
          </a:p>
        </p:txBody>
      </p:sp>
      <p:sp>
        <p:nvSpPr>
          <p:cNvPr id="24579" name="Rectangle 1042"/>
          <p:cNvSpPr>
            <a:spLocks noChangeArrowheads="1"/>
          </p:cNvSpPr>
          <p:nvPr/>
        </p:nvSpPr>
        <p:spPr bwMode="auto">
          <a:xfrm>
            <a:off x="22860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/>
              <a:t>  </a:t>
            </a:r>
            <a:endParaRPr lang="pt-BR" sz="2800" b="1">
              <a:solidFill>
                <a:schemeClr val="tx2"/>
              </a:solidFill>
            </a:endParaRPr>
          </a:p>
        </p:txBody>
      </p:sp>
      <p:sp>
        <p:nvSpPr>
          <p:cNvPr id="24580" name="Rectangle 1062"/>
          <p:cNvSpPr>
            <a:spLocks noChangeArrowheads="1"/>
          </p:cNvSpPr>
          <p:nvPr/>
        </p:nvSpPr>
        <p:spPr bwMode="auto">
          <a:xfrm>
            <a:off x="467544" y="1662881"/>
            <a:ext cx="554453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pt-BR" b="1" dirty="0" err="1">
                <a:latin typeface="Arial" charset="0"/>
              </a:rPr>
              <a:t>Sebrac</a:t>
            </a:r>
            <a:r>
              <a:rPr lang="pt-BR" b="1" dirty="0">
                <a:latin typeface="Arial" charset="0"/>
              </a:rPr>
              <a:t>  - </a:t>
            </a:r>
            <a:r>
              <a:rPr lang="pt-BR" b="1" dirty="0">
                <a:latin typeface="Verdana" pitchFamily="34" charset="0"/>
              </a:rPr>
              <a:t>Assessoria</a:t>
            </a:r>
          </a:p>
          <a:p>
            <a:r>
              <a:rPr lang="pt-BR" dirty="0">
                <a:latin typeface="Verdana" pitchFamily="34" charset="0"/>
              </a:rPr>
              <a:t> </a:t>
            </a:r>
            <a:r>
              <a:rPr lang="pt-BR" sz="1600" dirty="0">
                <a:latin typeface="Verdana" pitchFamily="34" charset="0"/>
              </a:rPr>
              <a:t>Reabilitação de crédito para pessoa física e jurídica</a:t>
            </a:r>
          </a:p>
          <a:p>
            <a:r>
              <a:rPr lang="pt-BR" sz="1600" dirty="0">
                <a:latin typeface="Verdana" pitchFamily="34" charset="0"/>
              </a:rPr>
              <a:t> http://www.sebracassessoria.com.br</a:t>
            </a:r>
            <a:endParaRPr lang="pt-BR" sz="1600" b="1" dirty="0">
              <a:latin typeface="Verdana" pitchFamily="34" charset="0"/>
            </a:endParaRPr>
          </a:p>
        </p:txBody>
      </p:sp>
      <p:pic>
        <p:nvPicPr>
          <p:cNvPr id="24581" name="Picture 1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924943"/>
            <a:ext cx="1066800" cy="111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1066"/>
          <p:cNvSpPr txBox="1">
            <a:spLocks noChangeArrowheads="1"/>
          </p:cNvSpPr>
          <p:nvPr/>
        </p:nvSpPr>
        <p:spPr bwMode="auto">
          <a:xfrm>
            <a:off x="1905000" y="3810000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4583" name="Text Box 1067"/>
          <p:cNvSpPr txBox="1">
            <a:spLocks noChangeArrowheads="1"/>
          </p:cNvSpPr>
          <p:nvPr/>
        </p:nvSpPr>
        <p:spPr bwMode="auto">
          <a:xfrm>
            <a:off x="2123728" y="3066640"/>
            <a:ext cx="27272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>
                <a:latin typeface="Verdana" pitchFamily="34" charset="0"/>
              </a:rPr>
              <a:t>Cursos Profissionais </a:t>
            </a:r>
          </a:p>
          <a:p>
            <a:r>
              <a:rPr lang="pt-BR" sz="1600" dirty="0">
                <a:latin typeface="Verdana" pitchFamily="34" charset="0"/>
              </a:rPr>
              <a:t>http://www.sebrap.com </a:t>
            </a:r>
          </a:p>
        </p:txBody>
      </p:sp>
      <p:pic>
        <p:nvPicPr>
          <p:cNvPr id="24584" name="Picture 1073" descr="http://www.inclusaoprofissional.org.br/images/sebrap-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18963"/>
            <a:ext cx="22098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074"/>
          <p:cNvSpPr txBox="1">
            <a:spLocks noChangeArrowheads="1"/>
          </p:cNvSpPr>
          <p:nvPr/>
        </p:nvSpPr>
        <p:spPr bwMode="auto">
          <a:xfrm>
            <a:off x="2915816" y="824531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600" dirty="0">
                <a:latin typeface="Verdana" pitchFamily="34" charset="0"/>
              </a:rPr>
              <a:t>Serviço Brasileiro de Aprendizagem Profissional </a:t>
            </a:r>
          </a:p>
          <a:p>
            <a:r>
              <a:rPr lang="pt-BR" sz="1600" dirty="0">
                <a:latin typeface="Verdana" pitchFamily="34" charset="0"/>
              </a:rPr>
              <a:t>http://www.sebrap.org</a:t>
            </a:r>
          </a:p>
        </p:txBody>
      </p:sp>
      <p:sp>
        <p:nvSpPr>
          <p:cNvPr id="24586" name="CaixaDeTexto 10"/>
          <p:cNvSpPr txBox="1">
            <a:spLocks noChangeArrowheads="1"/>
          </p:cNvSpPr>
          <p:nvPr/>
        </p:nvSpPr>
        <p:spPr bwMode="auto">
          <a:xfrm>
            <a:off x="611560" y="4038600"/>
            <a:ext cx="77152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dirty="0"/>
              <a:t>SENACOM</a:t>
            </a:r>
            <a:r>
              <a:rPr lang="pt-BR" dirty="0">
                <a:solidFill>
                  <a:schemeClr val="accent2"/>
                </a:solidFill>
              </a:rPr>
              <a:t> </a:t>
            </a:r>
            <a:r>
              <a:rPr lang="pt-BR" sz="1600" dirty="0"/>
              <a:t>SERVIÇO NACIONAL DE APOIO AO COMÉRCIO  - Cobrança de R$ 249,80.</a:t>
            </a:r>
          </a:p>
          <a:p>
            <a:r>
              <a:rPr lang="pt-BR" sz="1600" dirty="0"/>
              <a:t>www.senacom.com.br </a:t>
            </a:r>
          </a:p>
        </p:txBody>
      </p:sp>
      <p:sp>
        <p:nvSpPr>
          <p:cNvPr id="24587" name="Retângulo 13"/>
          <p:cNvSpPr>
            <a:spLocks noChangeArrowheads="1"/>
          </p:cNvSpPr>
          <p:nvPr/>
        </p:nvSpPr>
        <p:spPr bwMode="auto">
          <a:xfrm>
            <a:off x="682998" y="5362575"/>
            <a:ext cx="76438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dirty="0"/>
              <a:t>SEBRACOM</a:t>
            </a:r>
            <a:r>
              <a:rPr lang="pt-BR" dirty="0"/>
              <a:t> </a:t>
            </a:r>
            <a:r>
              <a:rPr lang="pt-BR" sz="1600" dirty="0"/>
              <a:t>SERVIÇO BRASILEIRO DE APOIO AO COMÉRCIO   - Cobrança de R$ 198,50.</a:t>
            </a:r>
          </a:p>
          <a:p>
            <a:r>
              <a:rPr lang="pt-BR" sz="1600" dirty="0"/>
              <a:t>www.sebracom.com.br </a:t>
            </a:r>
          </a:p>
        </p:txBody>
      </p:sp>
    </p:spTree>
    <p:extLst>
      <p:ext uri="{BB962C8B-B14F-4D97-AF65-F5344CB8AC3E}">
        <p14:creationId xmlns:p14="http://schemas.microsoft.com/office/powerpoint/2010/main" val="27540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7"/>
            <a:ext cx="5019675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59632" y="215449"/>
            <a:ext cx="7128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+mj-lt"/>
              </a:rPr>
              <a:t>SEBRACOM</a:t>
            </a:r>
            <a:r>
              <a:rPr lang="pt-BR" sz="2200" dirty="0">
                <a:latin typeface="+mj-lt"/>
              </a:rPr>
              <a:t> </a:t>
            </a:r>
            <a:r>
              <a:rPr lang="pt-BR" sz="2000" b="1" dirty="0">
                <a:latin typeface="+mj-lt"/>
              </a:rPr>
              <a:t>SERVIÇO BRASILEIRO DE APOIO AO COMÉRCIO </a:t>
            </a:r>
            <a:endParaRPr lang="pt-BR" sz="2200" b="1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660232" y="148478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j-lt"/>
              </a:rPr>
              <a:t>Valor Cobrado – R$ 198,50</a:t>
            </a:r>
            <a:endParaRPr lang="pt-B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84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573896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15616" y="256089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+mj-lt"/>
              </a:rPr>
              <a:t>SENACOM</a:t>
            </a:r>
            <a:r>
              <a:rPr lang="pt-BR" sz="2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2000" dirty="0">
                <a:latin typeface="+mj-lt"/>
              </a:rPr>
              <a:t>SERVIÇO NACIONAL DE APOIO AO COMÉRCIO </a:t>
            </a:r>
            <a:endParaRPr lang="pt-BR" sz="2200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48264" y="148478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j-lt"/>
              </a:rPr>
              <a:t>Valor Cobrado – R$ 199,50</a:t>
            </a:r>
            <a:endParaRPr lang="pt-B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46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6476"/>
            <a:ext cx="6336704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27584" y="551617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+mj-lt"/>
              </a:rPr>
              <a:t>SENACOM</a:t>
            </a:r>
            <a:r>
              <a:rPr lang="pt-BR" sz="2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2000" dirty="0">
                <a:latin typeface="+mj-lt"/>
              </a:rPr>
              <a:t>SERVIÇO NACIONAL DE APOIO AO COMÉRCIO </a:t>
            </a:r>
            <a:endParaRPr lang="pt-BR" sz="2200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92280" y="1461730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j-lt"/>
              </a:rPr>
              <a:t>Valor Cobrado </a:t>
            </a:r>
          </a:p>
          <a:p>
            <a:pPr algn="ctr"/>
            <a:r>
              <a:rPr lang="pt-BR" b="1" dirty="0" smtClean="0">
                <a:latin typeface="+mj-lt"/>
              </a:rPr>
              <a:t> R$ 249,50</a:t>
            </a:r>
            <a:endParaRPr lang="pt-B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56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" y="1102332"/>
            <a:ext cx="5650017" cy="563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544" y="376805"/>
            <a:ext cx="7920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7938">
              <a:defRPr/>
            </a:pPr>
            <a:r>
              <a:rPr lang="pt-BR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ACEB - </a:t>
            </a: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Associação </a:t>
            </a:r>
            <a:r>
              <a:rPr lang="pt-BR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Comercial Empresarial  do </a:t>
            </a: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Brasil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04248" y="1510296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j-lt"/>
              </a:rPr>
              <a:t>Valor Cobrado </a:t>
            </a:r>
          </a:p>
          <a:p>
            <a:pPr algn="ctr"/>
            <a:r>
              <a:rPr lang="pt-BR" b="1" dirty="0" smtClean="0">
                <a:latin typeface="+mj-lt"/>
              </a:rPr>
              <a:t> R$ 277,50 </a:t>
            </a:r>
          </a:p>
          <a:p>
            <a:pPr algn="ctr"/>
            <a:r>
              <a:rPr lang="pt-BR" b="1" dirty="0" smtClean="0">
                <a:latin typeface="+mj-lt"/>
              </a:rPr>
              <a:t>Boleto CEF </a:t>
            </a:r>
            <a:endParaRPr lang="pt-B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67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4968552" cy="552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67544" y="427605"/>
            <a:ext cx="7920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7938">
              <a:defRPr/>
            </a:pPr>
            <a:r>
              <a:rPr lang="pt-BR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ACEB - </a:t>
            </a: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Associação </a:t>
            </a:r>
            <a:r>
              <a:rPr lang="pt-BR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Comercial Empresarial  do </a:t>
            </a: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Brasil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516216" y="1510296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j-lt"/>
              </a:rPr>
              <a:t>Valor Cobrado </a:t>
            </a:r>
          </a:p>
          <a:p>
            <a:pPr algn="ctr"/>
            <a:r>
              <a:rPr lang="pt-BR" b="1" dirty="0" smtClean="0">
                <a:latin typeface="+mj-lt"/>
              </a:rPr>
              <a:t> R$ 277,50 </a:t>
            </a:r>
          </a:p>
          <a:p>
            <a:pPr algn="ctr"/>
            <a:r>
              <a:rPr lang="pt-BR" b="1" dirty="0" smtClean="0">
                <a:latin typeface="+mj-lt"/>
              </a:rPr>
              <a:t>Boleto  </a:t>
            </a:r>
            <a:r>
              <a:rPr lang="pt-BR" b="1" dirty="0" err="1" smtClean="0">
                <a:latin typeface="+mj-lt"/>
              </a:rPr>
              <a:t>B.Brasil</a:t>
            </a:r>
            <a:r>
              <a:rPr lang="pt-BR" b="1" dirty="0" smtClean="0">
                <a:latin typeface="+mj-lt"/>
              </a:rPr>
              <a:t>  </a:t>
            </a:r>
            <a:endParaRPr lang="pt-B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41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/>
          <p:cNvSpPr txBox="1">
            <a:spLocks noChangeArrowheads="1"/>
          </p:cNvSpPr>
          <p:nvPr/>
        </p:nvSpPr>
        <p:spPr bwMode="auto">
          <a:xfrm>
            <a:off x="755576" y="560735"/>
            <a:ext cx="80312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b="1" dirty="0" smtClean="0">
                <a:latin typeface="+mj-lt"/>
              </a:rPr>
              <a:t>Ações Interpostas – Sebrae, MPF, SMPE e PF.  </a:t>
            </a:r>
            <a:endParaRPr lang="pt-BR" sz="2600" dirty="0">
              <a:latin typeface="+mj-lt"/>
            </a:endParaRPr>
          </a:p>
        </p:txBody>
      </p:sp>
      <p:sp>
        <p:nvSpPr>
          <p:cNvPr id="30723" name="CaixaDeTexto 2"/>
          <p:cNvSpPr txBox="1">
            <a:spLocks noChangeArrowheads="1"/>
          </p:cNvSpPr>
          <p:nvPr/>
        </p:nvSpPr>
        <p:spPr bwMode="auto">
          <a:xfrm>
            <a:off x="498887" y="2113686"/>
            <a:ext cx="814387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0" indent="-457200" algn="just">
              <a:buFontTx/>
              <a:buAutoNum type="arabicParenR"/>
            </a:pPr>
            <a:r>
              <a:rPr lang="pt-BR" sz="2200" b="1" dirty="0">
                <a:latin typeface="+mj-lt"/>
              </a:rPr>
              <a:t>Acompanhamento e </a:t>
            </a:r>
            <a:r>
              <a:rPr lang="pt-BR" sz="2200" b="1" dirty="0" smtClean="0">
                <a:latin typeface="+mj-lt"/>
              </a:rPr>
              <a:t> Monitoramento </a:t>
            </a:r>
            <a:r>
              <a:rPr lang="pt-BR" sz="2200" dirty="0">
                <a:latin typeface="+mj-lt"/>
              </a:rPr>
              <a:t>das </a:t>
            </a:r>
            <a:r>
              <a:rPr lang="pt-BR" sz="2200" dirty="0" smtClean="0">
                <a:latin typeface="+mj-lt"/>
              </a:rPr>
              <a:t>cobranças indevidas </a:t>
            </a:r>
            <a:r>
              <a:rPr lang="pt-BR" sz="2200" dirty="0" smtClean="0">
                <a:latin typeface="+mj-lt"/>
              </a:rPr>
              <a:t>em </a:t>
            </a:r>
            <a:r>
              <a:rPr lang="pt-BR" sz="2200" dirty="0" smtClean="0">
                <a:latin typeface="+mj-lt"/>
              </a:rPr>
              <a:t>nível </a:t>
            </a:r>
            <a:r>
              <a:rPr lang="pt-BR" sz="2200" dirty="0">
                <a:latin typeface="+mj-lt"/>
              </a:rPr>
              <a:t>nacional, através das Unidades de Atendimento e de </a:t>
            </a:r>
            <a:r>
              <a:rPr lang="pt-BR" sz="2200" dirty="0" smtClean="0">
                <a:latin typeface="+mj-lt"/>
              </a:rPr>
              <a:t>Políticas </a:t>
            </a:r>
            <a:r>
              <a:rPr lang="pt-BR" sz="2200" dirty="0">
                <a:latin typeface="+mj-lt"/>
              </a:rPr>
              <a:t>Públicas dos </a:t>
            </a:r>
            <a:r>
              <a:rPr lang="pt-BR" sz="2200" dirty="0" smtClean="0">
                <a:latin typeface="+mj-lt"/>
              </a:rPr>
              <a:t>Sebrae </a:t>
            </a:r>
            <a:r>
              <a:rPr lang="pt-BR" sz="2200" dirty="0">
                <a:latin typeface="+mj-lt"/>
              </a:rPr>
              <a:t>Estaduais</a:t>
            </a:r>
            <a:r>
              <a:rPr lang="pt-BR" sz="2200" dirty="0" smtClean="0">
                <a:latin typeface="+mj-lt"/>
              </a:rPr>
              <a:t>;</a:t>
            </a:r>
          </a:p>
          <a:p>
            <a:pPr marL="457200" lvl="0" indent="-457200" algn="just">
              <a:buFontTx/>
              <a:buAutoNum type="arabicParenR"/>
            </a:pPr>
            <a:endParaRPr lang="pt-BR" sz="1200" dirty="0" smtClean="0">
              <a:latin typeface="+mj-lt"/>
            </a:endParaRPr>
          </a:p>
          <a:p>
            <a:pPr marL="457200" lvl="0" indent="-457200" algn="just">
              <a:buFontTx/>
              <a:buAutoNum type="arabicParenR"/>
            </a:pPr>
            <a:r>
              <a:rPr lang="pt-BR" sz="2200" b="1" dirty="0" smtClean="0">
                <a:latin typeface="+mj-lt"/>
              </a:rPr>
              <a:t>Emissão </a:t>
            </a:r>
            <a:r>
              <a:rPr lang="pt-BR" sz="2200" b="1" dirty="0">
                <a:latin typeface="+mj-lt"/>
              </a:rPr>
              <a:t>de notificação extrajudicial, interposição de ações </a:t>
            </a:r>
            <a:r>
              <a:rPr lang="pt-BR" sz="2200" dirty="0">
                <a:latin typeface="+mj-lt"/>
              </a:rPr>
              <a:t>judiciais de abstenção do uso da </a:t>
            </a:r>
            <a:r>
              <a:rPr lang="pt-BR" sz="2200" dirty="0" smtClean="0">
                <a:latin typeface="+mj-lt"/>
              </a:rPr>
              <a:t>marca, </a:t>
            </a:r>
            <a:r>
              <a:rPr lang="pt-BR" sz="2200" dirty="0" smtClean="0">
                <a:latin typeface="+mj-lt"/>
              </a:rPr>
              <a:t>danos morais</a:t>
            </a:r>
            <a:r>
              <a:rPr lang="pt-BR" sz="2200" dirty="0" smtClean="0">
                <a:latin typeface="+mj-lt"/>
              </a:rPr>
              <a:t>, pelo </a:t>
            </a:r>
            <a:r>
              <a:rPr lang="pt-BR" sz="2200" dirty="0">
                <a:latin typeface="+mj-lt"/>
              </a:rPr>
              <a:t>Sebrae </a:t>
            </a:r>
            <a:r>
              <a:rPr lang="pt-BR" sz="2200" dirty="0" smtClean="0">
                <a:latin typeface="+mj-lt"/>
              </a:rPr>
              <a:t>Nacional; </a:t>
            </a:r>
          </a:p>
          <a:p>
            <a:pPr marL="457200" lvl="0" indent="-457200" algn="just">
              <a:buFontTx/>
              <a:buAutoNum type="arabicParenR"/>
            </a:pPr>
            <a:endParaRPr lang="pt-BR" sz="1200" dirty="0" smtClean="0">
              <a:latin typeface="+mj-lt"/>
            </a:endParaRPr>
          </a:p>
          <a:p>
            <a:pPr marL="457200" indent="-457200" algn="just">
              <a:buFontTx/>
              <a:buAutoNum type="arabicParenR"/>
            </a:pPr>
            <a:r>
              <a:rPr lang="pt-BR" sz="2200" b="1" dirty="0" smtClean="0">
                <a:latin typeface="Calibri"/>
                <a:ea typeface="Calibri"/>
                <a:cs typeface="Times New Roman"/>
              </a:rPr>
              <a:t>Parceria </a:t>
            </a:r>
            <a:r>
              <a:rPr lang="pt-BR" sz="2200" b="1" dirty="0">
                <a:latin typeface="Calibri"/>
                <a:ea typeface="Calibri"/>
                <a:cs typeface="Times New Roman"/>
              </a:rPr>
              <a:t>entre o Sebrae Nacional e o Ministério Publico Federal </a:t>
            </a:r>
            <a:r>
              <a:rPr lang="pt-BR" sz="2200" dirty="0">
                <a:latin typeface="Calibri"/>
                <a:ea typeface="Calibri"/>
                <a:cs typeface="Times New Roman"/>
              </a:rPr>
              <a:t>- 3ª Câmara do Consumidor e Ordem </a:t>
            </a:r>
            <a:r>
              <a:rPr lang="pt-BR" sz="2200" dirty="0" smtClean="0">
                <a:latin typeface="Calibri"/>
                <a:ea typeface="Calibri"/>
                <a:cs typeface="Times New Roman"/>
              </a:rPr>
              <a:t>Econômica. Notificação - D</a:t>
            </a:r>
            <a:r>
              <a:rPr lang="pt-BR" sz="2200" dirty="0" smtClean="0"/>
              <a:t>enúncia </a:t>
            </a:r>
            <a:r>
              <a:rPr lang="pt-BR" sz="2200" dirty="0"/>
              <a:t>(</a:t>
            </a:r>
            <a:r>
              <a:rPr lang="pt-BR" sz="2200" dirty="0" err="1"/>
              <a:t>notitia</a:t>
            </a:r>
            <a:r>
              <a:rPr lang="pt-BR" sz="2200" dirty="0"/>
              <a:t> criminis) </a:t>
            </a:r>
            <a:r>
              <a:rPr lang="pt-BR" sz="2200" b="1" dirty="0" smtClean="0"/>
              <a:t>- </a:t>
            </a:r>
            <a:r>
              <a:rPr lang="pt-BR" sz="2200" b="1" dirty="0"/>
              <a:t>Estelionato</a:t>
            </a:r>
          </a:p>
          <a:p>
            <a:pPr marL="457200" indent="-457200">
              <a:buFontTx/>
              <a:buAutoNum type="arabicParenR"/>
            </a:pPr>
            <a:endParaRPr lang="pt-BR" b="1" dirty="0">
              <a:latin typeface="Verdana" panose="020B0604030504040204" pitchFamily="34" charset="0"/>
            </a:endParaRPr>
          </a:p>
          <a:p>
            <a:endParaRPr lang="pt-BR" b="1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627784" y="1960563"/>
            <a:ext cx="6048375" cy="3340100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BR" b="1" dirty="0" smtClean="0">
                <a:latin typeface="Arial Narrow"/>
                <a:cs typeface="Arial Narrow"/>
              </a:rPr>
              <a:t>MICROEMPREENDEDOR INDIVIDUAL (MEI)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BR" b="1" dirty="0" smtClean="0">
                <a:solidFill>
                  <a:srgbClr val="006FA3"/>
                </a:solidFill>
                <a:latin typeface="Arial Narrow"/>
                <a:cs typeface="Arial Narrow"/>
              </a:rPr>
              <a:t>Receita bruta anual de até </a:t>
            </a:r>
            <a:r>
              <a:rPr lang="pt-BR" b="1" dirty="0" err="1" smtClean="0">
                <a:solidFill>
                  <a:srgbClr val="006FA3"/>
                </a:solidFill>
                <a:latin typeface="Arial Narrow"/>
                <a:cs typeface="Arial Narrow"/>
              </a:rPr>
              <a:t>R</a:t>
            </a:r>
            <a:r>
              <a:rPr lang="pt-BR" b="1" dirty="0" smtClean="0">
                <a:solidFill>
                  <a:srgbClr val="006FA3"/>
                </a:solidFill>
                <a:latin typeface="Arial Narrow"/>
                <a:cs typeface="Arial Narrow"/>
              </a:rPr>
              <a:t>$ 60 mil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t-BR" b="1" dirty="0" smtClean="0">
              <a:solidFill>
                <a:srgbClr val="006FA3"/>
              </a:solidFill>
              <a:latin typeface="Arial Narrow"/>
              <a:cs typeface="Arial Narrow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BR" b="1" dirty="0" smtClean="0">
                <a:latin typeface="Arial Narrow"/>
                <a:cs typeface="Arial Narrow"/>
              </a:rPr>
              <a:t>MICROEMPRESA (ME)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BR" b="1" dirty="0" smtClean="0">
                <a:solidFill>
                  <a:srgbClr val="006FA3"/>
                </a:solidFill>
                <a:latin typeface="Arial Narrow"/>
                <a:cs typeface="Arial Narrow"/>
              </a:rPr>
              <a:t>Receita bruta anual de R$ 60.000,01 a R$ 360 mil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t-BR" b="1" dirty="0" smtClean="0">
              <a:solidFill>
                <a:srgbClr val="006FA3"/>
              </a:solidFill>
              <a:latin typeface="Arial Narrow"/>
              <a:cs typeface="Arial Narrow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BR" b="1" dirty="0" smtClean="0">
                <a:latin typeface="Arial Narrow"/>
                <a:cs typeface="Arial Narrow"/>
              </a:rPr>
              <a:t>PEQUENA </a:t>
            </a:r>
            <a:r>
              <a:rPr lang="pt-BR" b="1" dirty="0" smtClean="0">
                <a:latin typeface="Arial Narrow"/>
                <a:cs typeface="Arial Narrow"/>
              </a:rPr>
              <a:t>EMPRESA (EPP)</a:t>
            </a:r>
            <a:endParaRPr lang="pt-BR" b="1" dirty="0" smtClean="0">
              <a:latin typeface="Arial Narrow"/>
              <a:cs typeface="Arial Narrow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BR" b="1" dirty="0" smtClean="0">
                <a:solidFill>
                  <a:srgbClr val="006FA3"/>
                </a:solidFill>
                <a:latin typeface="Arial Narrow"/>
                <a:cs typeface="Arial Narrow"/>
              </a:rPr>
              <a:t>Receita bruta anual maior que R$ 360 mil e menor ou igual a R$ 3,6 milhões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944880" y="6021388"/>
            <a:ext cx="6939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De acordo com a Lei Geral da Micro e Pequena Empresa (Lei nº 123/2006)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5600" y="587653"/>
            <a:ext cx="6042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3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Quem são os Pequenos Negócios?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87450" y="1899419"/>
            <a:ext cx="93503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212902"/>
            <a:ext cx="8223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4113" y="4224312"/>
            <a:ext cx="1041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Slide Number Placeholder 7"/>
          <p:cNvSpPr txBox="1">
            <a:spLocks/>
          </p:cNvSpPr>
          <p:nvPr/>
        </p:nvSpPr>
        <p:spPr bwMode="auto">
          <a:xfrm>
            <a:off x="8675688" y="6492875"/>
            <a:ext cx="468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F46BCA8-E46C-4319-9378-A14AB1BC5803}" type="slidenum">
              <a:rPr lang="pt-BR" sz="1400">
                <a:solidFill>
                  <a:srgbClr val="7F7F7F"/>
                </a:solidFill>
                <a:cs typeface="Arial" charset="0"/>
              </a:rPr>
              <a:pPr algn="ctr"/>
              <a:t>2</a:t>
            </a:fld>
            <a:endParaRPr lang="pt-BR" sz="140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3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755576" y="560735"/>
            <a:ext cx="80312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b="1" dirty="0" smtClean="0">
                <a:latin typeface="+mj-lt"/>
              </a:rPr>
              <a:t>Ações Interpostas – Sebrae, MPF, SMPE e PF.  </a:t>
            </a:r>
            <a:endParaRPr lang="pt-BR" sz="2600" dirty="0">
              <a:latin typeface="+mj-lt"/>
            </a:endParaRP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588026" y="2309743"/>
            <a:ext cx="785812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endParaRPr lang="pt-BR" i="1" dirty="0" smtClean="0">
              <a:latin typeface="+mj-lt"/>
            </a:endParaRPr>
          </a:p>
          <a:p>
            <a:pPr algn="just"/>
            <a:r>
              <a:rPr lang="pt-BR" b="1" dirty="0" smtClean="0">
                <a:latin typeface="+mj-lt"/>
              </a:rPr>
              <a:t>4) Aviso nº </a:t>
            </a:r>
            <a:r>
              <a:rPr lang="pt-BR" b="1" dirty="0">
                <a:latin typeface="+mj-lt"/>
              </a:rPr>
              <a:t>005/SMPE/2013/GAB, de </a:t>
            </a:r>
            <a:r>
              <a:rPr lang="pt-BR" b="1" dirty="0" smtClean="0">
                <a:latin typeface="+mj-lt"/>
              </a:rPr>
              <a:t>04/06/2013</a:t>
            </a:r>
            <a:r>
              <a:rPr lang="pt-BR" b="1" dirty="0">
                <a:latin typeface="+mj-lt"/>
              </a:rPr>
              <a:t>, ao Ministro da Justiça</a:t>
            </a:r>
            <a:r>
              <a:rPr lang="pt-BR" dirty="0">
                <a:latin typeface="+mj-lt"/>
              </a:rPr>
              <a:t>, dando conta dos procedimentos envolvendo associações, empresas prestadoras de serviços, via SMS e sites diversos (Notificação dos fatos ocorridos pela SMPE</a:t>
            </a:r>
            <a:r>
              <a:rPr lang="pt-BR" dirty="0" smtClean="0">
                <a:latin typeface="+mj-lt"/>
              </a:rPr>
              <a:t>). </a:t>
            </a:r>
          </a:p>
          <a:p>
            <a:pPr algn="just"/>
            <a:endParaRPr lang="pt-BR" sz="1200" dirty="0" smtClean="0">
              <a:latin typeface="+mj-lt"/>
            </a:endParaRPr>
          </a:p>
          <a:p>
            <a:pPr lvl="0" algn="just"/>
            <a:r>
              <a:rPr lang="pt-BR" b="1" dirty="0" smtClean="0">
                <a:latin typeface="+mj-lt"/>
              </a:rPr>
              <a:t>5) Instauração pela </a:t>
            </a:r>
            <a:r>
              <a:rPr lang="pt-BR" b="1" dirty="0">
                <a:latin typeface="+mj-lt"/>
              </a:rPr>
              <a:t>Polícia Federal </a:t>
            </a:r>
            <a:r>
              <a:rPr lang="pt-BR" b="1" dirty="0" smtClean="0">
                <a:latin typeface="+mj-lt"/>
              </a:rPr>
              <a:t>do </a:t>
            </a:r>
            <a:r>
              <a:rPr lang="pt-BR" b="1" dirty="0">
                <a:latin typeface="+mj-lt"/>
              </a:rPr>
              <a:t>inquérito n. 0970/13-4, presidido pelo Delegado Stenio Santos Souza</a:t>
            </a:r>
            <a:r>
              <a:rPr lang="pt-BR" dirty="0">
                <a:latin typeface="+mj-lt"/>
              </a:rPr>
              <a:t>, vinculado ao Grupo de Repressão aos Crimes Cibernéticos – </a:t>
            </a:r>
            <a:r>
              <a:rPr lang="pt-BR" dirty="0" smtClean="0">
                <a:latin typeface="+mj-lt"/>
              </a:rPr>
              <a:t>GRCC, </a:t>
            </a:r>
            <a:r>
              <a:rPr lang="pt-BR" dirty="0">
                <a:latin typeface="+mj-lt"/>
              </a:rPr>
              <a:t>visando identificar como estas entidades tem acesso ao cadastro do MEI e das MPES para envio dos boletos, após a sua formalização.</a:t>
            </a:r>
          </a:p>
          <a:p>
            <a:endParaRPr lang="pt-BR" b="1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/>
          <p:cNvSpPr txBox="1">
            <a:spLocks noChangeArrowheads="1"/>
          </p:cNvSpPr>
          <p:nvPr/>
        </p:nvSpPr>
        <p:spPr bwMode="auto">
          <a:xfrm>
            <a:off x="588025" y="1052736"/>
            <a:ext cx="801642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+mj-lt"/>
              </a:rPr>
              <a:t>Obrigada!</a:t>
            </a:r>
            <a:endParaRPr lang="pt-BR" sz="3600" b="1" dirty="0" smtClean="0">
              <a:latin typeface="+mj-lt"/>
            </a:endParaRPr>
          </a:p>
          <a:p>
            <a:endParaRPr lang="pt-BR" sz="3600" b="1" dirty="0">
              <a:latin typeface="+mj-lt"/>
            </a:endParaRPr>
          </a:p>
          <a:p>
            <a:r>
              <a:rPr lang="pt-BR" sz="3600" b="1" dirty="0" smtClean="0">
                <a:latin typeface="+mj-lt"/>
              </a:rPr>
              <a:t>Inês </a:t>
            </a:r>
            <a:r>
              <a:rPr lang="pt-BR" sz="3600" b="1" dirty="0" err="1">
                <a:latin typeface="+mj-lt"/>
              </a:rPr>
              <a:t>Schwingel</a:t>
            </a:r>
            <a:endParaRPr lang="pt-BR" sz="3600" dirty="0">
              <a:latin typeface="+mj-lt"/>
            </a:endParaRPr>
          </a:p>
          <a:p>
            <a:r>
              <a:rPr lang="pt-BR" sz="3000" dirty="0">
                <a:latin typeface="+mj-lt"/>
              </a:rPr>
              <a:t>UPP - Unidade de Políticas Públicas</a:t>
            </a:r>
          </a:p>
          <a:p>
            <a:r>
              <a:rPr lang="pt-BR" sz="3000" dirty="0">
                <a:latin typeface="+mj-lt"/>
              </a:rPr>
              <a:t>Fone: </a:t>
            </a:r>
            <a:r>
              <a:rPr lang="pt-BR" sz="3000" dirty="0" smtClean="0">
                <a:latin typeface="+mj-lt"/>
              </a:rPr>
              <a:t>(61</a:t>
            </a:r>
            <a:r>
              <a:rPr lang="pt-BR" sz="3000" dirty="0">
                <a:latin typeface="+mj-lt"/>
              </a:rPr>
              <a:t>) 3348 </a:t>
            </a:r>
            <a:r>
              <a:rPr lang="pt-BR" sz="3000" dirty="0" smtClean="0">
                <a:latin typeface="+mj-lt"/>
              </a:rPr>
              <a:t>7408</a:t>
            </a:r>
          </a:p>
          <a:p>
            <a:r>
              <a:rPr lang="pt-BR" sz="3000" dirty="0">
                <a:latin typeface="+mj-lt"/>
              </a:rPr>
              <a:t>E-mail: </a:t>
            </a:r>
            <a:r>
              <a:rPr lang="pt-BR" sz="3000" dirty="0">
                <a:latin typeface="+mj-lt"/>
              </a:rPr>
              <a:t>i</a:t>
            </a:r>
            <a:r>
              <a:rPr lang="pt-BR" sz="3000" dirty="0" smtClean="0">
                <a:latin typeface="+mj-lt"/>
              </a:rPr>
              <a:t>nes.schwingel@sebrae.com.br </a:t>
            </a:r>
            <a:endParaRPr lang="pt-BR" sz="3000" dirty="0">
              <a:latin typeface="+mj-lt"/>
            </a:endParaRPr>
          </a:p>
        </p:txBody>
      </p:sp>
      <p:sp>
        <p:nvSpPr>
          <p:cNvPr id="6" name="AutoShape 1" descr="Logo Sebrae com assinatura"/>
          <p:cNvSpPr>
            <a:spLocks noChangeAspect="1" noChangeArrowheads="1"/>
          </p:cNvSpPr>
          <p:nvPr/>
        </p:nvSpPr>
        <p:spPr bwMode="auto">
          <a:xfrm>
            <a:off x="2400300" y="3756025"/>
            <a:ext cx="14763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0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15816" y="378882"/>
            <a:ext cx="3732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PERFIL DO MEI</a:t>
            </a:r>
            <a:endParaRPr lang="pt-BR" sz="4000" b="1" spc="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547370" y="981422"/>
            <a:ext cx="8718550" cy="282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sz="2400" b="1" dirty="0" smtClean="0">
                <a:latin typeface="Arial Narrow" pitchFamily="34" charset="0"/>
              </a:rPr>
              <a:t>Categoria </a:t>
            </a:r>
            <a:r>
              <a:rPr lang="pt-BR" altLang="pt-BR" sz="2400" b="1" dirty="0">
                <a:latin typeface="Arial Narrow" pitchFamily="34" charset="0"/>
              </a:rPr>
              <a:t>criada em julho de </a:t>
            </a:r>
            <a:r>
              <a:rPr lang="pt-BR" altLang="pt-BR" sz="2400" b="1" dirty="0" smtClean="0">
                <a:latin typeface="Arial Narrow" pitchFamily="34" charset="0"/>
              </a:rPr>
              <a:t>2009 pela </a:t>
            </a:r>
            <a:r>
              <a:rPr lang="pt-BR" altLang="pt-BR" sz="2400" b="1" dirty="0">
                <a:latin typeface="Arial Narrow" pitchFamily="34" charset="0"/>
              </a:rPr>
              <a:t>Lei Geral </a:t>
            </a:r>
            <a:r>
              <a:rPr lang="pt-BR" altLang="pt-BR" sz="2400" b="1" dirty="0" smtClean="0">
                <a:latin typeface="Arial Narrow" pitchFamily="34" charset="0"/>
              </a:rPr>
              <a:t>da </a:t>
            </a:r>
            <a:r>
              <a:rPr lang="pt-BR" altLang="pt-BR" sz="2400" b="1" dirty="0">
                <a:latin typeface="Arial Narrow" pitchFamily="34" charset="0"/>
              </a:rPr>
              <a:t>Micro e </a:t>
            </a:r>
            <a:endParaRPr lang="pt-BR" altLang="pt-BR" sz="2400" b="1" dirty="0" smtClean="0">
              <a:latin typeface="Arial Narrow" pitchFamily="34" charset="0"/>
            </a:endParaRPr>
          </a:p>
          <a:p>
            <a:r>
              <a:rPr lang="pt-BR" altLang="pt-BR" b="1" dirty="0" smtClean="0">
                <a:latin typeface="Arial Narrow" pitchFamily="34" charset="0"/>
              </a:rPr>
              <a:t>     </a:t>
            </a:r>
            <a:r>
              <a:rPr lang="pt-BR" altLang="pt-BR" sz="2400" b="1" dirty="0" smtClean="0">
                <a:latin typeface="Arial Narrow" pitchFamily="34" charset="0"/>
              </a:rPr>
              <a:t>Pequena </a:t>
            </a:r>
            <a:r>
              <a:rPr lang="pt-BR" altLang="pt-BR" sz="2400" b="1" dirty="0">
                <a:latin typeface="Arial Narrow" pitchFamily="34" charset="0"/>
              </a:rPr>
              <a:t>Empresa (Lei Complementar nº </a:t>
            </a:r>
            <a:r>
              <a:rPr lang="pt-BR" altLang="pt-BR" sz="2400" b="1" dirty="0" smtClean="0">
                <a:latin typeface="Arial Narrow" pitchFamily="34" charset="0"/>
              </a:rPr>
              <a:t>128/08).</a:t>
            </a:r>
          </a:p>
          <a:p>
            <a:endParaRPr lang="pt-BR" altLang="pt-BR" sz="1500" b="1" dirty="0" smtClean="0">
              <a:solidFill>
                <a:srgbClr val="404040"/>
              </a:solidFill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sz="2400" b="1" dirty="0" smtClean="0">
                <a:latin typeface="Arial Narrow" pitchFamily="34" charset="0"/>
              </a:rPr>
              <a:t>Faturamento de até R</a:t>
            </a:r>
            <a:r>
              <a:rPr lang="pt-BR" altLang="pt-BR" sz="2400" b="1" dirty="0">
                <a:latin typeface="Arial Narrow" pitchFamily="34" charset="0"/>
              </a:rPr>
              <a:t>$ 5 mil/mês (no máximo R$ 60 mil/ano</a:t>
            </a:r>
            <a:r>
              <a:rPr lang="pt-BR" altLang="pt-BR" sz="2400" b="1" dirty="0" smtClean="0">
                <a:latin typeface="Arial Narrow" pitchFamily="34" charset="0"/>
              </a:rPr>
              <a:t>).</a:t>
            </a:r>
          </a:p>
          <a:p>
            <a:endParaRPr lang="pt-BR" altLang="pt-BR" sz="1500" b="1" dirty="0">
              <a:solidFill>
                <a:srgbClr val="404040"/>
              </a:solidFill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b="1" dirty="0" smtClean="0">
                <a:latin typeface="Arial Narrow" pitchFamily="34" charset="0"/>
              </a:rPr>
              <a:t>C</a:t>
            </a:r>
            <a:r>
              <a:rPr lang="pt-BR" altLang="pt-BR" sz="2400" b="1" dirty="0" smtClean="0">
                <a:latin typeface="Arial Narrow" pitchFamily="34" charset="0"/>
              </a:rPr>
              <a:t>arga </a:t>
            </a:r>
            <a:r>
              <a:rPr lang="pt-BR" altLang="pt-BR" sz="2400" b="1" dirty="0">
                <a:latin typeface="Arial Narrow" pitchFamily="34" charset="0"/>
              </a:rPr>
              <a:t>tributária reduzida de impostos: R$ 34,90 a </a:t>
            </a:r>
            <a:r>
              <a:rPr lang="pt-BR" altLang="pt-BR" sz="2400" b="1" dirty="0" smtClean="0">
                <a:latin typeface="Arial Narrow" pitchFamily="34" charset="0"/>
              </a:rPr>
              <a:t>R</a:t>
            </a:r>
            <a:r>
              <a:rPr lang="pt-BR" altLang="pt-BR" sz="2400" b="1" dirty="0">
                <a:latin typeface="Arial Narrow" pitchFamily="34" charset="0"/>
              </a:rPr>
              <a:t>$ </a:t>
            </a:r>
            <a:r>
              <a:rPr lang="pt-BR" altLang="pt-BR" sz="2400" b="1" dirty="0" smtClean="0">
                <a:latin typeface="Arial Narrow" pitchFamily="34" charset="0"/>
              </a:rPr>
              <a:t>39,90/mês.  </a:t>
            </a:r>
          </a:p>
          <a:p>
            <a:r>
              <a:rPr lang="pt-BR" altLang="pt-BR" sz="2000" b="1" dirty="0">
                <a:latin typeface="Arial Narrow" pitchFamily="34" charset="0"/>
              </a:rPr>
              <a:t> </a:t>
            </a:r>
            <a:r>
              <a:rPr lang="pt-BR" altLang="pt-BR" sz="2000" b="1" dirty="0" smtClean="0">
                <a:latin typeface="Arial Narrow" pitchFamily="34" charset="0"/>
              </a:rPr>
              <a:t>     (</a:t>
            </a:r>
            <a:r>
              <a:rPr lang="pt-BR" altLang="pt-BR" sz="2000" b="1" dirty="0">
                <a:latin typeface="Arial Narrow" pitchFamily="34" charset="0"/>
              </a:rPr>
              <a:t>5% do salário mínimo + </a:t>
            </a:r>
            <a:r>
              <a:rPr lang="pt-BR" altLang="pt-BR" sz="2000" b="1" dirty="0" smtClean="0">
                <a:latin typeface="Arial Narrow" pitchFamily="34" charset="0"/>
              </a:rPr>
              <a:t>R$ 1,00 de ICMS </a:t>
            </a:r>
            <a:r>
              <a:rPr lang="pt-BR" altLang="pt-BR" sz="2000" b="1" dirty="0">
                <a:latin typeface="Arial Narrow" pitchFamily="34" charset="0"/>
              </a:rPr>
              <a:t>e/ou </a:t>
            </a:r>
            <a:r>
              <a:rPr lang="pt-BR" altLang="pt-BR" sz="2000" b="1" dirty="0" smtClean="0">
                <a:latin typeface="Arial Narrow" pitchFamily="34" charset="0"/>
              </a:rPr>
              <a:t>R$ 5,00 de ISS</a:t>
            </a:r>
            <a:r>
              <a:rPr lang="pt-BR" altLang="pt-BR" sz="2000" dirty="0" smtClean="0">
                <a:latin typeface="Arial Narrow" pitchFamily="34" charset="0"/>
              </a:rPr>
              <a:t>).</a:t>
            </a:r>
            <a:endParaRPr lang="pt-BR" altLang="pt-BR" sz="2000" dirty="0">
              <a:latin typeface="Arial Narrow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95536" y="3812024"/>
            <a:ext cx="4176069" cy="1872208"/>
          </a:xfrm>
          <a:prstGeom prst="roundRect">
            <a:avLst/>
          </a:prstGeom>
          <a:solidFill>
            <a:srgbClr val="006FA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1400" cap="all" spc="30" dirty="0">
                <a:solidFill>
                  <a:schemeClr val="bg1"/>
                </a:solidFill>
                <a:latin typeface="Arial Narrow"/>
                <a:cs typeface="Arial Narrow"/>
              </a:rPr>
              <a:t>Direitos da Previdência Social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kern="1400" spc="30" dirty="0">
                <a:solidFill>
                  <a:schemeClr val="bg1"/>
                </a:solidFill>
                <a:latin typeface="Arial Narrow"/>
                <a:cs typeface="Arial Narrow"/>
              </a:rPr>
              <a:t> Aposentadoria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kern="1400" spc="3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pt-BR" kern="1400" spc="30" dirty="0" err="1">
                <a:solidFill>
                  <a:schemeClr val="bg1"/>
                </a:solidFill>
                <a:latin typeface="Arial Narrow"/>
                <a:cs typeface="Arial Narrow"/>
              </a:rPr>
              <a:t>Auxílio-doença</a:t>
            </a:r>
            <a:endParaRPr lang="pt-BR" kern="1400" spc="3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kern="1400" spc="3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pt-BR" kern="1400" spc="30" dirty="0" err="1">
                <a:solidFill>
                  <a:schemeClr val="bg1"/>
                </a:solidFill>
                <a:latin typeface="Arial Narrow"/>
                <a:cs typeface="Arial Narrow"/>
              </a:rPr>
              <a:t>Licença-maternidade</a:t>
            </a:r>
            <a:r>
              <a:rPr lang="pt-BR" kern="1400" spc="30" dirty="0">
                <a:solidFill>
                  <a:schemeClr val="bg1"/>
                </a:solidFill>
                <a:latin typeface="Arial Narrow"/>
                <a:cs typeface="Arial Narrow"/>
              </a:rPr>
              <a:t> e outros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15092" y="3781544"/>
            <a:ext cx="4249396" cy="2232248"/>
          </a:xfrm>
          <a:prstGeom prst="roundRect">
            <a:avLst/>
          </a:prstGeom>
          <a:solidFill>
            <a:srgbClr val="006FA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spc="30" dirty="0">
                <a:solidFill>
                  <a:srgbClr val="FFFFFF"/>
                </a:solidFill>
                <a:latin typeface="Arial Narrow"/>
                <a:cs typeface="Arial Narrow"/>
              </a:rPr>
              <a:t>Cidadania Empresarial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spc="30" dirty="0">
                <a:solidFill>
                  <a:srgbClr val="FFFFFF"/>
                </a:solidFill>
                <a:latin typeface="Arial Narrow"/>
                <a:cs typeface="Arial Narrow"/>
              </a:rPr>
              <a:t> CNPJ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spc="30" dirty="0">
                <a:solidFill>
                  <a:srgbClr val="FFFFFF"/>
                </a:solidFill>
                <a:latin typeface="Arial Narrow"/>
                <a:cs typeface="Arial Narrow"/>
              </a:rPr>
              <a:t> Emissão de Nota Fiscal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spc="30" dirty="0">
                <a:solidFill>
                  <a:srgbClr val="FFFFFF"/>
                </a:solidFill>
                <a:latin typeface="Arial Narrow"/>
                <a:cs typeface="Arial Narrow"/>
              </a:rPr>
              <a:t> Crédito para Pessoa Jurídica </a:t>
            </a:r>
            <a:endParaRPr lang="pt-BR" spc="3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spc="30" dirty="0" smtClean="0">
                <a:solidFill>
                  <a:srgbClr val="FFFFFF"/>
                </a:solidFill>
                <a:latin typeface="Arial Narrow"/>
                <a:cs typeface="Arial Narrow"/>
              </a:rPr>
              <a:t>Participação em Licitações Públicas e outros</a:t>
            </a:r>
            <a:endParaRPr lang="pt-BR" spc="3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27657" name="CaixaDeTexto 10"/>
          <p:cNvSpPr txBox="1">
            <a:spLocks noChangeArrowheads="1"/>
          </p:cNvSpPr>
          <p:nvPr/>
        </p:nvSpPr>
        <p:spPr bwMode="auto">
          <a:xfrm>
            <a:off x="425450" y="6073775"/>
            <a:ext cx="4116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>
                <a:latin typeface="Calibri" pitchFamily="34" charset="0"/>
                <a:cs typeface="Arial" charset="0"/>
              </a:rPr>
              <a:t>Fonte: http://www.portaldoempreendedor.gov.br</a:t>
            </a:r>
          </a:p>
        </p:txBody>
      </p:sp>
    </p:spTree>
    <p:extLst>
      <p:ext uri="{BB962C8B-B14F-4D97-AF65-F5344CB8AC3E}">
        <p14:creationId xmlns:p14="http://schemas.microsoft.com/office/powerpoint/2010/main" val="241654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0" y="712788"/>
            <a:ext cx="16795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30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MPE Indicadores</a:t>
            </a:r>
          </a:p>
        </p:txBody>
      </p:sp>
      <p:sp>
        <p:nvSpPr>
          <p:cNvPr id="32770" name="Slide Number Placeholder 7"/>
          <p:cNvSpPr txBox="1">
            <a:spLocks/>
          </p:cNvSpPr>
          <p:nvPr/>
        </p:nvSpPr>
        <p:spPr bwMode="auto">
          <a:xfrm>
            <a:off x="8675688" y="6492875"/>
            <a:ext cx="468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E13FCC9-0C8B-4F1F-A7F8-91C462262B88}" type="slidenum">
              <a:rPr lang="pt-BR" sz="1400">
                <a:solidFill>
                  <a:srgbClr val="7F7F7F"/>
                </a:solidFill>
                <a:cs typeface="Arial" charset="0"/>
              </a:rPr>
              <a:pPr algn="ctr"/>
              <a:t>4</a:t>
            </a:fld>
            <a:endParaRPr lang="pt-BR" sz="1400">
              <a:solidFill>
                <a:srgbClr val="7F7F7F"/>
              </a:solidFill>
              <a:cs typeface="Arial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1827168"/>
            <a:ext cx="36766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496" y="322035"/>
            <a:ext cx="3244850" cy="12926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PERFIL 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MEI </a:t>
            </a:r>
            <a:endParaRPr lang="pt-BR" sz="42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2773" name="CaixaDeTexto 2"/>
          <p:cNvSpPr txBox="1">
            <a:spLocks noChangeArrowheads="1"/>
          </p:cNvSpPr>
          <p:nvPr/>
        </p:nvSpPr>
        <p:spPr bwMode="auto">
          <a:xfrm>
            <a:off x="3183876" y="436126"/>
            <a:ext cx="5948363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pt-BR" sz="2000" b="1" dirty="0">
                <a:latin typeface="Calibri" pitchFamily="34" charset="0"/>
                <a:cs typeface="Arial" charset="0"/>
              </a:rPr>
              <a:t>54% são homens e 46% são mulheres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pt-BR" sz="2000" b="1" dirty="0">
                <a:latin typeface="Calibri" pitchFamily="34" charset="0"/>
                <a:cs typeface="Arial" charset="0"/>
              </a:rPr>
              <a:t>48,8% têm entre 25 e 39 anos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pt-BR" sz="2000" b="1" dirty="0">
                <a:latin typeface="Calibri" pitchFamily="34" charset="0"/>
                <a:cs typeface="Arial" charset="0"/>
              </a:rPr>
              <a:t>48,5% têm ensino médio ou técnico completo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pt-BR" sz="2000" b="1" dirty="0">
                <a:latin typeface="Calibri" pitchFamily="34" charset="0"/>
                <a:cs typeface="Arial" charset="0"/>
              </a:rPr>
              <a:t>Para 55%, o faturamento aumentou, após formalização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pt-BR" sz="2000" b="1" dirty="0">
                <a:latin typeface="Calibri" pitchFamily="34" charset="0"/>
                <a:cs typeface="Arial" charset="0"/>
              </a:rPr>
              <a:t>49% concentram-se na região Sudeste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pt-BR" sz="2000" b="1" dirty="0">
                <a:latin typeface="Calibri" pitchFamily="34" charset="0"/>
                <a:cs typeface="Arial" charset="0"/>
              </a:rPr>
              <a:t>43% trabalham na própria </a:t>
            </a:r>
            <a:r>
              <a:rPr lang="pt-BR" altLang="pt-BR" sz="2000" b="1" dirty="0" smtClean="0">
                <a:latin typeface="Calibri" pitchFamily="34" charset="0"/>
                <a:cs typeface="Arial" charset="0"/>
              </a:rPr>
              <a:t>casa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pt-BR" sz="2000" b="1" dirty="0">
                <a:latin typeface="Calibri" pitchFamily="34" charset="0"/>
                <a:cs typeface="Arial" charset="0"/>
              </a:rPr>
              <a:t>Se formalizaram para ter CNPJ e benefícios do </a:t>
            </a:r>
            <a:r>
              <a:rPr lang="pt-BR" altLang="pt-BR" sz="2000" b="1" dirty="0" smtClean="0">
                <a:latin typeface="Calibri" pitchFamily="34" charset="0"/>
                <a:cs typeface="Arial" charset="0"/>
              </a:rPr>
              <a:t>INSS</a:t>
            </a:r>
            <a:endParaRPr lang="pt-BR" altLang="pt-BR" sz="2000" b="1" dirty="0">
              <a:latin typeface="Calibri" pitchFamily="34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pt-BR" sz="2000" b="1" dirty="0">
                <a:latin typeface="Calibri" pitchFamily="34" charset="0"/>
                <a:cs typeface="Arial" charset="0"/>
              </a:rPr>
              <a:t>39% trabalham com serviços e 36%, com </a:t>
            </a:r>
            <a:r>
              <a:rPr lang="pt-BR" altLang="pt-BR" sz="2000" b="1" dirty="0" smtClean="0">
                <a:latin typeface="Calibri" pitchFamily="34" charset="0"/>
                <a:cs typeface="Arial" charset="0"/>
              </a:rPr>
              <a:t>comércio</a:t>
            </a:r>
            <a:endParaRPr lang="pt-BR" altLang="pt-BR" sz="2000" b="1" dirty="0">
              <a:latin typeface="Calibri" pitchFamily="34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pt-BR" sz="2000" b="1" dirty="0">
                <a:latin typeface="Calibri" pitchFamily="34" charset="0"/>
                <a:cs typeface="Arial" charset="0"/>
              </a:rPr>
              <a:t>74% não possuem outra fonte de </a:t>
            </a:r>
            <a:r>
              <a:rPr lang="pt-BR" altLang="pt-BR" sz="2000" b="1" dirty="0" smtClean="0">
                <a:latin typeface="Calibri" pitchFamily="34" charset="0"/>
                <a:cs typeface="Arial" charset="0"/>
              </a:rPr>
              <a:t>renda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pt-BR" sz="2000" b="1" dirty="0">
                <a:latin typeface="Calibri" pitchFamily="34" charset="0"/>
                <a:cs typeface="Arial" charset="0"/>
              </a:rPr>
              <a:t>4,2% declararam</a:t>
            </a:r>
            <a:r>
              <a:rPr lang="pt-BR" altLang="pt-BR" sz="2000" b="1" dirty="0">
                <a:solidFill>
                  <a:srgbClr val="2D2D8A"/>
                </a:solidFill>
                <a:latin typeface="Calibri" pitchFamily="34" charset="0"/>
                <a:cs typeface="Arial" charset="0"/>
              </a:rPr>
              <a:t> </a:t>
            </a:r>
            <a:r>
              <a:rPr lang="pt-BR" altLang="pt-BR" sz="2000" b="1" dirty="0">
                <a:latin typeface="Calibri" pitchFamily="34" charset="0"/>
                <a:cs typeface="Arial" charset="0"/>
              </a:rPr>
              <a:t>possuir um </a:t>
            </a:r>
            <a:r>
              <a:rPr lang="pt-BR" altLang="pt-BR" sz="2000" b="1" dirty="0" smtClean="0">
                <a:latin typeface="Calibri" pitchFamily="34" charset="0"/>
                <a:cs typeface="Arial" charset="0"/>
              </a:rPr>
              <a:t>empregado</a:t>
            </a:r>
            <a:endParaRPr lang="pt-BR" altLang="pt-BR" sz="2000" b="1" dirty="0">
              <a:latin typeface="Calibri" pitchFamily="34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pt-BR" sz="2000" b="1" dirty="0" smtClean="0">
                <a:latin typeface="Calibri" pitchFamily="34" charset="0"/>
                <a:cs typeface="Arial" charset="0"/>
              </a:rPr>
              <a:t>94</a:t>
            </a:r>
            <a:r>
              <a:rPr lang="pt-BR" altLang="pt-BR" sz="2000" b="1" dirty="0">
                <a:latin typeface="Calibri" pitchFamily="34" charset="0"/>
                <a:cs typeface="Arial" charset="0"/>
              </a:rPr>
              <a:t>% recomendam a formalização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altLang="pt-BR" sz="2000" b="1" dirty="0">
                <a:latin typeface="Calibri" pitchFamily="34" charset="0"/>
                <a:cs typeface="Arial" charset="0"/>
              </a:rPr>
              <a:t>70% têm perspectiva de crescimento</a:t>
            </a:r>
            <a:r>
              <a:rPr lang="pt-BR" altLang="pt-BR" sz="2000" b="1" dirty="0" smtClean="0">
                <a:latin typeface="Calibri" pitchFamily="34" charset="0"/>
                <a:cs typeface="Arial" charset="0"/>
              </a:rPr>
              <a:t>.</a:t>
            </a:r>
            <a:endParaRPr lang="pt-BR" altLang="pt-BR" sz="2000" b="1" dirty="0"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28593"/>
              </p:ext>
            </p:extLst>
          </p:nvPr>
        </p:nvGraphicFramePr>
        <p:xfrm>
          <a:off x="539552" y="4698777"/>
          <a:ext cx="2448272" cy="1427469"/>
        </p:xfrm>
        <a:graphic>
          <a:graphicData uri="http://schemas.openxmlformats.org/drawingml/2006/table">
            <a:tbl>
              <a:tblPr/>
              <a:tblGrid>
                <a:gridCol w="216024"/>
                <a:gridCol w="2232248"/>
              </a:tblGrid>
              <a:tr h="61152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de </a:t>
                      </a:r>
                      <a:r>
                        <a:rPr kumimoji="0" lang="pt-B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MEIs</a:t>
                      </a: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8" marR="84418"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8" marR="84418"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35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8" marR="84418"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3.562.953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8" marR="84418"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11" name="Text Box 50"/>
          <p:cNvSpPr txBox="1">
            <a:spLocks noChangeArrowheads="1"/>
          </p:cNvSpPr>
          <p:nvPr/>
        </p:nvSpPr>
        <p:spPr bwMode="auto">
          <a:xfrm flipV="1">
            <a:off x="539553" y="6014351"/>
            <a:ext cx="2401190" cy="584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rgbClr val="000000"/>
                </a:solidFill>
                <a:latin typeface="+mj-lt"/>
                <a:cs typeface="Arial" charset="0"/>
              </a:rPr>
              <a:t>Dados de </a:t>
            </a:r>
            <a:r>
              <a:rPr lang="pt-BR" altLang="pt-BR" sz="1600" b="1" dirty="0" smtClean="0">
                <a:solidFill>
                  <a:srgbClr val="000000"/>
                </a:solidFill>
                <a:latin typeface="+mj-lt"/>
                <a:cs typeface="Arial" charset="0"/>
              </a:rPr>
              <a:t>12/11/2013 </a:t>
            </a:r>
            <a:endParaRPr lang="pt-BR" altLang="pt-BR" sz="1600" b="1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algn="ctr"/>
            <a:r>
              <a:rPr lang="pt-BR" altLang="pt-BR" sz="1600" b="1" dirty="0" smtClean="0">
                <a:solidFill>
                  <a:srgbClr val="000000"/>
                </a:solidFill>
                <a:latin typeface="+mj-lt"/>
                <a:cs typeface="Arial" charset="0"/>
              </a:rPr>
              <a:t> Portal do Empreendedor  </a:t>
            </a:r>
            <a:endParaRPr lang="pt-BR" altLang="pt-BR" sz="1600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7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306910" y="2458801"/>
          <a:ext cx="8441554" cy="342037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20325"/>
                <a:gridCol w="4204805"/>
                <a:gridCol w="1622949"/>
                <a:gridCol w="1129972"/>
                <a:gridCol w="1063503"/>
              </a:tblGrid>
              <a:tr h="8851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Atividades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Nº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% do total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Mulheres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</a:tr>
              <a:tr h="528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Arial Narrow"/>
                          <a:cs typeface="Arial Narrow"/>
                        </a:rPr>
                        <a:t>1º</a:t>
                      </a:r>
                      <a:endParaRPr lang="pt-BR" sz="2200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Arial Narrow"/>
                          <a:cs typeface="Arial Narrow"/>
                        </a:rPr>
                        <a:t>Venda</a:t>
                      </a:r>
                      <a:r>
                        <a:rPr lang="pt-BR" sz="220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pt-BR" sz="2200" dirty="0" smtClean="0">
                          <a:latin typeface="Arial Narrow"/>
                          <a:cs typeface="Arial Narrow"/>
                        </a:rPr>
                        <a:t>de roupas</a:t>
                      </a:r>
                      <a:endParaRPr lang="pt-BR" sz="2200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r>
                        <a:rPr kumimoji="0" lang="pt-BR" sz="2400" b="0" i="0" kern="1200" baseline="0" dirty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2400" b="0" i="0" kern="1200" baseline="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+mn-cs"/>
                        </a:rPr>
                        <a:t>mil </a:t>
                      </a:r>
                      <a:endParaRPr kumimoji="0" lang="pt-BR" sz="2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Arial Narrow"/>
                          <a:cs typeface="Arial Narrow"/>
                        </a:rPr>
                        <a:t>10,83%</a:t>
                      </a:r>
                      <a:endParaRPr lang="pt-BR" sz="2400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rgbClr val="002060"/>
                          </a:solidFill>
                          <a:latin typeface="Arial Narrow"/>
                          <a:cs typeface="Arial Narrow"/>
                        </a:rPr>
                        <a:t>68%</a:t>
                      </a:r>
                      <a:endParaRPr lang="pt-BR" sz="2400" dirty="0">
                        <a:solidFill>
                          <a:srgbClr val="002060"/>
                        </a:solidFill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</a:tr>
              <a:tr h="528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Arial Narrow"/>
                          <a:cs typeface="Arial Narrow"/>
                        </a:rPr>
                        <a:t>2º</a:t>
                      </a:r>
                      <a:endParaRPr lang="pt-BR" sz="2200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Arial Narrow"/>
                          <a:cs typeface="Arial Narrow"/>
                        </a:rPr>
                        <a:t>Cabeleireiros</a:t>
                      </a:r>
                      <a:endParaRPr lang="pt-BR" sz="2200" b="1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Arial Narrow"/>
                          <a:cs typeface="Arial Narrow"/>
                        </a:rPr>
                        <a:t>248 mil</a:t>
                      </a:r>
                      <a:endParaRPr lang="pt-BR" sz="2400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Arial Narrow"/>
                          <a:cs typeface="Arial Narrow"/>
                        </a:rPr>
                        <a:t>7,3%</a:t>
                      </a:r>
                      <a:endParaRPr lang="pt-BR" sz="2400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rgbClr val="002060"/>
                          </a:solidFill>
                          <a:latin typeface="Arial Narrow"/>
                          <a:cs typeface="Arial Narrow"/>
                        </a:rPr>
                        <a:t>78%</a:t>
                      </a:r>
                      <a:endParaRPr lang="pt-BR" sz="2400" dirty="0">
                        <a:solidFill>
                          <a:srgbClr val="002060"/>
                        </a:solidFill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</a:tr>
              <a:tr h="528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Arial Narrow"/>
                          <a:cs typeface="Arial Narrow"/>
                        </a:rPr>
                        <a:t>3º</a:t>
                      </a:r>
                      <a:endParaRPr lang="pt-BR" sz="2200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Arial Narrow"/>
                          <a:cs typeface="Arial Narrow"/>
                        </a:rPr>
                        <a:t>Obras de alvenaria</a:t>
                      </a:r>
                      <a:endParaRPr lang="pt-BR" sz="2200" b="1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Arial Narrow"/>
                          <a:cs typeface="Arial Narrow"/>
                        </a:rPr>
                        <a:t>120 mil</a:t>
                      </a:r>
                      <a:endParaRPr lang="pt-BR" sz="2400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Arial Narrow"/>
                          <a:cs typeface="Arial Narrow"/>
                        </a:rPr>
                        <a:t>3,5%</a:t>
                      </a:r>
                      <a:endParaRPr lang="pt-BR" sz="2400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rgbClr val="002060"/>
                          </a:solidFill>
                          <a:latin typeface="Arial Narrow"/>
                          <a:cs typeface="Arial Narrow"/>
                        </a:rPr>
                        <a:t>2%</a:t>
                      </a:r>
                      <a:endParaRPr lang="pt-BR" sz="2400" dirty="0">
                        <a:solidFill>
                          <a:srgbClr val="002060"/>
                        </a:solidFill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</a:tr>
              <a:tr h="528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Arial Narrow"/>
                          <a:cs typeface="Arial Narrow"/>
                        </a:rPr>
                        <a:t>4º</a:t>
                      </a:r>
                      <a:endParaRPr lang="pt-BR" sz="2200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Arial Narrow"/>
                          <a:cs typeface="Arial Narrow"/>
                        </a:rPr>
                        <a:t>Lanchonetes</a:t>
                      </a:r>
                      <a:endParaRPr lang="pt-BR" sz="2200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Arial Narrow"/>
                          <a:cs typeface="Arial Narrow"/>
                        </a:rPr>
                        <a:t>102 mil</a:t>
                      </a:r>
                      <a:endParaRPr lang="pt-BR" sz="2400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Arial Narrow"/>
                          <a:cs typeface="Arial Narrow"/>
                        </a:rPr>
                        <a:t>3,0%</a:t>
                      </a:r>
                      <a:endParaRPr lang="pt-BR" sz="2400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rgbClr val="002060"/>
                          </a:solidFill>
                          <a:latin typeface="Arial Narrow"/>
                          <a:cs typeface="Arial Narrow"/>
                        </a:rPr>
                        <a:t>56%</a:t>
                      </a:r>
                      <a:endParaRPr lang="pt-BR" sz="2400" dirty="0">
                        <a:solidFill>
                          <a:srgbClr val="002060"/>
                        </a:solidFill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</a:tr>
              <a:tr h="384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Arial Narrow"/>
                          <a:cs typeface="Arial Narrow"/>
                        </a:rPr>
                        <a:t>5º</a:t>
                      </a:r>
                      <a:endParaRPr lang="pt-BR" sz="2200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Arial Narrow"/>
                          <a:cs typeface="Arial Narrow"/>
                        </a:rPr>
                        <a:t>Minimercados</a:t>
                      </a:r>
                      <a:r>
                        <a:rPr lang="pt-BR" sz="2200" dirty="0">
                          <a:latin typeface="Arial Narrow"/>
                          <a:cs typeface="Arial Narrow"/>
                        </a:rPr>
                        <a:t>, mercearias e armazéns</a:t>
                      </a:r>
                      <a:endParaRPr lang="pt-BR" sz="2200" b="1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Arial Narrow"/>
                          <a:cs typeface="Arial Narrow"/>
                        </a:rPr>
                        <a:t>95 mil</a:t>
                      </a:r>
                      <a:endParaRPr lang="pt-BR" sz="2400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Arial Narrow"/>
                          <a:cs typeface="Arial Narrow"/>
                        </a:rPr>
                        <a:t>2,8%</a:t>
                      </a:r>
                      <a:endParaRPr lang="pt-BR" sz="2400" dirty="0"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rgbClr val="002060"/>
                          </a:solidFill>
                          <a:latin typeface="Arial Narrow"/>
                          <a:cs typeface="Arial Narrow"/>
                        </a:rPr>
                        <a:t>46%</a:t>
                      </a:r>
                      <a:endParaRPr lang="pt-BR" sz="2400" dirty="0">
                        <a:solidFill>
                          <a:srgbClr val="002060"/>
                        </a:solidFill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3305" marR="63305" marT="0" marB="0" anchor="ctr"/>
                </a:tc>
              </a:tr>
            </a:tbl>
          </a:graphicData>
        </a:graphic>
      </p:graphicFrame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468313" y="6103515"/>
            <a:ext cx="36718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b="1" dirty="0">
                <a:latin typeface="Arial Narrow" pitchFamily="34" charset="0"/>
              </a:rPr>
              <a:t>Fonte: </a:t>
            </a:r>
            <a:r>
              <a:rPr lang="pt-BR" sz="1200" dirty="0">
                <a:latin typeface="Arial Narrow" pitchFamily="34" charset="0"/>
              </a:rPr>
              <a:t>Sebrae a partir de dados da Receita Federal</a:t>
            </a:r>
          </a:p>
        </p:txBody>
      </p:sp>
      <p:sp>
        <p:nvSpPr>
          <p:cNvPr id="46128" name="Slide Number Placeholder 7"/>
          <p:cNvSpPr txBox="1">
            <a:spLocks/>
          </p:cNvSpPr>
          <p:nvPr/>
        </p:nvSpPr>
        <p:spPr bwMode="auto">
          <a:xfrm>
            <a:off x="8675688" y="6492875"/>
            <a:ext cx="468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02E647A-6FE1-4935-A73F-40F193943326}" type="slidenum">
              <a:rPr lang="pt-BR" sz="1400">
                <a:solidFill>
                  <a:srgbClr val="7F7F7F"/>
                </a:solidFill>
                <a:cs typeface="Arial" charset="0"/>
              </a:rPr>
              <a:pPr algn="ctr"/>
              <a:t>5</a:t>
            </a:fld>
            <a:endParaRPr lang="pt-BR" sz="140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6129" name="CaixaDeTexto 2"/>
          <p:cNvSpPr txBox="1">
            <a:spLocks noChangeArrowheads="1"/>
          </p:cNvSpPr>
          <p:nvPr/>
        </p:nvSpPr>
        <p:spPr bwMode="auto">
          <a:xfrm>
            <a:off x="1476375" y="1374601"/>
            <a:ext cx="69186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800" dirty="0">
                <a:latin typeface="Trebuchet MS" pitchFamily="34" charset="0"/>
              </a:rPr>
              <a:t>Destaque para o Setor de SERVIÇOS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2800" dirty="0">
                <a:latin typeface="Trebuchet MS" pitchFamily="34" charset="0"/>
              </a:rPr>
              <a:t>Grande Participação de Mulheres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6132" y="504477"/>
            <a:ext cx="7848872" cy="12311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PERFIL DO  MEI – Principais Atividades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pt-BR" sz="42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89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1"/>
          <p:cNvSpPr>
            <a:spLocks noChangeArrowheads="1"/>
          </p:cNvSpPr>
          <p:nvPr/>
        </p:nvSpPr>
        <p:spPr bwMode="auto">
          <a:xfrm>
            <a:off x="611560" y="987760"/>
            <a:ext cx="78488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Histórico </a:t>
            </a:r>
            <a:endParaRPr kumimoji="0" lang="pt-BR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Com a implantação do programa do Microempreendedor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Individual: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árias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entidades foram constituídas com o objetivo de falsear</a:t>
            </a:r>
            <a:r>
              <a:rPr lang="pt-BR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a representação dos Microempreendedores Individuais e das </a:t>
            </a:r>
            <a:r>
              <a:rPr lang="pt-BR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MPEs</a:t>
            </a:r>
            <a:r>
              <a:rPr lang="pt-BR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enviando boletos de cobrança a estes empresários em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âmbito </a:t>
            </a:r>
            <a:r>
              <a:rPr lang="pt-BR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nacional. O recebimento dos boletos das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cobranças indevidas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ocorre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logo após a sua formalização, 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registro na Junta Comercial e Receita Federal do Brasil (CNPJ).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1"/>
          <p:cNvSpPr>
            <a:spLocks noChangeArrowheads="1"/>
          </p:cNvSpPr>
          <p:nvPr/>
        </p:nvSpPr>
        <p:spPr bwMode="auto">
          <a:xfrm>
            <a:off x="750284" y="-81066"/>
            <a:ext cx="7848872" cy="75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pt-BR" sz="2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formalização e atos posteriores para</a:t>
            </a:r>
            <a:r>
              <a:rPr kumimoji="0" lang="pt-B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 MEI são gratuitos e realizados através  do </a:t>
            </a:r>
            <a:r>
              <a:rPr kumimoji="0" lang="pt-BR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Portal do Empreendedor</a:t>
            </a:r>
            <a:r>
              <a:rPr kumimoji="0" lang="pt-B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(www.portaldoempreendedor.gov.br)</a:t>
            </a:r>
            <a:r>
              <a:rPr lang="pt-BR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mas 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existem </a:t>
            </a:r>
            <a:r>
              <a:rPr kumimoji="0" lang="pt-BR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entidades/associação que realizam cobranças indevidas </a:t>
            </a:r>
            <a:r>
              <a:rPr kumimoji="0" lang="pt-B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para que o MEI realize: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B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Formalização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B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Alteração de Dados Cadastrais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Emissão e/ou alteração do CNPJ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B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Encerramento do registro</a:t>
            </a:r>
            <a:r>
              <a:rPr lang="pt-B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t-B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Outros serviços gratuitos. </a:t>
            </a:r>
            <a:r>
              <a:rPr kumimoji="0" lang="pt-B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pt-BR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BR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/>
          </p:nvPr>
        </p:nvGraphicFramePr>
        <p:xfrm>
          <a:off x="419100" y="1180703"/>
          <a:ext cx="8229600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Photo Editor Photo" r:id="rId4" imgW="7228571" imgH="2952381" progId="">
                  <p:embed/>
                </p:oleObj>
              </mc:Choice>
              <mc:Fallback>
                <p:oleObj name="Photo Editor Photo" r:id="rId4" imgW="7228571" imgH="295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180703"/>
                        <a:ext cx="8229600" cy="340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990600" y="457200"/>
            <a:ext cx="588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609600" y="269875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533400" y="269875"/>
            <a:ext cx="8001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latin typeface="Tahoma" pitchFamily="34" charset="0"/>
              </a:rPr>
              <a:t>FALSO PORTAL PARA FORMALIZAÇÃO DO MEI </a:t>
            </a:r>
            <a:endParaRPr lang="pt-BR" sz="2800" dirty="0">
              <a:latin typeface="Tahoma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85750" y="4581128"/>
            <a:ext cx="846271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Tahoma" pitchFamily="34" charset="0"/>
              </a:rPr>
              <a:t> </a:t>
            </a:r>
            <a:r>
              <a:rPr lang="pt-BR" sz="3000" b="1" u="sng" dirty="0" smtClean="0">
                <a:latin typeface="Tahoma" pitchFamily="34" charset="0"/>
              </a:rPr>
              <a:t>www.mei.com.br </a:t>
            </a:r>
            <a:r>
              <a:rPr lang="pt-BR" sz="3000" b="1" dirty="0" smtClean="0">
                <a:latin typeface="Tahoma" pitchFamily="34" charset="0"/>
              </a:rPr>
              <a:t>  </a:t>
            </a:r>
            <a:r>
              <a:rPr lang="pt-BR" sz="3000" b="1" dirty="0">
                <a:latin typeface="Tahoma" pitchFamily="34" charset="0"/>
              </a:rPr>
              <a:t>e/ou </a:t>
            </a:r>
            <a:r>
              <a:rPr lang="pt-BR" sz="3000" b="1" u="sng" dirty="0">
                <a:latin typeface="Tahoma" pitchFamily="34" charset="0"/>
              </a:rPr>
              <a:t>www.cnpj.com.br</a:t>
            </a:r>
          </a:p>
          <a:p>
            <a:pPr algn="ctr"/>
            <a:r>
              <a:rPr lang="pt-BR" b="1" dirty="0" smtClean="0">
                <a:latin typeface="Tahoma" pitchFamily="34" charset="0"/>
              </a:rPr>
              <a:t>www.empreendedorindividual.org.br</a:t>
            </a:r>
            <a:endParaRPr lang="pt-BR" b="1" dirty="0">
              <a:latin typeface="Tahoma" pitchFamily="34" charset="0"/>
            </a:endParaRPr>
          </a:p>
          <a:p>
            <a:pPr algn="ctr"/>
            <a:r>
              <a:rPr lang="pt-BR" dirty="0">
                <a:latin typeface="Tahoma" pitchFamily="34" charset="0"/>
              </a:rPr>
              <a:t>Criado e mantido pela </a:t>
            </a:r>
          </a:p>
          <a:p>
            <a:pPr algn="ctr"/>
            <a:r>
              <a:rPr lang="pt-BR" dirty="0">
                <a:latin typeface="Tahoma" pitchFamily="34" charset="0"/>
              </a:rPr>
              <a:t>ABREVI - Associação Brasileira de Empresas Virtuais </a:t>
            </a:r>
          </a:p>
          <a:p>
            <a:pPr algn="ctr"/>
            <a:r>
              <a:rPr lang="pt-BR" dirty="0">
                <a:latin typeface="Tahoma" pitchFamily="34" charset="0"/>
              </a:rPr>
              <a:t>Contribuição </a:t>
            </a:r>
            <a:r>
              <a:rPr lang="pt-BR" dirty="0" smtClean="0">
                <a:latin typeface="Tahoma" pitchFamily="34" charset="0"/>
              </a:rPr>
              <a:t>cobrada do MEI </a:t>
            </a:r>
            <a:r>
              <a:rPr lang="pt-BR" dirty="0">
                <a:latin typeface="Tahoma" pitchFamily="34" charset="0"/>
              </a:rPr>
              <a:t>de R$ 49,95 ao ano</a:t>
            </a:r>
          </a:p>
        </p:txBody>
      </p:sp>
    </p:spTree>
    <p:extLst>
      <p:ext uri="{BB962C8B-B14F-4D97-AF65-F5344CB8AC3E}">
        <p14:creationId xmlns:p14="http://schemas.microsoft.com/office/powerpoint/2010/main" val="2266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101" y="1268760"/>
            <a:ext cx="6509799" cy="55704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-69495" y="806681"/>
            <a:ext cx="928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+mj-lt"/>
              </a:rPr>
              <a:t>COBRANÇA GERADA PELO FALSO PORTAL DO CNPJ – CADASTRAMENTO </a:t>
            </a:r>
            <a:endParaRPr lang="pt-B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6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Apresentação_Sebrae1.1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1181</Words>
  <Application>Microsoft Office PowerPoint</Application>
  <PresentationFormat>Apresentação na tela (4:3)</PresentationFormat>
  <Paragraphs>189</Paragraphs>
  <Slides>21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2" baseType="lpstr">
      <vt:lpstr>Arial</vt:lpstr>
      <vt:lpstr>Arial Narrow</vt:lpstr>
      <vt:lpstr>Calibri</vt:lpstr>
      <vt:lpstr>Georgia</vt:lpstr>
      <vt:lpstr>Tahoma</vt:lpstr>
      <vt:lpstr>Times New Roman</vt:lpstr>
      <vt:lpstr>Trebuchet MS</vt:lpstr>
      <vt:lpstr>Verdana</vt:lpstr>
      <vt:lpstr>Wingdings</vt:lpstr>
      <vt:lpstr>Slide_Apresentação_Sebrae1.1</vt:lpstr>
      <vt:lpstr>Photo Editor Photo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POLÍTICAS PÚBLICAS PARA A FORMALIZAÇÃO DAS EMPRESAS</dc:title>
  <dc:creator>Ines Schwingel</dc:creator>
  <cp:lastModifiedBy>Ines Schwingel</cp:lastModifiedBy>
  <cp:revision>4</cp:revision>
  <dcterms:modified xsi:type="dcterms:W3CDTF">2013-11-13T16:27:09Z</dcterms:modified>
</cp:coreProperties>
</file>