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70" r:id="rId3"/>
    <p:sldId id="287" r:id="rId4"/>
    <p:sldId id="272" r:id="rId5"/>
    <p:sldId id="298" r:id="rId6"/>
    <p:sldId id="297" r:id="rId7"/>
    <p:sldId id="300" r:id="rId8"/>
    <p:sldId id="279" r:id="rId9"/>
    <p:sldId id="286" r:id="rId10"/>
    <p:sldId id="285" r:id="rId11"/>
    <p:sldId id="281" r:id="rId12"/>
    <p:sldId id="288" r:id="rId13"/>
    <p:sldId id="282" r:id="rId14"/>
    <p:sldId id="263" r:id="rId15"/>
    <p:sldId id="266" r:id="rId16"/>
    <p:sldId id="267" r:id="rId17"/>
    <p:sldId id="264" r:id="rId18"/>
    <p:sldId id="265" r:id="rId19"/>
    <p:sldId id="261" r:id="rId20"/>
    <p:sldId id="268" r:id="rId21"/>
    <p:sldId id="262" r:id="rId22"/>
    <p:sldId id="257" r:id="rId23"/>
    <p:sldId id="258" r:id="rId24"/>
    <p:sldId id="259" r:id="rId25"/>
    <p:sldId id="260" r:id="rId26"/>
    <p:sldId id="290" r:id="rId27"/>
    <p:sldId id="276" r:id="rId28"/>
    <p:sldId id="278" r:id="rId29"/>
    <p:sldId id="291" r:id="rId30"/>
    <p:sldId id="293" r:id="rId31"/>
    <p:sldId id="295" r:id="rId3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76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47A81-6E8E-4340-AF1F-3AC37553F112}" type="datetimeFigureOut">
              <a:rPr lang="pt-BR" smtClean="0"/>
              <a:t>12/11/2013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11897-0FD5-4E2E-BCAF-23A7E58F7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3892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11897-0FD5-4E2E-BCAF-23A7E58F7513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24456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67BD5E0-3003-4ED6-9611-891DEF0E86DE}" type="slidenum">
              <a:rPr lang="pt-BR" altLang="pt-BR" sz="1200"/>
              <a:pPr eaLnBrk="1" hangingPunct="1"/>
              <a:t>13</a:t>
            </a:fld>
            <a:endParaRPr lang="pt-BR" altLang="pt-BR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pt-B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40C76CB-C735-4989-9BDF-AE51EE40F63F}" type="slidenum">
              <a:rPr lang="pt-BR" altLang="pt-BR" sz="1200"/>
              <a:pPr eaLnBrk="1" hangingPunct="1"/>
              <a:t>28</a:t>
            </a:fld>
            <a:endParaRPr lang="pt-BR" altLang="pt-BR" sz="120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FF7CAF4-EF8A-45FE-B6F4-0CCE20BE7B56}" type="slidenum">
              <a:rPr lang="pt-BR" altLang="pt-BR" sz="1200"/>
              <a:pPr eaLnBrk="1" hangingPunct="1"/>
              <a:t>2</a:t>
            </a:fld>
            <a:endParaRPr lang="pt-BR" altLang="pt-BR" sz="12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4EF8A3D-AE0C-4B4B-8157-2D7E6DB2CDB5}" type="slidenum">
              <a:rPr lang="pt-BR" altLang="pt-BR" sz="1200"/>
              <a:pPr eaLnBrk="1" hangingPunct="1"/>
              <a:t>4</a:t>
            </a:fld>
            <a:endParaRPr lang="pt-BR" altLang="pt-BR" sz="12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97384EF-FE97-4FF7-B619-A98D8E6F6FAB}" type="slidenum">
              <a:rPr lang="pt-BR" altLang="pt-BR" sz="1200"/>
              <a:pPr eaLnBrk="1" hangingPunct="1"/>
              <a:t>5</a:t>
            </a:fld>
            <a:endParaRPr lang="pt-BR" altLang="pt-BR" sz="120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8661D12-8CB6-427F-907E-8C2B20ECBA57}" type="slidenum">
              <a:rPr lang="pt-BR" altLang="pt-BR" sz="1200"/>
              <a:pPr eaLnBrk="1" hangingPunct="1"/>
              <a:t>6</a:t>
            </a:fld>
            <a:endParaRPr lang="pt-BR" altLang="pt-BR" sz="120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7DAA43B-EAD9-4A9B-A6CD-5DB92400D608}" type="slidenum">
              <a:rPr lang="pt-BR" altLang="pt-BR" sz="1200"/>
              <a:pPr eaLnBrk="1" hangingPunct="1"/>
              <a:t>7</a:t>
            </a:fld>
            <a:endParaRPr lang="pt-BR" altLang="pt-BR" sz="12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pt-B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BF3AD97-3BBB-41BD-A4D5-898F30B894B9}" type="slidenum">
              <a:rPr lang="pt-BR" altLang="pt-BR" sz="1200"/>
              <a:pPr eaLnBrk="1" hangingPunct="1"/>
              <a:t>8</a:t>
            </a:fld>
            <a:endParaRPr lang="pt-BR" altLang="pt-BR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pt-B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2D273CD-A71B-4E38-89CD-59DD206EE303}" type="slidenum">
              <a:rPr lang="pt-BR" altLang="pt-BR" sz="1200"/>
              <a:pPr eaLnBrk="1" hangingPunct="1"/>
              <a:t>9</a:t>
            </a:fld>
            <a:endParaRPr lang="pt-BR" altLang="pt-BR" sz="120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pt-B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FD10322-A23C-4D5B-A08E-6E4C7D0B6426}" type="slidenum">
              <a:rPr lang="pt-BR" altLang="pt-BR" sz="1200"/>
              <a:pPr eaLnBrk="1" hangingPunct="1"/>
              <a:t>10</a:t>
            </a:fld>
            <a:endParaRPr lang="pt-BR" altLang="pt-BR" sz="12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7834-C837-4EC1-8040-20FB7FC26BD4}" type="datetimeFigureOut">
              <a:rPr lang="pt-BR" smtClean="0"/>
              <a:t>12/11/2013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60CD-A65F-4661-A2C1-4D93E1285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6464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7834-C837-4EC1-8040-20FB7FC26BD4}" type="datetimeFigureOut">
              <a:rPr lang="pt-BR" smtClean="0"/>
              <a:t>12/11/2013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60CD-A65F-4661-A2C1-4D93E1285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745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7834-C837-4EC1-8040-20FB7FC26BD4}" type="datetimeFigureOut">
              <a:rPr lang="pt-BR" smtClean="0"/>
              <a:t>12/11/2013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60CD-A65F-4661-A2C1-4D93E1285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373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7834-C837-4EC1-8040-20FB7FC26BD4}" type="datetimeFigureOut">
              <a:rPr lang="pt-BR" smtClean="0"/>
              <a:t>12/11/2013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60CD-A65F-4661-A2C1-4D93E1285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611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7834-C837-4EC1-8040-20FB7FC26BD4}" type="datetimeFigureOut">
              <a:rPr lang="pt-BR" smtClean="0"/>
              <a:t>12/11/2013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60CD-A65F-4661-A2C1-4D93E1285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788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7834-C837-4EC1-8040-20FB7FC26BD4}" type="datetimeFigureOut">
              <a:rPr lang="pt-BR" smtClean="0"/>
              <a:t>12/11/2013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60CD-A65F-4661-A2C1-4D93E1285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272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7834-C837-4EC1-8040-20FB7FC26BD4}" type="datetimeFigureOut">
              <a:rPr lang="pt-BR" smtClean="0"/>
              <a:t>12/11/2013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60CD-A65F-4661-A2C1-4D93E1285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761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7834-C837-4EC1-8040-20FB7FC26BD4}" type="datetimeFigureOut">
              <a:rPr lang="pt-BR" smtClean="0"/>
              <a:t>12/11/2013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60CD-A65F-4661-A2C1-4D93E1285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1577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7834-C837-4EC1-8040-20FB7FC26BD4}" type="datetimeFigureOut">
              <a:rPr lang="pt-BR" smtClean="0"/>
              <a:t>12/11/2013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60CD-A65F-4661-A2C1-4D93E1285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3203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7834-C837-4EC1-8040-20FB7FC26BD4}" type="datetimeFigureOut">
              <a:rPr lang="pt-BR" smtClean="0"/>
              <a:t>12/11/2013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60CD-A65F-4661-A2C1-4D93E1285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7914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7834-C837-4EC1-8040-20FB7FC26BD4}" type="datetimeFigureOut">
              <a:rPr lang="pt-BR" smtClean="0"/>
              <a:t>12/11/2013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60CD-A65F-4661-A2C1-4D93E1285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563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D7834-C837-4EC1-8040-20FB7FC26BD4}" type="datetimeFigureOut">
              <a:rPr lang="pt-BR" smtClean="0"/>
              <a:t>12/11/2013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C60CD-A65F-4661-A2C1-4D93E1285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8958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http://www.unicamp.br/unicamp/images/logo_unicamp2.gif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ef.unicamp.br/fef/posgraduacao/gruposdepesquisa/gef/publicacoe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Futebol e Violências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Heloisa Reis</a:t>
            </a:r>
          </a:p>
          <a:p>
            <a:r>
              <a:rPr lang="pt-BR" dirty="0" smtClean="0"/>
              <a:t>Unicamp</a:t>
            </a:r>
          </a:p>
          <a:p>
            <a:r>
              <a:rPr lang="pt-BR" dirty="0" smtClean="0"/>
              <a:t>heloreis14@gmail.com</a:t>
            </a:r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457200" y="3741261"/>
          <a:ext cx="8229600" cy="243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 </a:t>
                      </a:r>
                      <a:endParaRPr lang="pt-B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57200" y="3741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27" name="Picture 3" descr="Portal Unicamp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741738"/>
            <a:ext cx="542925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878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altLang="pt-BR" b="1" smtClean="0"/>
              <a:t>Fatores geradores de violência no âmbito do futebol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pt-BR" altLang="pt-BR" sz="3400" smtClean="0"/>
          </a:p>
          <a:p>
            <a:pPr eaLnBrk="1" hangingPunct="1"/>
            <a:r>
              <a:rPr lang="pt-BR" altLang="pt-BR" sz="3400" smtClean="0"/>
              <a:t>A falta de infraestrutura dos estádios: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pt-BR" altLang="pt-BR" sz="3400" smtClean="0"/>
              <a:t>Ausência de cadeiras.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pt-BR" altLang="pt-BR" sz="3400" smtClean="0"/>
              <a:t>Pequeno número de portões.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pt-BR" altLang="pt-BR" sz="3400" smtClean="0"/>
              <a:t>Número insuficiente de sanitários e de bares.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pt-BR" altLang="pt-BR" sz="3400" smtClean="0"/>
              <a:t>Condições de higiene inadequadas.</a:t>
            </a:r>
          </a:p>
          <a:p>
            <a:pPr eaLnBrk="1" hangingPunct="1">
              <a:buFont typeface="Wingdings" pitchFamily="2" charset="2"/>
              <a:buNone/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427403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8194" name="Picture 2" descr="C:\Users\Heloisa Reis\Desktop\HELOISA I\Fotos Pq Antártica(24Jun)\Pq.Antártico(24-jul) 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703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 descr="C:\Users\Heloisa Reis\Desktop\HELOISA I\Fotos Pq Antártica(24Jun)\Pq.Antártico(24-jul) 0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-1447800"/>
            <a:ext cx="7315200" cy="975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646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620713"/>
            <a:ext cx="7772400" cy="6270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altLang="pt-BR" sz="4000" b="1" smtClean="0"/>
              <a:t>Em geral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7775575" cy="3097213"/>
          </a:xfrm>
        </p:spPr>
        <p:txBody>
          <a:bodyPr>
            <a:normAutofit fontScale="925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pt-BR" altLang="pt-BR" sz="3600" dirty="0" smtClean="0"/>
              <a:t>Há um trato inadequado do problema da violência relacionada ao futebol, atribuindo a responsabilidade dela apenas às torcidas organizadas. Persistência dessa visão pelas policias, políticos e por parte considerável da mídia.</a:t>
            </a:r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318881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OMS – Álcool uma epidemia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Dentre os principais problemas de saúde pública no Brasil da atualidade, </a:t>
            </a:r>
            <a:r>
              <a:rPr lang="pt-BR" dirty="0">
                <a:solidFill>
                  <a:srgbClr val="FF0000"/>
                </a:solidFill>
              </a:rPr>
              <a:t>o mais grave é o consumo de álcool,</a:t>
            </a:r>
            <a:r>
              <a:rPr lang="pt-BR" dirty="0"/>
              <a:t> posto ser este </a:t>
            </a:r>
            <a:r>
              <a:rPr lang="pt-BR" dirty="0">
                <a:solidFill>
                  <a:srgbClr val="FF0000"/>
                </a:solidFill>
              </a:rPr>
              <a:t>o fator determinante de mais de 10% de toda a morbidade e mortalidade</a:t>
            </a:r>
            <a:r>
              <a:rPr lang="pt-BR" dirty="0"/>
              <a:t> ocorrida neste país. Embora sejam necessários estudos mais abrangentes e específicos, que permitam uma caracterização mais clara dos custos sociais e de saúde relacionados ao álcool no Brasil, </a:t>
            </a:r>
            <a:r>
              <a:rPr lang="pt-BR" dirty="0">
                <a:solidFill>
                  <a:srgbClr val="FF0000"/>
                </a:solidFill>
              </a:rPr>
              <a:t>as evidências disponíveis são suficientes para colocar como prioritária uma agenda de políticas públicas que contemplem a elaboração de intervenções de controle social deste produto</a:t>
            </a:r>
            <a:r>
              <a:rPr lang="pt-BR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5118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Problemas sociais relacionados ao álcool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t-BR" sz="6000" dirty="0" smtClean="0">
                <a:solidFill>
                  <a:srgbClr val="FF0000"/>
                </a:solidFill>
              </a:rPr>
              <a:t>vandalismo</a:t>
            </a:r>
            <a:r>
              <a:rPr lang="pt-BR" sz="6000" dirty="0">
                <a:solidFill>
                  <a:srgbClr val="FF0000"/>
                </a:solidFill>
              </a:rPr>
              <a:t>; desordem pública</a:t>
            </a:r>
            <a:r>
              <a:rPr lang="pt-BR" sz="6000" dirty="0"/>
              <a:t>; problemas familiares, como conflitos conjugais e divórcio; abuso de menores; problemas interpessoais; problemas financeiros; problemas ocupacionais, que não os de saúde ocupacional; dificuldades educacionais; e custos sociais. Ainda que uma causalidade direta não possa ser estabelecida, o estudo dessas categorias de danos – incluindo variáveis como volume de álcool consumido, padrões de consumo e outros fatores interativos – demonstrou que as </a:t>
            </a:r>
            <a:r>
              <a:rPr lang="pt-BR" sz="6000" dirty="0" err="1"/>
              <a:t>conseqüências</a:t>
            </a:r>
            <a:r>
              <a:rPr lang="pt-BR" sz="6000" dirty="0"/>
              <a:t> sociais do uso do álcool </a:t>
            </a:r>
            <a:r>
              <a:rPr lang="pt-BR" sz="6000" dirty="0">
                <a:solidFill>
                  <a:srgbClr val="FF0000"/>
                </a:solidFill>
              </a:rPr>
              <a:t>colocam esse produto, no mínimo, como um fator adicional ou mediador entre outros que contribuem para a ocorrência de determinado </a:t>
            </a:r>
            <a:r>
              <a:rPr lang="pt-BR" sz="6000" dirty="0" smtClean="0">
                <a:solidFill>
                  <a:srgbClr val="FF0000"/>
                </a:solidFill>
              </a:rPr>
              <a:t>problema</a:t>
            </a:r>
            <a:r>
              <a:rPr lang="pt-BR" sz="6000" dirty="0" smtClean="0"/>
              <a:t>... (</a:t>
            </a:r>
            <a:r>
              <a:rPr lang="pt-BR" sz="6000" dirty="0"/>
              <a:t>MELONI; LARANJEIRAS, 2004)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325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(...) o peso de problemas sociais e de saúde recai não apenas sobre aqueles que bebem excessivamente, fato bem ilustrado em publicações clássicas e recentes.</a:t>
            </a:r>
            <a:r>
              <a:rPr lang="pt-BR" baseline="30000" dirty="0"/>
              <a:t>3 </a:t>
            </a:r>
            <a:r>
              <a:rPr lang="pt-BR" dirty="0"/>
              <a:t>Qualificar a força da relação existente entre o consumo do álcool e o surgimento de problemas fornece instrumentos para a tomada de decisões sobre políticas de prevenção mais adequadas. (MELONI e LARANJEIRA, 2004)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Problemas sociais relacionados ao álcool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334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Consumo de álcool entre torcedores de futebol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Reis e </a:t>
            </a:r>
            <a:r>
              <a:rPr lang="pt-BR" dirty="0" err="1" smtClean="0"/>
              <a:t>Romera</a:t>
            </a:r>
            <a:r>
              <a:rPr lang="pt-BR" dirty="0" smtClean="0"/>
              <a:t> (2011) encontraram dados alarmantes sobre o uso abusivo de álcool entre jovens torcedores organizados de futebol. Enquanto aproximadamente 24% dos jovens brasileiros (entre 18 e 24 anos) declararam fazerem uso de álcool em condições consideradas de risco, as autoras encontram 36,9% dos fiéis torcedores (entre 15 e 25 anos) nesse enquadramento de risco (REIS, 2012).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76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Entre menores de 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Dentre os jovens </a:t>
            </a:r>
            <a:r>
              <a:rPr lang="pt-BR" dirty="0" smtClean="0"/>
              <a:t>com idade </a:t>
            </a:r>
            <a:r>
              <a:rPr lang="pt-BR" dirty="0"/>
              <a:t>entre 15 a 17 anos, 15,3% </a:t>
            </a:r>
            <a:r>
              <a:rPr lang="pt-BR" dirty="0" smtClean="0"/>
              <a:t>declararam beber </a:t>
            </a:r>
            <a:r>
              <a:rPr lang="pt-BR" dirty="0"/>
              <a:t>de modo a pontuarem de 8 a 15 pontos </a:t>
            </a:r>
            <a:r>
              <a:rPr lang="pt-BR" dirty="0" smtClean="0"/>
              <a:t>no AUDIT</a:t>
            </a:r>
            <a:r>
              <a:rPr lang="pt-BR" dirty="0"/>
              <a:t>, configurando um grau médio </a:t>
            </a:r>
            <a:r>
              <a:rPr lang="pt-BR" dirty="0" smtClean="0"/>
              <a:t>de problemas </a:t>
            </a:r>
            <a:r>
              <a:rPr lang="pt-BR" dirty="0"/>
              <a:t>com o álcool e outros 6,8% de </a:t>
            </a:r>
            <a:r>
              <a:rPr lang="pt-BR" dirty="0" smtClean="0"/>
              <a:t>jovens na </a:t>
            </a:r>
            <a:r>
              <a:rPr lang="pt-BR" dirty="0"/>
              <a:t>mesma faixa etária pontuaram acima de 16 </a:t>
            </a:r>
            <a:r>
              <a:rPr lang="pt-BR" dirty="0" smtClean="0"/>
              <a:t>no referido </a:t>
            </a:r>
            <a:r>
              <a:rPr lang="pt-BR" dirty="0"/>
              <a:t>instrumento, evidenciando alto  </a:t>
            </a:r>
            <a:r>
              <a:rPr lang="pt-BR" dirty="0" smtClean="0"/>
              <a:t>nível de problemas </a:t>
            </a:r>
            <a:r>
              <a:rPr lang="pt-BR" dirty="0"/>
              <a:t>com o álcool, apesar da pouca idade</a:t>
            </a:r>
            <a:r>
              <a:rPr lang="pt-BR" dirty="0" smtClean="0"/>
              <a:t>. (</a:t>
            </a:r>
            <a:r>
              <a:rPr lang="pt-BR" dirty="0" err="1" smtClean="0"/>
              <a:t>Romera</a:t>
            </a:r>
            <a:r>
              <a:rPr lang="pt-BR" dirty="0" smtClean="0"/>
              <a:t> e Reis, 2009)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7557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251441"/>
              </p:ext>
            </p:extLst>
          </p:nvPr>
        </p:nvGraphicFramePr>
        <p:xfrm>
          <a:off x="2123728" y="1844824"/>
          <a:ext cx="5634186" cy="40443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1370"/>
                <a:gridCol w="752416"/>
                <a:gridCol w="1145412"/>
                <a:gridCol w="654788"/>
                <a:gridCol w="936104"/>
                <a:gridCol w="864096"/>
              </a:tblGrid>
              <a:tr h="22860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  <a:latin typeface="+mj-lt"/>
                        </a:rPr>
                        <a:t>Idade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429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  <a:latin typeface="+mj-lt"/>
                        </a:rPr>
                        <a:t> </a:t>
                      </a:r>
                      <a:endParaRPr lang="pt-B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+mj-lt"/>
                        </a:rPr>
                        <a:t>Frequency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+mj-lt"/>
                        </a:rPr>
                        <a:t>Percent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+mj-lt"/>
                        </a:rPr>
                        <a:t>Valid Percent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+mj-lt"/>
                        </a:rPr>
                        <a:t>Cumulative Percent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02565">
                <a:tc rowSpan="12">
                  <a:txBody>
                    <a:bodyPr/>
                    <a:lstStyle/>
                    <a:p>
                      <a:pPr algn="l" fontAlgn="t"/>
                      <a:r>
                        <a:rPr lang="pt-BR" sz="900" u="none" strike="noStrike">
                          <a:effectLst/>
                        </a:rPr>
                        <a:t>Valid</a:t>
                      </a:r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  <a:latin typeface="+mj-lt"/>
                        </a:rPr>
                        <a:t>15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49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6,1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6,1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6,1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  <a:latin typeface="+mj-lt"/>
                        </a:rPr>
                        <a:t>16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69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8,6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8,6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14,7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  <a:latin typeface="+mj-lt"/>
                        </a:rPr>
                        <a:t>17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  <a:latin typeface="+mj-lt"/>
                        </a:rPr>
                        <a:t>98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  <a:latin typeface="+mj-lt"/>
                        </a:rPr>
                        <a:t>12,2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  <a:latin typeface="+mj-lt"/>
                        </a:rPr>
                        <a:t>12,2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  <a:latin typeface="+mj-lt"/>
                        </a:rPr>
                        <a:t>26,9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18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106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13,2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13,2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  <a:latin typeface="+mj-lt"/>
                        </a:rPr>
                        <a:t>40,0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19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76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9,5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9,5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  <a:latin typeface="+mj-lt"/>
                        </a:rPr>
                        <a:t>49,5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20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74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9,2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9,2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  <a:latin typeface="+mj-lt"/>
                        </a:rPr>
                        <a:t>58,7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21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71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8,8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8,8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  <a:latin typeface="+mj-lt"/>
                        </a:rPr>
                        <a:t>67,5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22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56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7,0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7,0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  <a:latin typeface="+mj-lt"/>
                        </a:rPr>
                        <a:t>74,5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23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49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6,1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6,1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  <a:latin typeface="+mj-lt"/>
                        </a:rPr>
                        <a:t>80,6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24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45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5,6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5,6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  <a:latin typeface="+mj-lt"/>
                        </a:rPr>
                        <a:t>86,2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25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111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13,8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13,8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  <a:latin typeface="+mj-lt"/>
                        </a:rPr>
                        <a:t>100,0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Total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804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100,0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  <a:latin typeface="+mj-lt"/>
                        </a:rPr>
                        <a:t>100,0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pt-B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REIS, 2009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1079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altLang="pt-BR" smtClean="0"/>
              <a:t>Estatuto do Torcedor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mtClean="0"/>
              <a:t>Limites: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altLang="pt-BR" smtClean="0"/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pt-BR" altLang="pt-BR" smtClean="0"/>
              <a:t>Capacidade de público </a:t>
            </a:r>
            <a:r>
              <a:rPr lang="pt-BR" altLang="pt-BR" smtClean="0">
                <a:solidFill>
                  <a:schemeClr val="tx2"/>
                </a:solidFill>
              </a:rPr>
              <a:t>x</a:t>
            </a:r>
            <a:r>
              <a:rPr lang="pt-BR" altLang="pt-BR" smtClean="0"/>
              <a:t> tipo de competição.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pt-BR" altLang="pt-BR" smtClean="0"/>
              <a:t>Não qualificação das punições.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pt-BR" altLang="pt-BR" smtClean="0"/>
              <a:t>Imprecisão nas responsabilidades.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pt-BR" altLang="pt-BR" smtClean="0"/>
              <a:t>Ausência de normatização quanto a numeração e assentos.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None/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10839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REIS, 2009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32,8% indicam uso de álcool de “risco” ou de “alto risco” </a:t>
            </a:r>
            <a:r>
              <a:rPr lang="pt-BR" dirty="0" smtClean="0"/>
              <a:t>o </a:t>
            </a:r>
            <a:r>
              <a:rPr lang="pt-BR" dirty="0"/>
              <a:t>que indica ser esse um grupo </a:t>
            </a:r>
            <a:r>
              <a:rPr lang="pt-BR" dirty="0" smtClean="0"/>
              <a:t>vulnerável. </a:t>
            </a:r>
            <a:r>
              <a:rPr lang="pt-BR" dirty="0"/>
              <a:t>No grupo dos “positivos”, 26,9% são menores de </a:t>
            </a:r>
            <a:r>
              <a:rPr lang="pt-BR" dirty="0" smtClean="0"/>
              <a:t>idade; </a:t>
            </a:r>
            <a:r>
              <a:rPr lang="pt-BR" dirty="0"/>
              <a:t>6,8% do total dos entrevistados que pontuaram “positivo” são casados; 86,2% dos entrevistados “positivos” moram com seus pais ou com um deles; 4,2% vivem só e 21,2% são pertencentes à etnia afrodescendente. 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432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16779"/>
              </p:ext>
            </p:extLst>
          </p:nvPr>
        </p:nvGraphicFramePr>
        <p:xfrm>
          <a:off x="1619673" y="1928813"/>
          <a:ext cx="5904656" cy="40347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6143"/>
                <a:gridCol w="1152128"/>
                <a:gridCol w="936104"/>
                <a:gridCol w="675692"/>
                <a:gridCol w="836477"/>
                <a:gridCol w="1008112"/>
              </a:tblGrid>
              <a:tr h="22860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Instrução do entrevistado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 Bold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429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 </a:t>
                      </a:r>
                      <a:endParaRPr lang="pt-BR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err="1">
                          <a:effectLst/>
                        </a:rPr>
                        <a:t>Frequency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err="1">
                          <a:effectLst/>
                        </a:rPr>
                        <a:t>Percent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err="1">
                          <a:effectLst/>
                        </a:rPr>
                        <a:t>Valid</a:t>
                      </a:r>
                      <a:r>
                        <a:rPr lang="pt-BR" sz="1600" u="none" strike="noStrike" dirty="0">
                          <a:effectLst/>
                        </a:rPr>
                        <a:t> </a:t>
                      </a:r>
                      <a:r>
                        <a:rPr lang="pt-BR" sz="1600" u="none" strike="noStrike" dirty="0" err="1">
                          <a:effectLst/>
                        </a:rPr>
                        <a:t>Percent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Cumulative Percent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2565">
                <a:tc rowSpan="10"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 err="1">
                          <a:effectLst/>
                        </a:rPr>
                        <a:t>Valid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ANALFABETO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,2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,3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,3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EF COM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4,2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4,3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4,5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EM COM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255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31,7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32,0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36,5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SUP COM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64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8,0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8,0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44,5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>
                          <a:effectLst/>
                        </a:rPr>
                        <a:t>PÓS GRAD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,5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,5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45,0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>
                          <a:effectLst/>
                        </a:rPr>
                        <a:t>1º CICLO EF INC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,2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,3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45,3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>
                          <a:effectLst/>
                        </a:rPr>
                        <a:t>EF INC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4,2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4,3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49,6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>
                          <a:effectLst/>
                        </a:rPr>
                        <a:t>EM INC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251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31,2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31,5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81,1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>
                          <a:effectLst/>
                        </a:rPr>
                        <a:t>SUP INC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151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18,8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18,9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100,0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>
                          <a:effectLst/>
                        </a:rPr>
                        <a:t>Total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797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99,1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100,0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 </a:t>
                      </a:r>
                      <a:endParaRPr lang="pt-BR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202565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 err="1">
                          <a:effectLst/>
                        </a:rPr>
                        <a:t>Missing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>
                          <a:effectLst/>
                        </a:rPr>
                        <a:t>System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7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,9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 </a:t>
                      </a:r>
                      <a:endParaRPr lang="pt-BR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 </a:t>
                      </a:r>
                      <a:endParaRPr lang="pt-BR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202565">
                <a:tc gridSpan="2"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>
                          <a:effectLst/>
                        </a:rPr>
                        <a:t>Total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804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100,0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 </a:t>
                      </a:r>
                      <a:endParaRPr lang="pt-BR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 </a:t>
                      </a:r>
                      <a:endParaRPr lang="pt-BR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154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876600"/>
              </p:ext>
            </p:extLst>
          </p:nvPr>
        </p:nvGraphicFramePr>
        <p:xfrm>
          <a:off x="1962150" y="2536825"/>
          <a:ext cx="5994226" cy="2514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3666"/>
                <a:gridCol w="1368152"/>
                <a:gridCol w="936104"/>
                <a:gridCol w="792088"/>
                <a:gridCol w="720080"/>
                <a:gridCol w="1224136"/>
              </a:tblGrid>
              <a:tr h="22860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Assiduidade aos jogos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 Bold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429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 </a:t>
                      </a:r>
                      <a:endParaRPr lang="pt-BR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Frequency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Percent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Valid Percent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Cumulative Percent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2565">
                <a:tc rowSpan="6"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 err="1">
                          <a:effectLst/>
                        </a:rPr>
                        <a:t>Valid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SEMPRE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328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40,8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40,8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40,8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QUASE SEMPRE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363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45,1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45,1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85,9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1 VEZ POR MÊS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57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7,1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7,1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93,0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SÓ EM CLÁSSICOS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2,4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2,4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95,4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RARAMENTE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37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4,6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4,6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100,0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Total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804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100,0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100,0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 </a:t>
                      </a:r>
                      <a:endParaRPr lang="pt-BR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251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398416"/>
              </p:ext>
            </p:extLst>
          </p:nvPr>
        </p:nvGraphicFramePr>
        <p:xfrm>
          <a:off x="899592" y="1268760"/>
          <a:ext cx="7128792" cy="3255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8072"/>
                <a:gridCol w="1728192"/>
                <a:gridCol w="936104"/>
                <a:gridCol w="792088"/>
                <a:gridCol w="864096"/>
                <a:gridCol w="2160240"/>
              </a:tblGrid>
              <a:tr h="22860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Se o jogo fosse televisionado, você viria ao estádio?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 Bold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429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 </a:t>
                      </a:r>
                      <a:endParaRPr lang="pt-BR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Frequency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Percent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Valid Percent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err="1">
                          <a:effectLst/>
                        </a:rPr>
                        <a:t>Cumulative</a:t>
                      </a:r>
                      <a:r>
                        <a:rPr lang="pt-BR" sz="1600" u="none" strike="noStrike" dirty="0">
                          <a:effectLst/>
                        </a:rPr>
                        <a:t> </a:t>
                      </a:r>
                      <a:r>
                        <a:rPr lang="pt-BR" sz="1600" u="none" strike="noStrike" dirty="0" err="1">
                          <a:effectLst/>
                        </a:rPr>
                        <a:t>Percent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2565">
                <a:tc rowSpan="7"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 err="1">
                          <a:effectLst/>
                        </a:rPr>
                        <a:t>Valid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SIM, POR AMOR AO TIME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256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31,8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31,8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31,8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168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SIM, PELA EMOÇÃO DO ESTÁDIO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429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53,4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53,4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85,2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SIM, PELA TORCIDA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67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8,3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8,3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93,5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168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SIM, POR OUTROS MOTIVOS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17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2,1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2,1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95,6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NÃO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1,2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1,2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96,9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NÃO SABE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25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3,1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3,1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100,0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Total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804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100,0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100,0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 </a:t>
                      </a:r>
                      <a:endParaRPr lang="pt-BR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011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521962"/>
              </p:ext>
            </p:extLst>
          </p:nvPr>
        </p:nvGraphicFramePr>
        <p:xfrm>
          <a:off x="755577" y="1628800"/>
          <a:ext cx="7704856" cy="2857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2087"/>
                <a:gridCol w="2016224"/>
                <a:gridCol w="1080121"/>
                <a:gridCol w="792088"/>
                <a:gridCol w="1224136"/>
                <a:gridCol w="1800200"/>
              </a:tblGrid>
              <a:tr h="22860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Quais os motivos da violência?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 Bold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429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 </a:t>
                      </a:r>
                      <a:endParaRPr lang="pt-BR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Frequency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Percent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err="1">
                          <a:effectLst/>
                        </a:rPr>
                        <a:t>Valid</a:t>
                      </a:r>
                      <a:r>
                        <a:rPr lang="pt-BR" sz="1600" u="none" strike="noStrike" dirty="0">
                          <a:effectLst/>
                        </a:rPr>
                        <a:t> </a:t>
                      </a:r>
                      <a:r>
                        <a:rPr lang="pt-BR" sz="1600" u="none" strike="noStrike" dirty="0" err="1">
                          <a:effectLst/>
                        </a:rPr>
                        <a:t>Percent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Cumulative Percent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316865">
                <a:tc rowSpan="7"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 err="1">
                          <a:effectLst/>
                        </a:rPr>
                        <a:t>Valid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RIVALIDADES ENTRE TIMES E TORCIDAS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281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35,0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35,0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35,0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168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FALTA DE EDUCAÇÃO DOS TORCEDORES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254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31,6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31,6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66,5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PROBLEMAS SOCIAIS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40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5,0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5,0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71,5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FATORES EXTERNOS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128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15,9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15,9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87,4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BEBIDA E DROGAS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4,4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4,4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91,8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NÃO SABE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66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8,2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8,2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100,0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02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Total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804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100,0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100,0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 </a:t>
                      </a:r>
                      <a:endParaRPr lang="pt-BR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203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178832"/>
              </p:ext>
            </p:extLst>
          </p:nvPr>
        </p:nvGraphicFramePr>
        <p:xfrm>
          <a:off x="395537" y="260648"/>
          <a:ext cx="8352928" cy="59003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2087"/>
                <a:gridCol w="3024336"/>
                <a:gridCol w="976845"/>
                <a:gridCol w="679339"/>
                <a:gridCol w="1080120"/>
                <a:gridCol w="1800201"/>
              </a:tblGrid>
              <a:tr h="30124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A mídia contribui para a violência?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 Bold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88109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 </a:t>
                      </a:r>
                      <a:endParaRPr lang="pt-BR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err="1">
                          <a:effectLst/>
                        </a:rPr>
                        <a:t>Frequency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Percent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Valid Percent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Cumulative Percent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881095">
                <a:tc rowSpan="7"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 err="1">
                          <a:effectLst/>
                        </a:rPr>
                        <a:t>Valid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SIM, ESTIMULANDO A VIOLÊNCIA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395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49,1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49,1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49,1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88109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SIM, PELAS CRÍTICAS À TORCIDA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123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15,3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15,3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64,4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117101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SIM, MANIPULANDO INFORMAÇÕES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103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12,8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12,8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77,2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88109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NÃO, ELA INCENTIVA A PAZ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156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19,4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19,4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96,6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0124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NÃO SABE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26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3,2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3,2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99,9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0124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ACHA QUE SIM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,1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,1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>
                          <a:effectLst/>
                        </a:rPr>
                        <a:t>100,0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0124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>
                          <a:effectLst/>
                        </a:rPr>
                        <a:t>Total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804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100,0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effectLst/>
                        </a:rPr>
                        <a:t>100,0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 </a:t>
                      </a:r>
                      <a:endParaRPr lang="pt-BR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121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dirty="0" smtClean="0"/>
              <a:t>Omissão da Mídia</a:t>
            </a:r>
          </a:p>
        </p:txBody>
      </p:sp>
      <p:sp>
        <p:nvSpPr>
          <p:cNvPr id="2867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pt-BR" altLang="pt-BR" dirty="0" smtClean="0"/>
              <a:t>Pesquisas de Leicester (UK) </a:t>
            </a:r>
          </a:p>
          <a:p>
            <a:pPr marL="0" indent="0" eaLnBrk="1" hangingPunct="1">
              <a:buNone/>
            </a:pPr>
            <a:r>
              <a:rPr lang="pt-BR" altLang="pt-BR" dirty="0" smtClean="0"/>
              <a:t>Maximização e Minimização do Problema</a:t>
            </a:r>
          </a:p>
          <a:p>
            <a:pPr marL="0" indent="0" eaLnBrk="1" hangingPunct="1">
              <a:buNone/>
            </a:pPr>
            <a:endParaRPr lang="pt-BR" altLang="pt-BR" dirty="0"/>
          </a:p>
          <a:p>
            <a:pPr marL="0" indent="0" eaLnBrk="1" hangingPunct="1">
              <a:buNone/>
            </a:pPr>
            <a:endParaRPr lang="pt-BR" altLang="pt-BR" dirty="0" smtClean="0"/>
          </a:p>
          <a:p>
            <a:pPr marL="0" indent="0" eaLnBrk="1" hangingPunct="1">
              <a:buNone/>
            </a:pPr>
            <a:r>
              <a:rPr lang="pt-BR" altLang="pt-BR" dirty="0" smtClean="0"/>
              <a:t>Recentemente problemas de organização, superlotação de setor – DF e PR</a:t>
            </a:r>
          </a:p>
        </p:txBody>
      </p:sp>
    </p:spTree>
    <p:extLst>
      <p:ext uri="{BB962C8B-B14F-4D97-AF65-F5344CB8AC3E}">
        <p14:creationId xmlns:p14="http://schemas.microsoft.com/office/powerpoint/2010/main" val="290668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altLang="pt-BR" sz="4000" smtClean="0"/>
              <a:t>Morosidade</a:t>
            </a:r>
            <a:r>
              <a:rPr lang="es-ES_tradnl" altLang="pt-BR" sz="4000" smtClean="0"/>
              <a:t>?</a:t>
            </a:r>
            <a:br>
              <a:rPr lang="es-ES_tradnl" altLang="pt-BR" sz="4000" smtClean="0"/>
            </a:br>
            <a:r>
              <a:rPr lang="es-ES_tradnl" altLang="pt-BR" sz="4000" smtClean="0"/>
              <a:t>Incumprimento?</a:t>
            </a:r>
            <a:br>
              <a:rPr lang="es-ES_tradnl" altLang="pt-BR" sz="4000" smtClean="0"/>
            </a:br>
            <a:r>
              <a:rPr lang="es-ES_tradnl" altLang="pt-BR" sz="4000" smtClean="0"/>
              <a:t>Impunidade?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54288"/>
            <a:ext cx="7772400" cy="3970337"/>
          </a:xfrm>
        </p:spPr>
        <p:txBody>
          <a:bodyPr/>
          <a:lstStyle/>
          <a:p>
            <a:pPr eaLnBrk="1" hangingPunct="1"/>
            <a:r>
              <a:rPr lang="pt-BR" altLang="pt-BR" dirty="0" smtClean="0"/>
              <a:t>Lei n. 10.671 de 15 de maio de 2003 – Estatuto do torcedor</a:t>
            </a:r>
          </a:p>
          <a:p>
            <a:pPr eaLnBrk="1" hangingPunct="1"/>
            <a:endParaRPr lang="pt-BR" altLang="pt-BR" dirty="0" smtClean="0"/>
          </a:p>
          <a:p>
            <a:pPr eaLnBrk="1" hangingPunct="1"/>
            <a:r>
              <a:rPr lang="pt-BR" altLang="pt-BR" dirty="0" smtClean="0"/>
              <a:t>Lei n. 12.299/2010 – altera o Estatuto</a:t>
            </a:r>
          </a:p>
          <a:p>
            <a:pPr eaLnBrk="1" hangingPunct="1"/>
            <a:endParaRPr lang="pt-BR" altLang="pt-BR" dirty="0" smtClean="0"/>
          </a:p>
          <a:p>
            <a:pPr eaLnBrk="1" hangingPunct="1"/>
            <a:r>
              <a:rPr lang="pt-BR" altLang="pt-BR" dirty="0" smtClean="0"/>
              <a:t>Decreto n. 4.960 de 19 de janeiro de 2004 – CONSEGUE</a:t>
            </a:r>
          </a:p>
          <a:p>
            <a:pPr eaLnBrk="1" hangingPunct="1"/>
            <a:endParaRPr lang="es-ES_tradnl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247804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altLang="pt-BR" sz="4000" smtClean="0"/>
              <a:t>Elaboração de Políticas Estaduais de prevenção da violência em espetáculos futebolísticos</a:t>
            </a:r>
          </a:p>
        </p:txBody>
      </p:sp>
      <p:sp>
        <p:nvSpPr>
          <p:cNvPr id="37891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Criação de Comissões Estaduais</a:t>
            </a:r>
          </a:p>
        </p:txBody>
      </p:sp>
    </p:spTree>
    <p:extLst>
      <p:ext uri="{BB962C8B-B14F-4D97-AF65-F5344CB8AC3E}">
        <p14:creationId xmlns:p14="http://schemas.microsoft.com/office/powerpoint/2010/main" val="133036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944216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Melhoria da Legislação e avanço de políticas públicas de prevenção da violência</a:t>
            </a:r>
            <a:endParaRPr lang="pt-BR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Mais detalhadas</a:t>
            </a:r>
          </a:p>
          <a:p>
            <a:r>
              <a:rPr lang="pt-BR" dirty="0" smtClean="0"/>
              <a:t>Menos discriminatórias</a:t>
            </a:r>
          </a:p>
          <a:p>
            <a:r>
              <a:rPr lang="pt-BR" dirty="0" smtClean="0"/>
              <a:t>Mais justas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807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Heloisa Reis\Desktop\HELOISA I\Fotos Pq Antártica(24Jun)\Pq.Antártico(24-jul) 0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687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268685"/>
            <a:ext cx="5981700" cy="540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775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t-BR" dirty="0" err="1" smtClean="0"/>
              <a:t>Dunning</a:t>
            </a:r>
            <a:r>
              <a:rPr lang="pt-BR" dirty="0" smtClean="0"/>
              <a:t>, Eric et </a:t>
            </a:r>
            <a:r>
              <a:rPr lang="pt-BR" dirty="0" err="1" smtClean="0"/>
              <a:t>all</a:t>
            </a:r>
            <a:r>
              <a:rPr lang="pt-BR" dirty="0" smtClean="0"/>
              <a:t>. </a:t>
            </a:r>
            <a:r>
              <a:rPr lang="pt-BR" b="1" dirty="0" smtClean="0"/>
              <a:t>O futebol no banco dos réus</a:t>
            </a:r>
            <a:r>
              <a:rPr lang="pt-BR" dirty="0" smtClean="0"/>
              <a:t>. </a:t>
            </a:r>
            <a:r>
              <a:rPr lang="pt-BR" dirty="0" err="1" smtClean="0"/>
              <a:t>Oieras</a:t>
            </a:r>
            <a:r>
              <a:rPr lang="pt-BR" dirty="0" smtClean="0"/>
              <a:t>: Celta, 1992.</a:t>
            </a:r>
          </a:p>
          <a:p>
            <a:r>
              <a:rPr lang="pt-BR" dirty="0" smtClean="0"/>
              <a:t>MELONI</a:t>
            </a:r>
            <a:r>
              <a:rPr lang="pt-BR" dirty="0"/>
              <a:t>, José Nino;  LARANJEIRA, Ronaldo. Custo social e de saúde do consumo do álcool.</a:t>
            </a:r>
            <a:r>
              <a:rPr lang="pt-BR" i="1" dirty="0"/>
              <a:t> </a:t>
            </a:r>
            <a:r>
              <a:rPr lang="pt-BR" b="1" i="1" dirty="0"/>
              <a:t>Rev. Bras. Psiquiatr.</a:t>
            </a:r>
            <a:r>
              <a:rPr lang="pt-BR" dirty="0"/>
              <a:t> [online]. 2004, vol.26, suppl.1 [</a:t>
            </a:r>
            <a:r>
              <a:rPr lang="pt-BR" dirty="0" err="1"/>
              <a:t>cited</a:t>
            </a:r>
            <a:r>
              <a:rPr lang="pt-BR" dirty="0"/>
              <a:t>  2013-03-15], pp. 7-10</a:t>
            </a:r>
            <a:r>
              <a:rPr lang="pt-BR" dirty="0" smtClean="0"/>
              <a:t>.</a:t>
            </a:r>
            <a:r>
              <a:rPr lang="pt-BR" dirty="0"/>
              <a:t> </a:t>
            </a:r>
            <a:endParaRPr lang="pt-BR" dirty="0" smtClean="0"/>
          </a:p>
          <a:p>
            <a:r>
              <a:rPr lang="pt-BR" i="1" dirty="0" smtClean="0"/>
              <a:t>Laranjeira R, </a:t>
            </a:r>
            <a:r>
              <a:rPr lang="pt-BR" i="1" dirty="0" err="1" smtClean="0"/>
              <a:t>Hinkly</a:t>
            </a:r>
            <a:r>
              <a:rPr lang="pt-BR" i="1" dirty="0" smtClean="0"/>
              <a:t> D. Avaliação da densidade de pontos de vendas de álcool e sua relação com a violência. </a:t>
            </a:r>
            <a:r>
              <a:rPr lang="en-US" i="1" dirty="0" smtClean="0"/>
              <a:t>Rev </a:t>
            </a:r>
            <a:r>
              <a:rPr lang="en-US" i="1" dirty="0" err="1" smtClean="0"/>
              <a:t>Saúde</a:t>
            </a:r>
            <a:r>
              <a:rPr lang="en-US" i="1" dirty="0" smtClean="0"/>
              <a:t> </a:t>
            </a:r>
            <a:r>
              <a:rPr lang="en-US" i="1" dirty="0" err="1" smtClean="0"/>
              <a:t>Pública</a:t>
            </a:r>
            <a:r>
              <a:rPr lang="en-US" i="1" dirty="0" smtClean="0"/>
              <a:t> – USP 2002;36(4):455-61.</a:t>
            </a:r>
            <a:r>
              <a:rPr lang="en-US" dirty="0" smtClean="0"/>
              <a:t>  </a:t>
            </a:r>
          </a:p>
          <a:p>
            <a:r>
              <a:rPr lang="en-US" dirty="0" smtClean="0"/>
              <a:t>Reis, H.H.B. </a:t>
            </a:r>
            <a:r>
              <a:rPr lang="en-US" b="1" dirty="0" err="1" smtClean="0"/>
              <a:t>Futebol</a:t>
            </a:r>
            <a:r>
              <a:rPr lang="en-US" b="1" dirty="0" smtClean="0"/>
              <a:t> e </a:t>
            </a:r>
            <a:r>
              <a:rPr lang="en-US" b="1" dirty="0" err="1" smtClean="0"/>
              <a:t>violência</a:t>
            </a:r>
            <a:r>
              <a:rPr lang="en-US" dirty="0" smtClean="0"/>
              <a:t>. Campinas: </a:t>
            </a:r>
            <a:r>
              <a:rPr lang="en-US" dirty="0" err="1" smtClean="0"/>
              <a:t>Autores</a:t>
            </a:r>
            <a:r>
              <a:rPr lang="en-US" dirty="0" smtClean="0"/>
              <a:t> </a:t>
            </a:r>
            <a:r>
              <a:rPr lang="en-US" dirty="0" err="1" smtClean="0"/>
              <a:t>Associados</a:t>
            </a:r>
            <a:r>
              <a:rPr lang="en-US" dirty="0" smtClean="0"/>
              <a:t>, 2006. </a:t>
            </a:r>
            <a:r>
              <a:rPr lang="en-US" dirty="0" err="1" smtClean="0"/>
              <a:t>Disponível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http://www.fef.unicamp.br/fef/posgraduacao/gruposdepesquisa/gef/publicacoes</a:t>
            </a:r>
            <a:r>
              <a:rPr lang="en-US" dirty="0" smtClean="0"/>
              <a:t> </a:t>
            </a: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Reis</a:t>
            </a:r>
            <a:r>
              <a:rPr lang="pt-BR" dirty="0"/>
              <a:t>, H. H. B. Lei Geral da Copa e o processo de criação da legislação sobre violência.</a:t>
            </a:r>
            <a:r>
              <a:rPr lang="pt-BR" b="1" dirty="0"/>
              <a:t> Revista Movimento,</a:t>
            </a:r>
            <a:r>
              <a:rPr lang="pt-BR" dirty="0"/>
              <a:t> v. 18, n. 1, p. 69-99, jan./mar. 2012.</a:t>
            </a:r>
          </a:p>
          <a:p>
            <a:r>
              <a:rPr lang="pt-BR" dirty="0"/>
              <a:t>ROMERA, L. A. </a:t>
            </a:r>
            <a:r>
              <a:rPr lang="pt-BR" b="1" dirty="0"/>
              <a:t>Juventude, lazer e uso abusivo de álcool. </a:t>
            </a:r>
            <a:r>
              <a:rPr lang="pt-BR" dirty="0"/>
              <a:t>123 f. Tese</a:t>
            </a:r>
          </a:p>
          <a:p>
            <a:pPr marL="0" indent="0">
              <a:buNone/>
            </a:pPr>
            <a:r>
              <a:rPr lang="pt-BR" dirty="0"/>
              <a:t>(doutorado) - Curso de Educação Física, Faculdade de Educação Física, Unicamp</a:t>
            </a:r>
            <a:r>
              <a:rPr lang="pt-BR" dirty="0" smtClean="0"/>
              <a:t>, Campinas</a:t>
            </a:r>
            <a:r>
              <a:rPr lang="pt-BR" dirty="0"/>
              <a:t>, 2008.</a:t>
            </a:r>
          </a:p>
          <a:p>
            <a:r>
              <a:rPr lang="pt-BR" dirty="0" err="1"/>
              <a:t>Romera</a:t>
            </a:r>
            <a:r>
              <a:rPr lang="pt-BR" dirty="0"/>
              <a:t>, Liana Abrão; Reis, H. H. B. Uso de álcool, futebol e torcedores jovens. </a:t>
            </a:r>
            <a:r>
              <a:rPr lang="pt-BR" b="1" dirty="0"/>
              <a:t>Revista Motriz</a:t>
            </a:r>
            <a:r>
              <a:rPr lang="pt-BR" dirty="0"/>
              <a:t>, v. 15, n. 3, p. 541-551, </a:t>
            </a:r>
            <a:r>
              <a:rPr lang="pt-BR" dirty="0" err="1"/>
              <a:t>jul</a:t>
            </a:r>
            <a:r>
              <a:rPr lang="pt-BR" dirty="0"/>
              <a:t>/set. 2009.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77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altLang="pt-BR" dirty="0" smtClean="0"/>
              <a:t>Altera o Estatuto de Defesa do Torcedor (Lei n. 12.299/10)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813" y="1989138"/>
            <a:ext cx="6769100" cy="4392612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pt-BR" altLang="pt-BR" dirty="0" smtClean="0"/>
              <a:t>			Conceito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pt-BR" altLang="pt-BR" dirty="0" smtClean="0"/>
              <a:t>	Torcedor Organizado (ñ dá conta da diversidade)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pt-BR" altLang="pt-BR" dirty="0" smtClean="0"/>
              <a:t>Avanço:</a:t>
            </a:r>
          </a:p>
          <a:p>
            <a:pPr eaLnBrk="1" hangingPunct="1"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pt-BR" altLang="pt-BR" dirty="0" smtClean="0"/>
              <a:t>Aplicação para estádios 10 mil lugares.</a:t>
            </a:r>
          </a:p>
          <a:p>
            <a:pPr marL="0" indent="0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pt-BR" altLang="pt-BR" dirty="0" smtClean="0"/>
              <a:t>Retrocesso:</a:t>
            </a:r>
          </a:p>
          <a:p>
            <a:pPr eaLnBrk="1" hangingPunct="1"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pt-BR" altLang="pt-BR" dirty="0" smtClean="0"/>
              <a:t>Criminalização das </a:t>
            </a:r>
            <a:r>
              <a:rPr lang="pt-BR" altLang="pt-BR" dirty="0" err="1" smtClean="0"/>
              <a:t>TOs</a:t>
            </a:r>
            <a:r>
              <a:rPr lang="pt-BR" altLang="pt-BR" dirty="0" smtClean="0"/>
              <a:t>.</a:t>
            </a:r>
          </a:p>
          <a:p>
            <a:pPr eaLnBrk="1" hangingPunct="1">
              <a:buClr>
                <a:schemeClr val="bg2"/>
              </a:buClr>
              <a:buFont typeface="Wingdings" pitchFamily="2" charset="2"/>
              <a:buChar char="ü"/>
              <a:defRPr/>
            </a:pPr>
            <a:endParaRPr lang="pt-BR" altLang="pt-BR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106413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altLang="pt-BR" smtClean="0"/>
              <a:t>RAÍZES DA VIOLÊNCIA NO FUTEBOL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endParaRPr lang="pt-BR" altLang="pt-BR" dirty="0" smtClean="0"/>
          </a:p>
          <a:p>
            <a:pPr marL="0" indent="0" eaLnBrk="1" hangingPunct="1">
              <a:buNone/>
            </a:pPr>
            <a:endParaRPr lang="pt-BR" altLang="pt-BR" dirty="0"/>
          </a:p>
          <a:p>
            <a:pPr marL="0" indent="0" eaLnBrk="1" hangingPunct="1">
              <a:buNone/>
            </a:pPr>
            <a:r>
              <a:rPr lang="pt-BR" altLang="pt-BR" dirty="0" smtClean="0"/>
              <a:t>O futebol tornou-se a principal experiência de validação da masculinidade (</a:t>
            </a:r>
            <a:r>
              <a:rPr lang="pt-BR" altLang="pt-BR" dirty="0" err="1" smtClean="0"/>
              <a:t>Dunning</a:t>
            </a:r>
            <a:r>
              <a:rPr lang="pt-BR" altLang="pt-BR" dirty="0" smtClean="0"/>
              <a:t>) e de excitação agradável (prazer).</a:t>
            </a:r>
          </a:p>
          <a:p>
            <a:pPr eaLnBrk="1" hangingPunct="1"/>
            <a:endParaRPr lang="pt-BR" altLang="pt-BR" dirty="0" smtClean="0"/>
          </a:p>
          <a:p>
            <a:pPr eaLnBrk="1" hangingPunct="1"/>
            <a:endParaRPr lang="pt-BR" altLang="pt-BR" dirty="0"/>
          </a:p>
          <a:p>
            <a:pPr marL="0" indent="0" eaLnBrk="1" hangingPunct="1">
              <a:buNone/>
            </a:pPr>
            <a:endParaRPr lang="pt-BR" altLang="pt-BR" sz="2800" dirty="0" smtClean="0"/>
          </a:p>
          <a:p>
            <a:pPr eaLnBrk="1" hangingPunct="1"/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17120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altLang="pt-BR" sz="4000" smtClean="0"/>
              <a:t>As raízes da violência no Brasil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2060575"/>
            <a:ext cx="7777163" cy="33909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pt-BR" altLang="pt-BR" sz="3600" dirty="0" smtClean="0"/>
              <a:t>Grande desigualdade social.</a:t>
            </a:r>
          </a:p>
          <a:p>
            <a:pPr eaLnBrk="1" hangingPunct="1"/>
            <a:r>
              <a:rPr lang="pt-BR" altLang="pt-BR" sz="3600" dirty="0" smtClean="0"/>
              <a:t>Educação pública de baixa qualidade.</a:t>
            </a:r>
          </a:p>
          <a:p>
            <a:pPr eaLnBrk="1" hangingPunct="1"/>
            <a:r>
              <a:rPr lang="pt-BR" altLang="pt-BR" sz="3600" dirty="0" smtClean="0"/>
              <a:t>Sub empregos.</a:t>
            </a:r>
          </a:p>
          <a:p>
            <a:pPr eaLnBrk="1" hangingPunct="1"/>
            <a:r>
              <a:rPr lang="pt-BR" altLang="pt-BR" dirty="0" smtClean="0"/>
              <a:t>Habitação.</a:t>
            </a:r>
          </a:p>
          <a:p>
            <a:pPr eaLnBrk="1" hangingPunct="1"/>
            <a:r>
              <a:rPr lang="pt-BR" altLang="pt-BR" sz="3600" dirty="0" smtClean="0"/>
              <a:t>Transporte público.</a:t>
            </a:r>
          </a:p>
          <a:p>
            <a:pPr eaLnBrk="1" hangingPunct="1"/>
            <a:r>
              <a:rPr lang="pt-BR" altLang="pt-BR" sz="3600" dirty="0" smtClean="0"/>
              <a:t>Crise moral: família e escola.</a:t>
            </a:r>
          </a:p>
        </p:txBody>
      </p:sp>
    </p:spTree>
    <p:extLst>
      <p:ext uri="{BB962C8B-B14F-4D97-AF65-F5344CB8AC3E}">
        <p14:creationId xmlns:p14="http://schemas.microsoft.com/office/powerpoint/2010/main" val="163145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altLang="pt-BR" sz="4000" b="1" dirty="0" smtClean="0"/>
              <a:t>Fatores geradores de violência no futebol brasileiro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492375"/>
            <a:ext cx="7631112" cy="3679825"/>
          </a:xfrm>
        </p:spPr>
        <p:txBody>
          <a:bodyPr/>
          <a:lstStyle/>
          <a:p>
            <a:pPr eaLnBrk="1" hangingPunct="1"/>
            <a:r>
              <a:rPr lang="pt-BR" altLang="pt-BR" sz="3400" dirty="0" smtClean="0"/>
              <a:t>A impunidade e a sensação de impunidade.</a:t>
            </a:r>
          </a:p>
          <a:p>
            <a:pPr eaLnBrk="1" hangingPunct="1"/>
            <a:r>
              <a:rPr lang="pt-BR" altLang="pt-BR" sz="3400" dirty="0" smtClean="0"/>
              <a:t>A banalização da violência pela mídia.</a:t>
            </a:r>
          </a:p>
          <a:p>
            <a:pPr eaLnBrk="1" hangingPunct="1"/>
            <a:r>
              <a:rPr lang="pt-BR" altLang="pt-BR" sz="3400" dirty="0" smtClean="0"/>
              <a:t>As declarações e os gestos de atletas, técnicos, dirigentes, jornalistas etc.</a:t>
            </a:r>
          </a:p>
          <a:p>
            <a:pPr eaLnBrk="1" hangingPunct="1"/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64411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7988300" cy="1574800"/>
          </a:xfrm>
        </p:spPr>
        <p:txBody>
          <a:bodyPr/>
          <a:lstStyle/>
          <a:p>
            <a:pPr eaLnBrk="1" hangingPunct="1">
              <a:defRPr/>
            </a:pPr>
            <a:r>
              <a:rPr lang="pt-BR" altLang="pt-BR" sz="4000" b="1" smtClean="0"/>
              <a:t>Fatores geradores de violência no âmbito do futebol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3357563"/>
            <a:ext cx="7704137" cy="28797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pt-BR" altLang="pt-BR" sz="4000" dirty="0" smtClean="0"/>
              <a:t>A ausência de um corpo de segurança pública especializado na prevenção da violência em espetáculos esportivos</a:t>
            </a:r>
          </a:p>
        </p:txBody>
      </p:sp>
    </p:spTree>
    <p:extLst>
      <p:ext uri="{BB962C8B-B14F-4D97-AF65-F5344CB8AC3E}">
        <p14:creationId xmlns:p14="http://schemas.microsoft.com/office/powerpoint/2010/main" val="260375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908050"/>
            <a:ext cx="7772400" cy="62706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altLang="pt-BR" sz="4000" b="1" smtClean="0"/>
              <a:t>Fatores geradores de violência no âmbito do futebol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276475"/>
            <a:ext cx="7772400" cy="4114800"/>
          </a:xfrm>
        </p:spPr>
        <p:txBody>
          <a:bodyPr/>
          <a:lstStyle/>
          <a:p>
            <a:pPr eaLnBrk="1" hangingPunct="1"/>
            <a:r>
              <a:rPr lang="pt-BR" altLang="pt-BR" sz="3600" dirty="0" smtClean="0"/>
              <a:t>A inadequada preparação do espetáculo esportivo.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pt-BR" altLang="pt-BR" sz="3600" dirty="0" smtClean="0">
                <a:solidFill>
                  <a:srgbClr val="FF0000"/>
                </a:solidFill>
              </a:rPr>
              <a:t>Horário dos jogos.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pt-BR" altLang="pt-BR" sz="3600" dirty="0" smtClean="0"/>
              <a:t>Divulgação do evento.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pt-BR" altLang="pt-BR" sz="3600" dirty="0" smtClean="0"/>
              <a:t>Falta de planejamento de transporte e estacionamento</a:t>
            </a:r>
            <a:r>
              <a:rPr lang="pt-BR" altLang="pt-BR" sz="3000" dirty="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pt-BR" alt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val="391844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</TotalTime>
  <Words>1300</Words>
  <Application>Microsoft Office PowerPoint</Application>
  <PresentationFormat>Apresentação na tela (4:3)</PresentationFormat>
  <Paragraphs>402</Paragraphs>
  <Slides>31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2" baseType="lpstr">
      <vt:lpstr>Tema do Office</vt:lpstr>
      <vt:lpstr>Futebol e Violências</vt:lpstr>
      <vt:lpstr>Estatuto do Torcedor</vt:lpstr>
      <vt:lpstr>Apresentação do PowerPoint</vt:lpstr>
      <vt:lpstr>Altera o Estatuto de Defesa do Torcedor (Lei n. 12.299/10)</vt:lpstr>
      <vt:lpstr>RAÍZES DA VIOLÊNCIA NO FUTEBOL</vt:lpstr>
      <vt:lpstr>As raízes da violência no Brasil</vt:lpstr>
      <vt:lpstr>Fatores geradores de violência no futebol brasileiro</vt:lpstr>
      <vt:lpstr>Fatores geradores de violência no âmbito do futebol</vt:lpstr>
      <vt:lpstr>Fatores geradores de violência no âmbito do futebol</vt:lpstr>
      <vt:lpstr>Fatores geradores de violência no âmbito do futebol</vt:lpstr>
      <vt:lpstr>Apresentação do PowerPoint</vt:lpstr>
      <vt:lpstr>Apresentação do PowerPoint</vt:lpstr>
      <vt:lpstr>Em geral</vt:lpstr>
      <vt:lpstr>OMS – Álcool uma epidemia</vt:lpstr>
      <vt:lpstr>Problemas sociais relacionados ao álcool</vt:lpstr>
      <vt:lpstr>Problemas sociais relacionados ao álcool</vt:lpstr>
      <vt:lpstr>Consumo de álcool entre torcedores de futebol</vt:lpstr>
      <vt:lpstr>Entre menores de idade</vt:lpstr>
      <vt:lpstr>REIS, 2009</vt:lpstr>
      <vt:lpstr>REIS, 2009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Omissão da Mídia</vt:lpstr>
      <vt:lpstr>Morosidade? Incumprimento? Impunidade?</vt:lpstr>
      <vt:lpstr>Elaboração de Políticas Estaduais de prevenção da violência em espetáculos futebolísticos</vt:lpstr>
      <vt:lpstr>Melhoria da Legislação e avanço de políticas públicas de prevenção da violência</vt:lpstr>
      <vt:lpstr>Apresentação do PowerPoint</vt:lpstr>
      <vt:lpstr>Referências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Heloisa Reis</dc:creator>
  <cp:lastModifiedBy>Maria de Fatima Vieira Ornelas</cp:lastModifiedBy>
  <cp:revision>64</cp:revision>
  <dcterms:created xsi:type="dcterms:W3CDTF">2013-11-11T23:10:35Z</dcterms:created>
  <dcterms:modified xsi:type="dcterms:W3CDTF">2013-11-12T20:19:07Z</dcterms:modified>
</cp:coreProperties>
</file>