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11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275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8996-0737-4605-848C-D6CF0690B924}" type="datetimeFigureOut">
              <a:rPr lang="pt-BR" smtClean="0"/>
              <a:pPr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9AA5-0EB7-452C-934A-317ACAC1E5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5.jpe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38.png"/><Relationship Id="rId5" Type="http://schemas.openxmlformats.org/officeDocument/2006/relationships/image" Target="../media/image6.png"/><Relationship Id="rId10" Type="http://schemas.openxmlformats.org/officeDocument/2006/relationships/image" Target="../media/image37.png"/><Relationship Id="rId4" Type="http://schemas.openxmlformats.org/officeDocument/2006/relationships/image" Target="../media/image5.jpe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LOGOMARCA_PARAIBA UNIDA PELA PAZ_Portal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1676551" y="714356"/>
            <a:ext cx="5895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000" b="1" dirty="0" smtClean="0">
                <a:ln w="1905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Estado da Paraíba</a:t>
            </a:r>
          </a:p>
          <a:p>
            <a:pPr algn="ctr"/>
            <a:r>
              <a:rPr lang="pt-BR" sz="2000" b="1" dirty="0" smtClean="0">
                <a:ln w="1905"/>
                <a:solidFill>
                  <a:sysClr val="windowText" lastClr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Secretaria de Estado da Segurança e da Defesa Social</a:t>
            </a:r>
          </a:p>
        </p:txBody>
      </p:sp>
      <p:pic>
        <p:nvPicPr>
          <p:cNvPr id="18" name="Imagem 17" descr="D:\EME_3\brasao_pb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-24"/>
            <a:ext cx="714380" cy="7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3" name="Retângulo 12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4" name="Imagem 13" descr="LOGOMARCA_PARAIBA UNIDA PELA PAZ_Porta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5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6" name="Picture 2" descr="D:\SEDS\i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9" name="Imagem 18" descr="logo_nova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20" name="Imagem 19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Заголовок 3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7859256" cy="1143008"/>
          </a:xfrm>
        </p:spPr>
        <p:txBody>
          <a:bodyPr>
            <a:normAutofit fontScale="90000"/>
          </a:bodyPr>
          <a:lstStyle/>
          <a:p>
            <a:pPr>
              <a:lnSpc>
                <a:spcPts val="5200"/>
              </a:lnSpc>
            </a:pPr>
            <a:r>
              <a:rPr lang="en-US" sz="4600" b="1" dirty="0" err="1" smtClean="0">
                <a:effectLst/>
              </a:rPr>
              <a:t>Sistema</a:t>
            </a:r>
            <a:r>
              <a:rPr lang="en-US" sz="4600" b="1" dirty="0" smtClean="0">
                <a:effectLst/>
              </a:rPr>
              <a:t> de </a:t>
            </a:r>
            <a:r>
              <a:rPr lang="en-US" sz="4600" b="1" dirty="0" err="1" smtClean="0">
                <a:effectLst/>
              </a:rPr>
              <a:t>Identificação</a:t>
            </a:r>
            <a:r>
              <a:rPr lang="en-US" sz="4600" b="1" dirty="0" smtClean="0">
                <a:effectLst/>
              </a:rPr>
              <a:t> Civil e Criminal </a:t>
            </a:r>
            <a:r>
              <a:rPr lang="en-US" sz="4600" b="1" dirty="0" err="1" smtClean="0">
                <a:effectLst/>
              </a:rPr>
              <a:t>na</a:t>
            </a:r>
            <a:r>
              <a:rPr lang="en-US" sz="4600" b="1" dirty="0" smtClean="0">
                <a:effectLst/>
              </a:rPr>
              <a:t> </a:t>
            </a:r>
            <a:r>
              <a:rPr lang="en-US" sz="4600" b="1" dirty="0" err="1" smtClean="0">
                <a:effectLst/>
              </a:rPr>
              <a:t>Paraíba</a:t>
            </a:r>
            <a:endParaRPr lang="en-US" sz="4600" b="1" dirty="0">
              <a:effectLst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</a:t>
            </a:r>
            <a:r>
              <a:rPr kumimoji="0" lang="pt-BR" sz="2000" b="1" i="0" u="none" strike="noStrike" kern="1200" cap="none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Scan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5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Digitalização de fichas cadastrais arquivadas em papel (passado);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Suporte a scanners de alta produtividade;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Extração automática de impressões digitais, face e assinatura;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Validação dos dados biométricos (duplicidade, qualidade,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).</a:t>
            </a:r>
          </a:p>
        </p:txBody>
      </p:sp>
      <p:pic>
        <p:nvPicPr>
          <p:cNvPr id="3078" name="Picture 6" descr="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9960" y="3501008"/>
            <a:ext cx="210954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Reconhecimento Avançado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Pesquisa e reconhecimento avançado em base civil/ criminal;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Suporte a edição e comparação de  impressões digitais (ou fragmentos) coletadas em cenas de crime por peritos da Polícia Civil.</a:t>
            </a:r>
          </a:p>
        </p:txBody>
      </p:sp>
      <p:pic>
        <p:nvPicPr>
          <p:cNvPr id="20" name="Imagem 9" descr="ids_recogntion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3501008"/>
            <a:ext cx="2803198" cy="174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</a:t>
            </a:r>
            <a:r>
              <a:rPr kumimoji="0" lang="pt-BR" sz="2000" b="1" i="0" u="none" strike="noStrike" kern="1200" cap="none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Verify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Pesquisa e verificação em base civil e criminal em tempo real;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Suporte a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PC’s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 dispositivos móveis;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Uso em delegacias de polícia e viaturas.</a:t>
            </a:r>
          </a:p>
        </p:txBody>
      </p:sp>
      <p:pic>
        <p:nvPicPr>
          <p:cNvPr id="21" name="Imagem 20" descr="screenshot_vsoft_bioserverface_client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365104"/>
            <a:ext cx="2439423" cy="131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http://www.crossmatch.com/images/verifier-mw-2-l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140968"/>
            <a:ext cx="2268252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Principais vantagens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226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Rapidez no atendimento ao cidadão;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Economia para o cidadão;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Eliminação de duplicidade dos documentos;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Eliminação de emissão de identidades falsas;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Possibilidade de integração com outras aplicações governamentais;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Economia para o Estado com a digitalização de documentos.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" name="Picture 2" descr="C:\Users\Comercial\Dropbox\Comercial\Doc. Clientes\IPC - Fotos\DSC013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1176" y="1662414"/>
            <a:ext cx="4348283" cy="3261212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971600" y="5024209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Início de atendimento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9" name="Imagem 18" descr="DSC01318_tra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3077" y="1700808"/>
            <a:ext cx="4392488" cy="329436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971600" y="5085184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Captura de impressões digitais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" name="Imagem 19" descr="DSC01316_tra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3077" y="1700808"/>
            <a:ext cx="4392488" cy="3294366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71600" y="5085184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Captura de face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9" name="Imagem 18" descr="DSC01314_tra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8218" y="1628800"/>
            <a:ext cx="4416491" cy="331236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971600" y="5013176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Captura de assinatura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" name="Imagem 19" descr="DSC01339_tra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3361" y="1628800"/>
            <a:ext cx="4464496" cy="334837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71600" y="5032226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O antes e o depois – Ficha de Prontuário Civil em Papel e Digital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9" name="Imagem 18" descr="DSC01347_tra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8219" y="1628800"/>
            <a:ext cx="4416491" cy="331236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971600" y="5013176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Pré-visualização de impressão de documentos de identidade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Sobre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 IPC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O Instituto de Polícia Científica (IPC) é o Departamento Técnico-Científico do Estado da Paraíba. Tem como função coordenar as atividades desenvolvidas pelas perícias criminais do estado através dos seus respectivos órgãos.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 Instituto de Criminalística (IC);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 Instituto de Identificação (II);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 Instituto Médico-Legal (IML).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itchFamily="34" charset="0"/>
              <a:buChar char="•"/>
              <a:defRPr/>
            </a:pPr>
            <a:endParaRPr lang="pt-BR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O Instituto é subordinado diretamente à </a:t>
            </a:r>
            <a:r>
              <a:rPr lang="pt-BR" sz="1600" b="1" dirty="0" smtClean="0">
                <a:solidFill>
                  <a:schemeClr val="tx1"/>
                </a:solidFill>
                <a:cs typeface="Times New Roman" pitchFamily="18" charset="0"/>
              </a:rPr>
              <a:t>Secretaria da Segurança Pública e Defesa Social</a:t>
            </a: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" name="Imagem 19" descr="DSC01351_trat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77269" y="1628800"/>
            <a:ext cx="4355976" cy="326698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971600" y="5003651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Documentos de identidade sendo impressos</a:t>
            </a:r>
            <a:endParaRPr lang="pt-BR" sz="1200" b="1" dirty="0">
              <a:latin typeface="+mn-lt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71600" y="5003651"/>
            <a:ext cx="7200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+mn-lt"/>
              </a:rPr>
              <a:t>Módulo de Verificação rodando em delegacia</a:t>
            </a:r>
            <a:endParaRPr lang="pt-BR" sz="1200" b="1" dirty="0">
              <a:latin typeface="+mn-lt"/>
            </a:endParaRPr>
          </a:p>
        </p:txBody>
      </p:sp>
      <p:pic>
        <p:nvPicPr>
          <p:cNvPr id="19" name="Imagem 18" descr="20130619_1629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652804"/>
            <a:ext cx="2448272" cy="32643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+mj-lt"/>
                <a:ea typeface="+mj-ea"/>
                <a:cs typeface="+mj-cs"/>
              </a:rPr>
              <a:t>Próximos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passos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124744"/>
            <a:ext cx="8352928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Equipamento de verificação móvel para uso em ações móveis da Polícia e do DETRAN;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492896"/>
            <a:ext cx="3816424" cy="254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Validador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5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Validação de documento de identidade pela Internet;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Requer sensor biométrico e/ ou webcam;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Pode ser usado por bancos, comércio e governo;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Fonte de receita adicional para o Estado.</a:t>
            </a:r>
          </a:p>
        </p:txBody>
      </p:sp>
      <p:pic>
        <p:nvPicPr>
          <p:cNvPr id="20" name="Imagem 19" descr="_eng_images_support_down_photo_s_mini_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293096"/>
            <a:ext cx="1047552" cy="1047552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491880" y="465313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Aplicativo +</a:t>
            </a:r>
            <a:endParaRPr lang="pt-BR" sz="16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Emissão</a:t>
            </a:r>
            <a:r>
              <a:rPr kumimoji="0" lang="pt-BR" sz="2000" b="1" i="0" u="none" strike="noStrike" kern="1200" cap="none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 de outros documentos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Blaster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Policial Civil.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Registro e identificação criminal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5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Cadastro completo de criminosos com fotos, impressões digitais, assinaturas, tatuagens, cicatrizes,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Criação de status do criminoso como: preso, procurado, fugitivo, libertado,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Histórico completo de imagens.</a:t>
            </a:r>
          </a:p>
        </p:txBody>
      </p:sp>
      <p:pic>
        <p:nvPicPr>
          <p:cNvPr id="20" name="Picture 9" descr="Valorie Webster does fingerprint checks at the Bureau of Criminal Identification in Kearns, Utah. (Douglas C. Pizac, Associated Pres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284984"/>
            <a:ext cx="203268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http://2.bp.blogspot.com/_NQ55wwF0kE8/TGn4KvzYRzI/AAAAAAAAKRI/CNxIwy-lERU/s400/leitor_cicatriz-300x2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653136"/>
            <a:ext cx="10922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http://findtattoodesigns.com/wp-content/plugins/wpshapeshiftr/images/angel-tattoo2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429000"/>
            <a:ext cx="8072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http://www.policiacivil.pr.gov.br/arquivos/Image/01_MATERIAS/00_2010/10_10/22_foz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797152"/>
            <a:ext cx="1296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Face na Multidão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Identificação de suspeitos na multidão em locais públicos através de reconhecimento facial;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Testado em jogo amistoso de futebol entre Brasil e Holanda e pela Receita Federal do Brasil.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 smtClean="0">
                <a:cs typeface="Times New Roman" pitchFamily="18" charset="0"/>
              </a:rPr>
              <a:t>Módulo Face na Multidão – Jogo do Brasil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0966" y="2485380"/>
            <a:ext cx="22828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2996952"/>
            <a:ext cx="288137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4666" y="2386955"/>
            <a:ext cx="1568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149080"/>
            <a:ext cx="145135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 smtClean="0">
                <a:cs typeface="Times New Roman" pitchFamily="18" charset="0"/>
              </a:rPr>
              <a:t>Módulo Face na Multidão – Receita Federal – Aeroporto de Manaus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19" name="Picture 2" descr="http://sphotos-b.ak.fbcdn.net/hphotos-ak-ash4/375001_574105372621745_1288747469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060848"/>
            <a:ext cx="4447604" cy="3335704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anterior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 smtClean="0">
                <a:cs typeface="Times New Roman" pitchFamily="18" charset="0"/>
              </a:rPr>
              <a:t>Módulo Análise de Vídeo Forense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 Análise automática de arquivos de vídeo oriundos de câmeras de vigilância;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Detecção de faces;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Detecção de humanos em geral (corpo todo, perfil,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);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Detecção de movimento em geral;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Mudanças de iluminação (tiros, explosões, acionamento de lâmpadas,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);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Leitura de placas de veículo,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Redução do tempo de emissão de laudos e apoio a investigação criminal.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Análise de Vídeo Forense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416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endParaRPr lang="pt-BR" sz="1600" dirty="0" smtClean="0">
              <a:solidFill>
                <a:srgbClr val="000000"/>
              </a:solidFill>
              <a:latin typeface="Trebuchet MS"/>
              <a:cs typeface="Times New Roman" pitchFamily="18" charset="0"/>
            </a:endParaRPr>
          </a:p>
        </p:txBody>
      </p:sp>
      <p:pic>
        <p:nvPicPr>
          <p:cNvPr id="20" name="Picture 2" descr="http://sphotos-g.ak.fbcdn.net/hphotos-ak-ash4/1003653_587749457924003_86455839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276872"/>
            <a:ext cx="3639539" cy="2861787"/>
          </a:xfrm>
          <a:prstGeom prst="rect">
            <a:avLst/>
          </a:prstGeom>
          <a:noFill/>
        </p:spPr>
      </p:pic>
      <p:sp>
        <p:nvSpPr>
          <p:cNvPr id="21" name="Seta para a direita 20"/>
          <p:cNvSpPr/>
          <p:nvPr/>
        </p:nvSpPr>
        <p:spPr>
          <a:xfrm>
            <a:off x="5436097" y="3573016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 descr="face_39_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3" y="2276872"/>
            <a:ext cx="797627" cy="648072"/>
          </a:xfrm>
          <a:prstGeom prst="rect">
            <a:avLst/>
          </a:prstGeom>
        </p:spPr>
      </p:pic>
      <p:pic>
        <p:nvPicPr>
          <p:cNvPr id="23" name="Imagem 22" descr="face_517_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3" y="2996952"/>
            <a:ext cx="792088" cy="648072"/>
          </a:xfrm>
          <a:prstGeom prst="rect">
            <a:avLst/>
          </a:prstGeom>
        </p:spPr>
      </p:pic>
      <p:pic>
        <p:nvPicPr>
          <p:cNvPr id="24" name="Imagem 23" descr="face_590_0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00193" y="3717032"/>
            <a:ext cx="793398" cy="648072"/>
          </a:xfrm>
          <a:prstGeom prst="rect">
            <a:avLst/>
          </a:prstGeom>
        </p:spPr>
      </p:pic>
      <p:pic>
        <p:nvPicPr>
          <p:cNvPr id="25" name="Imagem 24" descr="face_921_0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00193" y="4437112"/>
            <a:ext cx="792935" cy="64807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Controle de acesso penitenciário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893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Cadastro completo de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visitantes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e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apenados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Registro do motivo da visita;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Integração com catracas e/ ou outros equipamentos;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Controle de acesso a portas de áreas de segurança;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Possibilidade de integração com bases de dados do Ministério da Justiça.</a:t>
            </a:r>
          </a:p>
        </p:txBody>
      </p:sp>
      <p:pic>
        <p:nvPicPr>
          <p:cNvPr id="20" name="Picture 7" descr="catrac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077072"/>
            <a:ext cx="31683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latin typeface="+mj-lt"/>
                <a:ea typeface="+mj-ea"/>
                <a:cs typeface="+mj-cs"/>
              </a:rPr>
              <a:t>Cadastro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Biométrico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Cidadão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31640" y="364502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Base de dados biométrica estadual integrada.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</a:rPr>
              <a:t>Exemplo para o Brasil.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Cadastro</a:t>
            </a:r>
            <a:r>
              <a:rPr kumimoji="0" lang="pt-BR" sz="2000" b="1" i="0" u="none" strike="noStrike" kern="1200" cap="none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 Biométrico Cidadão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Cadastro Único do Cidadão para todos os serviços do Estado que exigem </a:t>
            </a:r>
            <a:r>
              <a:rPr lang="pt-BR" sz="1600" b="1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irrefutabilidade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de identificação: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RG; 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CNH no DETRAN e Autoescolas;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Serviços de saúde (Entrega de remédios, PSF, UPA,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etc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);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Atendimento em delegacias;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Concursos públicos;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Votações de orçamento democrático;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Acesso a certidões e consultas;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Qualquer serviço que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exiga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identificação do cidadão.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Próximos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passos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Cadastro</a:t>
            </a:r>
            <a:r>
              <a:rPr kumimoji="0" lang="pt-BR" sz="2000" b="1" i="0" u="none" strike="noStrike" kern="1200" cap="none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 Biométrico Cidadão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Posto de Coleta Unificada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Guichê de Cadastro Biométrico Cidadão nas Casas da Cidadania e postos do DETRAN espalhados pelo Estado;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Base de dados em poder da SEDS/ IPC.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+mj-lt"/>
                <a:ea typeface="+mj-ea"/>
                <a:cs typeface="+mj-cs"/>
              </a:rPr>
              <a:t>Parceiros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SEDS / IPC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Parceiros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SEDS / IPC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Infraestrutura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Companhia de Processamento de Dados do Estado da Paraíba – CODATA;</a:t>
            </a:r>
          </a:p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Data Center mantendo toda a estrutura necessária para o funcionamento do sistema;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Banco de dados Oracle;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Servidores de Aplicação;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Storage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1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Mão de obra especializada de alto nível.</a:t>
            </a:r>
          </a:p>
        </p:txBody>
      </p:sp>
      <p:pic>
        <p:nvPicPr>
          <p:cNvPr id="20" name="Imagem 19" descr="Logo_CODA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3717032"/>
            <a:ext cx="1805186" cy="173297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Parceiros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SEDS / IPC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Software Paraibano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Software de reconhecimento de impressões digitais (AFIS) e faces desenvolvido na Paraíba;</a:t>
            </a:r>
          </a:p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Parceria entre a empresa paraibana 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 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Laboratório de Sistemas Digitais da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UFPB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(Universidade Federal da Paraíba);</a:t>
            </a:r>
          </a:p>
          <a:p>
            <a:pPr lvl="0">
              <a:lnSpc>
                <a:spcPct val="150000"/>
              </a:lnSpc>
              <a:buSzPct val="120000"/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Certificado pelo FBI (</a:t>
            </a:r>
            <a:r>
              <a:rPr lang="pt-BR" sz="1600" i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Federal Bureau </a:t>
            </a:r>
            <a:r>
              <a:rPr lang="pt-BR" sz="1600" i="1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of</a:t>
            </a:r>
            <a:r>
              <a:rPr lang="pt-BR" sz="1600" i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i="1" dirty="0" err="1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Investigation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)</a:t>
            </a:r>
            <a:r>
              <a:rPr lang="pt-BR" sz="1600" i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.</a:t>
            </a:r>
            <a:endParaRPr lang="pt-BR" sz="1600" dirty="0" smtClean="0">
              <a:solidFill>
                <a:srgbClr val="000000"/>
              </a:solidFill>
              <a:latin typeface="Trebuchet MS"/>
              <a:cs typeface="Times New Roman" pitchFamily="18" charset="0"/>
            </a:endParaRPr>
          </a:p>
        </p:txBody>
      </p:sp>
      <p:pic>
        <p:nvPicPr>
          <p:cNvPr id="22" name="Imagem 21" descr="ufp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673" y="4293096"/>
            <a:ext cx="1216719" cy="1216719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Imagem 9" descr="LOGOMARCA_PARAIBA UNIDA PELA PAZ_Portal.jpg"/>
          <p:cNvPicPr>
            <a:picLocks noChangeAspect="1"/>
          </p:cNvPicPr>
          <p:nvPr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286000" y="1928590"/>
            <a:ext cx="4572000" cy="8215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buSzPct val="120000"/>
              <a:defRPr/>
            </a:pPr>
            <a:r>
              <a:rPr lang="pt-BR" sz="3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Obrigado!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3"/>
          <p:cNvGraphicFramePr>
            <a:graphicFrameLocks noGrp="1" noChangeAspect="1"/>
          </p:cNvGraphicFramePr>
          <p:nvPr/>
        </p:nvGraphicFramePr>
        <p:xfrm>
          <a:off x="2339752" y="2420888"/>
          <a:ext cx="4185391" cy="2952328"/>
        </p:xfrm>
        <a:graphic>
          <a:graphicData uri="http://schemas.openxmlformats.org/presentationml/2006/ole">
            <p:oleObj spid="_x0000_s1026" name="Visio" r:id="rId3" imgW="7962519" imgH="5617845" progId="Visio.Drawing.11">
              <p:embed/>
            </p:oleObj>
          </a:graphicData>
        </a:graphic>
      </p:graphicFrame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err="1" smtClean="0">
                <a:latin typeface="+mj-lt"/>
                <a:ea typeface="+mj-ea"/>
                <a:cs typeface="+mj-cs"/>
              </a:rPr>
              <a:t>Solução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 anterior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pt-BR" sz="1600" dirty="0" smtClean="0">
                <a:solidFill>
                  <a:schemeClr val="tx1"/>
                </a:solidFill>
                <a:cs typeface="Times New Roman" pitchFamily="18" charset="0"/>
              </a:rPr>
              <a:t>Sistema baseado em tecnologia Mainframe com o acesso descentralizado que permitia a digitação dos dados psicográficos e a impressão do documento de identidade nas Casas da Cidadania.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796136" y="2564904"/>
            <a:ext cx="6308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IPC</a:t>
            </a:r>
            <a:endParaRPr lang="pt-BR" sz="1000" b="1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308380" y="4315926"/>
            <a:ext cx="12705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err="1"/>
              <a:t>Casas</a:t>
            </a:r>
            <a:r>
              <a:rPr lang="en-US" sz="1100" b="1" dirty="0"/>
              <a:t> </a:t>
            </a:r>
            <a:r>
              <a:rPr lang="en-US" sz="1100" b="1" dirty="0" err="1"/>
              <a:t>da</a:t>
            </a:r>
            <a:r>
              <a:rPr lang="en-US" sz="1100" b="1" dirty="0"/>
              <a:t> </a:t>
            </a:r>
            <a:r>
              <a:rPr lang="en-US" sz="1100" b="1" dirty="0" err="1"/>
              <a:t>Cidadania</a:t>
            </a:r>
            <a:endParaRPr lang="pt-BR" sz="1100" b="1" dirty="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482168" y="4151838"/>
            <a:ext cx="13358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 err="1"/>
              <a:t>Servidor</a:t>
            </a:r>
            <a:endParaRPr lang="pt-BR" sz="10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anterior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Trebuchet MS"/>
              </a:rPr>
              <a:t>Vantagens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800" dirty="0" smtClean="0">
              <a:solidFill>
                <a:srgbClr val="000000"/>
              </a:solidFill>
              <a:latin typeface="Trebuchet MS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Base de dados </a:t>
            </a:r>
            <a:r>
              <a:rPr lang="en-US" sz="1400" dirty="0" err="1" smtClean="0">
                <a:solidFill>
                  <a:srgbClr val="000000"/>
                </a:solidFill>
                <a:latin typeface="Trebuchet MS"/>
              </a:rPr>
              <a:t>centralizada</a:t>
            </a: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;</a:t>
            </a:r>
            <a:endParaRPr lang="pt-BR" sz="1400" dirty="0" smtClean="0">
              <a:solidFill>
                <a:srgbClr val="000000"/>
              </a:solidFill>
              <a:latin typeface="Trebuchet MS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400" dirty="0" smtClean="0">
                <a:solidFill>
                  <a:srgbClr val="000000"/>
                </a:solidFill>
                <a:latin typeface="Trebuchet MS"/>
              </a:rPr>
              <a:t> Ambiente seguro.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sz="1400" dirty="0" smtClean="0">
              <a:solidFill>
                <a:srgbClr val="000000"/>
              </a:solidFill>
              <a:latin typeface="Trebuchet M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1400" dirty="0" smtClean="0">
              <a:solidFill>
                <a:srgbClr val="000000"/>
              </a:solidFill>
              <a:latin typeface="Trebuchet M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>
                <a:solidFill>
                  <a:srgbClr val="000000"/>
                </a:solidFill>
                <a:latin typeface="Trebuchet MS"/>
              </a:rPr>
              <a:t>Necessidades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sz="1400" dirty="0" smtClean="0">
              <a:solidFill>
                <a:srgbClr val="000000"/>
              </a:solidFill>
              <a:latin typeface="Trebuchet MS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rebuchet MS"/>
              </a:rPr>
              <a:t>Solução</a:t>
            </a: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de </a:t>
            </a:r>
            <a:r>
              <a:rPr lang="en-US" sz="1400" dirty="0" err="1" smtClean="0">
                <a:solidFill>
                  <a:srgbClr val="000000"/>
                </a:solidFill>
                <a:latin typeface="Trebuchet MS"/>
              </a:rPr>
              <a:t>captura</a:t>
            </a: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e </a:t>
            </a:r>
            <a:r>
              <a:rPr lang="en-US" sz="1400" dirty="0" err="1" smtClean="0">
                <a:solidFill>
                  <a:srgbClr val="000000"/>
                </a:solidFill>
                <a:latin typeface="Trebuchet MS"/>
              </a:rPr>
              <a:t>reconhecimento</a:t>
            </a: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Trebuchet MS"/>
              </a:rPr>
              <a:t>automático</a:t>
            </a: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de dados </a:t>
            </a:r>
            <a:r>
              <a:rPr lang="en-US" sz="1400" dirty="0" err="1" smtClean="0">
                <a:solidFill>
                  <a:srgbClr val="000000"/>
                </a:solidFill>
                <a:latin typeface="Trebuchet MS"/>
              </a:rPr>
              <a:t>biométricos</a:t>
            </a:r>
            <a:r>
              <a:rPr lang="en-US" sz="1400" dirty="0" smtClean="0">
                <a:solidFill>
                  <a:srgbClr val="000000"/>
                </a:solidFill>
                <a:latin typeface="Trebuchet MS"/>
              </a:rPr>
              <a:t> (AFIS);</a:t>
            </a:r>
            <a:endParaRPr lang="pt-BR" sz="1400" dirty="0" smtClean="0">
              <a:solidFill>
                <a:srgbClr val="000000"/>
              </a:solidFill>
              <a:latin typeface="Trebuchet MS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400" dirty="0" smtClean="0">
                <a:solidFill>
                  <a:srgbClr val="000000"/>
                </a:solidFill>
                <a:latin typeface="Trebuchet MS"/>
              </a:rPr>
              <a:t> Atualização para integração com o RIC;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400" dirty="0" smtClean="0">
                <a:solidFill>
                  <a:srgbClr val="000000"/>
                </a:solidFill>
                <a:latin typeface="Tahoma" pitchFamily="34" charset="0"/>
              </a:rPr>
              <a:t> Otimização dos serviços prestados pelo Departamento de Identificação do IPC;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400" dirty="0" smtClean="0">
                <a:solidFill>
                  <a:srgbClr val="000000"/>
                </a:solidFill>
                <a:latin typeface="Tahoma" pitchFamily="34" charset="0"/>
              </a:rPr>
              <a:t> Evolução tecnológica.</a:t>
            </a:r>
            <a:endParaRPr lang="pt-BR" sz="16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A 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solução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 smtClean="0">
                <a:latin typeface="+mj-lt"/>
                <a:ea typeface="+mj-ea"/>
                <a:cs typeface="+mj-cs"/>
              </a:rPr>
              <a:t>atual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Software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adquirido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Multibiometria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: impressões digitais e face;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Possibilidade de pesquisa de 160.000 impressões digitais e faces por segundo com um único PC Servidor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expansível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(Cluster de servidores);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Suporte aos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padrões internacionais 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para troca de dados entre polícias;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Banco de dados virtualmente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ilimitado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ü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Solução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modular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Cadastro completo do indivíduo com fotografia, impressões digitais e assinatura digitalizadas;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Impressão do documento de identidade;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Impressão de ficha de prontuário civil;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Validação de dados evitando fraudes;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Possibilidade de integração com outros</a:t>
            </a:r>
          </a:p>
          <a:p>
            <a:pPr lvl="0">
              <a:lnSpc>
                <a:spcPct val="150000"/>
              </a:lnSpc>
              <a:buSzPct val="120000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sistemas, incluindo </a:t>
            </a:r>
            <a:r>
              <a:rPr lang="pt-BR" sz="1600" b="1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RIC</a:t>
            </a: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Picture 6" descr="Biometric IDs and Credential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212976"/>
            <a:ext cx="3240360" cy="210853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0"/>
          <p:cNvGrpSpPr/>
          <p:nvPr/>
        </p:nvGrpSpPr>
        <p:grpSpPr>
          <a:xfrm>
            <a:off x="0" y="6000768"/>
            <a:ext cx="9144000" cy="857232"/>
            <a:chOff x="0" y="6000768"/>
            <a:chExt cx="9144000" cy="857232"/>
          </a:xfrm>
        </p:grpSpPr>
        <p:sp>
          <p:nvSpPr>
            <p:cNvPr id="12" name="Retângulo 11"/>
            <p:cNvSpPr/>
            <p:nvPr/>
          </p:nvSpPr>
          <p:spPr>
            <a:xfrm>
              <a:off x="0" y="6000768"/>
              <a:ext cx="9144000" cy="857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pic>
          <p:nvPicPr>
            <p:cNvPr id="13" name="Imagem 12" descr="LOGOMARCA_PARAIBA UNIDA PELA PAZ_Portal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32" y="6042121"/>
              <a:ext cx="979690" cy="754668"/>
            </a:xfrm>
            <a:prstGeom prst="rect">
              <a:avLst/>
            </a:prstGeom>
          </p:spPr>
        </p:pic>
        <p:pic>
          <p:nvPicPr>
            <p:cNvPr id="14" name="Picture 4" descr="http://t0.gstatic.com/images?q=tbn:ANd9GcR6mHNSLNtHoiYuhhbQPGu4Qq6eM0lJtisoqgXPUD8eYJLTUk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46766" y="6123233"/>
              <a:ext cx="612323" cy="641799"/>
            </a:xfrm>
            <a:prstGeom prst="rect">
              <a:avLst/>
            </a:prstGeom>
            <a:noFill/>
          </p:spPr>
        </p:pic>
        <p:pic>
          <p:nvPicPr>
            <p:cNvPr id="15" name="Picture 2" descr="D:\SEDS\ip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0039" y="6123233"/>
              <a:ext cx="572555" cy="673556"/>
            </a:xfrm>
            <a:prstGeom prst="rect">
              <a:avLst/>
            </a:prstGeom>
            <a:noFill/>
          </p:spPr>
        </p:pic>
        <p:pic>
          <p:nvPicPr>
            <p:cNvPr id="16" name="Imagem 15" descr="logo_nova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0760" y="6072206"/>
              <a:ext cx="582375" cy="714380"/>
            </a:xfrm>
            <a:prstGeom prst="rect">
              <a:avLst/>
            </a:prstGeom>
          </p:spPr>
        </p:pic>
        <p:pic>
          <p:nvPicPr>
            <p:cNvPr id="17" name="Imagem 16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6143668"/>
              <a:ext cx="642918" cy="6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Заголовок 12"/>
          <p:cNvSpPr txBox="1">
            <a:spLocks/>
          </p:cNvSpPr>
          <p:nvPr/>
        </p:nvSpPr>
        <p:spPr>
          <a:xfrm>
            <a:off x="251520" y="332656"/>
            <a:ext cx="871296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atual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identificação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civil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51520" y="980728"/>
            <a:ext cx="8568952" cy="468052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n-US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980728"/>
            <a:ext cx="842493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Módulo </a:t>
            </a:r>
            <a:r>
              <a:rPr kumimoji="0" lang="pt-BR" sz="2000" b="1" i="0" u="none" strike="noStrike" kern="1200" cap="none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Times New Roman" pitchFamily="18" charset="0"/>
              </a:rPr>
              <a:t>Doc</a:t>
            </a:r>
            <a:endParaRPr kumimoji="0" lang="en-US" sz="2000" i="0" u="none" strike="noStrike" kern="1200" cap="none" normalizeH="0" baseline="0" noProof="0" dirty="0">
              <a:ln>
                <a:noFill/>
              </a:ln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23528" y="177281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Coleta de dados biométricos em postos espalhados pelo Estado;</a:t>
            </a:r>
          </a:p>
          <a:p>
            <a:pPr lvl="0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Gerenciamento completo do processo de emissão (da solicitação até a entrega):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Lotes de emissão;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Controle de qualidade;</a:t>
            </a:r>
          </a:p>
          <a:p>
            <a:pPr lvl="1">
              <a:lnSpc>
                <a:spcPct val="150000"/>
              </a:lnSpc>
              <a:buSzPct val="120000"/>
              <a:buFont typeface="Wingdings" pitchFamily="2" charset="2"/>
              <a:buChar char="§"/>
              <a:defRPr/>
            </a:pPr>
            <a:r>
              <a:rPr lang="pt-BR" sz="1600" dirty="0" smtClean="0">
                <a:solidFill>
                  <a:srgbClr val="000000"/>
                </a:solidFill>
                <a:latin typeface="Trebuchet MS"/>
                <a:cs typeface="Times New Roman" pitchFamily="18" charset="0"/>
              </a:rPr>
              <a:t> Impressão centralizada.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12976"/>
            <a:ext cx="3954996" cy="2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1216</Words>
  <Application>Microsoft Office PowerPoint</Application>
  <PresentationFormat>Apresentação na tela (4:3)</PresentationFormat>
  <Paragraphs>170</Paragraphs>
  <Slides>39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Tema do Office</vt:lpstr>
      <vt:lpstr>Visio</vt:lpstr>
      <vt:lpstr>Sistema de Identificação Civil e Criminal na Paraíba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Vinícius</dc:creator>
  <cp:lastModifiedBy>Pedro</cp:lastModifiedBy>
  <cp:revision>124</cp:revision>
  <dcterms:created xsi:type="dcterms:W3CDTF">2011-08-16T14:24:00Z</dcterms:created>
  <dcterms:modified xsi:type="dcterms:W3CDTF">2013-10-15T17:44:58Z</dcterms:modified>
</cp:coreProperties>
</file>