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130" r:id="rId2"/>
    <p:sldId id="1150" r:id="rId3"/>
    <p:sldId id="1151" r:id="rId4"/>
    <p:sldId id="1152" r:id="rId5"/>
    <p:sldId id="1153" r:id="rId6"/>
    <p:sldId id="1154" r:id="rId7"/>
    <p:sldId id="1155" r:id="rId8"/>
    <p:sldId id="1131" r:id="rId9"/>
    <p:sldId id="1132" r:id="rId10"/>
    <p:sldId id="1082" r:id="rId11"/>
    <p:sldId id="1134" r:id="rId12"/>
    <p:sldId id="1135" r:id="rId13"/>
    <p:sldId id="1149" r:id="rId14"/>
    <p:sldId id="1056" r:id="rId15"/>
    <p:sldId id="1147" r:id="rId16"/>
    <p:sldId id="1141" r:id="rId17"/>
    <p:sldId id="1085" r:id="rId18"/>
    <p:sldId id="1086" r:id="rId19"/>
    <p:sldId id="1156" r:id="rId20"/>
    <p:sldId id="1087" r:id="rId21"/>
    <p:sldId id="1144" r:id="rId22"/>
    <p:sldId id="1093" r:id="rId23"/>
  </p:sldIdLst>
  <p:sldSz cx="9144000" cy="6858000" type="screen4x3"/>
  <p:notesSz cx="6769100" cy="9906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ernandammo" initials="f" lastIdx="26" clrIdx="0"/>
  <p:cmAuthor id="1" name="Luiz Felipe de Souza Elicker" initials="LFdSE" lastIdx="2" clrIdx="1"/>
  <p:cmAuthor id="2" name="Aline Magalhaes Soares" initials="AMS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19D9A"/>
    <a:srgbClr val="FF0000"/>
    <a:srgbClr val="2880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Estilo com Tema 2 - Ênfase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Estilo Médio 1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édio 3 - Ênfase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 autoAdjust="0"/>
    <p:restoredTop sz="94671" autoAdjust="0"/>
  </p:normalViewPr>
  <p:slideViewPr>
    <p:cSldViewPr>
      <p:cViewPr>
        <p:scale>
          <a:sx n="77" d="100"/>
          <a:sy n="77" d="100"/>
        </p:scale>
        <p:origin x="-1644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Documents\FDC\Jovens%20Negros\Dados%20apresenta&#231;&#227;o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AppData\Local\Temp\A113151200_181_15_10.csv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Documents\FDC\Jovens%20Negros\Apoio\Dados\Dados%20apresenta&#231;&#227;o%202.csv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Documents\FDC\Jovens%20Negros\Dados%20apresenta&#231;&#227;o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fernandammo\Documents\FDC\Jovens%20Negros\Apoio\Dados\Dados%20apresenta&#231;&#227;o%202.csv" TargetMode="External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/>
            </a:pPr>
            <a:r>
              <a:rPr lang="pt-BR" sz="1600" dirty="0"/>
              <a:t>Taxas de homicídio (em 100 </a:t>
            </a:r>
            <a:r>
              <a:rPr lang="pt-BR" sz="1600" dirty="0" smtClean="0"/>
              <a:t>mil)</a:t>
            </a:r>
            <a:endParaRPr lang="pt-BR" sz="1600" dirty="0"/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Plan3!$A$2</c:f>
              <c:strCache>
                <c:ptCount val="1"/>
                <c:pt idx="0">
                  <c:v>Taxas de homicídio (em 100 mi) por faixa etária. Brasil, 2010. </c:v>
                </c:pt>
              </c:strCache>
            </c:strRef>
          </c:tx>
          <c:cat>
            <c:strRef>
              <c:f>Plan3!$B$1:$S$1</c:f>
              <c:strCache>
                <c:ptCount val="18"/>
                <c:pt idx="0">
                  <c:v>-1</c:v>
                </c:pt>
                <c:pt idx="1">
                  <c:v>1 a 4</c:v>
                </c:pt>
                <c:pt idx="2">
                  <c:v>5 a 9</c:v>
                </c:pt>
                <c:pt idx="3">
                  <c:v>10 a 14</c:v>
                </c:pt>
                <c:pt idx="4">
                  <c:v>15 a 19</c:v>
                </c:pt>
                <c:pt idx="5">
                  <c:v>20 a 24</c:v>
                </c:pt>
                <c:pt idx="6">
                  <c:v>25 a 29</c:v>
                </c:pt>
                <c:pt idx="7">
                  <c:v>30 a 34</c:v>
                </c:pt>
                <c:pt idx="8">
                  <c:v>35 a 39</c:v>
                </c:pt>
                <c:pt idx="9">
                  <c:v>40 a 44</c:v>
                </c:pt>
                <c:pt idx="10">
                  <c:v>45 a 49</c:v>
                </c:pt>
                <c:pt idx="11">
                  <c:v>50 a 54</c:v>
                </c:pt>
                <c:pt idx="12">
                  <c:v>55 a 59</c:v>
                </c:pt>
                <c:pt idx="13">
                  <c:v>60 a 64</c:v>
                </c:pt>
                <c:pt idx="14">
                  <c:v>65 a 69</c:v>
                </c:pt>
                <c:pt idx="15">
                  <c:v>70 a 74</c:v>
                </c:pt>
                <c:pt idx="16">
                  <c:v>75 a 79</c:v>
                </c:pt>
                <c:pt idx="17">
                  <c:v>80 e +</c:v>
                </c:pt>
              </c:strCache>
            </c:strRef>
          </c:cat>
          <c:val>
            <c:numRef>
              <c:f>Plan3!$B$2:$S$2</c:f>
              <c:numCache>
                <c:formatCode>General</c:formatCode>
                <c:ptCount val="18"/>
                <c:pt idx="0">
                  <c:v>2.6</c:v>
                </c:pt>
                <c:pt idx="1">
                  <c:v>0.9</c:v>
                </c:pt>
                <c:pt idx="2">
                  <c:v>0.70000000000000262</c:v>
                </c:pt>
                <c:pt idx="3">
                  <c:v>3.6</c:v>
                </c:pt>
                <c:pt idx="4">
                  <c:v>43.7</c:v>
                </c:pt>
                <c:pt idx="5">
                  <c:v>60.9</c:v>
                </c:pt>
                <c:pt idx="6">
                  <c:v>51.6</c:v>
                </c:pt>
                <c:pt idx="7">
                  <c:v>41.8</c:v>
                </c:pt>
                <c:pt idx="8">
                  <c:v>32.5</c:v>
                </c:pt>
                <c:pt idx="9">
                  <c:v>25.2</c:v>
                </c:pt>
                <c:pt idx="10">
                  <c:v>20.100000000000001</c:v>
                </c:pt>
                <c:pt idx="11">
                  <c:v>15.8</c:v>
                </c:pt>
                <c:pt idx="12">
                  <c:v>13.2</c:v>
                </c:pt>
                <c:pt idx="13">
                  <c:v>10.6</c:v>
                </c:pt>
                <c:pt idx="14">
                  <c:v>9</c:v>
                </c:pt>
                <c:pt idx="15">
                  <c:v>8.3000000000000007</c:v>
                </c:pt>
                <c:pt idx="16">
                  <c:v>8</c:v>
                </c:pt>
                <c:pt idx="17">
                  <c:v>8.3000000000000007</c:v>
                </c:pt>
              </c:numCache>
            </c:numRef>
          </c:val>
        </c:ser>
        <c:gapWidth val="75"/>
        <c:axId val="72260224"/>
        <c:axId val="72126848"/>
      </c:barChart>
      <c:catAx>
        <c:axId val="72260224"/>
        <c:scaling>
          <c:orientation val="maxMin"/>
        </c:scaling>
        <c:axPos val="l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72126848"/>
        <c:crosses val="autoZero"/>
        <c:auto val="1"/>
        <c:lblAlgn val="ctr"/>
        <c:lblOffset val="100"/>
      </c:catAx>
      <c:valAx>
        <c:axId val="72126848"/>
        <c:scaling>
          <c:orientation val="minMax"/>
        </c:scaling>
        <c:axPos val="t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722602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9974789994387778E-4"/>
          <c:y val="0.91242466215640861"/>
          <c:w val="0.7888365695807672"/>
          <c:h val="6.205725422934566E-2"/>
        </c:manualLayout>
      </c:layout>
      <c:txPr>
        <a:bodyPr/>
        <a:lstStyle/>
        <a:p>
          <a:pPr>
            <a:defRPr lang="en-US" sz="1400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3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600" b="1"/>
            </a:pPr>
            <a:r>
              <a:rPr lang="pt-BR" sz="1600" b="1"/>
              <a:t>Número de homicídios entre jovens de 15 a 29 anos  por cor/raça</a:t>
            </a:r>
          </a:p>
        </c:rich>
      </c:tx>
      <c:layout/>
    </c:title>
    <c:plotArea>
      <c:layout>
        <c:manualLayout>
          <c:layoutTarget val="inner"/>
          <c:xMode val="edge"/>
          <c:yMode val="edge"/>
          <c:x val="0.14503351439834797"/>
          <c:y val="0.11836942108520662"/>
          <c:w val="0.83585877858941138"/>
          <c:h val="0.63130284072256138"/>
        </c:manualLayout>
      </c:layout>
      <c:lineChart>
        <c:grouping val="standard"/>
        <c:ser>
          <c:idx val="0"/>
          <c:order val="0"/>
          <c:tx>
            <c:strRef>
              <c:f>'Dados apresentação 2'!$P$6</c:f>
              <c:strCache>
                <c:ptCount val="1"/>
                <c:pt idx="0">
                  <c:v>Jovens não negros (brancos, amarelos e indígenas)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761749431057081E-2"/>
                  <c:y val="3.4946221765209604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-3.0430217445532481E-2"/>
                  <c:y val="6.451610172038710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pt-BR"/>
              </a:p>
            </c:txPr>
            <c:showVal val="1"/>
          </c:dLbls>
          <c:cat>
            <c:strRef>
              <c:f>'Dados apresentação 2'!$L$7:$L$16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'Dados apresentação 2'!$P$7:$P$16</c:f>
              <c:numCache>
                <c:formatCode>General</c:formatCode>
                <c:ptCount val="10"/>
                <c:pt idx="0">
                  <c:v>9248</c:v>
                </c:pt>
                <c:pt idx="1">
                  <c:v>9509</c:v>
                </c:pt>
                <c:pt idx="2">
                  <c:v>9776</c:v>
                </c:pt>
                <c:pt idx="3">
                  <c:v>9842</c:v>
                </c:pt>
                <c:pt idx="4">
                  <c:v>8679</c:v>
                </c:pt>
                <c:pt idx="5">
                  <c:v>7797</c:v>
                </c:pt>
                <c:pt idx="6">
                  <c:v>7689</c:v>
                </c:pt>
                <c:pt idx="7">
                  <c:v>7010</c:v>
                </c:pt>
                <c:pt idx="8">
                  <c:v>7058</c:v>
                </c:pt>
                <c:pt idx="9">
                  <c:v>7065</c:v>
                </c:pt>
              </c:numCache>
            </c:numRef>
          </c:val>
        </c:ser>
        <c:ser>
          <c:idx val="1"/>
          <c:order val="1"/>
          <c:tx>
            <c:strRef>
              <c:f>'Dados apresentação 2'!$S$6</c:f>
              <c:strCache>
                <c:ptCount val="1"/>
                <c:pt idx="0">
                  <c:v>Jovens negros e pardos</c:v>
                </c:pt>
              </c:strCache>
            </c:strRef>
          </c:tx>
          <c:spPr>
            <a:ln>
              <a:solidFill>
                <a:srgbClr val="319D9A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5234988621141806E-2"/>
                  <c:y val="-4.8387287957293475E-2"/>
                </c:manualLayout>
              </c:layout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"/>
                  <c:y val="-4.3010734480258023E-2"/>
                </c:manualLayout>
              </c:layout>
              <c:showVal val="1"/>
            </c:dLbl>
            <c:txPr>
              <a:bodyPr/>
              <a:lstStyle/>
              <a:p>
                <a:pPr>
                  <a:defRPr lang="en-US" b="1"/>
                </a:pPr>
                <a:endParaRPr lang="pt-BR"/>
              </a:p>
            </c:txPr>
            <c:showVal val="1"/>
          </c:dLbls>
          <c:cat>
            <c:strRef>
              <c:f>'Dados apresentação 2'!$L$7:$L$16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'Dados apresentação 2'!$S$7:$S$16</c:f>
              <c:numCache>
                <c:formatCode>General</c:formatCode>
                <c:ptCount val="10"/>
                <c:pt idx="0">
                  <c:v>14055</c:v>
                </c:pt>
                <c:pt idx="1">
                  <c:v>14995</c:v>
                </c:pt>
                <c:pt idx="2">
                  <c:v>16083</c:v>
                </c:pt>
                <c:pt idx="3">
                  <c:v>16870</c:v>
                </c:pt>
                <c:pt idx="4">
                  <c:v>16658</c:v>
                </c:pt>
                <c:pt idx="5">
                  <c:v>16828</c:v>
                </c:pt>
                <c:pt idx="6">
                  <c:v>17434</c:v>
                </c:pt>
                <c:pt idx="7">
                  <c:v>17563</c:v>
                </c:pt>
                <c:pt idx="8">
                  <c:v>19012</c:v>
                </c:pt>
                <c:pt idx="9">
                  <c:v>19255</c:v>
                </c:pt>
              </c:numCache>
            </c:numRef>
          </c:val>
        </c:ser>
        <c:ser>
          <c:idx val="2"/>
          <c:order val="2"/>
          <c:tx>
            <c:strRef>
              <c:f>'Dados apresentação 2'!$T$6</c:f>
              <c:strCache>
                <c:ptCount val="1"/>
                <c:pt idx="0">
                  <c:v>Ignorado</c:v>
                </c:pt>
              </c:strCache>
            </c:strRef>
          </c:tx>
          <c:marker>
            <c:symbol val="none"/>
          </c:marker>
          <c:cat>
            <c:strRef>
              <c:f>'Dados apresentação 2'!$L$7:$L$16</c:f>
              <c:strCache>
                <c:ptCount val="1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</c:strCache>
            </c:strRef>
          </c:cat>
          <c:val>
            <c:numRef>
              <c:f>'Dados apresentação 2'!$T$7:$T$16</c:f>
              <c:numCache>
                <c:formatCode>General</c:formatCode>
                <c:ptCount val="10"/>
                <c:pt idx="0">
                  <c:v>1755</c:v>
                </c:pt>
                <c:pt idx="1">
                  <c:v>1794</c:v>
                </c:pt>
                <c:pt idx="2">
                  <c:v>1796</c:v>
                </c:pt>
                <c:pt idx="3">
                  <c:v>1782</c:v>
                </c:pt>
                <c:pt idx="4">
                  <c:v>1666</c:v>
                </c:pt>
                <c:pt idx="5">
                  <c:v>1706</c:v>
                </c:pt>
                <c:pt idx="6">
                  <c:v>1691</c:v>
                </c:pt>
                <c:pt idx="7">
                  <c:v>1529</c:v>
                </c:pt>
                <c:pt idx="8">
                  <c:v>1397</c:v>
                </c:pt>
                <c:pt idx="9">
                  <c:v>1481</c:v>
                </c:pt>
              </c:numCache>
            </c:numRef>
          </c:val>
        </c:ser>
        <c:marker val="1"/>
        <c:axId val="73081216"/>
        <c:axId val="73082752"/>
      </c:lineChart>
      <c:catAx>
        <c:axId val="7308121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73082752"/>
        <c:crosses val="autoZero"/>
        <c:auto val="1"/>
        <c:lblAlgn val="ctr"/>
        <c:lblOffset val="100"/>
      </c:catAx>
      <c:valAx>
        <c:axId val="73082752"/>
        <c:scaling>
          <c:orientation val="minMax"/>
          <c:max val="20000"/>
        </c:scaling>
        <c:axPos val="l"/>
        <c:majorGridlines/>
        <c:title>
          <c:layout/>
          <c:txPr>
            <a:bodyPr/>
            <a:lstStyle/>
            <a:p>
              <a:pPr>
                <a:defRPr lang="en-US" sz="1600" b="1"/>
              </a:pPr>
              <a:endParaRPr lang="pt-BR"/>
            </a:p>
          </c:txPr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n-US" sz="1200"/>
            </a:pPr>
            <a:endParaRPr lang="pt-BR"/>
          </a:p>
        </c:txPr>
        <c:crossAx val="73081216"/>
        <c:crosses val="autoZero"/>
        <c:crossBetween val="between"/>
      </c:valAx>
      <c:spPr>
        <a:noFill/>
      </c:spPr>
    </c:plotArea>
    <c:legend>
      <c:legendPos val="b"/>
      <c:layout>
        <c:manualLayout>
          <c:xMode val="edge"/>
          <c:yMode val="edge"/>
          <c:x val="3.350072067650858E-3"/>
          <c:y val="0.8783053487670438"/>
          <c:w val="0.9655066907065416"/>
          <c:h val="7.6681876199805307E-2"/>
        </c:manualLayout>
      </c:layout>
      <c:spPr>
        <a:noFill/>
      </c:spPr>
      <c:txPr>
        <a:bodyPr/>
        <a:lstStyle/>
        <a:p>
          <a:pPr>
            <a:defRPr lang="en-US" sz="1200"/>
          </a:pPr>
          <a:endParaRPr lang="pt-BR"/>
        </a:p>
      </c:txPr>
    </c:legend>
    <c:plotVisOnly val="1"/>
    <c:dispBlanksAs val="gap"/>
  </c:chart>
  <c:txPr>
    <a:bodyPr/>
    <a:lstStyle/>
    <a:p>
      <a:pPr>
        <a:defRPr sz="1800"/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400"/>
            </a:pPr>
            <a:r>
              <a:rPr lang="pt-BR" sz="1400" dirty="0"/>
              <a:t>Homicídios</a:t>
            </a:r>
            <a:r>
              <a:rPr lang="pt-BR" sz="1400" baseline="0" dirty="0"/>
              <a:t> por faixa etária, cor/raça</a:t>
            </a:r>
          </a:p>
          <a:p>
            <a:pPr>
              <a:defRPr lang="en-US" sz="1400"/>
            </a:pPr>
            <a:r>
              <a:rPr lang="pt-BR" sz="1400" baseline="0" dirty="0"/>
              <a:t> (2010 - Dados preliminares)</a:t>
            </a:r>
            <a:endParaRPr lang="pt-BR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strRef>
              <c:f>'2010'!$B$34</c:f>
              <c:strCache>
                <c:ptCount val="1"/>
                <c:pt idx="0">
                  <c:v>Pretos e Pardos</c:v>
                </c:pt>
              </c:strCache>
            </c:strRef>
          </c:tx>
          <c:spPr>
            <a:ln>
              <a:solidFill>
                <a:srgbClr val="319D9A"/>
              </a:solidFill>
            </a:ln>
          </c:spPr>
          <c:marker>
            <c:symbol val="none"/>
          </c:marker>
          <c:dLbls>
            <c:dLbl>
              <c:idx val="5"/>
              <c:layout/>
              <c:showVal val="1"/>
            </c:dLbl>
            <c:delete val="1"/>
          </c:dLbls>
          <c:cat>
            <c:strRef>
              <c:f>'2010'!$A$35:$A$52</c:f>
              <c:strCache>
                <c:ptCount val="18"/>
                <c:pt idx="0">
                  <c:v>Menos de 1 </c:v>
                </c:pt>
                <c:pt idx="1">
                  <c:v>1 a 4 </c:v>
                </c:pt>
                <c:pt idx="2">
                  <c:v>5 a 9 </c:v>
                </c:pt>
                <c:pt idx="3">
                  <c:v>10 a 14 </c:v>
                </c:pt>
                <c:pt idx="4">
                  <c:v>15 a 19 </c:v>
                </c:pt>
                <c:pt idx="5">
                  <c:v>20 a 24 </c:v>
                </c:pt>
                <c:pt idx="6">
                  <c:v>25 a 29 </c:v>
                </c:pt>
                <c:pt idx="7">
                  <c:v>30 a 34 </c:v>
                </c:pt>
                <c:pt idx="8">
                  <c:v>35 a 39 </c:v>
                </c:pt>
                <c:pt idx="9">
                  <c:v>40 a 44 </c:v>
                </c:pt>
                <c:pt idx="10">
                  <c:v>45 a 49 </c:v>
                </c:pt>
                <c:pt idx="11">
                  <c:v>50 a 54 </c:v>
                </c:pt>
                <c:pt idx="12">
                  <c:v>55 a 59 </c:v>
                </c:pt>
                <c:pt idx="13">
                  <c:v>60 a 64 </c:v>
                </c:pt>
                <c:pt idx="14">
                  <c:v>65 a 69 </c:v>
                </c:pt>
                <c:pt idx="15">
                  <c:v>70 a 74 </c:v>
                </c:pt>
                <c:pt idx="16">
                  <c:v>75 a 79 </c:v>
                </c:pt>
                <c:pt idx="17">
                  <c:v>Mais de 80 </c:v>
                </c:pt>
              </c:strCache>
            </c:strRef>
          </c:cat>
          <c:val>
            <c:numRef>
              <c:f>'2010'!$B$35:$B$52</c:f>
              <c:numCache>
                <c:formatCode>General</c:formatCode>
                <c:ptCount val="18"/>
                <c:pt idx="0">
                  <c:v>27</c:v>
                </c:pt>
                <c:pt idx="1">
                  <c:v>47</c:v>
                </c:pt>
                <c:pt idx="2">
                  <c:v>67</c:v>
                </c:pt>
                <c:pt idx="3">
                  <c:v>453</c:v>
                </c:pt>
                <c:pt idx="4">
                  <c:v>5351</c:v>
                </c:pt>
                <c:pt idx="5">
                  <c:v>7437</c:v>
                </c:pt>
                <c:pt idx="6">
                  <c:v>6165</c:v>
                </c:pt>
                <c:pt idx="7">
                  <c:v>4435</c:v>
                </c:pt>
                <c:pt idx="8">
                  <c:v>2925</c:v>
                </c:pt>
                <c:pt idx="9">
                  <c:v>2059</c:v>
                </c:pt>
                <c:pt idx="10">
                  <c:v>1406</c:v>
                </c:pt>
                <c:pt idx="11">
                  <c:v>897</c:v>
                </c:pt>
                <c:pt idx="12">
                  <c:v>636</c:v>
                </c:pt>
                <c:pt idx="13">
                  <c:v>366</c:v>
                </c:pt>
                <c:pt idx="14">
                  <c:v>220</c:v>
                </c:pt>
                <c:pt idx="15">
                  <c:v>166</c:v>
                </c:pt>
                <c:pt idx="16">
                  <c:v>108</c:v>
                </c:pt>
                <c:pt idx="17">
                  <c:v>113</c:v>
                </c:pt>
              </c:numCache>
            </c:numRef>
          </c:val>
        </c:ser>
        <c:ser>
          <c:idx val="1"/>
          <c:order val="1"/>
          <c:tx>
            <c:strRef>
              <c:f>'2010'!$C$34</c:f>
              <c:strCache>
                <c:ptCount val="1"/>
                <c:pt idx="0">
                  <c:v>Brancos e Amarelos</c:v>
                </c:pt>
              </c:strCache>
            </c:strRef>
          </c:tx>
          <c:marker>
            <c:symbol val="none"/>
          </c:marker>
          <c:dLbls>
            <c:dLbl>
              <c:idx val="5"/>
              <c:layout/>
              <c:showVal val="1"/>
            </c:dLbl>
            <c:delete val="1"/>
          </c:dLbls>
          <c:cat>
            <c:strRef>
              <c:f>'2010'!$A$35:$A$52</c:f>
              <c:strCache>
                <c:ptCount val="18"/>
                <c:pt idx="0">
                  <c:v>Menos de 1 </c:v>
                </c:pt>
                <c:pt idx="1">
                  <c:v>1 a 4 </c:v>
                </c:pt>
                <c:pt idx="2">
                  <c:v>5 a 9 </c:v>
                </c:pt>
                <c:pt idx="3">
                  <c:v>10 a 14 </c:v>
                </c:pt>
                <c:pt idx="4">
                  <c:v>15 a 19 </c:v>
                </c:pt>
                <c:pt idx="5">
                  <c:v>20 a 24 </c:v>
                </c:pt>
                <c:pt idx="6">
                  <c:v>25 a 29 </c:v>
                </c:pt>
                <c:pt idx="7">
                  <c:v>30 a 34 </c:v>
                </c:pt>
                <c:pt idx="8">
                  <c:v>35 a 39 </c:v>
                </c:pt>
                <c:pt idx="9">
                  <c:v>40 a 44 </c:v>
                </c:pt>
                <c:pt idx="10">
                  <c:v>45 a 49 </c:v>
                </c:pt>
                <c:pt idx="11">
                  <c:v>50 a 54 </c:v>
                </c:pt>
                <c:pt idx="12">
                  <c:v>55 a 59 </c:v>
                </c:pt>
                <c:pt idx="13">
                  <c:v>60 a 64 </c:v>
                </c:pt>
                <c:pt idx="14">
                  <c:v>65 a 69 </c:v>
                </c:pt>
                <c:pt idx="15">
                  <c:v>70 a 74 </c:v>
                </c:pt>
                <c:pt idx="16">
                  <c:v>75 a 79 </c:v>
                </c:pt>
                <c:pt idx="17">
                  <c:v>Mais de 80 </c:v>
                </c:pt>
              </c:strCache>
            </c:strRef>
          </c:cat>
          <c:val>
            <c:numRef>
              <c:f>'2010'!$C$35:$C$52</c:f>
              <c:numCache>
                <c:formatCode>General</c:formatCode>
                <c:ptCount val="18"/>
                <c:pt idx="0">
                  <c:v>36</c:v>
                </c:pt>
                <c:pt idx="1">
                  <c:v>40</c:v>
                </c:pt>
                <c:pt idx="2">
                  <c:v>29</c:v>
                </c:pt>
                <c:pt idx="3">
                  <c:v>131</c:v>
                </c:pt>
                <c:pt idx="4">
                  <c:v>1634</c:v>
                </c:pt>
                <c:pt idx="5">
                  <c:v>2483</c:v>
                </c:pt>
                <c:pt idx="6">
                  <c:v>2254</c:v>
                </c:pt>
                <c:pt idx="7">
                  <c:v>1813</c:v>
                </c:pt>
                <c:pt idx="8">
                  <c:v>1380</c:v>
                </c:pt>
                <c:pt idx="9">
                  <c:v>1053</c:v>
                </c:pt>
                <c:pt idx="10">
                  <c:v>853</c:v>
                </c:pt>
                <c:pt idx="11">
                  <c:v>632</c:v>
                </c:pt>
                <c:pt idx="12">
                  <c:v>412</c:v>
                </c:pt>
                <c:pt idx="13">
                  <c:v>294</c:v>
                </c:pt>
                <c:pt idx="14">
                  <c:v>187</c:v>
                </c:pt>
                <c:pt idx="15">
                  <c:v>129</c:v>
                </c:pt>
                <c:pt idx="16">
                  <c:v>82</c:v>
                </c:pt>
                <c:pt idx="17">
                  <c:v>118</c:v>
                </c:pt>
              </c:numCache>
            </c:numRef>
          </c:val>
        </c:ser>
        <c:marker val="1"/>
        <c:axId val="74964992"/>
        <c:axId val="74966528"/>
      </c:lineChart>
      <c:catAx>
        <c:axId val="749649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4966528"/>
        <c:crosses val="autoZero"/>
        <c:auto val="1"/>
        <c:lblAlgn val="ctr"/>
        <c:lblOffset val="100"/>
      </c:catAx>
      <c:valAx>
        <c:axId val="7496652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lang="en-US"/>
            </a:pPr>
            <a:endParaRPr lang="pt-BR"/>
          </a:p>
        </c:txPr>
        <c:crossAx val="74964992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400"/>
          </a:pPr>
          <a:endParaRPr lang="pt-BR"/>
        </a:p>
      </c:txPr>
    </c:legend>
    <c:plotVisOnly val="1"/>
    <c:dispBlanksAs val="gap"/>
  </c:chart>
  <c:spPr>
    <a:noFill/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lrMapOvr bg1="lt1" tx1="dk1" bg2="lt2" tx2="dk2" accent1="accent1" accent2="accent2" accent3="accent3" accent4="accent4" accent5="accent5" accent6="accent6" hlink="hlink" folHlink="folHlink"/>
  <c:chart>
    <c:title>
      <c:tx>
        <c:rich>
          <a:bodyPr anchor="t" anchorCtr="0"/>
          <a:lstStyle/>
          <a:p>
            <a:pPr>
              <a:defRPr lang="en-US" sz="1400"/>
            </a:pPr>
            <a:r>
              <a:rPr lang="pt-BR" sz="1400" dirty="0"/>
              <a:t>Homicídios entre jovens (15 a 29 anos) </a:t>
            </a:r>
            <a:endParaRPr lang="pt-BR" sz="1400" dirty="0" smtClean="0"/>
          </a:p>
          <a:p>
            <a:pPr>
              <a:defRPr lang="en-US" sz="1400"/>
            </a:pPr>
            <a:r>
              <a:rPr lang="pt-BR" sz="1400" dirty="0" smtClean="0"/>
              <a:t>por </a:t>
            </a:r>
            <a:r>
              <a:rPr lang="pt-BR" sz="1400" dirty="0"/>
              <a:t>escolaridade, cor/raça</a:t>
            </a:r>
            <a:r>
              <a:rPr lang="pt-BR" sz="1400" baseline="0" dirty="0"/>
              <a:t> </a:t>
            </a:r>
          </a:p>
          <a:p>
            <a:pPr>
              <a:defRPr lang="en-US" sz="1400"/>
            </a:pPr>
            <a:r>
              <a:rPr lang="pt-BR" sz="1400" baseline="0" dirty="0" smtClean="0"/>
              <a:t>2010</a:t>
            </a:r>
            <a:r>
              <a:rPr lang="pt-BR" sz="1400" baseline="0" dirty="0"/>
              <a:t>. Dados </a:t>
            </a:r>
            <a:r>
              <a:rPr lang="pt-BR" sz="1400" baseline="0" dirty="0" smtClean="0"/>
              <a:t>preliminares</a:t>
            </a:r>
            <a:endParaRPr lang="pt-BR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'2010 - escolaridade'!$C$22</c:f>
              <c:strCache>
                <c:ptCount val="1"/>
                <c:pt idx="0">
                  <c:v>Brancos e Amarelos</c:v>
                </c:pt>
              </c:strCache>
            </c:strRef>
          </c:tx>
          <c:spPr>
            <a:solidFill>
              <a:srgbClr val="F79646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strRef>
              <c:f>'2010 - escolaridade'!$A$23:$A$27</c:f>
              <c:strCache>
                <c:ptCount val="5"/>
                <c:pt idx="0">
                  <c:v>Nenhuma</c:v>
                </c:pt>
                <c:pt idx="1">
                  <c:v>1 a 3 anos</c:v>
                </c:pt>
                <c:pt idx="2">
                  <c:v>4 a 7 anos</c:v>
                </c:pt>
                <c:pt idx="3">
                  <c:v>8 a 11 anos</c:v>
                </c:pt>
                <c:pt idx="4">
                  <c:v>12 anos e mais</c:v>
                </c:pt>
              </c:strCache>
            </c:strRef>
          </c:cat>
          <c:val>
            <c:numRef>
              <c:f>'2010 - escolaridade'!$C$23:$C$27</c:f>
              <c:numCache>
                <c:formatCode>General</c:formatCode>
                <c:ptCount val="5"/>
                <c:pt idx="0">
                  <c:v>55</c:v>
                </c:pt>
                <c:pt idx="1">
                  <c:v>613</c:v>
                </c:pt>
                <c:pt idx="2">
                  <c:v>2394</c:v>
                </c:pt>
                <c:pt idx="3">
                  <c:v>1457</c:v>
                </c:pt>
                <c:pt idx="4">
                  <c:v>257</c:v>
                </c:pt>
              </c:numCache>
            </c:numRef>
          </c:val>
        </c:ser>
        <c:ser>
          <c:idx val="1"/>
          <c:order val="1"/>
          <c:tx>
            <c:strRef>
              <c:f>'2010 - escolaridade'!$B$22</c:f>
              <c:strCache>
                <c:ptCount val="1"/>
                <c:pt idx="0">
                  <c:v>Pretos e Pardos</c:v>
                </c:pt>
              </c:strCache>
            </c:strRef>
          </c:tx>
          <c:spPr>
            <a:solidFill>
              <a:srgbClr val="319D9A"/>
            </a:solidFill>
          </c:spPr>
          <c:dLbls>
            <c:txPr>
              <a:bodyPr/>
              <a:lstStyle/>
              <a:p>
                <a:pPr>
                  <a:defRPr lang="en-US"/>
                </a:pPr>
                <a:endParaRPr lang="pt-BR"/>
              </a:p>
            </c:txPr>
            <c:showVal val="1"/>
          </c:dLbls>
          <c:cat>
            <c:strRef>
              <c:f>'2010 - escolaridade'!$A$23:$A$27</c:f>
              <c:strCache>
                <c:ptCount val="5"/>
                <c:pt idx="0">
                  <c:v>Nenhuma</c:v>
                </c:pt>
                <c:pt idx="1">
                  <c:v>1 a 3 anos</c:v>
                </c:pt>
                <c:pt idx="2">
                  <c:v>4 a 7 anos</c:v>
                </c:pt>
                <c:pt idx="3">
                  <c:v>8 a 11 anos</c:v>
                </c:pt>
                <c:pt idx="4">
                  <c:v>12 anos e mais</c:v>
                </c:pt>
              </c:strCache>
            </c:strRef>
          </c:cat>
          <c:val>
            <c:numRef>
              <c:f>'2010 - escolaridade'!$B$23:$B$27</c:f>
              <c:numCache>
                <c:formatCode>General</c:formatCode>
                <c:ptCount val="5"/>
                <c:pt idx="0">
                  <c:v>382</c:v>
                </c:pt>
                <c:pt idx="1">
                  <c:v>2936</c:v>
                </c:pt>
                <c:pt idx="2">
                  <c:v>7304</c:v>
                </c:pt>
                <c:pt idx="3">
                  <c:v>2879</c:v>
                </c:pt>
                <c:pt idx="4">
                  <c:v>372</c:v>
                </c:pt>
              </c:numCache>
            </c:numRef>
          </c:val>
        </c:ser>
        <c:gapWidth val="75"/>
        <c:overlap val="-25"/>
        <c:axId val="75524736"/>
        <c:axId val="75555200"/>
      </c:barChart>
      <c:catAx>
        <c:axId val="75524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5555200"/>
        <c:crosses val="autoZero"/>
        <c:auto val="1"/>
        <c:lblAlgn val="ctr"/>
        <c:lblOffset val="100"/>
      </c:catAx>
      <c:valAx>
        <c:axId val="7555520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55247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lang="en-US" sz="1400"/>
          </a:pPr>
          <a:endParaRPr lang="pt-BR"/>
        </a:p>
      </c:txPr>
    </c:legend>
    <c:plotVisOnly val="1"/>
    <c:dispBlanksAs val="gap"/>
  </c:chart>
  <c:spPr>
    <a:noFill/>
  </c:sp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8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lang="en-US" sz="1800"/>
            </a:pPr>
            <a:r>
              <a:rPr lang="pt-BR" sz="1600" dirty="0"/>
              <a:t>Taxas de homicídios entre brancos e negros por UF (2010)</a:t>
            </a:r>
          </a:p>
        </c:rich>
      </c:tx>
    </c:title>
    <c:plotArea>
      <c:layout>
        <c:manualLayout>
          <c:layoutTarget val="inner"/>
          <c:xMode val="edge"/>
          <c:yMode val="edge"/>
          <c:x val="4.0702757002694392E-2"/>
          <c:y val="0.23413388012337671"/>
          <c:w val="0.94202091486875994"/>
          <c:h val="0.63712436348222812"/>
        </c:manualLayout>
      </c:layout>
      <c:barChart>
        <c:barDir val="col"/>
        <c:grouping val="clustered"/>
        <c:ser>
          <c:idx val="0"/>
          <c:order val="0"/>
          <c:tx>
            <c:strRef>
              <c:f>'2010 - Taxas negros e brancos'!$B$1</c:f>
              <c:strCache>
                <c:ptCount val="1"/>
                <c:pt idx="0">
                  <c:v>Brancos</c:v>
                </c:pt>
              </c:strCache>
            </c:strRef>
          </c:tx>
          <c:spPr>
            <a:solidFill>
              <a:srgbClr val="9BBB59"/>
            </a:solidFill>
          </c:spPr>
          <c:cat>
            <c:strRef>
              <c:f>'2010 - Taxas negros e brancos'!$A$2:$A$33</c:f>
              <c:strCache>
                <c:ptCount val="28"/>
                <c:pt idx="0">
                  <c:v>AL</c:v>
                </c:pt>
                <c:pt idx="1">
                  <c:v>ES</c:v>
                </c:pt>
                <c:pt idx="2">
                  <c:v>PB</c:v>
                </c:pt>
                <c:pt idx="3">
                  <c:v>PA</c:v>
                </c:pt>
                <c:pt idx="4">
                  <c:v>DF</c:v>
                </c:pt>
                <c:pt idx="5">
                  <c:v>PE</c:v>
                </c:pt>
                <c:pt idx="6">
                  <c:v>AP</c:v>
                </c:pt>
                <c:pt idx="7">
                  <c:v>BA</c:v>
                </c:pt>
                <c:pt idx="8">
                  <c:v>GO</c:v>
                </c:pt>
                <c:pt idx="9">
                  <c:v>SE</c:v>
                </c:pt>
                <c:pt idx="10">
                  <c:v>RO</c:v>
                </c:pt>
                <c:pt idx="11">
                  <c:v>MT</c:v>
                </c:pt>
                <c:pt idx="12">
                  <c:v>RJ</c:v>
                </c:pt>
                <c:pt idx="13">
                  <c:v>AM</c:v>
                </c:pt>
                <c:pt idx="14">
                  <c:v>Brasil</c:v>
                </c:pt>
                <c:pt idx="15">
                  <c:v>MS</c:v>
                </c:pt>
                <c:pt idx="16">
                  <c:v>RR</c:v>
                </c:pt>
                <c:pt idx="17">
                  <c:v>CE</c:v>
                </c:pt>
                <c:pt idx="18">
                  <c:v>RN</c:v>
                </c:pt>
                <c:pt idx="19">
                  <c:v>MA</c:v>
                </c:pt>
                <c:pt idx="20">
                  <c:v>TO</c:v>
                </c:pt>
                <c:pt idx="21">
                  <c:v>PR</c:v>
                </c:pt>
                <c:pt idx="22">
                  <c:v>MG</c:v>
                </c:pt>
                <c:pt idx="23">
                  <c:v>RS</c:v>
                </c:pt>
                <c:pt idx="24">
                  <c:v>SP</c:v>
                </c:pt>
                <c:pt idx="25">
                  <c:v>AC</c:v>
                </c:pt>
                <c:pt idx="26">
                  <c:v>SC</c:v>
                </c:pt>
                <c:pt idx="27">
                  <c:v>PI</c:v>
                </c:pt>
              </c:strCache>
            </c:strRef>
          </c:cat>
          <c:val>
            <c:numRef>
              <c:f>'2010 - Taxas negros e brancos'!$B$2:$B$33</c:f>
              <c:numCache>
                <c:formatCode>General</c:formatCode>
                <c:ptCount val="28"/>
                <c:pt idx="0">
                  <c:v>4.4000000000000004</c:v>
                </c:pt>
                <c:pt idx="1">
                  <c:v>17.100000000000001</c:v>
                </c:pt>
                <c:pt idx="2">
                  <c:v>3.3</c:v>
                </c:pt>
                <c:pt idx="3">
                  <c:v>15.7</c:v>
                </c:pt>
                <c:pt idx="4">
                  <c:v>10.3</c:v>
                </c:pt>
                <c:pt idx="5">
                  <c:v>7.4</c:v>
                </c:pt>
                <c:pt idx="6">
                  <c:v>15.6</c:v>
                </c:pt>
                <c:pt idx="7">
                  <c:v>10.8</c:v>
                </c:pt>
                <c:pt idx="8">
                  <c:v>14.3</c:v>
                </c:pt>
                <c:pt idx="9">
                  <c:v>9.9</c:v>
                </c:pt>
                <c:pt idx="10">
                  <c:v>25.6</c:v>
                </c:pt>
                <c:pt idx="11">
                  <c:v>20.9</c:v>
                </c:pt>
                <c:pt idx="12">
                  <c:v>17.7</c:v>
                </c:pt>
                <c:pt idx="13">
                  <c:v>9.1</c:v>
                </c:pt>
                <c:pt idx="14">
                  <c:v>15</c:v>
                </c:pt>
                <c:pt idx="15">
                  <c:v>18.600000000000001</c:v>
                </c:pt>
                <c:pt idx="16">
                  <c:v>8.5</c:v>
                </c:pt>
                <c:pt idx="17">
                  <c:v>10.200000000000001</c:v>
                </c:pt>
                <c:pt idx="18">
                  <c:v>8.2000000000000011</c:v>
                </c:pt>
                <c:pt idx="19">
                  <c:v>9.5</c:v>
                </c:pt>
                <c:pt idx="20">
                  <c:v>10.4</c:v>
                </c:pt>
                <c:pt idx="21">
                  <c:v>39</c:v>
                </c:pt>
                <c:pt idx="22">
                  <c:v>10.200000000000001</c:v>
                </c:pt>
                <c:pt idx="23">
                  <c:v>18</c:v>
                </c:pt>
                <c:pt idx="24">
                  <c:v>12.4</c:v>
                </c:pt>
                <c:pt idx="25">
                  <c:v>12.6</c:v>
                </c:pt>
                <c:pt idx="26">
                  <c:v>12.5</c:v>
                </c:pt>
                <c:pt idx="27">
                  <c:v>7.2</c:v>
                </c:pt>
              </c:numCache>
            </c:numRef>
          </c:val>
        </c:ser>
        <c:ser>
          <c:idx val="1"/>
          <c:order val="1"/>
          <c:tx>
            <c:strRef>
              <c:f>'2010 - Taxas negros e brancos'!$C$1</c:f>
              <c:strCache>
                <c:ptCount val="1"/>
                <c:pt idx="0">
                  <c:v>Negros</c:v>
                </c:pt>
              </c:strCache>
            </c:strRef>
          </c:tx>
          <c:spPr>
            <a:solidFill>
              <a:srgbClr val="319D9A"/>
            </a:solidFill>
          </c:spPr>
          <c:cat>
            <c:strRef>
              <c:f>'2010 - Taxas negros e brancos'!$A$2:$A$33</c:f>
              <c:strCache>
                <c:ptCount val="28"/>
                <c:pt idx="0">
                  <c:v>AL</c:v>
                </c:pt>
                <c:pt idx="1">
                  <c:v>ES</c:v>
                </c:pt>
                <c:pt idx="2">
                  <c:v>PB</c:v>
                </c:pt>
                <c:pt idx="3">
                  <c:v>PA</c:v>
                </c:pt>
                <c:pt idx="4">
                  <c:v>DF</c:v>
                </c:pt>
                <c:pt idx="5">
                  <c:v>PE</c:v>
                </c:pt>
                <c:pt idx="6">
                  <c:v>AP</c:v>
                </c:pt>
                <c:pt idx="7">
                  <c:v>BA</c:v>
                </c:pt>
                <c:pt idx="8">
                  <c:v>GO</c:v>
                </c:pt>
                <c:pt idx="9">
                  <c:v>SE</c:v>
                </c:pt>
                <c:pt idx="10">
                  <c:v>RO</c:v>
                </c:pt>
                <c:pt idx="11">
                  <c:v>MT</c:v>
                </c:pt>
                <c:pt idx="12">
                  <c:v>RJ</c:v>
                </c:pt>
                <c:pt idx="13">
                  <c:v>AM</c:v>
                </c:pt>
                <c:pt idx="14">
                  <c:v>Brasil</c:v>
                </c:pt>
                <c:pt idx="15">
                  <c:v>MS</c:v>
                </c:pt>
                <c:pt idx="16">
                  <c:v>RR</c:v>
                </c:pt>
                <c:pt idx="17">
                  <c:v>CE</c:v>
                </c:pt>
                <c:pt idx="18">
                  <c:v>RN</c:v>
                </c:pt>
                <c:pt idx="19">
                  <c:v>MA</c:v>
                </c:pt>
                <c:pt idx="20">
                  <c:v>TO</c:v>
                </c:pt>
                <c:pt idx="21">
                  <c:v>PR</c:v>
                </c:pt>
                <c:pt idx="22">
                  <c:v>MG</c:v>
                </c:pt>
                <c:pt idx="23">
                  <c:v>RS</c:v>
                </c:pt>
                <c:pt idx="24">
                  <c:v>SP</c:v>
                </c:pt>
                <c:pt idx="25">
                  <c:v>AC</c:v>
                </c:pt>
                <c:pt idx="26">
                  <c:v>SC</c:v>
                </c:pt>
                <c:pt idx="27">
                  <c:v>PI</c:v>
                </c:pt>
              </c:strCache>
            </c:strRef>
          </c:cat>
          <c:val>
            <c:numRef>
              <c:f>'2010 - Taxas negros e brancos'!$C$2:$C$33</c:f>
              <c:numCache>
                <c:formatCode>General</c:formatCode>
                <c:ptCount val="28"/>
                <c:pt idx="0">
                  <c:v>84.9</c:v>
                </c:pt>
                <c:pt idx="1">
                  <c:v>63.2</c:v>
                </c:pt>
                <c:pt idx="2">
                  <c:v>58.8</c:v>
                </c:pt>
                <c:pt idx="3">
                  <c:v>57.5</c:v>
                </c:pt>
                <c:pt idx="4">
                  <c:v>55.5</c:v>
                </c:pt>
                <c:pt idx="5">
                  <c:v>54.2</c:v>
                </c:pt>
                <c:pt idx="6">
                  <c:v>43.4</c:v>
                </c:pt>
                <c:pt idx="7">
                  <c:v>42.2</c:v>
                </c:pt>
                <c:pt idx="8">
                  <c:v>41.9</c:v>
                </c:pt>
                <c:pt idx="9">
                  <c:v>41.2</c:v>
                </c:pt>
                <c:pt idx="10">
                  <c:v>40</c:v>
                </c:pt>
                <c:pt idx="11">
                  <c:v>39.700000000000003</c:v>
                </c:pt>
                <c:pt idx="12">
                  <c:v>37.6</c:v>
                </c:pt>
                <c:pt idx="13">
                  <c:v>36.800000000000004</c:v>
                </c:pt>
                <c:pt idx="14">
                  <c:v>35.9</c:v>
                </c:pt>
                <c:pt idx="15">
                  <c:v>33.4</c:v>
                </c:pt>
                <c:pt idx="16">
                  <c:v>33.300000000000004</c:v>
                </c:pt>
                <c:pt idx="17">
                  <c:v>29.7</c:v>
                </c:pt>
                <c:pt idx="18">
                  <c:v>29.7</c:v>
                </c:pt>
                <c:pt idx="19">
                  <c:v>28.1</c:v>
                </c:pt>
                <c:pt idx="20">
                  <c:v>26.7</c:v>
                </c:pt>
                <c:pt idx="21">
                  <c:v>25</c:v>
                </c:pt>
                <c:pt idx="22">
                  <c:v>23.4</c:v>
                </c:pt>
                <c:pt idx="23">
                  <c:v>22</c:v>
                </c:pt>
                <c:pt idx="24">
                  <c:v>18.3</c:v>
                </c:pt>
                <c:pt idx="25">
                  <c:v>17.5</c:v>
                </c:pt>
                <c:pt idx="26">
                  <c:v>17</c:v>
                </c:pt>
                <c:pt idx="27">
                  <c:v>14.8</c:v>
                </c:pt>
              </c:numCache>
            </c:numRef>
          </c:val>
        </c:ser>
        <c:axId val="75604736"/>
        <c:axId val="75606272"/>
      </c:barChart>
      <c:catAx>
        <c:axId val="756047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en-US" sz="1400"/>
            </a:pPr>
            <a:endParaRPr lang="pt-BR"/>
          </a:p>
        </c:txPr>
        <c:crossAx val="75606272"/>
        <c:crosses val="autoZero"/>
        <c:auto val="1"/>
        <c:lblAlgn val="ctr"/>
        <c:lblOffset val="100"/>
      </c:catAx>
      <c:valAx>
        <c:axId val="7560627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en-US"/>
            </a:pPr>
            <a:endParaRPr lang="pt-BR"/>
          </a:p>
        </c:txPr>
        <c:crossAx val="75604736"/>
        <c:crosses val="autoZero"/>
        <c:crossBetween val="between"/>
      </c:valAx>
    </c:plotArea>
    <c:legend>
      <c:legendPos val="t"/>
      <c:txPr>
        <a:bodyPr/>
        <a:lstStyle/>
        <a:p>
          <a:pPr>
            <a:defRPr lang="en-US" sz="1400"/>
          </a:pPr>
          <a:endParaRPr lang="pt-BR"/>
        </a:p>
      </c:txPr>
    </c:legend>
    <c:plotVisOnly val="1"/>
    <c:dispBlanksAs val="gap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33505" y="0"/>
            <a:ext cx="2934014" cy="495855"/>
          </a:xfrm>
          <a:prstGeom prst="rect">
            <a:avLst/>
          </a:prstGeom>
        </p:spPr>
        <p:txBody>
          <a:bodyPr vert="horz" lIns="91166" tIns="45583" rIns="91166" bIns="45583" rtlCol="0"/>
          <a:lstStyle>
            <a:lvl1pPr algn="r">
              <a:defRPr sz="1200"/>
            </a:lvl1pPr>
          </a:lstStyle>
          <a:p>
            <a:fld id="{324709F4-69C1-4DFA-92F0-74366F34B4FC}" type="datetimeFigureOut">
              <a:rPr lang="pt-BR" smtClean="0"/>
              <a:pPr/>
              <a:t>27/11/2013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33505" y="9408562"/>
            <a:ext cx="2934014" cy="495854"/>
          </a:xfrm>
          <a:prstGeom prst="rect">
            <a:avLst/>
          </a:prstGeom>
        </p:spPr>
        <p:txBody>
          <a:bodyPr vert="horz" lIns="91166" tIns="45583" rIns="91166" bIns="45583" rtlCol="0" anchor="b"/>
          <a:lstStyle>
            <a:lvl1pPr algn="r">
              <a:defRPr sz="1200"/>
            </a:lvl1pPr>
          </a:lstStyle>
          <a:p>
            <a:fld id="{608DF5D1-6002-4DA5-9F48-C18DC59DF5B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8764461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5300"/>
          </a:xfrm>
          <a:prstGeom prst="rect">
            <a:avLst/>
          </a:prstGeom>
        </p:spPr>
        <p:txBody>
          <a:bodyPr vert="horz" wrap="square" lIns="91221" tIns="45609" rIns="91221" bIns="456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33813" y="0"/>
            <a:ext cx="2933700" cy="495300"/>
          </a:xfrm>
          <a:prstGeom prst="rect">
            <a:avLst/>
          </a:prstGeom>
        </p:spPr>
        <p:txBody>
          <a:bodyPr vert="horz" wrap="square" lIns="91221" tIns="45609" rIns="91221" bIns="456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F7549132-8860-4EBD-8A70-01B330EB3A96}" type="datetime1">
              <a:rPr lang="pt-BR"/>
              <a:pPr>
                <a:defRPr/>
              </a:pPr>
              <a:t>27/11/2013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80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221" tIns="45609" rIns="91221" bIns="45609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7864" y="4705350"/>
            <a:ext cx="5413375" cy="4457700"/>
          </a:xfrm>
          <a:prstGeom prst="rect">
            <a:avLst/>
          </a:prstGeom>
        </p:spPr>
        <p:txBody>
          <a:bodyPr vert="horz" wrap="square" lIns="91221" tIns="45609" rIns="91221" bIns="4560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33700" cy="495300"/>
          </a:xfrm>
          <a:prstGeom prst="rect">
            <a:avLst/>
          </a:prstGeom>
        </p:spPr>
        <p:txBody>
          <a:bodyPr vert="horz" wrap="square" lIns="91221" tIns="45609" rIns="91221" bIns="456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33813" y="9409113"/>
            <a:ext cx="2933700" cy="495300"/>
          </a:xfrm>
          <a:prstGeom prst="rect">
            <a:avLst/>
          </a:prstGeom>
        </p:spPr>
        <p:txBody>
          <a:bodyPr vert="horz" wrap="square" lIns="91221" tIns="45609" rIns="91221" bIns="456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5" charset="0"/>
              </a:defRPr>
            </a:lvl1pPr>
          </a:lstStyle>
          <a:p>
            <a:pPr>
              <a:defRPr/>
            </a:pPr>
            <a:fld id="{C0E5FE1C-06B7-4EA4-91C6-428E3BA87AD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813630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4" name="Conector reto 43"/>
          <p:cNvCxnSpPr/>
          <p:nvPr userDrawn="1"/>
        </p:nvCxnSpPr>
        <p:spPr>
          <a:xfrm>
            <a:off x="347013" y="6381328"/>
            <a:ext cx="84263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Imagem 4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09" y="6498181"/>
            <a:ext cx="864096" cy="241516"/>
          </a:xfrm>
          <a:prstGeom prst="rect">
            <a:avLst/>
          </a:prstGeom>
        </p:spPr>
      </p:pic>
      <p:sp>
        <p:nvSpPr>
          <p:cNvPr id="46" name="CaixaDeTexto 45"/>
          <p:cNvSpPr txBox="1"/>
          <p:nvPr userDrawn="1"/>
        </p:nvSpPr>
        <p:spPr>
          <a:xfrm>
            <a:off x="4355976" y="6453336"/>
            <a:ext cx="415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Plano de Prevenção à Violência Contra a Juventude Negra  |</a:t>
            </a:r>
          </a:p>
        </p:txBody>
      </p:sp>
      <p:pic>
        <p:nvPicPr>
          <p:cNvPr id="47" name="Imagem 4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" y="6498181"/>
            <a:ext cx="864096" cy="241516"/>
          </a:xfrm>
          <a:prstGeom prst="rect">
            <a:avLst/>
          </a:prstGeom>
        </p:spPr>
      </p:pic>
      <p:pic>
        <p:nvPicPr>
          <p:cNvPr id="48" name="Imagem 4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05" y="6498181"/>
            <a:ext cx="864096" cy="241516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01" y="6498181"/>
            <a:ext cx="864096" cy="241516"/>
          </a:xfrm>
          <a:prstGeom prst="rect">
            <a:avLst/>
          </a:prstGeom>
        </p:spPr>
      </p:pic>
      <p:sp>
        <p:nvSpPr>
          <p:cNvPr id="50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E55978E6-60FE-4A21-9E9D-32D8B41FCF7A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38" name="Retângulo 37"/>
          <p:cNvSpPr/>
          <p:nvPr userDrawn="1"/>
        </p:nvSpPr>
        <p:spPr>
          <a:xfrm>
            <a:off x="-12270" y="0"/>
            <a:ext cx="3131840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9" name="Retângulo 38"/>
          <p:cNvSpPr/>
          <p:nvPr userDrawn="1"/>
        </p:nvSpPr>
        <p:spPr>
          <a:xfrm>
            <a:off x="6041959" y="0"/>
            <a:ext cx="313184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0" name="Retângulo 39"/>
          <p:cNvSpPr/>
          <p:nvPr userDrawn="1"/>
        </p:nvSpPr>
        <p:spPr>
          <a:xfrm>
            <a:off x="3014844" y="0"/>
            <a:ext cx="3131840" cy="188640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9824856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E63FEEC-B347-42D7-9B5D-CE4913253F64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="" xmlns:p14="http://schemas.microsoft.com/office/powerpoint/2010/main" val="2759414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1D013D3E-E68F-4336-B7C1-22CD2BC463F3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tângulo 37"/>
          <p:cNvSpPr/>
          <p:nvPr userDrawn="1"/>
        </p:nvSpPr>
        <p:spPr>
          <a:xfrm>
            <a:off x="-11827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0" name="Conector reto 29"/>
          <p:cNvCxnSpPr/>
          <p:nvPr userDrawn="1"/>
        </p:nvCxnSpPr>
        <p:spPr>
          <a:xfrm>
            <a:off x="347013" y="6381328"/>
            <a:ext cx="842632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Imagem 3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109" y="6498181"/>
            <a:ext cx="864096" cy="241516"/>
          </a:xfrm>
          <a:prstGeom prst="rect">
            <a:avLst/>
          </a:prstGeom>
        </p:spPr>
      </p:pic>
      <p:sp>
        <p:nvSpPr>
          <p:cNvPr id="32" name="CaixaDeTexto 31"/>
          <p:cNvSpPr txBox="1"/>
          <p:nvPr userDrawn="1"/>
        </p:nvSpPr>
        <p:spPr>
          <a:xfrm>
            <a:off x="4355976" y="6453336"/>
            <a:ext cx="4152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1" i="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Arial" charset="0"/>
              </a:rPr>
              <a:t>Plano de Prevenção à Violência Contra a Juventude Negra  |</a:t>
            </a:r>
          </a:p>
        </p:txBody>
      </p:sp>
      <p:pic>
        <p:nvPicPr>
          <p:cNvPr id="33" name="Imagem 3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63" y="6498181"/>
            <a:ext cx="864096" cy="241516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205" y="6498181"/>
            <a:ext cx="864096" cy="241516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01" y="6498181"/>
            <a:ext cx="864096" cy="241516"/>
          </a:xfrm>
          <a:prstGeom prst="rect">
            <a:avLst/>
          </a:prstGeom>
        </p:spPr>
      </p:pic>
      <p:sp>
        <p:nvSpPr>
          <p:cNvPr id="63" name="Espaço Reservado para Número de Slide 3"/>
          <p:cNvSpPr>
            <a:spLocks noGrp="1"/>
          </p:cNvSpPr>
          <p:nvPr>
            <p:ph type="sldNum" sz="quarter" idx="4"/>
          </p:nvPr>
        </p:nvSpPr>
        <p:spPr>
          <a:xfrm>
            <a:off x="8415064" y="6453336"/>
            <a:ext cx="477416" cy="288032"/>
          </a:xfrm>
          <a:prstGeom prst="rect">
            <a:avLst/>
          </a:prstGeom>
        </p:spPr>
        <p:txBody>
          <a:bodyPr/>
          <a:lstStyle>
            <a:lvl1pPr algn="ctr"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defRPr>
            </a:lvl1pPr>
          </a:lstStyle>
          <a:p>
            <a:fld id="{9E63FEEC-B347-42D7-9B5D-CE4913253F64}" type="slidenum">
              <a:rPr lang="pt-BR" smtClean="0"/>
              <a:pPr/>
              <a:t>‹nº›</a:t>
            </a:fld>
            <a:endParaRPr lang="pt-BR" dirty="0"/>
          </a:p>
        </p:txBody>
      </p:sp>
      <p:sp>
        <p:nvSpPr>
          <p:cNvPr id="64" name="Retângulo 63"/>
          <p:cNvSpPr/>
          <p:nvPr userDrawn="1"/>
        </p:nvSpPr>
        <p:spPr>
          <a:xfrm>
            <a:off x="-12270" y="0"/>
            <a:ext cx="3131840" cy="18864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5" name="Retângulo 64"/>
          <p:cNvSpPr/>
          <p:nvPr userDrawn="1"/>
        </p:nvSpPr>
        <p:spPr>
          <a:xfrm>
            <a:off x="6041959" y="0"/>
            <a:ext cx="3131840" cy="1886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6" name="Retângulo 65"/>
          <p:cNvSpPr/>
          <p:nvPr userDrawn="1"/>
        </p:nvSpPr>
        <p:spPr>
          <a:xfrm>
            <a:off x="3014844" y="0"/>
            <a:ext cx="3131840" cy="188640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9" r:id="rId1"/>
    <p:sldLayoutId id="2147485400" r:id="rId2"/>
    <p:sldLayoutId id="21474854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5" charset="-128"/>
          <a:cs typeface="ＭＳ Ｐゴシック" pitchFamily="-10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05" charset="-128"/>
          <a:cs typeface="ＭＳ Ｐゴシック" pitchFamily="-10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105" charset="-128"/>
          <a:cs typeface="ＭＳ Ｐゴシック" pitchFamily="-10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105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f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002" y="5027845"/>
            <a:ext cx="1760078" cy="56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943" y="1138033"/>
            <a:ext cx="3314106" cy="1858919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-1476672" y="3501008"/>
            <a:ext cx="1171708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PLANO DE PREVENÇÃO À VIOLÊNCIA CONTRA A</a:t>
            </a:r>
          </a:p>
          <a:p>
            <a:pPr algn="ctr"/>
            <a:r>
              <a:rPr lang="pt-BR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JUVENTUDE NEGRA</a:t>
            </a:r>
          </a:p>
          <a:p>
            <a:pPr algn="ctr"/>
            <a:endParaRPr lang="pt-BR" sz="4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351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0" y="1772816"/>
            <a:ext cx="9144000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-35496" y="1988840"/>
            <a:ext cx="9216008" cy="19442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643488"/>
            <a:ext cx="8229600" cy="481256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 Plano Juventude Viva conta com ações de onze ministérios</a:t>
            </a:r>
            <a:endParaRPr lang="pt-BR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323528" y="4233282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Saúde, Educação,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Direitos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Humanos, Esporte, Cultura</a:t>
            </a:r>
          </a:p>
          <a:p>
            <a:pPr lvl="0" algn="ctr"/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Justiça, Trabalho </a:t>
            </a:r>
            <a:r>
              <a:rPr lang="pt-BR" sz="20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Emprego, MDS, SPM</a:t>
            </a:r>
            <a:endParaRPr lang="pt-BR" sz="2000" b="1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-12098" y="2471977"/>
            <a:ext cx="9156097" cy="1226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sz="2800" b="1" dirty="0" smtClean="0">
                <a:solidFill>
                  <a:schemeClr val="bg1"/>
                </a:solidFill>
              </a:rPr>
              <a:t>COORDENAÇÃO NACIONAL</a:t>
            </a:r>
          </a:p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Secretaria-Geral  (SNJ)</a:t>
            </a:r>
          </a:p>
          <a:p>
            <a:pPr lvl="0" algn="ctr" defTabSz="755650">
              <a:lnSpc>
                <a:spcPct val="90000"/>
              </a:lnSpc>
              <a:spcAft>
                <a:spcPct val="35000"/>
              </a:spcAft>
            </a:pPr>
            <a:r>
              <a:rPr lang="pt-BR" b="1" dirty="0" smtClean="0">
                <a:solidFill>
                  <a:schemeClr val="bg1"/>
                </a:solidFill>
              </a:rPr>
              <a:t>SEPPIR</a:t>
            </a:r>
            <a:endParaRPr 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476673"/>
            <a:ext cx="8229600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  <a:t>Eixos </a:t>
            </a:r>
            <a:endParaRPr lang="pt-BR" sz="40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05" charset="-128"/>
              <a:cs typeface="Tahoma" pitchFamily="-105" charset="0"/>
            </a:endParaRP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23528" y="1340768"/>
            <a:ext cx="8496944" cy="4752529"/>
            <a:chOff x="182814" y="1020090"/>
            <a:chExt cx="8778370" cy="4915615"/>
          </a:xfrm>
        </p:grpSpPr>
        <p:sp>
          <p:nvSpPr>
            <p:cNvPr id="5" name="Forma livre 4"/>
            <p:cNvSpPr/>
            <p:nvPr/>
          </p:nvSpPr>
          <p:spPr>
            <a:xfrm>
              <a:off x="182814" y="1020090"/>
              <a:ext cx="1985848" cy="793836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t-BR" sz="1400" b="1" dirty="0" smtClean="0"/>
                <a:t>DESCONSTRUÇÃO</a:t>
              </a:r>
            </a:p>
            <a:p>
              <a:pPr algn="ctr" defTabSz="711200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pt-BR" sz="1400" b="1" dirty="0" smtClean="0"/>
                <a:t>DA CULTURA DE VIOLÊNCIA</a:t>
              </a:r>
              <a:endParaRPr lang="pt-BR" sz="1400" b="1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182814" y="1813925"/>
              <a:ext cx="1985848" cy="4099964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/>
                <a:t>Sensibilizar a opinião pública sobre banalização da violência e valorização da vida de jovens negros, por meio da promoção de </a:t>
              </a:r>
              <a:r>
                <a:rPr lang="pt-BR" sz="1200" dirty="0" smtClean="0"/>
                <a:t>direitos e de novos valores;</a:t>
              </a:r>
              <a:endParaRPr lang="pt-BR" sz="1200" dirty="0"/>
            </a:p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endParaRPr lang="pt-BR" sz="1200" dirty="0" smtClean="0"/>
            </a:p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Mobilizar </a:t>
              </a:r>
              <a:r>
                <a:rPr lang="pt-BR" sz="1200" dirty="0"/>
                <a:t>atores sociais para promoção dos direitos </a:t>
              </a:r>
              <a:r>
                <a:rPr lang="pt-BR" sz="1200" dirty="0" smtClean="0"/>
                <a:t>da juventude, defesa da vida do jovem negro, gerando um amplo debate na sociedade.</a:t>
              </a:r>
              <a:endParaRPr lang="pt-BR" sz="1200" dirty="0"/>
            </a:p>
            <a:p>
              <a:pPr marL="0" lvl="1" algn="ctr" defTabSz="711200">
                <a:lnSpc>
                  <a:spcPct val="150000"/>
                </a:lnSpc>
                <a:spcAft>
                  <a:spcPts val="0"/>
                </a:spcAft>
                <a:defRPr/>
              </a:pPr>
              <a:endParaRPr lang="pt-BR" sz="1200" dirty="0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446459" y="1020090"/>
              <a:ext cx="1985848" cy="793836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smtClean="0"/>
                <a:t>INCLUSÃO, OPORTUNIDADES E GARANTIA DE DIREITOS</a:t>
              </a:r>
              <a:endParaRPr lang="pt-BR" sz="1400" b="1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446459" y="1813926"/>
              <a:ext cx="1985848" cy="4121779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lnRef>
            <a:fillRef idx="1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Destinar </a:t>
              </a:r>
              <a:r>
                <a:rPr lang="pt-BR" sz="1200" dirty="0"/>
                <a:t>de programas e ações específicas para os jovens de 15 a 29 anos em situação de vulnerabilidade para fomentar trajetórias de inclusão e autonomia;</a:t>
              </a:r>
            </a:p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endParaRPr lang="pt-BR" sz="1200" dirty="0" smtClean="0"/>
            </a:p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Criar </a:t>
              </a:r>
              <a:r>
                <a:rPr lang="pt-BR" sz="1200" dirty="0"/>
                <a:t>oportunidades de atuação dos jovens em ações de transformação da cultura de violência e reconhecimento da importância social da juventude</a:t>
              </a: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711690" y="1020090"/>
              <a:ext cx="1985849" cy="793836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3121013"/>
                <a:satOff val="-3893"/>
                <a:lumOff val="915"/>
                <a:alphaOff val="0"/>
              </a:schemeClr>
            </a:lnRef>
            <a:fillRef idx="1">
              <a:schemeClr val="accent2">
                <a:hueOff val="3121013"/>
                <a:satOff val="-3893"/>
                <a:lumOff val="915"/>
                <a:alphaOff val="0"/>
              </a:schemeClr>
            </a:fillRef>
            <a:effectRef idx="1">
              <a:schemeClr val="accent2">
                <a:hueOff val="3121013"/>
                <a:satOff val="-3893"/>
                <a:lumOff val="915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smtClean="0"/>
                <a:t>TRANSFORMAÇÃO DE TERRITÓRIOS</a:t>
              </a:r>
              <a:endParaRPr lang="pt-BR" sz="1400" b="1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4711690" y="1813925"/>
              <a:ext cx="1985849" cy="3139401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lnRef>
            <a:fillRef idx="1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3350547"/>
                <a:satOff val="-2919"/>
                <a:lumOff val="-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Atuar </a:t>
              </a:r>
              <a:r>
                <a:rPr lang="pt-BR" sz="1200" dirty="0"/>
                <a:t>sobre os territórios </a:t>
              </a:r>
              <a:r>
                <a:rPr lang="pt-BR" sz="1200" dirty="0" smtClean="0"/>
                <a:t>com mais altos índices de homicídio </a:t>
              </a:r>
              <a:r>
                <a:rPr lang="pt-BR" sz="1200" dirty="0"/>
                <a:t>dos municípios, por meio da ampliação dos espaços de </a:t>
              </a:r>
              <a:r>
                <a:rPr lang="pt-BR" sz="1200" dirty="0" smtClean="0"/>
                <a:t>convivência, e da </a:t>
              </a:r>
              <a:r>
                <a:rPr lang="pt-BR" sz="1200" dirty="0"/>
                <a:t>oferta de </a:t>
              </a:r>
              <a:r>
                <a:rPr lang="pt-BR" sz="1200" dirty="0" smtClean="0"/>
                <a:t>serviços públicos e equipamentos para atividades de cultura, esporte e lazer.</a:t>
              </a:r>
              <a:endParaRPr lang="pt-BR" sz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975335" y="1020090"/>
              <a:ext cx="1985849" cy="793836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9D9A"/>
            </a:solidFill>
            <a:ln>
              <a:noFill/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smtClean="0"/>
                <a:t>APERFEIÇOAMENTO INSTITUCIONAL</a:t>
              </a:r>
              <a:endParaRPr lang="pt-BR" sz="1400" b="1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975335" y="1813926"/>
              <a:ext cx="1985849" cy="4121779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Enfrentar o </a:t>
              </a:r>
              <a:r>
                <a:rPr lang="pt-BR" sz="1200" dirty="0"/>
                <a:t>racismo nas instituições que se relacionam com os jovens, como a escola, o sistema de saúde, a polícia, o sistema penitenciário  e o sistema de justiça;</a:t>
              </a:r>
            </a:p>
            <a:p>
              <a:pPr marL="0" lvl="1" defTabSz="711200">
                <a:lnSpc>
                  <a:spcPct val="150000"/>
                </a:lnSpc>
                <a:spcAft>
                  <a:spcPts val="0"/>
                </a:spcAft>
                <a:defRPr/>
              </a:pPr>
              <a:r>
                <a:rPr lang="pt-BR" sz="1200" dirty="0" smtClean="0"/>
                <a:t>Contribuir para reversão </a:t>
              </a:r>
              <a:r>
                <a:rPr lang="pt-BR" sz="1200" dirty="0"/>
                <a:t>do alto grau de letalidade policial por meio </a:t>
              </a:r>
              <a:r>
                <a:rPr lang="pt-BR" sz="1200" dirty="0" smtClean="0"/>
                <a:t>de  formação, fortalecimento do controle externo e redução da impunidade.</a:t>
              </a:r>
              <a:endParaRPr lang="pt-BR" sz="12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45055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285728"/>
            <a:ext cx="8229600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Ações implementadas em Alagoas – 2012 e 2013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4643438" y="833862"/>
            <a:ext cx="4071967" cy="5452658"/>
            <a:chOff x="2370338" y="1020090"/>
            <a:chExt cx="2061970" cy="5157701"/>
          </a:xfrm>
        </p:grpSpPr>
        <p:sp>
          <p:nvSpPr>
            <p:cNvPr id="7" name="Forma livre 6"/>
            <p:cNvSpPr/>
            <p:nvPr/>
          </p:nvSpPr>
          <p:spPr>
            <a:xfrm>
              <a:off x="2370338" y="1020090"/>
              <a:ext cx="2061969" cy="832989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hueOff val="1560506"/>
                <a:satOff val="-1946"/>
                <a:lumOff val="458"/>
                <a:alphaOff val="0"/>
              </a:schemeClr>
            </a:lnRef>
            <a:fillRef idx="1">
              <a:schemeClr val="accent2">
                <a:hueOff val="1560506"/>
                <a:satOff val="-1946"/>
                <a:lumOff val="458"/>
                <a:alphaOff val="0"/>
              </a:schemeClr>
            </a:fillRef>
            <a:effectRef idx="1">
              <a:schemeClr val="accent2">
                <a:hueOff val="1560506"/>
                <a:satOff val="-1946"/>
                <a:lumOff val="458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smtClean="0"/>
                <a:t>INCLUSÃO, OPORTUNIDADES E GARANTIA DE DIREITOS</a:t>
              </a:r>
              <a:endParaRPr lang="pt-BR" sz="1400" b="1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370338" y="1853079"/>
              <a:ext cx="2061970" cy="4324712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lnRef>
            <a:fillRef idx="1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1675274"/>
                <a:satOff val="-1459"/>
                <a:lumOff val="-2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algn="ctr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solidFill>
                    <a:srgbClr val="C00000"/>
                  </a:solidFill>
                </a:rPr>
                <a:t>4 MINISTÉRIOS ENVOLVIDOS</a:t>
              </a:r>
            </a:p>
            <a:p>
              <a:pPr marL="0" lvl="1" algn="ctr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solidFill>
                    <a:srgbClr val="C00000"/>
                  </a:solidFill>
                </a:rPr>
                <a:t>6 PROGRAMAS VINCULADOS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pt-BR" sz="1200" b="1" dirty="0" smtClean="0"/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MS</a:t>
              </a:r>
              <a:r>
                <a:rPr lang="pt-BR" sz="1200" dirty="0" smtClean="0"/>
                <a:t>: Projeto Vivajovem.com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MJ</a:t>
              </a:r>
              <a:r>
                <a:rPr lang="pt-BR" sz="1200" dirty="0" smtClean="0"/>
                <a:t>: PROTEJO e Mulheres da Paz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MEC</a:t>
              </a:r>
              <a:r>
                <a:rPr lang="pt-BR" sz="1200" dirty="0" smtClean="0"/>
                <a:t>: Projovem Urbano e PRONATEC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MTE</a:t>
              </a:r>
              <a:r>
                <a:rPr lang="pt-BR" sz="1200" dirty="0" smtClean="0"/>
                <a:t>: Programa de Desenvolvimento Regional Territorial Sustentável e Economia Solidária 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dirty="0" smtClean="0"/>
                <a:t> 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pt-BR" sz="1200" dirty="0" smtClean="0"/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pt-BR" sz="1200" dirty="0"/>
            </a:p>
          </p:txBody>
        </p:sp>
      </p:grpSp>
      <p:sp>
        <p:nvSpPr>
          <p:cNvPr id="13" name="Forma livre 12"/>
          <p:cNvSpPr/>
          <p:nvPr/>
        </p:nvSpPr>
        <p:spPr bwMode="auto">
          <a:xfrm>
            <a:off x="357158" y="833862"/>
            <a:ext cx="4071965" cy="880626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2">
              <a:hueOff val="3121013"/>
              <a:satOff val="-3893"/>
              <a:lumOff val="915"/>
              <a:alphaOff val="0"/>
            </a:schemeClr>
          </a:lnRef>
          <a:fillRef idx="1">
            <a:schemeClr val="accent2">
              <a:hueOff val="3121013"/>
              <a:satOff val="-3893"/>
              <a:lumOff val="915"/>
              <a:alphaOff val="0"/>
            </a:schemeClr>
          </a:fillRef>
          <a:effectRef idx="1">
            <a:schemeClr val="accent2">
              <a:hueOff val="3121013"/>
              <a:satOff val="-3893"/>
              <a:lumOff val="915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/>
              <a:t>TRANSFORMAÇÃO DE TERRITÓRIOS</a:t>
            </a:r>
            <a:endParaRPr lang="pt-BR" sz="1400" b="1" dirty="0"/>
          </a:p>
        </p:txBody>
      </p:sp>
      <p:sp>
        <p:nvSpPr>
          <p:cNvPr id="14" name="Forma livre 13"/>
          <p:cNvSpPr/>
          <p:nvPr/>
        </p:nvSpPr>
        <p:spPr bwMode="auto">
          <a:xfrm>
            <a:off x="357159" y="1714488"/>
            <a:ext cx="4071965" cy="4572032"/>
          </a:xfrm>
          <a:custGeom>
            <a:avLst/>
            <a:gdLst>
              <a:gd name="connsiteX0" fmla="*/ 0 w 1986056"/>
              <a:gd name="connsiteY0" fmla="*/ 0 h 4559214"/>
              <a:gd name="connsiteX1" fmla="*/ 1986056 w 1986056"/>
              <a:gd name="connsiteY1" fmla="*/ 0 h 4559214"/>
              <a:gd name="connsiteX2" fmla="*/ 1986056 w 1986056"/>
              <a:gd name="connsiteY2" fmla="*/ 4559214 h 4559214"/>
              <a:gd name="connsiteX3" fmla="*/ 0 w 1986056"/>
              <a:gd name="connsiteY3" fmla="*/ 4559214 h 4559214"/>
              <a:gd name="connsiteX4" fmla="*/ 0 w 1986056"/>
              <a:gd name="connsiteY4" fmla="*/ 0 h 45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4559214">
                <a:moveTo>
                  <a:pt x="0" y="0"/>
                </a:moveTo>
                <a:lnTo>
                  <a:pt x="1986056" y="0"/>
                </a:lnTo>
                <a:lnTo>
                  <a:pt x="1986056" y="4559214"/>
                </a:lnTo>
                <a:lnTo>
                  <a:pt x="0" y="45592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lnRef>
          <a:fillRef idx="1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fillRef>
          <a:effectRef idx="0"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113792" bIns="128016" spcCol="1270"/>
          <a:lstStyle/>
          <a:p>
            <a:pPr marL="0" lvl="1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C00000"/>
                </a:solidFill>
              </a:rPr>
              <a:t>4 MINISTÉRIOS E 1 SECRETARIA NACIONAL ENVOLVIDOS</a:t>
            </a:r>
          </a:p>
          <a:p>
            <a:pPr marL="228600" lvl="1" indent="-228600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C00000"/>
                </a:solidFill>
              </a:rPr>
              <a:t>12 PROGRAMAS VINCULADOS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MS</a:t>
            </a:r>
            <a:r>
              <a:rPr lang="pt-BR" sz="1200" dirty="0" smtClean="0"/>
              <a:t>:  Núcleo de Prevenção de Violências e Promoção da Saúde (NPVPS); Academias de Saúde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MEC </a:t>
            </a:r>
            <a:r>
              <a:rPr lang="pt-BR" sz="1200" dirty="0" smtClean="0"/>
              <a:t>: Programa Mais Educação; Programa Escola Aberta; Programa Ensino Médio Inovador (</a:t>
            </a:r>
            <a:r>
              <a:rPr lang="pt-BR" sz="1200" dirty="0" err="1" smtClean="0"/>
              <a:t>ProEMI</a:t>
            </a:r>
            <a:r>
              <a:rPr lang="pt-BR" sz="1200" dirty="0" smtClean="0"/>
              <a:t>)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MEC/</a:t>
            </a:r>
            <a:r>
              <a:rPr lang="pt-BR" sz="1200" b="1" dirty="0" err="1" smtClean="0"/>
              <a:t>Minc</a:t>
            </a:r>
            <a:r>
              <a:rPr lang="pt-BR" sz="1200" dirty="0" smtClean="0"/>
              <a:t>: Mais Cultura nas Escolas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MEC/MS</a:t>
            </a:r>
            <a:r>
              <a:rPr lang="pt-BR" sz="1200" dirty="0" smtClean="0"/>
              <a:t>: Programa Saúde na Escola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err="1" smtClean="0"/>
              <a:t>MinC</a:t>
            </a:r>
            <a:r>
              <a:rPr lang="pt-BR" sz="1200" dirty="0" smtClean="0"/>
              <a:t>: </a:t>
            </a:r>
            <a:r>
              <a:rPr lang="pt-BR" sz="1200" dirty="0" err="1" smtClean="0"/>
              <a:t>CEUs</a:t>
            </a:r>
            <a:r>
              <a:rPr lang="pt-BR" sz="1200" dirty="0" smtClean="0"/>
              <a:t> das Artes; Pontos de Cultura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SNJ/SG</a:t>
            </a:r>
            <a:r>
              <a:rPr lang="pt-BR" sz="1200" dirty="0" smtClean="0"/>
              <a:t>: Estação da Juventude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ME: </a:t>
            </a:r>
            <a:r>
              <a:rPr lang="pt-BR" sz="1200" dirty="0" smtClean="0"/>
              <a:t>Projeto Esporte e Lazer na Cidade (PELC); Programa Segundo Tempo na Escola; Programa Segundo Tempo Navegar</a:t>
            </a:r>
          </a:p>
        </p:txBody>
      </p:sp>
    </p:spTree>
    <p:extLst>
      <p:ext uri="{BB962C8B-B14F-4D97-AF65-F5344CB8AC3E}">
        <p14:creationId xmlns="" xmlns:p14="http://schemas.microsoft.com/office/powerpoint/2010/main" val="4344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285728"/>
            <a:ext cx="8229600" cy="5040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0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Ações implementadas em Alagoas – 2012 e 2013</a:t>
            </a:r>
          </a:p>
        </p:txBody>
      </p:sp>
      <p:grpSp>
        <p:nvGrpSpPr>
          <p:cNvPr id="2" name="Grupo 3"/>
          <p:cNvGrpSpPr>
            <a:grpSpLocks/>
          </p:cNvGrpSpPr>
          <p:nvPr/>
        </p:nvGrpSpPr>
        <p:grpSpPr bwMode="auto">
          <a:xfrm>
            <a:off x="394966" y="833862"/>
            <a:ext cx="4748539" cy="5452658"/>
            <a:chOff x="6631760" y="1020090"/>
            <a:chExt cx="2384277" cy="5157701"/>
          </a:xfrm>
        </p:grpSpPr>
        <p:sp>
          <p:nvSpPr>
            <p:cNvPr id="11" name="Forma livre 10"/>
            <p:cNvSpPr/>
            <p:nvPr/>
          </p:nvSpPr>
          <p:spPr>
            <a:xfrm>
              <a:off x="6631760" y="1020090"/>
              <a:ext cx="2384277" cy="832989"/>
            </a:xfrm>
            <a:custGeom>
              <a:avLst/>
              <a:gdLst>
                <a:gd name="connsiteX0" fmla="*/ 0 w 1986056"/>
                <a:gd name="connsiteY0" fmla="*/ 0 h 794422"/>
                <a:gd name="connsiteX1" fmla="*/ 1986056 w 1986056"/>
                <a:gd name="connsiteY1" fmla="*/ 0 h 794422"/>
                <a:gd name="connsiteX2" fmla="*/ 1986056 w 1986056"/>
                <a:gd name="connsiteY2" fmla="*/ 794422 h 794422"/>
                <a:gd name="connsiteX3" fmla="*/ 0 w 1986056"/>
                <a:gd name="connsiteY3" fmla="*/ 794422 h 794422"/>
                <a:gd name="connsiteX4" fmla="*/ 0 w 1986056"/>
                <a:gd name="connsiteY4" fmla="*/ 0 h 794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794422">
                  <a:moveTo>
                    <a:pt x="0" y="0"/>
                  </a:moveTo>
                  <a:lnTo>
                    <a:pt x="1986056" y="0"/>
                  </a:lnTo>
                  <a:lnTo>
                    <a:pt x="1986056" y="794422"/>
                  </a:lnTo>
                  <a:lnTo>
                    <a:pt x="0" y="7944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1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lIns="113792" tIns="65024" rIns="113792" bIns="65024" spcCol="1270" anchor="ctr"/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1400" b="1" dirty="0" smtClean="0"/>
                <a:t>APERFEIÇOAMENTO INSTITUCIONAL</a:t>
              </a:r>
              <a:endParaRPr lang="pt-BR" sz="1400" b="1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6631760" y="1853079"/>
              <a:ext cx="2384277" cy="4324712"/>
            </a:xfrm>
            <a:custGeom>
              <a:avLst/>
              <a:gdLst>
                <a:gd name="connsiteX0" fmla="*/ 0 w 1986056"/>
                <a:gd name="connsiteY0" fmla="*/ 0 h 4559214"/>
                <a:gd name="connsiteX1" fmla="*/ 1986056 w 1986056"/>
                <a:gd name="connsiteY1" fmla="*/ 0 h 4559214"/>
                <a:gd name="connsiteX2" fmla="*/ 1986056 w 1986056"/>
                <a:gd name="connsiteY2" fmla="*/ 4559214 h 4559214"/>
                <a:gd name="connsiteX3" fmla="*/ 0 w 1986056"/>
                <a:gd name="connsiteY3" fmla="*/ 4559214 h 4559214"/>
                <a:gd name="connsiteX4" fmla="*/ 0 w 1986056"/>
                <a:gd name="connsiteY4" fmla="*/ 0 h 4559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86056" h="4559214">
                  <a:moveTo>
                    <a:pt x="0" y="0"/>
                  </a:moveTo>
                  <a:lnTo>
                    <a:pt x="1986056" y="0"/>
                  </a:lnTo>
                  <a:lnTo>
                    <a:pt x="1986056" y="4559214"/>
                  </a:lnTo>
                  <a:lnTo>
                    <a:pt x="0" y="4559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90000"/>
              </a:schemeClr>
            </a:solidFill>
            <a:ln>
              <a:noFill/>
            </a:ln>
          </p:spPr>
          <p:style>
            <a:lnRef idx="2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lnRef>
            <a:fillRef idx="1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fillRef>
            <a:effectRef idx="0">
              <a:schemeClr val="accent2">
                <a:tint val="40000"/>
                <a:alpha val="90000"/>
                <a:hueOff val="5025821"/>
                <a:satOff val="-4378"/>
                <a:lumOff val="-6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85344" tIns="85344" rIns="113792" bIns="128016" spcCol="1270"/>
            <a:lstStyle/>
            <a:p>
              <a:pPr marL="0" lvl="1" algn="ctr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solidFill>
                    <a:srgbClr val="C00000"/>
                  </a:solidFill>
                </a:rPr>
                <a:t>8 INSTITUIÇÕES ENVOLVIDAS</a:t>
              </a:r>
            </a:p>
            <a:p>
              <a:pPr marL="0" lvl="1" algn="ctr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>
                  <a:solidFill>
                    <a:srgbClr val="C00000"/>
                  </a:solidFill>
                </a:rPr>
                <a:t>11 PROGRAMAS E AÇÕES VINCULADOS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Legislativo/MJ/SG/SEPPIR</a:t>
              </a:r>
              <a:r>
                <a:rPr lang="pt-BR" sz="1200" dirty="0" smtClean="0"/>
                <a:t>: PL 4471/2012 - autos de resistência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SEPPIR/MS</a:t>
              </a:r>
              <a:r>
                <a:rPr lang="pt-BR" sz="1200" dirty="0" smtClean="0"/>
                <a:t>: Oficinas de abordagem ao racismo institucional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MS</a:t>
              </a:r>
              <a:r>
                <a:rPr lang="pt-BR" sz="1200" dirty="0" smtClean="0"/>
                <a:t>: Notificação Compulsória de Violência Doméstica, Sexual e outras Violências; Programa Brasil Quilombola; Oficinas para o Enfrentamento à Violência Contra a Juventude Negra</a:t>
              </a:r>
              <a:r>
                <a:rPr lang="pt-BR" sz="1200" b="1" dirty="0" smtClean="0"/>
                <a:t>  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MJ</a:t>
              </a:r>
              <a:r>
                <a:rPr lang="pt-BR" sz="1200" dirty="0" smtClean="0"/>
                <a:t>: Nova matriz curricular para profissionais da Segurança Pública; novos </a:t>
              </a:r>
              <a:r>
                <a:rPr lang="pt-BR" sz="1200" dirty="0" err="1" smtClean="0"/>
                <a:t>POPs</a:t>
              </a:r>
              <a:r>
                <a:rPr lang="pt-BR" sz="1200" dirty="0" smtClean="0"/>
                <a:t>  de Abordagem Policial;  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SEPPIR/MJ</a:t>
              </a:r>
              <a:r>
                <a:rPr lang="pt-BR" sz="1200" dirty="0" smtClean="0"/>
                <a:t>: Pacto pela Vida da Juventude Negra com Judiciário; Pesquisas em parceria com o PNUD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MEC</a:t>
              </a:r>
              <a:r>
                <a:rPr lang="pt-BR" sz="1200" dirty="0" smtClean="0"/>
                <a:t>: Programa Educação Inclusiva: direito à diversidade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r>
                <a:rPr lang="pt-BR" sz="1200" b="1" dirty="0" smtClean="0"/>
                <a:t>SEPPIR/MP-AL/</a:t>
              </a:r>
              <a:r>
                <a:rPr lang="pt-BR" sz="1200" b="1" dirty="0" err="1" smtClean="0"/>
                <a:t>Ouvidoria-AL</a:t>
              </a:r>
              <a:r>
                <a:rPr lang="pt-BR" sz="1200" dirty="0" smtClean="0"/>
                <a:t>: Criada a Promotoria de Combate ao Racismo e Intolerância em Alagoas</a:t>
              </a:r>
            </a:p>
            <a:p>
              <a:pPr marL="0" lvl="1" defTabSz="711200">
                <a:lnSpc>
                  <a:spcPct val="150000"/>
                </a:lnSpc>
                <a:spcBef>
                  <a:spcPts val="600"/>
                </a:spcBef>
                <a:spcAft>
                  <a:spcPts val="0"/>
                </a:spcAft>
                <a:defRPr/>
              </a:pPr>
              <a:endParaRPr lang="pt-BR" sz="1200" dirty="0"/>
            </a:p>
          </p:txBody>
        </p:sp>
      </p:grpSp>
      <p:sp>
        <p:nvSpPr>
          <p:cNvPr id="13" name="Forma livre 12"/>
          <p:cNvSpPr/>
          <p:nvPr/>
        </p:nvSpPr>
        <p:spPr bwMode="auto">
          <a:xfrm>
            <a:off x="5429256" y="833862"/>
            <a:ext cx="3357586" cy="880626"/>
          </a:xfrm>
          <a:custGeom>
            <a:avLst/>
            <a:gdLst>
              <a:gd name="connsiteX0" fmla="*/ 0 w 1986056"/>
              <a:gd name="connsiteY0" fmla="*/ 0 h 794422"/>
              <a:gd name="connsiteX1" fmla="*/ 1986056 w 1986056"/>
              <a:gd name="connsiteY1" fmla="*/ 0 h 794422"/>
              <a:gd name="connsiteX2" fmla="*/ 1986056 w 1986056"/>
              <a:gd name="connsiteY2" fmla="*/ 794422 h 794422"/>
              <a:gd name="connsiteX3" fmla="*/ 0 w 1986056"/>
              <a:gd name="connsiteY3" fmla="*/ 794422 h 794422"/>
              <a:gd name="connsiteX4" fmla="*/ 0 w 1986056"/>
              <a:gd name="connsiteY4" fmla="*/ 0 h 794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794422">
                <a:moveTo>
                  <a:pt x="0" y="0"/>
                </a:moveTo>
                <a:lnTo>
                  <a:pt x="1986056" y="0"/>
                </a:lnTo>
                <a:lnTo>
                  <a:pt x="1986056" y="794422"/>
                </a:lnTo>
                <a:lnTo>
                  <a:pt x="0" y="79442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13792" tIns="65024" rIns="113792" bIns="65024" spcCol="1270" anchor="ctr"/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t-BR" sz="1400" b="1" dirty="0" smtClean="0"/>
              <a:t>DESCONSTRUÇÃO DA CULTURA DE VIOLÊNCIA</a:t>
            </a:r>
            <a:endParaRPr lang="pt-BR" sz="1400" b="1" dirty="0"/>
          </a:p>
        </p:txBody>
      </p:sp>
      <p:sp>
        <p:nvSpPr>
          <p:cNvPr id="14" name="Forma livre 13"/>
          <p:cNvSpPr/>
          <p:nvPr/>
        </p:nvSpPr>
        <p:spPr bwMode="auto">
          <a:xfrm>
            <a:off x="5429256" y="1714488"/>
            <a:ext cx="3357586" cy="4572032"/>
          </a:xfrm>
          <a:custGeom>
            <a:avLst/>
            <a:gdLst>
              <a:gd name="connsiteX0" fmla="*/ 0 w 1986056"/>
              <a:gd name="connsiteY0" fmla="*/ 0 h 4559214"/>
              <a:gd name="connsiteX1" fmla="*/ 1986056 w 1986056"/>
              <a:gd name="connsiteY1" fmla="*/ 0 h 4559214"/>
              <a:gd name="connsiteX2" fmla="*/ 1986056 w 1986056"/>
              <a:gd name="connsiteY2" fmla="*/ 4559214 h 4559214"/>
              <a:gd name="connsiteX3" fmla="*/ 0 w 1986056"/>
              <a:gd name="connsiteY3" fmla="*/ 4559214 h 4559214"/>
              <a:gd name="connsiteX4" fmla="*/ 0 w 1986056"/>
              <a:gd name="connsiteY4" fmla="*/ 0 h 4559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6056" h="4559214">
                <a:moveTo>
                  <a:pt x="0" y="0"/>
                </a:moveTo>
                <a:lnTo>
                  <a:pt x="1986056" y="0"/>
                </a:lnTo>
                <a:lnTo>
                  <a:pt x="1986056" y="4559214"/>
                </a:lnTo>
                <a:lnTo>
                  <a:pt x="0" y="455921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alpha val="90000"/>
            </a:schemeClr>
          </a:solidFill>
          <a:ln>
            <a:noFill/>
          </a:ln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85344" tIns="85344" rIns="113792" bIns="128016" spcCol="1270"/>
          <a:lstStyle/>
          <a:p>
            <a:pPr marL="0" lvl="1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C00000"/>
                </a:solidFill>
              </a:rPr>
              <a:t>1 MINISTÉRIO E 1 SECRETARIA NACIONAL ENVOLVIDOS</a:t>
            </a:r>
          </a:p>
          <a:p>
            <a:pPr marL="0" lvl="1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>
                <a:solidFill>
                  <a:srgbClr val="C00000"/>
                </a:solidFill>
              </a:rPr>
              <a:t>5 PROGRAMAS VINCULADOS</a:t>
            </a:r>
          </a:p>
          <a:p>
            <a:pPr marL="0" lvl="1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1200" b="1" dirty="0" smtClean="0">
              <a:solidFill>
                <a:srgbClr val="C00000"/>
              </a:solidFill>
            </a:endParaRP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SNJ/SG</a:t>
            </a:r>
            <a:r>
              <a:rPr lang="pt-BR" sz="1200" dirty="0" smtClean="0"/>
              <a:t>: Campanha Juventude Viva; Formação da Rede Juventude Viva</a:t>
            </a:r>
          </a:p>
          <a:p>
            <a:pPr marL="0" lvl="1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r>
              <a:rPr lang="pt-BR" sz="1200" b="1" dirty="0" smtClean="0"/>
              <a:t>MS</a:t>
            </a:r>
            <a:r>
              <a:rPr lang="pt-BR" sz="1200" dirty="0" smtClean="0"/>
              <a:t>: Projeto Vivajovem.com – MS; Núcleos de Prevenção à Violência, Promoção da Saúde e Cultura de Paz</a:t>
            </a:r>
            <a:endParaRPr lang="pt-BR" sz="1200" dirty="0"/>
          </a:p>
          <a:p>
            <a:pPr marL="0" lvl="1" algn="ctr" defTabSz="71120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defRPr/>
            </a:pPr>
            <a:endParaRPr lang="pt-BR" sz="1200" dirty="0"/>
          </a:p>
        </p:txBody>
      </p:sp>
    </p:spTree>
    <p:extLst>
      <p:ext uri="{BB962C8B-B14F-4D97-AF65-F5344CB8AC3E}">
        <p14:creationId xmlns="" xmlns:p14="http://schemas.microsoft.com/office/powerpoint/2010/main" val="43446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tângulo 31"/>
          <p:cNvSpPr/>
          <p:nvPr/>
        </p:nvSpPr>
        <p:spPr>
          <a:xfrm>
            <a:off x="0" y="1223754"/>
            <a:ext cx="9144000" cy="477701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5298" name="Título 1"/>
          <p:cNvSpPr>
            <a:spLocks noGrp="1"/>
          </p:cNvSpPr>
          <p:nvPr>
            <p:ph type="ctrTitle" idx="4294967295"/>
          </p:nvPr>
        </p:nvSpPr>
        <p:spPr bwMode="auto">
          <a:xfrm>
            <a:off x="1" y="498332"/>
            <a:ext cx="9144000" cy="4823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Expansão em 2013</a:t>
            </a:r>
            <a:endParaRPr lang="pt-BR" sz="2800" b="1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-105" charset="-128"/>
              <a:cs typeface="Tahoma" pitchFamily="-105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503549" y="1285860"/>
            <a:ext cx="8136904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27 de setembro de 2012: lançamento em </a:t>
            </a:r>
            <a:r>
              <a:rPr lang="pt-BR" sz="2000" dirty="0" smtClean="0">
                <a:solidFill>
                  <a:srgbClr val="C00000"/>
                </a:solidFill>
              </a:rPr>
              <a:t>Alagoas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 Pactuado*: R$ 87.000,00</a:t>
            </a:r>
          </a:p>
          <a:p>
            <a:pPr algn="ctr"/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11 de agosto de 2013: lançamento na </a:t>
            </a:r>
            <a:r>
              <a:rPr lang="pt-BR" sz="2000" dirty="0" smtClean="0">
                <a:solidFill>
                  <a:srgbClr val="C00000"/>
                </a:solidFill>
              </a:rPr>
              <a:t>Paraíba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 Pactuado*: R$ 81.545.950</a:t>
            </a:r>
          </a:p>
          <a:p>
            <a:pPr algn="ctr"/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 de setembro de 2013: lançamento no </a:t>
            </a:r>
            <a:r>
              <a:rPr lang="pt-BR" sz="2000" dirty="0" smtClean="0">
                <a:solidFill>
                  <a:srgbClr val="C00000"/>
                </a:solidFill>
              </a:rPr>
              <a:t>Distrito Federal e Entorno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 Pactuado*: R$ 90.364.595,00</a:t>
            </a:r>
          </a:p>
          <a:p>
            <a:pPr algn="ctr"/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 de outubro de 2013: lançamento em </a:t>
            </a:r>
            <a:r>
              <a:rPr lang="pt-BR" sz="2000" dirty="0" smtClean="0">
                <a:solidFill>
                  <a:srgbClr val="C00000"/>
                </a:solidFill>
              </a:rPr>
              <a:t>São Paulo**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 Pactuado*: R$ 162.000.000,00</a:t>
            </a:r>
          </a:p>
          <a:p>
            <a:pPr algn="ctr"/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 de dezembro de 2013: lançamento na </a:t>
            </a:r>
            <a:r>
              <a:rPr lang="pt-BR" sz="2000" dirty="0" smtClean="0">
                <a:solidFill>
                  <a:srgbClr val="C00000"/>
                </a:solidFill>
              </a:rPr>
              <a:t>Bahia</a:t>
            </a:r>
          </a:p>
          <a:p>
            <a:pPr algn="ctr"/>
            <a:r>
              <a:rPr lang="pt-BR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Valor Pactuado*: R$ 210.000.000,00</a:t>
            </a:r>
          </a:p>
          <a:p>
            <a:endParaRPr lang="pt-BR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*Possibilidade de acessar até este montante entre diferentes ações e projetos</a:t>
            </a:r>
          </a:p>
          <a:p>
            <a:r>
              <a:rPr lang="pt-BR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** Capital</a:t>
            </a:r>
          </a:p>
          <a:p>
            <a:endParaRPr lang="pt-BR" sz="2000" dirty="0" smtClean="0"/>
          </a:p>
        </p:txBody>
      </p:sp>
    </p:spTree>
    <p:extLst>
      <p:ext uri="{BB962C8B-B14F-4D97-AF65-F5344CB8AC3E}">
        <p14:creationId xmlns="" xmlns:p14="http://schemas.microsoft.com/office/powerpoint/2010/main" val="378992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556792"/>
            <a:ext cx="9144000" cy="41764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48680"/>
            <a:ext cx="9144000" cy="648072"/>
          </a:xfrm>
          <a:prstGeom prst="rect">
            <a:avLst/>
          </a:prstGeom>
        </p:spPr>
        <p:txBody>
          <a:bodyPr/>
          <a:lstStyle/>
          <a:p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 diferença que o Plano faz</a:t>
            </a:r>
            <a:endParaRPr lang="pt-BR" sz="28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700808"/>
            <a:ext cx="8229600" cy="3888432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/>
              <a:t>Principais Resultados do Plano em Alagoas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800" b="1" dirty="0" smtClean="0"/>
          </a:p>
          <a:p>
            <a:pPr lvl="0"/>
            <a:r>
              <a:rPr lang="pt-BR" sz="1700" dirty="0" smtClean="0"/>
              <a:t>Mudanças </a:t>
            </a:r>
            <a:r>
              <a:rPr lang="pt-BR" sz="1700" dirty="0"/>
              <a:t>de valores </a:t>
            </a:r>
            <a:r>
              <a:rPr lang="pt-BR" sz="1700" dirty="0" smtClean="0"/>
              <a:t>conjugadas </a:t>
            </a:r>
            <a:r>
              <a:rPr lang="pt-BR" sz="1700" dirty="0"/>
              <a:t>com ações práticas em prol da juventude como sujeito de direitos;</a:t>
            </a:r>
          </a:p>
          <a:p>
            <a:pPr lvl="0"/>
            <a:r>
              <a:rPr lang="pt-BR" sz="1700" dirty="0"/>
              <a:t>Tema assumido como questão de Estado – demanda reprimida que começa a ser elaborada como agenda do Estado brasileiro;</a:t>
            </a:r>
          </a:p>
          <a:p>
            <a:pPr lvl="0"/>
            <a:r>
              <a:rPr lang="pt-BR" sz="1700" dirty="0"/>
              <a:t>Reforço na dimensão da prevenção;</a:t>
            </a:r>
          </a:p>
          <a:p>
            <a:pPr lvl="0"/>
            <a:r>
              <a:rPr lang="pt-BR" sz="1700" dirty="0"/>
              <a:t>Racismo institucional sendo pautado e </a:t>
            </a:r>
            <a:r>
              <a:rPr lang="pt-BR" sz="1700" dirty="0" smtClean="0"/>
              <a:t>trabalhado nas instituições parceiras;</a:t>
            </a:r>
            <a:endParaRPr lang="pt-BR" sz="1700" dirty="0"/>
          </a:p>
          <a:p>
            <a:pPr lvl="0"/>
            <a:r>
              <a:rPr lang="pt-BR" sz="1700" dirty="0"/>
              <a:t>Articulação </a:t>
            </a:r>
            <a:r>
              <a:rPr lang="pt-BR" sz="1700" dirty="0" smtClean="0"/>
              <a:t>pelo </a:t>
            </a:r>
            <a:r>
              <a:rPr lang="pt-BR" sz="1700" dirty="0"/>
              <a:t>fim dos autos-de-resistência (PL </a:t>
            </a:r>
            <a:r>
              <a:rPr lang="pt-BR" sz="1700" dirty="0" smtClean="0"/>
              <a:t>4471/12);</a:t>
            </a:r>
            <a:endParaRPr lang="pt-BR" sz="1700" dirty="0"/>
          </a:p>
          <a:p>
            <a:pPr lvl="0"/>
            <a:r>
              <a:rPr lang="pt-BR" sz="1700" dirty="0"/>
              <a:t>Articulação </a:t>
            </a:r>
            <a:r>
              <a:rPr lang="pt-BR" sz="1700" dirty="0" err="1" smtClean="0"/>
              <a:t>intersetorial</a:t>
            </a:r>
            <a:r>
              <a:rPr lang="pt-BR" sz="1700" dirty="0" smtClean="0"/>
              <a:t> com Sistema de Justiça.</a:t>
            </a:r>
            <a:endParaRPr lang="pt-BR" sz="1700" dirty="0"/>
          </a:p>
        </p:txBody>
      </p:sp>
    </p:spTree>
    <p:extLst>
      <p:ext uri="{BB962C8B-B14F-4D97-AF65-F5344CB8AC3E}">
        <p14:creationId xmlns="" xmlns:p14="http://schemas.microsoft.com/office/powerpoint/2010/main" val="280560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3" descr="Foto AL JV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968835" y="2007830"/>
            <a:ext cx="2995259" cy="2237199"/>
          </a:xfrm>
          <a:prstGeom prst="rect">
            <a:avLst/>
          </a:prstGeom>
        </p:spPr>
      </p:pic>
      <p:pic>
        <p:nvPicPr>
          <p:cNvPr id="11" name="Imagem 10" descr="Lançamento Alagoas2.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318" y="1947218"/>
            <a:ext cx="2480523" cy="2273870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upo 25"/>
          <p:cNvGrpSpPr/>
          <p:nvPr/>
        </p:nvGrpSpPr>
        <p:grpSpPr>
          <a:xfrm>
            <a:off x="301159" y="1340768"/>
            <a:ext cx="8866683" cy="3837694"/>
            <a:chOff x="169812" y="332656"/>
            <a:chExt cx="8866683" cy="3837694"/>
          </a:xfrm>
        </p:grpSpPr>
        <p:sp>
          <p:nvSpPr>
            <p:cNvPr id="14" name="Retângulo 13"/>
            <p:cNvSpPr/>
            <p:nvPr/>
          </p:nvSpPr>
          <p:spPr>
            <a:xfrm>
              <a:off x="179511" y="332656"/>
              <a:ext cx="8856984" cy="694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5" name="Retângulo 14"/>
            <p:cNvSpPr/>
            <p:nvPr/>
          </p:nvSpPr>
          <p:spPr>
            <a:xfrm>
              <a:off x="169812" y="3169470"/>
              <a:ext cx="8856984" cy="694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179511" y="548680"/>
              <a:ext cx="620671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7956376" y="548680"/>
              <a:ext cx="1080119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8" name="Retângulo 17"/>
            <p:cNvSpPr/>
            <p:nvPr/>
          </p:nvSpPr>
          <p:spPr>
            <a:xfrm>
              <a:off x="5494467" y="671637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3020075" y="702232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21" name="Retângulo 20"/>
          <p:cNvSpPr/>
          <p:nvPr/>
        </p:nvSpPr>
        <p:spPr>
          <a:xfrm>
            <a:off x="872192" y="4407644"/>
            <a:ext cx="2160240" cy="1541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 smtClean="0">
                <a:solidFill>
                  <a:schemeClr val="bg1"/>
                </a:solidFill>
              </a:rPr>
              <a:t>Cerimônia de Lançamento </a:t>
            </a:r>
            <a:r>
              <a:rPr lang="pt-BR" sz="1400" b="1" dirty="0">
                <a:solidFill>
                  <a:schemeClr val="bg1"/>
                </a:solidFill>
              </a:rPr>
              <a:t>do Juventude Viva em </a:t>
            </a:r>
            <a:r>
              <a:rPr lang="pt-BR" sz="1400" b="1" dirty="0" smtClean="0">
                <a:solidFill>
                  <a:schemeClr val="bg1"/>
                </a:solidFill>
              </a:rPr>
              <a:t>Alagoas</a:t>
            </a:r>
            <a:endParaRPr lang="pt-BR" sz="1400" b="1" dirty="0">
              <a:solidFill>
                <a:schemeClr val="bg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419873" y="4407644"/>
            <a:ext cx="2160240" cy="15416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/>
              <a:t>Representante da sociedade civil alagoana fala durante o lançamento do Plano</a:t>
            </a:r>
          </a:p>
        </p:txBody>
      </p:sp>
      <p:sp>
        <p:nvSpPr>
          <p:cNvPr id="27" name="Retângulo 26"/>
          <p:cNvSpPr/>
          <p:nvPr/>
        </p:nvSpPr>
        <p:spPr>
          <a:xfrm>
            <a:off x="814326" y="622429"/>
            <a:ext cx="714205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Lançamento </a:t>
            </a:r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em Alagoas em 27.09.2012</a:t>
            </a:r>
            <a:endParaRPr lang="pt-BR" sz="2600" b="1" dirty="0" smtClean="0">
              <a:latin typeface="+mn-lt"/>
            </a:endParaRPr>
          </a:p>
          <a:p>
            <a:pPr algn="ctr"/>
            <a:endParaRPr lang="pt-BR" sz="15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600" b="1" dirty="0" smtClean="0">
                <a:latin typeface="+mn-lt"/>
                <a:cs typeface="Arial" pitchFamily="34" charset="0"/>
              </a:rPr>
              <a:t>Alagoas </a:t>
            </a:r>
            <a:r>
              <a:rPr lang="pt-BR" sz="1600" b="1" dirty="0">
                <a:latin typeface="+mn-lt"/>
                <a:cs typeface="Arial" pitchFamily="34" charset="0"/>
              </a:rPr>
              <a:t>e </a:t>
            </a:r>
            <a:r>
              <a:rPr lang="pt-BR" sz="1600" b="1" dirty="0" smtClean="0">
                <a:latin typeface="+mn-lt"/>
                <a:cs typeface="Arial" pitchFamily="34" charset="0"/>
              </a:rPr>
              <a:t>quatro municípios (Maceió, Arapiraca, União dos Palmares e Marechal Deodoro). </a:t>
            </a:r>
            <a:r>
              <a:rPr lang="pt-BR" sz="1600" b="1" dirty="0">
                <a:solidFill>
                  <a:srgbClr val="28807E"/>
                </a:solidFill>
                <a:latin typeface="+mn-lt"/>
              </a:rPr>
              <a:t>Recursos pactuados: R$ </a:t>
            </a:r>
            <a:r>
              <a:rPr lang="pt-BR" sz="1600" b="1" dirty="0" smtClean="0">
                <a:solidFill>
                  <a:srgbClr val="28807E"/>
                </a:solidFill>
                <a:latin typeface="+mn-lt"/>
              </a:rPr>
              <a:t>87.000.000,00</a:t>
            </a:r>
            <a:endParaRPr lang="pt-BR" sz="1600" b="1" dirty="0">
              <a:solidFill>
                <a:srgbClr val="28807E"/>
              </a:solidFill>
              <a:latin typeface="+mn-lt"/>
            </a:endParaRPr>
          </a:p>
        </p:txBody>
      </p:sp>
      <p:pic>
        <p:nvPicPr>
          <p:cNvPr id="19" name="Espaço Reservado para Conteúdo 9" descr="imagesCACXNJCQ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160" y="2035696"/>
            <a:ext cx="3356784" cy="2225694"/>
          </a:xfrm>
          <a:prstGeom prst="rect">
            <a:avLst/>
          </a:prstGeom>
        </p:spPr>
      </p:pic>
      <p:sp>
        <p:nvSpPr>
          <p:cNvPr id="25" name="Retângulo 24"/>
          <p:cNvSpPr/>
          <p:nvPr/>
        </p:nvSpPr>
        <p:spPr>
          <a:xfrm>
            <a:off x="8172400" y="1826105"/>
            <a:ext cx="1196543" cy="34681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/>
          </a:p>
        </p:txBody>
      </p:sp>
      <p:sp>
        <p:nvSpPr>
          <p:cNvPr id="28" name="Retângulo 27"/>
          <p:cNvSpPr/>
          <p:nvPr/>
        </p:nvSpPr>
        <p:spPr>
          <a:xfrm>
            <a:off x="6012160" y="4414322"/>
            <a:ext cx="2160240" cy="1541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</a:rPr>
              <a:t>Comitê Municipal 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</a:rPr>
              <a:t>do Juventude Viva </a:t>
            </a:r>
          </a:p>
          <a:p>
            <a:pPr algn="ctr">
              <a:lnSpc>
                <a:spcPct val="150000"/>
              </a:lnSpc>
            </a:pPr>
            <a:r>
              <a:rPr lang="pt-BR" sz="1400" b="1" dirty="0">
                <a:solidFill>
                  <a:schemeClr val="bg1"/>
                </a:solidFill>
              </a:rPr>
              <a:t>em Maceió</a:t>
            </a:r>
          </a:p>
        </p:txBody>
      </p:sp>
    </p:spTree>
    <p:extLst>
      <p:ext uri="{BB962C8B-B14F-4D97-AF65-F5344CB8AC3E}">
        <p14:creationId xmlns="" xmlns:p14="http://schemas.microsoft.com/office/powerpoint/2010/main" val="32487741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IMG_97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107704"/>
            <a:ext cx="3240360" cy="2164739"/>
          </a:xfrm>
          <a:prstGeom prst="rect">
            <a:avLst/>
          </a:prstGeom>
        </p:spPr>
      </p:pic>
      <p:pic>
        <p:nvPicPr>
          <p:cNvPr id="21" name="Espaço Reservado para Conteúdo 3" descr="João Pessoa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1700808"/>
            <a:ext cx="2988332" cy="2541339"/>
          </a:xfrm>
          <a:prstGeom prst="rect">
            <a:avLst/>
          </a:prstGeom>
        </p:spPr>
      </p:pic>
      <p:pic>
        <p:nvPicPr>
          <p:cNvPr id="23" name="Espaço Reservado para Conteúdo 3" descr="João Pessoa comitê gestor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2084850"/>
            <a:ext cx="2531043" cy="2187593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169813" y="1412776"/>
            <a:ext cx="8866683" cy="3837694"/>
            <a:chOff x="169812" y="332656"/>
            <a:chExt cx="8866683" cy="3837694"/>
          </a:xfrm>
        </p:grpSpPr>
        <p:sp>
          <p:nvSpPr>
            <p:cNvPr id="8" name="Retângulo 7"/>
            <p:cNvSpPr/>
            <p:nvPr/>
          </p:nvSpPr>
          <p:spPr>
            <a:xfrm>
              <a:off x="179511" y="332656"/>
              <a:ext cx="8856984" cy="694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69812" y="3169470"/>
              <a:ext cx="8856984" cy="69492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79511" y="548680"/>
              <a:ext cx="620671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956376" y="548680"/>
              <a:ext cx="1080119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494467" y="671637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20075" y="702232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800184" y="4479652"/>
            <a:ext cx="2160240" cy="1541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/>
              <a:t>Cerimônia de lançamento do Plano na </a:t>
            </a:r>
            <a:r>
              <a:rPr lang="pt-BR" sz="1400" b="1" dirty="0" smtClean="0"/>
              <a:t>Paraíba</a:t>
            </a:r>
            <a:endParaRPr lang="pt-BR" sz="1400" b="1" dirty="0"/>
          </a:p>
        </p:txBody>
      </p:sp>
      <p:sp>
        <p:nvSpPr>
          <p:cNvPr id="15" name="Retângulo 14"/>
          <p:cNvSpPr/>
          <p:nvPr/>
        </p:nvSpPr>
        <p:spPr>
          <a:xfrm>
            <a:off x="3347865" y="4479652"/>
            <a:ext cx="2160240" cy="15416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Reunião de instalação do Comitê Gestor Municipal de João Pessoa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5796137" y="4479651"/>
            <a:ext cx="2160240" cy="1541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t-BR" sz="1400" b="1" dirty="0"/>
              <a:t>João Pessoa cria o Comitê Municipal do Plano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549275"/>
            <a:ext cx="9144000" cy="363538"/>
          </a:xfrm>
          <a:prstGeom prst="rect">
            <a:avLst/>
          </a:prstGeom>
        </p:spPr>
        <p:txBody>
          <a:bodyPr/>
          <a:lstStyle/>
          <a:p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Lançamento na Paraíba em 12.08.2013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1095375"/>
            <a:ext cx="9144000" cy="6778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1600" b="1" dirty="0" smtClean="0"/>
              <a:t>Paraíba e seis municípios (João Pessoa, Cabedelo, Bayeux, Santa Rita, Patos</a:t>
            </a:r>
          </a:p>
          <a:p>
            <a:pPr marL="0" indent="0" algn="ctr">
              <a:buNone/>
            </a:pPr>
            <a:r>
              <a:rPr lang="pt-BR" sz="1600" b="1" dirty="0" smtClean="0"/>
              <a:t>e Campina Grande). </a:t>
            </a:r>
            <a:r>
              <a:rPr lang="pt-BR" sz="1600" b="1" dirty="0" smtClean="0">
                <a:solidFill>
                  <a:srgbClr val="28807E"/>
                </a:solidFill>
              </a:rPr>
              <a:t>Recursos pactuados: R$ 81.545.952,80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Espaço Reservado para Conteúdo 3" descr="Começando no 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6199" y="2107704"/>
            <a:ext cx="2867649" cy="2141886"/>
          </a:xfrm>
          <a:prstGeom prst="rect">
            <a:avLst/>
          </a:prstGeom>
        </p:spPr>
      </p:pic>
      <p:pic>
        <p:nvPicPr>
          <p:cNvPr id="25" name="Espaço Reservado para Conteúdo 4" descr="1175488_415828588526335_30195228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2107704"/>
            <a:ext cx="3220518" cy="2147012"/>
          </a:xfrm>
          <a:prstGeom prst="rect">
            <a:avLst/>
          </a:prstGeom>
        </p:spPr>
      </p:pic>
      <p:pic>
        <p:nvPicPr>
          <p:cNvPr id="22" name="Espaço Reservado para Conteúdo 3" descr="1280858_416017755174085_546628866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6136" y="1998376"/>
            <a:ext cx="2213633" cy="3518856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69813" y="836712"/>
            <a:ext cx="8866683" cy="4824536"/>
            <a:chOff x="169813" y="836712"/>
            <a:chExt cx="8866683" cy="4824536"/>
          </a:xfrm>
        </p:grpSpPr>
        <p:sp>
          <p:nvSpPr>
            <p:cNvPr id="8" name="Retângulo 7"/>
            <p:cNvSpPr/>
            <p:nvPr/>
          </p:nvSpPr>
          <p:spPr>
            <a:xfrm>
              <a:off x="179512" y="836712"/>
              <a:ext cx="8856984" cy="1270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69813" y="4249590"/>
              <a:ext cx="8856984" cy="1411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79512" y="1628800"/>
              <a:ext cx="620671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956377" y="1628800"/>
              <a:ext cx="1080119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494468" y="1751757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20076" y="1782352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4" name="Retângulo 13"/>
          <p:cNvSpPr/>
          <p:nvPr/>
        </p:nvSpPr>
        <p:spPr>
          <a:xfrm>
            <a:off x="800184" y="4479652"/>
            <a:ext cx="2160240" cy="15416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I Seminário Juventude Viva para os gestores do Distrito Federal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347865" y="4479652"/>
            <a:ext cx="2160240" cy="15416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Lançamento do Plano no DF e RIDE, no Palácio do </a:t>
            </a:r>
            <a:r>
              <a:rPr lang="pt-BR" sz="1400" b="1" dirty="0" smtClean="0"/>
              <a:t>Buriti</a:t>
            </a:r>
            <a:endParaRPr lang="pt-BR" sz="1400" b="1" dirty="0"/>
          </a:p>
        </p:txBody>
      </p:sp>
      <p:sp>
        <p:nvSpPr>
          <p:cNvPr id="16" name="Retângulo 15"/>
          <p:cNvSpPr/>
          <p:nvPr/>
        </p:nvSpPr>
        <p:spPr>
          <a:xfrm>
            <a:off x="5796137" y="4479651"/>
            <a:ext cx="2160240" cy="1541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Lançamento do Plano no DF e RIDE, no Palácio do </a:t>
            </a:r>
            <a:r>
              <a:rPr lang="pt-BR" sz="1400" b="1" dirty="0" smtClean="0"/>
              <a:t>Buriti</a:t>
            </a:r>
            <a:endParaRPr lang="pt-BR" sz="1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418058"/>
          </a:xfrm>
          <a:prstGeom prst="rect">
            <a:avLst/>
          </a:prstGeom>
        </p:spPr>
        <p:txBody>
          <a:bodyPr/>
          <a:lstStyle/>
          <a:p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Lançamento no DF e Entorno em 05.09.2013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6046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1600" b="1" dirty="0" smtClean="0"/>
              <a:t>DF e seis municípios do entorno(Valparaíso de Goiás, Águas Lindas de Goiás, Novo Gama, Formosa, Luziânia e Santo Antônio do Descoberto). </a:t>
            </a:r>
            <a:r>
              <a:rPr lang="pt-BR" sz="1600" b="1" dirty="0" smtClean="0">
                <a:solidFill>
                  <a:srgbClr val="28807E"/>
                </a:solidFill>
              </a:rPr>
              <a:t>Recursos pactuados:  R$ 90.364.595,40</a:t>
            </a:r>
            <a:endParaRPr lang="pt-BR" sz="1600" b="1" dirty="0">
              <a:solidFill>
                <a:srgbClr val="28807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23"/>
          <p:cNvGrpSpPr/>
          <p:nvPr/>
        </p:nvGrpSpPr>
        <p:grpSpPr>
          <a:xfrm>
            <a:off x="169813" y="836712"/>
            <a:ext cx="8866683" cy="4824536"/>
            <a:chOff x="169813" y="836712"/>
            <a:chExt cx="8866683" cy="4824536"/>
          </a:xfrm>
        </p:grpSpPr>
        <p:sp>
          <p:nvSpPr>
            <p:cNvPr id="8" name="Retângulo 7"/>
            <p:cNvSpPr/>
            <p:nvPr/>
          </p:nvSpPr>
          <p:spPr>
            <a:xfrm>
              <a:off x="179512" y="836712"/>
              <a:ext cx="8856984" cy="12709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9" name="Retângulo 8"/>
            <p:cNvSpPr/>
            <p:nvPr/>
          </p:nvSpPr>
          <p:spPr>
            <a:xfrm>
              <a:off x="169813" y="4249590"/>
              <a:ext cx="8856984" cy="141165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79512" y="1628800"/>
              <a:ext cx="620671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7956377" y="1628800"/>
              <a:ext cx="1080119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5494468" y="1751757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>
              <a:off x="3020076" y="1782352"/>
              <a:ext cx="320283" cy="346811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pt-BR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5143504" y="4479651"/>
            <a:ext cx="2160240" cy="154163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/>
              <a:t>Lançamento do Plano no </a:t>
            </a:r>
            <a:r>
              <a:rPr lang="pt-BR" sz="1400" b="1" dirty="0" smtClean="0"/>
              <a:t>município de SP</a:t>
            </a:r>
            <a:endParaRPr lang="pt-BR" sz="1400" b="1" dirty="0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229600" cy="418058"/>
          </a:xfrm>
          <a:prstGeom prst="rect">
            <a:avLst/>
          </a:prstGeom>
        </p:spPr>
        <p:txBody>
          <a:bodyPr/>
          <a:lstStyle/>
          <a:p>
            <a:r>
              <a:rPr lang="pt-BR" sz="26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Lançamento em SP em 25.10.2013</a:t>
            </a:r>
            <a:endParaRPr lang="pt-BR" sz="26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7200" y="1052736"/>
            <a:ext cx="8229600" cy="604663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pt-BR" sz="1600" b="1" dirty="0" smtClean="0"/>
              <a:t>Plano em SP começa pela capital. Guarulhos, Osasco, Diadema e Campinas estão trabalhando por adesão voluntária. </a:t>
            </a:r>
            <a:r>
              <a:rPr lang="pt-BR" sz="1600" b="1" dirty="0" smtClean="0">
                <a:solidFill>
                  <a:srgbClr val="28807E"/>
                </a:solidFill>
              </a:rPr>
              <a:t>Recursos </a:t>
            </a:r>
            <a:r>
              <a:rPr lang="pt-BR" sz="1600" b="1" dirty="0" smtClean="0">
                <a:solidFill>
                  <a:srgbClr val="319D9A"/>
                </a:solidFill>
              </a:rPr>
              <a:t>pactuados: 162.000.000,00</a:t>
            </a:r>
            <a:endParaRPr lang="pt-BR" sz="1600" b="1" dirty="0">
              <a:solidFill>
                <a:srgbClr val="319D9A"/>
              </a:solidFill>
            </a:endParaRPr>
          </a:p>
        </p:txBody>
      </p:sp>
      <p:pic>
        <p:nvPicPr>
          <p:cNvPr id="19" name="Imagem 18" descr="SP_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3874" y="2000240"/>
            <a:ext cx="4032902" cy="2153569"/>
          </a:xfrm>
          <a:prstGeom prst="rect">
            <a:avLst/>
          </a:prstGeom>
        </p:spPr>
      </p:pic>
      <p:pic>
        <p:nvPicPr>
          <p:cNvPr id="20" name="Imagem 19" descr="SP_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24" y="1928322"/>
            <a:ext cx="3333752" cy="2429372"/>
          </a:xfrm>
          <a:prstGeom prst="rect">
            <a:avLst/>
          </a:prstGeom>
        </p:spPr>
      </p:pic>
      <p:pic>
        <p:nvPicPr>
          <p:cNvPr id="21" name="Imagem 20" descr="SP_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480" y="4250521"/>
            <a:ext cx="2786082" cy="20895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0" y="548680"/>
            <a:ext cx="9144000" cy="8698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  <a:t>Homicídios no Brasil</a:t>
            </a:r>
            <a:b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</a:b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  <a:t>Violência no Brasil: um problema que</a:t>
            </a:r>
            <a:b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</a:br>
            <a:r>
              <a:rPr lang="pt-BR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-105" charset="-128"/>
                <a:cs typeface="Tahoma" pitchFamily="-105" charset="0"/>
              </a:rPr>
              <a:t>tem idade, cor/raça e território</a:t>
            </a:r>
          </a:p>
        </p:txBody>
      </p:sp>
      <p:sp>
        <p:nvSpPr>
          <p:cNvPr id="21508" name="Retângulo 12"/>
          <p:cNvSpPr>
            <a:spLocks noChangeArrowheads="1"/>
          </p:cNvSpPr>
          <p:nvPr/>
        </p:nvSpPr>
        <p:spPr bwMode="auto">
          <a:xfrm>
            <a:off x="323528" y="5877272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latin typeface="+mn-lt"/>
              </a:rPr>
              <a:t>Fonte: MS/SVS/DASIS - Sistema de Informações sobre Mortalidade – SIM. Dados preliminares de 2010 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4572000" y="2163521"/>
            <a:ext cx="4068452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 smtClean="0">
                <a:latin typeface="+mn-lt"/>
              </a:rPr>
              <a:t>Em </a:t>
            </a:r>
            <a:r>
              <a:rPr lang="pt-BR" sz="1600" dirty="0">
                <a:latin typeface="+mn-lt"/>
              </a:rPr>
              <a:t>2010, 26.854 jovens entre 15 e 29 foram vítimas de homicídio, ou seja, 53,5% do </a:t>
            </a:r>
            <a:r>
              <a:rPr lang="pt-BR" sz="1600" dirty="0" smtClean="0">
                <a:latin typeface="+mn-lt"/>
              </a:rPr>
              <a:t>total.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39552" y="1978855"/>
            <a:ext cx="3240360" cy="11621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defRPr/>
            </a:pPr>
            <a:r>
              <a:rPr lang="pt-BR" sz="1600" dirty="0">
                <a:latin typeface="+mn-lt"/>
                <a:cs typeface="Times New Roman" pitchFamily="-105" charset="0"/>
              </a:rPr>
              <a:t>Em 2010, morreram no Brasil 49.932 pessoas vítimas de homicídio, ou seja, 26,2 a cada 100 mil habitantes. </a:t>
            </a:r>
          </a:p>
        </p:txBody>
      </p:sp>
      <p:sp>
        <p:nvSpPr>
          <p:cNvPr id="8" name="Elipse 7"/>
          <p:cNvSpPr/>
          <p:nvPr/>
        </p:nvSpPr>
        <p:spPr>
          <a:xfrm>
            <a:off x="1280147" y="3688829"/>
            <a:ext cx="1759171" cy="1759171"/>
          </a:xfrm>
          <a:prstGeom prst="ellipse">
            <a:avLst/>
          </a:prstGeom>
          <a:solidFill>
            <a:schemeClr val="accent6"/>
          </a:solidFill>
          <a:ln w="127000">
            <a:solidFill>
              <a:srgbClr val="319D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cs typeface="Times New Roman" pitchFamily="-105" charset="0"/>
              </a:rPr>
              <a:t>70,6%</a:t>
            </a:r>
          </a:p>
          <a:p>
            <a:pPr algn="ctr"/>
            <a:r>
              <a:rPr lang="pt-BR" sz="1400" b="1" dirty="0">
                <a:cs typeface="Times New Roman" pitchFamily="-105" charset="0"/>
              </a:rPr>
              <a:t>das vítimas eram </a:t>
            </a:r>
            <a:r>
              <a:rPr lang="pt-BR" sz="1400" b="1" dirty="0" smtClean="0">
                <a:cs typeface="Times New Roman" pitchFamily="-105" charset="0"/>
              </a:rPr>
              <a:t>negras</a:t>
            </a:r>
            <a:endParaRPr lang="pt-BR" sz="3200" b="1" dirty="0" smtClean="0">
              <a:cs typeface="Times New Roman" pitchFamily="-105" charset="0"/>
            </a:endParaRPr>
          </a:p>
        </p:txBody>
      </p:sp>
      <p:sp>
        <p:nvSpPr>
          <p:cNvPr id="10" name="Chave direita 9"/>
          <p:cNvSpPr/>
          <p:nvPr/>
        </p:nvSpPr>
        <p:spPr>
          <a:xfrm rot="5400000">
            <a:off x="2033717" y="1867943"/>
            <a:ext cx="252030" cy="3086112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rgbClr val="319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7308304" y="3640375"/>
            <a:ext cx="180020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3200" b="1" dirty="0" smtClean="0">
                <a:solidFill>
                  <a:schemeClr val="accent6"/>
                </a:solidFill>
                <a:latin typeface="+mn-lt"/>
              </a:rPr>
              <a:t>91,3%</a:t>
            </a:r>
          </a:p>
          <a:p>
            <a:pPr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400" b="1" dirty="0" smtClean="0">
                <a:solidFill>
                  <a:srgbClr val="319D9A"/>
                </a:solidFill>
                <a:latin typeface="+mn-lt"/>
              </a:rPr>
              <a:t>das </a:t>
            </a:r>
            <a:r>
              <a:rPr lang="pt-BR" sz="1400" b="1" dirty="0">
                <a:solidFill>
                  <a:srgbClr val="319D9A"/>
                </a:solidFill>
                <a:latin typeface="+mn-lt"/>
              </a:rPr>
              <a:t>vítimas de homicídio eram do sexo masculino</a:t>
            </a:r>
            <a:r>
              <a:rPr lang="pt-BR" sz="1400" b="1" dirty="0" smtClean="0">
                <a:solidFill>
                  <a:srgbClr val="319D9A"/>
                </a:solidFill>
                <a:latin typeface="+mn-lt"/>
              </a:rPr>
              <a:t>.</a:t>
            </a:r>
            <a:endParaRPr lang="pt-BR" sz="1400" dirty="0">
              <a:solidFill>
                <a:srgbClr val="319D9A"/>
              </a:solidFill>
              <a:latin typeface="+mn-lt"/>
            </a:endParaRPr>
          </a:p>
        </p:txBody>
      </p:sp>
      <p:sp>
        <p:nvSpPr>
          <p:cNvPr id="16" name="Chave direita 15"/>
          <p:cNvSpPr/>
          <p:nvPr/>
        </p:nvSpPr>
        <p:spPr>
          <a:xfrm rot="5400000">
            <a:off x="6498922" y="1395486"/>
            <a:ext cx="252031" cy="4031027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rgbClr val="319D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3933056"/>
            <a:ext cx="583755" cy="1404395"/>
          </a:xfrm>
          <a:prstGeom prst="rect">
            <a:avLst/>
          </a:prstGeom>
        </p:spPr>
      </p:pic>
      <p:sp>
        <p:nvSpPr>
          <p:cNvPr id="18" name="Elipse 17"/>
          <p:cNvSpPr/>
          <p:nvPr/>
        </p:nvSpPr>
        <p:spPr>
          <a:xfrm>
            <a:off x="4644008" y="3688829"/>
            <a:ext cx="1759171" cy="1759171"/>
          </a:xfrm>
          <a:prstGeom prst="ellipse">
            <a:avLst/>
          </a:prstGeom>
          <a:solidFill>
            <a:srgbClr val="319D9A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74,6%</a:t>
            </a:r>
          </a:p>
          <a:p>
            <a:pPr algn="ctr"/>
            <a:r>
              <a:rPr lang="pt-BR" sz="1400" b="1" dirty="0">
                <a:solidFill>
                  <a:schemeClr val="bg1"/>
                </a:solidFill>
              </a:rPr>
              <a:t>dos jovens assassinados eram negros.</a:t>
            </a:r>
          </a:p>
        </p:txBody>
      </p:sp>
    </p:spTree>
    <p:extLst>
      <p:ext uri="{BB962C8B-B14F-4D97-AF65-F5344CB8AC3E}">
        <p14:creationId xmlns="" xmlns:p14="http://schemas.microsoft.com/office/powerpoint/2010/main" val="374690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36512" y="764704"/>
            <a:ext cx="9216008" cy="720080"/>
          </a:xfrm>
          <a:prstGeom prst="rect">
            <a:avLst/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916832"/>
            <a:ext cx="9144000" cy="3960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500042"/>
            <a:ext cx="8229600" cy="1416790"/>
          </a:xfrm>
          <a:prstGeom prst="rect">
            <a:avLst/>
          </a:prstGeom>
        </p:spPr>
        <p:txBody>
          <a:bodyPr/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pt-BR" sz="2400" b="1" dirty="0" smtClean="0">
                <a:solidFill>
                  <a:schemeClr val="bg1"/>
                </a:solidFill>
              </a:rPr>
              <a:t>PRÓXIMOS PASSOS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56692" y="1844824"/>
            <a:ext cx="8229600" cy="401306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Lançamento no município de São Paulo, em 25 de outubro.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Lançamento no estado da Bahia (e 19 municípios), em 2 de dezembro.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Lançamento no estado do Espírito Santo (e 6 municípios), em fevereiro 2014.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t-BR" sz="1800" dirty="0" smtClean="0"/>
              <a:t>E ainda: lançamentos nos estados do Rio Grande do Sul e Pará.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pt-BR" sz="1600" b="1" dirty="0" smtClean="0"/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1800" b="1" dirty="0" smtClean="0"/>
              <a:t>Adesões Voluntárias</a:t>
            </a:r>
            <a:endParaRPr lang="pt-BR" sz="1800" b="1" dirty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/>
              <a:t>A SG/PR já recebeu </a:t>
            </a:r>
            <a:r>
              <a:rPr lang="pt-BR" sz="1700" dirty="0" smtClean="0"/>
              <a:t>125 </a:t>
            </a:r>
            <a:r>
              <a:rPr lang="pt-BR" sz="1700" dirty="0"/>
              <a:t>pedidos de adesão voluntária ao Plano Juventude Viva. Para esta modalidade, oferecemos o Plano como uma estratégia de articulação das ações no território mais vulnerável à violência, focalizando o público específico. </a:t>
            </a:r>
            <a:endParaRPr lang="pt-BR" sz="17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pt-BR" sz="1700" dirty="0" smtClean="0"/>
              <a:t>Para </a:t>
            </a:r>
            <a:r>
              <a:rPr lang="pt-BR" sz="1700" dirty="0"/>
              <a:t>estes municípios não há </a:t>
            </a:r>
            <a:r>
              <a:rPr lang="pt-BR" sz="1700" dirty="0" err="1"/>
              <a:t>pactuação</a:t>
            </a:r>
            <a:r>
              <a:rPr lang="pt-BR" sz="1700" dirty="0"/>
              <a:t> de ações específicas com os ministérios.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5496" y="404664"/>
            <a:ext cx="9216008" cy="645333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-35496" y="5373216"/>
            <a:ext cx="9216008" cy="100811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Espaço Reservado para Conteúdo 3" descr="Presidenta recebe Carta dos Artistas pela Vida da Juventude Negra Brasileira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-72008" y="188640"/>
            <a:ext cx="9252520" cy="5220047"/>
          </a:xfrm>
          <a:prstGeom prst="rect">
            <a:avLst/>
          </a:prstGeom>
          <a:ln>
            <a:noFill/>
          </a:ln>
          <a:effectLst/>
        </p:spPr>
      </p:pic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3203848" y="5345675"/>
            <a:ext cx="5940152" cy="819629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Presidenta recebe Carta dos artistas pela Vida da Juventude Negra</a:t>
            </a:r>
            <a:br>
              <a:rPr lang="pt-BR" sz="1600" b="1" dirty="0" smtClean="0">
                <a:solidFill>
                  <a:schemeClr val="bg1"/>
                </a:solidFill>
                <a:latin typeface="+mn-lt"/>
              </a:rPr>
            </a:br>
            <a:r>
              <a:rPr lang="pt-BR" sz="1600" b="1" dirty="0" smtClean="0">
                <a:solidFill>
                  <a:schemeClr val="bg1"/>
                </a:solidFill>
                <a:latin typeface="+mn-lt"/>
              </a:rPr>
              <a:t>Cerimônia de Sanção do Estatuto da Juventude</a:t>
            </a:r>
            <a:br>
              <a:rPr lang="pt-BR" sz="1600" b="1" dirty="0" smtClean="0">
                <a:solidFill>
                  <a:schemeClr val="bg1"/>
                </a:solidFill>
                <a:latin typeface="+mn-lt"/>
              </a:rPr>
            </a:br>
            <a:r>
              <a:rPr lang="pt-BR" sz="1300" b="1" dirty="0" smtClean="0">
                <a:solidFill>
                  <a:schemeClr val="bg1"/>
                </a:solidFill>
                <a:latin typeface="+mn-lt"/>
              </a:rPr>
              <a:t>05/08/2013</a:t>
            </a:r>
            <a:endParaRPr lang="pt-BR" sz="13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Imagem 4" descr="Dilma e artistas- Carta dos Artistas pela Vida da Juventude Negra- Sanção do Estatuto da Juventude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639" y="4581128"/>
            <a:ext cx="3197479" cy="18027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203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72008" y="457200"/>
            <a:ext cx="9252520" cy="6400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71763" algn="r"/>
                <a:tab pos="2700338" algn="ctr"/>
                <a:tab pos="5400675" algn="r"/>
              </a:tabLst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0" y="3701718"/>
            <a:ext cx="9144000" cy="86895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pitchFamily="-105" charset="-128"/>
                <a:cs typeface="ＭＳ Ｐゴシック" pitchFamily="-10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pitchFamily="-105" charset="-128"/>
                <a:cs typeface="ＭＳ Ｐゴシック" pitchFamily="-105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2800" b="1" dirty="0" smtClean="0">
                <a:solidFill>
                  <a:srgbClr val="28807E"/>
                </a:solidFill>
              </a:rPr>
              <a:t>“A história de uma grande país só se faz</a:t>
            </a:r>
          </a:p>
          <a:p>
            <a:r>
              <a:rPr lang="pt-BR" sz="2800" b="1" dirty="0" smtClean="0">
                <a:solidFill>
                  <a:srgbClr val="28807E"/>
                </a:solidFill>
              </a:rPr>
              <a:t>com sua Juventude Viva”</a:t>
            </a:r>
            <a:endParaRPr lang="pt-BR" sz="2800" b="1" dirty="0">
              <a:solidFill>
                <a:srgbClr val="28807E"/>
              </a:solidFill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74332"/>
            <a:ext cx="3314106" cy="1858919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5034662"/>
            <a:ext cx="9144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C00000"/>
                </a:solidFill>
                <a:latin typeface="+mn-lt"/>
              </a:rPr>
              <a:t>WWW.JUVENTUDE.GOV.BR/JUVENTUDEVIVA</a:t>
            </a:r>
            <a:endParaRPr lang="pt-BR" sz="48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6471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-35496" y="404664"/>
            <a:ext cx="9216008" cy="64533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E63FEEC-B347-42D7-9B5D-CE4913253F64}" type="slidenum">
              <a:rPr lang="pt-BR" smtClean="0"/>
              <a:pPr/>
              <a:t>3</a:t>
            </a:fld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67544" y="3609017"/>
            <a:ext cx="82809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0"/>
              </a:spcBef>
              <a:defRPr/>
            </a:pPr>
            <a:r>
              <a:rPr lang="pt-BR" sz="2800" b="1" dirty="0" smtClean="0">
                <a:solidFill>
                  <a:schemeClr val="bg1"/>
                </a:solidFill>
                <a:latin typeface="+mn-lt"/>
              </a:rPr>
              <a:t>SÃO 2 JOVENS NEGROS ASSASSINADOS POR HORA</a:t>
            </a:r>
          </a:p>
          <a:p>
            <a:pPr marL="0" lvl="1" algn="ctr">
              <a:spcBef>
                <a:spcPts val="0"/>
              </a:spcBef>
              <a:defRPr/>
            </a:pPr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É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como se caíssem dois aviões por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semana lotados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de jovens, a </a:t>
            </a:r>
            <a:r>
              <a:rPr lang="pt-BR" b="1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maioria  </a:t>
            </a:r>
            <a:r>
              <a:rPr lang="pt-BR" b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negros.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endParaRPr lang="pt-BR" sz="1600" dirty="0" smtClean="0">
              <a:latin typeface="+mn-lt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defRPr/>
            </a:pPr>
            <a:r>
              <a:rPr lang="pt-BR" sz="1600" dirty="0" smtClean="0">
                <a:latin typeface="+mn-lt"/>
              </a:rPr>
              <a:t>Aproximadamente </a:t>
            </a:r>
            <a:r>
              <a:rPr lang="pt-BR" sz="1600" dirty="0">
                <a:latin typeface="+mn-lt"/>
              </a:rPr>
              <a:t>70% dos homicídios contra jovens negros concentraram-se em </a:t>
            </a:r>
            <a:r>
              <a:rPr lang="pt-BR" sz="1600" dirty="0" smtClean="0">
                <a:latin typeface="+mn-lt"/>
              </a:rPr>
              <a:t>apenas 132 </a:t>
            </a:r>
            <a:r>
              <a:rPr lang="pt-BR" sz="1600" dirty="0">
                <a:latin typeface="+mn-lt"/>
              </a:rPr>
              <a:t>municípios brasileiros</a:t>
            </a:r>
            <a:r>
              <a:rPr lang="pt-BR" sz="1600" dirty="0" smtClean="0">
                <a:latin typeface="+mn-lt"/>
              </a:rPr>
              <a:t>.</a:t>
            </a:r>
            <a:endParaRPr lang="pt-BR" sz="1600" dirty="0">
              <a:latin typeface="+mn-lt"/>
            </a:endParaRPr>
          </a:p>
        </p:txBody>
      </p:sp>
      <p:sp>
        <p:nvSpPr>
          <p:cNvPr id="4" name="Retângulo 12"/>
          <p:cNvSpPr>
            <a:spLocks noChangeArrowheads="1"/>
          </p:cNvSpPr>
          <p:nvPr/>
        </p:nvSpPr>
        <p:spPr bwMode="auto">
          <a:xfrm>
            <a:off x="323528" y="5733256"/>
            <a:ext cx="856895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1000" i="1" dirty="0">
                <a:latin typeface="+mn-lt"/>
              </a:rPr>
              <a:t>Fonte: MS/SVS/DASIS - Sistema de Informações sobre Mortalidade – SIM. Dados preliminares de 2010 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2663788" y="1340768"/>
            <a:ext cx="3888432" cy="2022486"/>
            <a:chOff x="2813037" y="818195"/>
            <a:chExt cx="3888432" cy="2022486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3157" y="818195"/>
              <a:ext cx="840672" cy="2022486"/>
            </a:xfrm>
            <a:prstGeom prst="rect">
              <a:avLst/>
            </a:prstGeom>
          </p:spPr>
        </p:pic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16016" y="836712"/>
              <a:ext cx="1985453" cy="1985453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3037" y="818195"/>
              <a:ext cx="840672" cy="20224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89844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áfico 10"/>
          <p:cNvGraphicFramePr/>
          <p:nvPr>
            <p:extLst>
              <p:ext uri="{D42A27DB-BD31-4B8C-83A1-F6EECF244321}">
                <p14:modId xmlns="" xmlns:p14="http://schemas.microsoft.com/office/powerpoint/2010/main" val="1472283602"/>
              </p:ext>
            </p:extLst>
          </p:nvPr>
        </p:nvGraphicFramePr>
        <p:xfrm>
          <a:off x="683568" y="1749453"/>
          <a:ext cx="7654493" cy="434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6626" name="Título 7"/>
          <p:cNvSpPr>
            <a:spLocks noGrp="1"/>
          </p:cNvSpPr>
          <p:nvPr>
            <p:ph type="ctrTitle" idx="4294967295"/>
          </p:nvPr>
        </p:nvSpPr>
        <p:spPr bwMode="auto">
          <a:xfrm>
            <a:off x="468314" y="642918"/>
            <a:ext cx="8229600" cy="841866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Homicídios no Brasil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Juventude: grande parte das vítimas de</a:t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homicídio tem entre 15 a 29 anos</a:t>
            </a:r>
            <a:endParaRPr lang="pt-BR" sz="2400" dirty="0" smtClean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6627" name="Rectangle 9"/>
          <p:cNvSpPr>
            <a:spLocks noChangeArrowheads="1"/>
          </p:cNvSpPr>
          <p:nvPr/>
        </p:nvSpPr>
        <p:spPr bwMode="auto">
          <a:xfrm>
            <a:off x="468313" y="642938"/>
            <a:ext cx="82296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9" name="Text Box 13"/>
          <p:cNvSpPr txBox="1">
            <a:spLocks noChangeArrowheads="1"/>
          </p:cNvSpPr>
          <p:nvPr/>
        </p:nvSpPr>
        <p:spPr bwMode="auto">
          <a:xfrm>
            <a:off x="6151235" y="5718855"/>
            <a:ext cx="201622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1050" i="1" dirty="0">
                <a:latin typeface="+mn-lt"/>
              </a:rPr>
              <a:t>Fonte:  Mapa da Violência 2011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596336" y="3068960"/>
            <a:ext cx="140449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319D9A"/>
                </a:solidFill>
                <a:cs typeface="Arial" charset="0"/>
              </a:rPr>
              <a:t>Vítimas jovens correspondem a 53% do total</a:t>
            </a:r>
          </a:p>
        </p:txBody>
      </p:sp>
      <p:sp>
        <p:nvSpPr>
          <p:cNvPr id="12" name="Chave direita 11"/>
          <p:cNvSpPr>
            <a:spLocks/>
          </p:cNvSpPr>
          <p:nvPr/>
        </p:nvSpPr>
        <p:spPr bwMode="auto">
          <a:xfrm>
            <a:off x="7344097" y="2996952"/>
            <a:ext cx="144462" cy="936625"/>
          </a:xfrm>
          <a:prstGeom prst="rightBrace">
            <a:avLst>
              <a:gd name="adj1" fmla="val 8345"/>
              <a:gd name="adj2" fmla="val 50000"/>
            </a:avLst>
          </a:prstGeom>
          <a:noFill/>
          <a:ln w="12700">
            <a:solidFill>
              <a:srgbClr val="319D9A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pt-BR">
              <a:latin typeface="Calibri" pitchFamily="-105" charset="0"/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802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6"/>
          <p:cNvSpPr>
            <a:spLocks noGrp="1"/>
          </p:cNvSpPr>
          <p:nvPr>
            <p:ph type="ctrTitle" idx="4294967295"/>
          </p:nvPr>
        </p:nvSpPr>
        <p:spPr bwMode="auto">
          <a:xfrm>
            <a:off x="0" y="714357"/>
            <a:ext cx="9144000" cy="4103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Tahoma" pitchFamily="-105" charset="0"/>
              </a:rPr>
              <a:t>Homicídios no Brasil</a:t>
            </a: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/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Crescimento de homicídios contra jovens negros</a:t>
            </a:r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="" xmlns:p14="http://schemas.microsoft.com/office/powerpoint/2010/main" val="1572363850"/>
              </p:ext>
            </p:extLst>
          </p:nvPr>
        </p:nvGraphicFramePr>
        <p:xfrm>
          <a:off x="357158" y="1700808"/>
          <a:ext cx="7311186" cy="45142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CaixaDeTexto 16"/>
          <p:cNvSpPr txBox="1"/>
          <p:nvPr/>
        </p:nvSpPr>
        <p:spPr>
          <a:xfrm>
            <a:off x="7591772" y="2362597"/>
            <a:ext cx="1143000" cy="16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pt-BR" sz="1400" b="1" dirty="0">
                <a:solidFill>
                  <a:srgbClr val="319D9A"/>
                </a:solidFill>
                <a:cs typeface="Arial" charset="0"/>
              </a:rPr>
              <a:t>Diferença  entre  jovens brancos e negros salta de 4.807  para 12.190 homicídios</a:t>
            </a:r>
          </a:p>
        </p:txBody>
      </p:sp>
      <p:sp>
        <p:nvSpPr>
          <p:cNvPr id="27659" name="Text Box 2"/>
          <p:cNvSpPr txBox="1">
            <a:spLocks noChangeArrowheads="1"/>
          </p:cNvSpPr>
          <p:nvPr/>
        </p:nvSpPr>
        <p:spPr bwMode="auto">
          <a:xfrm>
            <a:off x="7670576" y="4077072"/>
            <a:ext cx="1143000" cy="556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i="1" dirty="0">
                <a:latin typeface="+mn-lt"/>
              </a:rPr>
              <a:t>Fonte: SIM/</a:t>
            </a:r>
            <a:r>
              <a:rPr lang="pt-BR" sz="1000" i="1" dirty="0" err="1">
                <a:latin typeface="+mn-lt"/>
              </a:rPr>
              <a:t>Datasus</a:t>
            </a:r>
            <a:r>
              <a:rPr lang="pt-BR" sz="1000" i="1" dirty="0">
                <a:latin typeface="+mn-lt"/>
              </a:rPr>
              <a:t>/Ministério da Saúde</a:t>
            </a:r>
          </a:p>
        </p:txBody>
      </p:sp>
      <p:cxnSp>
        <p:nvCxnSpPr>
          <p:cNvPr id="3" name="Conector de seta reta 2"/>
          <p:cNvCxnSpPr/>
          <p:nvPr/>
        </p:nvCxnSpPr>
        <p:spPr>
          <a:xfrm>
            <a:off x="7164288" y="2440335"/>
            <a:ext cx="0" cy="1498451"/>
          </a:xfrm>
          <a:prstGeom prst="straightConnector1">
            <a:avLst/>
          </a:prstGeom>
          <a:ln w="12700">
            <a:solidFill>
              <a:srgbClr val="319D9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2627784" y="2969543"/>
            <a:ext cx="0" cy="670731"/>
          </a:xfrm>
          <a:prstGeom prst="straightConnector1">
            <a:avLst/>
          </a:prstGeom>
          <a:ln w="12700">
            <a:solidFill>
              <a:srgbClr val="319D9A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47633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0"/>
          <p:cNvSpPr>
            <a:spLocks noGrp="1"/>
          </p:cNvSpPr>
          <p:nvPr>
            <p:ph type="ctrTitle" idx="4294967295"/>
          </p:nvPr>
        </p:nvSpPr>
        <p:spPr bwMode="auto">
          <a:xfrm>
            <a:off x="0" y="571481"/>
            <a:ext cx="9144001" cy="7692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34" charset="-128"/>
              </a:rPr>
              <a:t>São os jovens negros, com baixa escolaridade,</a:t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34" charset="-128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ＭＳ Ｐゴシック" pitchFamily="34" charset="-128"/>
              </a:rPr>
              <a:t>os mais atingidos pela violência</a:t>
            </a:r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="" xmlns:p14="http://schemas.microsoft.com/office/powerpoint/2010/main" val="768296010"/>
              </p:ext>
            </p:extLst>
          </p:nvPr>
        </p:nvGraphicFramePr>
        <p:xfrm>
          <a:off x="395536" y="1784216"/>
          <a:ext cx="403244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/>
          <p:cNvGraphicFramePr/>
          <p:nvPr>
            <p:extLst>
              <p:ext uri="{D42A27DB-BD31-4B8C-83A1-F6EECF244321}">
                <p14:modId xmlns="" xmlns:p14="http://schemas.microsoft.com/office/powerpoint/2010/main" val="3422321447"/>
              </p:ext>
            </p:extLst>
          </p:nvPr>
        </p:nvGraphicFramePr>
        <p:xfrm>
          <a:off x="4572000" y="1556792"/>
          <a:ext cx="4104456" cy="451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4932040" y="6060323"/>
            <a:ext cx="3887788" cy="24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b="1" i="1" dirty="0">
                <a:latin typeface="+mn-lt"/>
              </a:rPr>
              <a:t>Fonte: </a:t>
            </a:r>
            <a:r>
              <a:rPr lang="pt-BR" sz="1000" i="1" dirty="0">
                <a:latin typeface="+mn-lt"/>
              </a:rPr>
              <a:t>SIM</a:t>
            </a:r>
            <a:r>
              <a:rPr lang="pt-BR" sz="1000" b="1" i="1" dirty="0">
                <a:latin typeface="+mn-lt"/>
              </a:rPr>
              <a:t>/</a:t>
            </a:r>
            <a:r>
              <a:rPr lang="pt-BR" sz="1000" i="1" dirty="0" err="1">
                <a:latin typeface="+mn-lt"/>
              </a:rPr>
              <a:t>Datasus</a:t>
            </a:r>
            <a:r>
              <a:rPr lang="pt-BR" sz="1000" i="1" dirty="0">
                <a:latin typeface="+mn-lt"/>
              </a:rPr>
              <a:t>/Ministério da Saúde</a:t>
            </a:r>
          </a:p>
        </p:txBody>
      </p:sp>
    </p:spTree>
    <p:extLst>
      <p:ext uri="{BB962C8B-B14F-4D97-AF65-F5344CB8AC3E}">
        <p14:creationId xmlns="" xmlns:p14="http://schemas.microsoft.com/office/powerpoint/2010/main" val="116767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Chart bld="series" animBg="0"/>
        </p:bldSub>
      </p:bldGraphic>
      <p:bldGraphic spid="15" grpId="0">
        <p:bldSub>
          <a:bldChart bld="series" animBg="0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="" xmlns:p14="http://schemas.microsoft.com/office/powerpoint/2010/main" val="1620762477"/>
              </p:ext>
            </p:extLst>
          </p:nvPr>
        </p:nvGraphicFramePr>
        <p:xfrm>
          <a:off x="467544" y="1742806"/>
          <a:ext cx="8086209" cy="4370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338" name="Título 1"/>
          <p:cNvSpPr>
            <a:spLocks noGrp="1"/>
          </p:cNvSpPr>
          <p:nvPr>
            <p:ph type="title" idx="4294967295"/>
          </p:nvPr>
        </p:nvSpPr>
        <p:spPr bwMode="auto">
          <a:xfrm>
            <a:off x="457200" y="579438"/>
            <a:ext cx="8229600" cy="833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Maiores taxas de homicídios no Brasil: Alagoas, Espírito Santo, Paraíba, Pará, Distrito Federal e Pernambuco</a:t>
            </a:r>
            <a:b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</a:br>
            <a:r>
              <a:rPr lang="pt-BR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Maioria das vítimas são jovens negros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860032" y="6021852"/>
            <a:ext cx="3887788" cy="24840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pt-BR" sz="1000" i="1" dirty="0">
                <a:latin typeface="Calibri" pitchFamily="34" charset="0"/>
              </a:rPr>
              <a:t>Fonte: SIM/</a:t>
            </a:r>
            <a:r>
              <a:rPr lang="pt-BR" sz="1000" i="1" dirty="0" err="1">
                <a:latin typeface="Calibri" pitchFamily="34" charset="0"/>
              </a:rPr>
              <a:t>Datasus</a:t>
            </a:r>
            <a:r>
              <a:rPr lang="pt-BR" sz="1000" i="1" dirty="0">
                <a:latin typeface="Calibri" pitchFamily="34" charset="0"/>
              </a:rPr>
              <a:t>/Ministério da Saúde</a:t>
            </a:r>
          </a:p>
        </p:txBody>
      </p:sp>
    </p:spTree>
    <p:extLst>
      <p:ext uri="{BB962C8B-B14F-4D97-AF65-F5344CB8AC3E}">
        <p14:creationId xmlns="" xmlns:p14="http://schemas.microsoft.com/office/powerpoint/2010/main" val="172799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1772816"/>
            <a:ext cx="9144000" cy="360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831850"/>
            <a:ext cx="8229600" cy="508918"/>
          </a:xfrm>
          <a:prstGeom prst="rect">
            <a:avLst/>
          </a:prstGeom>
        </p:spPr>
        <p:txBody>
          <a:bodyPr/>
          <a:lstStyle/>
          <a:p>
            <a:r>
              <a:rPr lang="pt-BR" sz="3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Plano Juventude Viva</a:t>
            </a:r>
            <a:endParaRPr lang="pt-BR" sz="32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856" y="2132856"/>
            <a:ext cx="8229600" cy="2736304"/>
          </a:xfrm>
          <a:prstGeom prst="rect">
            <a:avLst/>
          </a:prstGeom>
        </p:spPr>
        <p:txBody>
          <a:bodyPr numCol="2" spcCol="360000"/>
          <a:lstStyle/>
          <a:p>
            <a:pPr marL="0" lvl="0" indent="0" algn="just">
              <a:buNone/>
            </a:pPr>
            <a:r>
              <a:rPr lang="pt-BR" sz="1600" dirty="0" smtClean="0"/>
              <a:t>O </a:t>
            </a:r>
            <a:r>
              <a:rPr lang="pt-BR" sz="1600" b="1" dirty="0"/>
              <a:t>Plano Juventude Viva</a:t>
            </a:r>
            <a:r>
              <a:rPr lang="pt-BR" sz="1600" dirty="0"/>
              <a:t> é uma iniciativa do Governo Federal com vistas a ampliar direitos e prevenir a violência que atinge a juventude brasileira. Constitui-se como oportunidade inédita de </a:t>
            </a:r>
            <a:r>
              <a:rPr lang="pt-BR" sz="1600" b="1" dirty="0"/>
              <a:t>diálogo e articulação</a:t>
            </a:r>
            <a:r>
              <a:rPr lang="pt-BR" sz="1600" dirty="0"/>
              <a:t> entre ministérios, municípios, estados e sociedade civil no enfrentamento da violência, em especial àquela exercida sobre os jovens negros, e na promoção da inclusão social de jovens em territórios atingidos pelos mais altos índices de </a:t>
            </a:r>
            <a:r>
              <a:rPr lang="pt-BR" sz="1600" dirty="0" smtClean="0"/>
              <a:t>vulnerabilidade.</a:t>
            </a:r>
          </a:p>
          <a:p>
            <a:pPr marL="0" lvl="0" indent="0" algn="just">
              <a:buNone/>
            </a:pPr>
            <a:endParaRPr lang="pt-BR" sz="1600" dirty="0" smtClean="0"/>
          </a:p>
          <a:p>
            <a:pPr marL="0" lvl="0" indent="0" algn="just">
              <a:buNone/>
            </a:pPr>
            <a:r>
              <a:rPr lang="pt-BR" sz="1600" dirty="0" smtClean="0"/>
              <a:t>A </a:t>
            </a:r>
            <a:r>
              <a:rPr lang="pt-BR" sz="1600" dirty="0"/>
              <a:t>partir da priorização dos estados com </a:t>
            </a:r>
            <a:r>
              <a:rPr lang="pt-BR" sz="1600" dirty="0" smtClean="0"/>
              <a:t>os mais </a:t>
            </a:r>
            <a:r>
              <a:rPr lang="pt-BR" sz="1600" dirty="0"/>
              <a:t>altos índices de homicídio que afetam especialmente jovens </a:t>
            </a:r>
            <a:r>
              <a:rPr lang="pt-BR" sz="1600" dirty="0" smtClean="0"/>
              <a:t>negros e pobres, </a:t>
            </a:r>
            <a:r>
              <a:rPr lang="pt-BR" sz="1600" dirty="0"/>
              <a:t>o desenvolvimento do </a:t>
            </a:r>
            <a:r>
              <a:rPr lang="pt-BR" sz="1600" b="1" dirty="0"/>
              <a:t>Plano Juventude Viva</a:t>
            </a:r>
            <a:r>
              <a:rPr lang="pt-BR" sz="1600" dirty="0"/>
              <a:t> segue estratégia de implementação </a:t>
            </a:r>
            <a:r>
              <a:rPr lang="pt-BR" sz="1600" dirty="0" smtClean="0"/>
              <a:t>gradual, </a:t>
            </a:r>
            <a:r>
              <a:rPr lang="pt-BR" sz="1600" dirty="0"/>
              <a:t>com o objetivo de atuar de forma coordenada e </a:t>
            </a:r>
            <a:r>
              <a:rPr lang="pt-BR" sz="1600" dirty="0" smtClean="0"/>
              <a:t>articulada, </a:t>
            </a:r>
            <a:r>
              <a:rPr lang="pt-BR" sz="1600" dirty="0"/>
              <a:t>por meio de </a:t>
            </a:r>
            <a:r>
              <a:rPr lang="pt-BR" sz="1600" dirty="0" err="1"/>
              <a:t>pactuação</a:t>
            </a:r>
            <a:r>
              <a:rPr lang="pt-BR" sz="1600" dirty="0"/>
              <a:t> com o poder público e sociedade civil </a:t>
            </a:r>
            <a:r>
              <a:rPr lang="pt-BR" sz="1600" dirty="0" smtClean="0"/>
              <a:t>local, priorizando até 2014 a expansão a estados com altos índices de homicídios, além de contar com adesões voluntárias. </a:t>
            </a:r>
            <a:endParaRPr lang="pt-BR" sz="1600" dirty="0"/>
          </a:p>
          <a:p>
            <a:pPr marL="0" indent="0" algn="just">
              <a:buNone/>
            </a:pPr>
            <a:endParaRPr lang="pt-BR" sz="1600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39552" y="5445224"/>
            <a:ext cx="81369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000" i="1" dirty="0" err="1">
                <a:latin typeface="+mn-lt"/>
              </a:rPr>
              <a:t>Fontes:SIM</a:t>
            </a:r>
            <a:r>
              <a:rPr lang="pt-BR" sz="1000" i="1" dirty="0">
                <a:latin typeface="+mn-lt"/>
              </a:rPr>
              <a:t>/</a:t>
            </a:r>
            <a:r>
              <a:rPr lang="pt-BR" sz="1000" i="1" dirty="0" err="1">
                <a:latin typeface="+mn-lt"/>
              </a:rPr>
              <a:t>Datasus</a:t>
            </a:r>
            <a:r>
              <a:rPr lang="pt-BR" sz="1000" i="1" dirty="0">
                <a:latin typeface="+mn-lt"/>
              </a:rPr>
              <a:t>/Ministério da </a:t>
            </a:r>
            <a:r>
              <a:rPr lang="pt-BR" sz="1000" i="1" dirty="0" smtClean="0">
                <a:latin typeface="+mn-lt"/>
              </a:rPr>
              <a:t>Saúde (2010)</a:t>
            </a:r>
            <a:endParaRPr lang="pt-BR" sz="1000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0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-35496" y="404664"/>
            <a:ext cx="9216008" cy="6453336"/>
          </a:xfrm>
          <a:prstGeom prst="rect">
            <a:avLst/>
          </a:prstGeom>
          <a:solidFill>
            <a:srgbClr val="319D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-35496" y="1484784"/>
            <a:ext cx="9216008" cy="2592288"/>
          </a:xfrm>
          <a:prstGeom prst="rect">
            <a:avLst/>
          </a:prstGeom>
          <a:solidFill>
            <a:srgbClr val="28807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Forma livre 2"/>
          <p:cNvSpPr/>
          <p:nvPr/>
        </p:nvSpPr>
        <p:spPr>
          <a:xfrm>
            <a:off x="2195736" y="2018780"/>
            <a:ext cx="1656184" cy="1511233"/>
          </a:xfrm>
          <a:custGeom>
            <a:avLst/>
            <a:gdLst>
              <a:gd name="connsiteX0" fmla="*/ 0 w 2814499"/>
              <a:gd name="connsiteY0" fmla="*/ 0 h 2081285"/>
              <a:gd name="connsiteX1" fmla="*/ 2814499 w 2814499"/>
              <a:gd name="connsiteY1" fmla="*/ 0 h 2081285"/>
              <a:gd name="connsiteX2" fmla="*/ 2814499 w 2814499"/>
              <a:gd name="connsiteY2" fmla="*/ 2081285 h 2081285"/>
              <a:gd name="connsiteX3" fmla="*/ 0 w 2814499"/>
              <a:gd name="connsiteY3" fmla="*/ 2081285 h 2081285"/>
              <a:gd name="connsiteX4" fmla="*/ 0 w 2814499"/>
              <a:gd name="connsiteY4" fmla="*/ 0 h 20812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4499" h="2081285">
                <a:moveTo>
                  <a:pt x="0" y="0"/>
                </a:moveTo>
                <a:lnTo>
                  <a:pt x="2814499" y="0"/>
                </a:lnTo>
                <a:lnTo>
                  <a:pt x="2814499" y="2081285"/>
                </a:lnTo>
                <a:lnTo>
                  <a:pt x="0" y="2081285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altLang="ja-JP" sz="1600" kern="1200" dirty="0" smtClean="0">
                <a:solidFill>
                  <a:schemeClr val="bg1"/>
                </a:solidFill>
                <a:ea typeface="MS Mincho" pitchFamily="49" charset="-128"/>
              </a:rPr>
              <a:t>Reduzir a vulnerabilidade da juventude negra à violência e prevenir a ocorrência de homicídios</a:t>
            </a:r>
            <a:endParaRPr lang="pt-BR" sz="1600" kern="1200" dirty="0">
              <a:solidFill>
                <a:schemeClr val="bg1"/>
              </a:solidFill>
            </a:endParaRPr>
          </a:p>
        </p:txBody>
      </p:sp>
      <p:sp>
        <p:nvSpPr>
          <p:cNvPr id="4" name="Forma livre 3"/>
          <p:cNvSpPr/>
          <p:nvPr/>
        </p:nvSpPr>
        <p:spPr>
          <a:xfrm>
            <a:off x="5724127" y="1556792"/>
            <a:ext cx="2880321" cy="2435208"/>
          </a:xfrm>
          <a:custGeom>
            <a:avLst/>
            <a:gdLst>
              <a:gd name="connsiteX0" fmla="*/ 0 w 4777382"/>
              <a:gd name="connsiteY0" fmla="*/ 0 h 2600281"/>
              <a:gd name="connsiteX1" fmla="*/ 4777382 w 4777382"/>
              <a:gd name="connsiteY1" fmla="*/ 0 h 2600281"/>
              <a:gd name="connsiteX2" fmla="*/ 4777382 w 4777382"/>
              <a:gd name="connsiteY2" fmla="*/ 2600281 h 2600281"/>
              <a:gd name="connsiteX3" fmla="*/ 0 w 4777382"/>
              <a:gd name="connsiteY3" fmla="*/ 2600281 h 2600281"/>
              <a:gd name="connsiteX4" fmla="*/ 0 w 4777382"/>
              <a:gd name="connsiteY4" fmla="*/ 0 h 2600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382" h="2600281">
                <a:moveTo>
                  <a:pt x="0" y="0"/>
                </a:moveTo>
                <a:lnTo>
                  <a:pt x="4777382" y="0"/>
                </a:lnTo>
                <a:lnTo>
                  <a:pt x="4777382" y="2600281"/>
                </a:lnTo>
                <a:lnTo>
                  <a:pt x="0" y="260028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2340759"/>
              <a:satOff val="-2919"/>
              <a:lumOff val="686"/>
              <a:alphaOff val="0"/>
            </a:schemeClr>
          </a:fillRef>
          <a:effectRef idx="0">
            <a:schemeClr val="accent2">
              <a:hueOff val="2340759"/>
              <a:satOff val="-2919"/>
              <a:lumOff val="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kern="1200" dirty="0" smtClean="0">
                <a:solidFill>
                  <a:schemeClr val="bg1"/>
                </a:solidFill>
                <a:ea typeface="MS Mincho" pitchFamily="49" charset="-128"/>
              </a:rPr>
              <a:t>Promover e Integrar ações do Governo Federal </a:t>
            </a:r>
            <a:r>
              <a:rPr lang="pt-BR" sz="1600" kern="1200" dirty="0" smtClean="0">
                <a:solidFill>
                  <a:schemeClr val="bg1"/>
                </a:solidFill>
              </a:rPr>
              <a:t>com foco na transformação de territórios vulneráveis, na criação de oportunidades de inclusão social e autonomia para os jovens</a:t>
            </a:r>
            <a:r>
              <a:rPr lang="pt-BR" sz="1600" kern="1200" dirty="0" smtClean="0">
                <a:solidFill>
                  <a:schemeClr val="bg1"/>
                </a:solidFill>
                <a:ea typeface="MS Mincho" pitchFamily="49" charset="-128"/>
              </a:rPr>
              <a:t> nos territórios selecionados e </a:t>
            </a:r>
            <a:r>
              <a:rPr lang="pt-BR" sz="1600" kern="1200" dirty="0" smtClean="0">
                <a:solidFill>
                  <a:schemeClr val="bg1"/>
                </a:solidFill>
              </a:rPr>
              <a:t>no enfrentamento ao racismo nas instituições.</a:t>
            </a:r>
            <a:endParaRPr lang="pt-BR" sz="1600" kern="1200" dirty="0" smtClean="0">
              <a:solidFill>
                <a:schemeClr val="bg1"/>
              </a:solidFill>
              <a:ea typeface="MS Mincho" pitchFamily="49" charset="-128"/>
            </a:endParaRPr>
          </a:p>
        </p:txBody>
      </p:sp>
      <p:sp>
        <p:nvSpPr>
          <p:cNvPr id="5" name="Forma livre 4"/>
          <p:cNvSpPr/>
          <p:nvPr/>
        </p:nvSpPr>
        <p:spPr>
          <a:xfrm>
            <a:off x="323528" y="4365105"/>
            <a:ext cx="8424935" cy="1728191"/>
          </a:xfrm>
          <a:custGeom>
            <a:avLst/>
            <a:gdLst>
              <a:gd name="connsiteX0" fmla="*/ 0 w 4777382"/>
              <a:gd name="connsiteY0" fmla="*/ 0 h 2866429"/>
              <a:gd name="connsiteX1" fmla="*/ 4777382 w 4777382"/>
              <a:gd name="connsiteY1" fmla="*/ 0 h 2866429"/>
              <a:gd name="connsiteX2" fmla="*/ 4777382 w 4777382"/>
              <a:gd name="connsiteY2" fmla="*/ 2866429 h 2866429"/>
              <a:gd name="connsiteX3" fmla="*/ 0 w 4777382"/>
              <a:gd name="connsiteY3" fmla="*/ 2866429 h 2866429"/>
              <a:gd name="connsiteX4" fmla="*/ 0 w 4777382"/>
              <a:gd name="connsiteY4" fmla="*/ 0 h 2866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7382" h="2866429">
                <a:moveTo>
                  <a:pt x="0" y="0"/>
                </a:moveTo>
                <a:lnTo>
                  <a:pt x="4777382" y="0"/>
                </a:lnTo>
                <a:lnTo>
                  <a:pt x="4777382" y="2866429"/>
                </a:lnTo>
                <a:lnTo>
                  <a:pt x="0" y="286642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4681519"/>
              <a:satOff val="-5839"/>
              <a:lumOff val="1373"/>
              <a:alphaOff val="0"/>
            </a:schemeClr>
          </a:fillRef>
          <a:effectRef idx="0">
            <a:schemeClr val="accent2">
              <a:hueOff val="4681519"/>
              <a:satOff val="-5839"/>
              <a:lumOff val="1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2390" tIns="72390" rIns="72390" bIns="72390" numCol="1" spcCol="1270" anchor="ctr" anchorCtr="0">
            <a:noAutofit/>
          </a:bodyPr>
          <a:lstStyle/>
          <a:p>
            <a:pPr lvl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bg1"/>
                </a:solidFill>
                <a:cs typeface="Times New Roman" pitchFamily="18" charset="0"/>
              </a:rPr>
              <a:t>CRITÉRIOS SELEÇÃO TERRITORIAL</a:t>
            </a:r>
          </a:p>
          <a:p>
            <a:pPr lvl="0" algn="just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600" kern="1200" dirty="0" smtClean="0">
              <a:solidFill>
                <a:schemeClr val="tx1"/>
              </a:solidFill>
              <a:cs typeface="Times New Roman" pitchFamily="18" charset="0"/>
            </a:endParaRPr>
          </a:p>
          <a:p>
            <a:pPr lvl="0" algn="just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kern="1200" dirty="0" smtClean="0">
                <a:solidFill>
                  <a:schemeClr val="tx1"/>
                </a:solidFill>
                <a:cs typeface="Times New Roman" pitchFamily="18" charset="0"/>
              </a:rPr>
              <a:t>Foram selecionados os 132 municípios que concentraram  as mais altas taxas de homicídios de jovens negros com idade de 15 a 29 anos, de acordo com os dados do SIM/MS de 2010. Em 2013 a lista foi atualizada, considerando-se os dados do SIM/MS-2011 e foram incluídos mais 10 municípios.</a:t>
            </a:r>
            <a:endParaRPr lang="pt-BR" sz="1600" kern="1200" dirty="0">
              <a:solidFill>
                <a:schemeClr val="tx1"/>
              </a:solidFill>
            </a:endParaRPr>
          </a:p>
        </p:txBody>
      </p:sp>
      <p:sp>
        <p:nvSpPr>
          <p:cNvPr id="31747" name="Título 2"/>
          <p:cNvSpPr>
            <a:spLocks noGrp="1"/>
          </p:cNvSpPr>
          <p:nvPr>
            <p:ph type="title" idx="4294967295"/>
          </p:nvPr>
        </p:nvSpPr>
        <p:spPr bwMode="auto">
          <a:xfrm>
            <a:off x="457200" y="626688"/>
            <a:ext cx="8229600" cy="714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sz="3200" b="1" dirty="0" smtClean="0">
                <a:solidFill>
                  <a:schemeClr val="bg1"/>
                </a:solidFill>
                <a:ea typeface="ＭＳ Ｐゴシック" pitchFamily="-105" charset="-128"/>
                <a:cs typeface="Tahoma" pitchFamily="-105" charset="0"/>
              </a:rPr>
              <a:t>Estratégia do Plano Juventude Viva</a:t>
            </a:r>
          </a:p>
        </p:txBody>
      </p:sp>
      <p:sp>
        <p:nvSpPr>
          <p:cNvPr id="8" name="Elipse 7"/>
          <p:cNvSpPr/>
          <p:nvPr/>
        </p:nvSpPr>
        <p:spPr>
          <a:xfrm>
            <a:off x="539552" y="2018780"/>
            <a:ext cx="1511233" cy="1511233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pt-BR" altLang="ja-JP" sz="1200" b="1" dirty="0" smtClean="0">
                <a:solidFill>
                  <a:schemeClr val="tx1"/>
                </a:solidFill>
                <a:ea typeface="MS Mincho" pitchFamily="49" charset="-128"/>
              </a:rPr>
              <a:t>OBJETIVO</a:t>
            </a:r>
            <a:endParaRPr lang="pt-BR" altLang="ja-JP" sz="1200" b="1" dirty="0">
              <a:solidFill>
                <a:schemeClr val="tx1"/>
              </a:solidFill>
              <a:ea typeface="MS Mincho" pitchFamily="49" charset="-128"/>
            </a:endParaRPr>
          </a:p>
        </p:txBody>
      </p:sp>
      <p:sp>
        <p:nvSpPr>
          <p:cNvPr id="10" name="Chave direita 9"/>
          <p:cNvSpPr/>
          <p:nvPr/>
        </p:nvSpPr>
        <p:spPr>
          <a:xfrm rot="5400000">
            <a:off x="4457330" y="2463550"/>
            <a:ext cx="252030" cy="4775217"/>
          </a:xfrm>
          <a:prstGeom prst="rightBrace">
            <a:avLst>
              <a:gd name="adj1" fmla="val 53096"/>
              <a:gd name="adj2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067944" y="2018313"/>
            <a:ext cx="1512167" cy="1512167"/>
          </a:xfrm>
          <a:prstGeom prst="ellipse">
            <a:avLst/>
          </a:prstGeom>
          <a:solidFill>
            <a:schemeClr val="bg1"/>
          </a:solidFill>
          <a:ln w="1270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auto">
              <a:spcAft>
                <a:spcPts val="0"/>
              </a:spcAft>
              <a:defRPr/>
            </a:pPr>
            <a:r>
              <a:rPr lang="pt-BR" sz="1200" b="1" dirty="0">
                <a:solidFill>
                  <a:schemeClr val="tx1"/>
                </a:solidFill>
                <a:ea typeface="MS Mincho" pitchFamily="49" charset="-128"/>
              </a:rPr>
              <a:t>ESTRATÉGIA</a:t>
            </a:r>
          </a:p>
        </p:txBody>
      </p:sp>
    </p:spTree>
    <p:extLst>
      <p:ext uri="{BB962C8B-B14F-4D97-AF65-F5344CB8AC3E}">
        <p14:creationId xmlns="" xmlns:p14="http://schemas.microsoft.com/office/powerpoint/2010/main" val="330692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Personalizada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Personalizada 1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27006</TotalTime>
  <Words>1660</Words>
  <Application>Microsoft Office PowerPoint</Application>
  <PresentationFormat>Apresentação na tela (4:3)</PresentationFormat>
  <Paragraphs>176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3" baseType="lpstr">
      <vt:lpstr>Tema do Office</vt:lpstr>
      <vt:lpstr>Slide 1</vt:lpstr>
      <vt:lpstr>Homicídios no Brasil Violência no Brasil: um problema que tem idade, cor/raça e território</vt:lpstr>
      <vt:lpstr>Slide 3</vt:lpstr>
      <vt:lpstr>Homicídios no Brasil Juventude: grande parte das vítimas de homicídio tem entre 15 a 29 anos</vt:lpstr>
      <vt:lpstr>Homicídios no Brasil Crescimento de homicídios contra jovens negros</vt:lpstr>
      <vt:lpstr>São os jovens negros, com baixa escolaridade, os mais atingidos pela violência</vt:lpstr>
      <vt:lpstr>Maiores taxas de homicídios no Brasil: Alagoas, Espírito Santo, Paraíba, Pará, Distrito Federal e Pernambuco Maioria das vítimas são jovens negros</vt:lpstr>
      <vt:lpstr>Plano Juventude Viva</vt:lpstr>
      <vt:lpstr>Estratégia do Plano Juventude Viva</vt:lpstr>
      <vt:lpstr>O Plano Juventude Viva conta com ações de onze ministérios</vt:lpstr>
      <vt:lpstr>Eixos </vt:lpstr>
      <vt:lpstr>Ações implementadas em Alagoas – 2012 e 2013</vt:lpstr>
      <vt:lpstr>Ações implementadas em Alagoas – 2012 e 2013</vt:lpstr>
      <vt:lpstr>Expansão em 2013</vt:lpstr>
      <vt:lpstr>A diferença que o Plano faz</vt:lpstr>
      <vt:lpstr>Slide 16</vt:lpstr>
      <vt:lpstr>Lançamento na Paraíba em 12.08.2013</vt:lpstr>
      <vt:lpstr>Lançamento no DF e Entorno em 05.09.2013</vt:lpstr>
      <vt:lpstr>Lançamento em SP em 25.10.2013</vt:lpstr>
      <vt:lpstr> PRÓXIMOS PASSOS</vt:lpstr>
      <vt:lpstr>Presidenta recebe Carta dos artistas pela Vida da Juventude Negra Cerimônia de Sanção do Estatuto da Juventude 05/08/2013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Tati Santiago</dc:creator>
  <cp:lastModifiedBy>fernandacp</cp:lastModifiedBy>
  <cp:revision>1668</cp:revision>
  <cp:lastPrinted>2012-07-11T16:03:23Z</cp:lastPrinted>
  <dcterms:created xsi:type="dcterms:W3CDTF">2013-06-27T12:13:25Z</dcterms:created>
  <dcterms:modified xsi:type="dcterms:W3CDTF">2013-11-27T22:30:57Z</dcterms:modified>
</cp:coreProperties>
</file>