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0" r:id="rId3"/>
    <p:sldId id="261" r:id="rId4"/>
    <p:sldId id="273" r:id="rId5"/>
    <p:sldId id="258" r:id="rId6"/>
    <p:sldId id="259" r:id="rId7"/>
    <p:sldId id="263" r:id="rId8"/>
    <p:sldId id="266" r:id="rId9"/>
    <p:sldId id="267" r:id="rId10"/>
    <p:sldId id="274" r:id="rId11"/>
    <p:sldId id="275" r:id="rId12"/>
    <p:sldId id="276" r:id="rId13"/>
    <p:sldId id="287" r:id="rId14"/>
    <p:sldId id="286" r:id="rId15"/>
    <p:sldId id="288" r:id="rId16"/>
    <p:sldId id="282" r:id="rId17"/>
    <p:sldId id="284" r:id="rId18"/>
    <p:sldId id="283" r:id="rId19"/>
    <p:sldId id="292" r:id="rId20"/>
    <p:sldId id="289" r:id="rId21"/>
    <p:sldId id="290" r:id="rId22"/>
    <p:sldId id="291" r:id="rId23"/>
    <p:sldId id="279" r:id="rId2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0" d="100"/>
          <a:sy n="60" d="100"/>
        </p:scale>
        <p:origin x="-101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54F0B-E6BC-4E8F-91D9-912B1E6F2B6E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D8077-2E35-483B-BA1E-F60A3006F86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44A11-9ED1-4F08-A285-F7E928709D82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84AC80-BEDC-41B7-A28B-0EB7B91C083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84AC80-BEDC-41B7-A28B-0EB7B91C0835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2132856"/>
            <a:ext cx="7772400" cy="1470025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8"/>
            <a:ext cx="864096" cy="1802571"/>
          </a:xfrm>
          <a:prstGeom prst="rect">
            <a:avLst/>
          </a:prstGeom>
          <a:noFill/>
        </p:spPr>
      </p:pic>
      <p:pic>
        <p:nvPicPr>
          <p:cNvPr id="1030" name="Picture 6" descr="deco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5229200"/>
            <a:ext cx="1470828" cy="1247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ítulo 1"/>
          <p:cNvSpPr txBox="1">
            <a:spLocks/>
          </p:cNvSpPr>
          <p:nvPr userDrawn="1"/>
        </p:nvSpPr>
        <p:spPr>
          <a:xfrm>
            <a:off x="1979712" y="274638"/>
            <a:ext cx="67070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i="0" baseline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C:\Users\CFred\Desktop\iceblogofred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5157192"/>
            <a:ext cx="1276350" cy="13906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51720" y="274638"/>
            <a:ext cx="6635080" cy="11430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9"/>
            <a:ext cx="648072" cy="1351928"/>
          </a:xfrm>
          <a:prstGeom prst="rect">
            <a:avLst/>
          </a:prstGeom>
          <a:noFill/>
        </p:spPr>
      </p:pic>
      <p:pic>
        <p:nvPicPr>
          <p:cNvPr id="10" name="Picture 6" descr="deco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32656"/>
            <a:ext cx="720080" cy="61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C:\Users\CFred\Desktop\iceblogofred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980728"/>
            <a:ext cx="542925" cy="5619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979712" y="274638"/>
            <a:ext cx="6707088" cy="1143000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  <a:latin typeface="+mn-lt"/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7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9"/>
            <a:ext cx="648072" cy="1351928"/>
          </a:xfrm>
          <a:prstGeom prst="rect">
            <a:avLst/>
          </a:prstGeom>
          <a:noFill/>
        </p:spPr>
      </p:pic>
      <p:pic>
        <p:nvPicPr>
          <p:cNvPr id="8" name="Picture 6" descr="deco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32656"/>
            <a:ext cx="720080" cy="61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C:\Users\CFred\Desktop\iceblogofred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980728"/>
            <a:ext cx="542925" cy="5619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Título 1"/>
          <p:cNvSpPr txBox="1">
            <a:spLocks/>
          </p:cNvSpPr>
          <p:nvPr userDrawn="1"/>
        </p:nvSpPr>
        <p:spPr>
          <a:xfrm>
            <a:off x="1979712" y="274638"/>
            <a:ext cx="670708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i="0" baseline="0">
                <a:solidFill>
                  <a:schemeClr val="tx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9"/>
            <a:ext cx="648072" cy="1351928"/>
          </a:xfrm>
          <a:prstGeom prst="rect">
            <a:avLst/>
          </a:prstGeom>
          <a:noFill/>
        </p:spPr>
      </p:pic>
      <p:pic>
        <p:nvPicPr>
          <p:cNvPr id="11" name="Picture 6" descr="deco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32656"/>
            <a:ext cx="720080" cy="61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 descr="C:\Users\CFred\Desktop\iceblogofred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980728"/>
            <a:ext cx="542925" cy="5619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907704" y="274638"/>
            <a:ext cx="6779096" cy="1143000"/>
          </a:xfrm>
        </p:spPr>
        <p:txBody>
          <a:bodyPr/>
          <a:lstStyle>
            <a:lvl1pPr>
              <a:defRPr sz="4400"/>
            </a:lvl1pPr>
          </a:lstStyle>
          <a:p>
            <a:r>
              <a:rPr lang="pt-BR" sz="2400" dirty="0" smtClean="0"/>
              <a:t>Comissão de Segurança Pública e Combate ao Crime Organizado  - Audiência Pública </a:t>
            </a:r>
            <a:br>
              <a:rPr lang="pt-BR" sz="2400" dirty="0" smtClean="0"/>
            </a:br>
            <a:r>
              <a:rPr lang="pt-BR" sz="2400" dirty="0" smtClean="0"/>
              <a:t>Sistema Nacional de Registro de Identidade Civil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9"/>
            <a:ext cx="648072" cy="1351928"/>
          </a:xfrm>
          <a:prstGeom prst="rect">
            <a:avLst/>
          </a:prstGeom>
          <a:noFill/>
        </p:spPr>
      </p:pic>
      <p:pic>
        <p:nvPicPr>
          <p:cNvPr id="11" name="Picture 6" descr="deco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32656"/>
            <a:ext cx="720080" cy="61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 descr="C:\Users\CFred\Desktop\iceblogofred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980728"/>
            <a:ext cx="542925" cy="5619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9712" y="332656"/>
            <a:ext cx="6707088" cy="1143000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6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9"/>
            <a:ext cx="648072" cy="1351928"/>
          </a:xfrm>
          <a:prstGeom prst="rect">
            <a:avLst/>
          </a:prstGeom>
          <a:noFill/>
        </p:spPr>
      </p:pic>
      <p:pic>
        <p:nvPicPr>
          <p:cNvPr id="7" name="Picture 6" descr="deco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32656"/>
            <a:ext cx="720080" cy="61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Users\CFred\Desktop\iceblogofred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980728"/>
            <a:ext cx="542925" cy="5619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5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9"/>
            <a:ext cx="648072" cy="1351928"/>
          </a:xfrm>
          <a:prstGeom prst="rect">
            <a:avLst/>
          </a:prstGeom>
          <a:noFill/>
        </p:spPr>
      </p:pic>
      <p:pic>
        <p:nvPicPr>
          <p:cNvPr id="6" name="Picture 6" descr="deco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32656"/>
            <a:ext cx="720080" cy="61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C:\Users\CFred\Desktop\iceblogofred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980728"/>
            <a:ext cx="542925" cy="5619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9712" y="273050"/>
            <a:ext cx="148580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700808"/>
            <a:ext cx="3008313" cy="442535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2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9"/>
            <a:ext cx="648072" cy="1351928"/>
          </a:xfrm>
          <a:prstGeom prst="rect">
            <a:avLst/>
          </a:prstGeom>
          <a:noFill/>
        </p:spPr>
      </p:pic>
      <p:pic>
        <p:nvPicPr>
          <p:cNvPr id="13" name="Picture 6" descr="deco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32656"/>
            <a:ext cx="720080" cy="61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C:\Users\CFred\Desktop\iceblogofred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980728"/>
            <a:ext cx="542925" cy="5619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8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60649"/>
            <a:ext cx="648072" cy="1351928"/>
          </a:xfrm>
          <a:prstGeom prst="rect">
            <a:avLst/>
          </a:prstGeom>
          <a:noFill/>
        </p:spPr>
      </p:pic>
      <p:pic>
        <p:nvPicPr>
          <p:cNvPr id="9" name="Picture 6" descr="decom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32656"/>
            <a:ext cx="720080" cy="610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C:\Users\CFred\Desktop\iceblogofred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5616" y="980728"/>
            <a:ext cx="542925" cy="5619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EF836-9B68-4E02-97AC-F617C87DE286}" type="datetimeFigureOut">
              <a:rPr lang="pt-BR" smtClean="0"/>
              <a:pPr/>
              <a:t>15/10/2013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6926C-0B1D-4A65-9A94-8AA7F885F557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cfmcc@iceb.ufop.br" TargetMode="External"/><Relationship Id="rId2" Type="http://schemas.openxmlformats.org/officeDocument/2006/relationships/hyperlink" Target="mailto:cfred@ufop.b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91680" y="404664"/>
            <a:ext cx="7164288" cy="147002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Audiência Pública </a:t>
            </a:r>
            <a:br>
              <a:rPr lang="pt-BR" dirty="0" smtClean="0"/>
            </a:br>
            <a:r>
              <a:rPr lang="pt-BR" dirty="0" smtClean="0"/>
              <a:t>Sistema Nacional de Registro de Identidade Civil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67744" y="2924944"/>
            <a:ext cx="6400800" cy="1126976"/>
          </a:xfrm>
        </p:spPr>
        <p:txBody>
          <a:bodyPr/>
          <a:lstStyle/>
          <a:p>
            <a:r>
              <a:rPr lang="pt-BR" dirty="0" smtClean="0"/>
              <a:t>Prof. Dr. Carlos Frederico Marcelo da Cunha Cavalcanti</a:t>
            </a:r>
            <a:endParaRPr lang="pt-BR" dirty="0"/>
          </a:p>
        </p:txBody>
      </p:sp>
      <p:sp>
        <p:nvSpPr>
          <p:cNvPr id="9" name="Subtítulo 2"/>
          <p:cNvSpPr txBox="1">
            <a:spLocks/>
          </p:cNvSpPr>
          <p:nvPr/>
        </p:nvSpPr>
        <p:spPr>
          <a:xfrm>
            <a:off x="2267744" y="4797152"/>
            <a:ext cx="6400800" cy="1126976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Câmara dos Deputados</a:t>
            </a:r>
            <a:r>
              <a:rPr kumimoji="0" lang="pt-B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Comissão de Segurança Pública e Combate</a:t>
            </a:r>
            <a:r>
              <a:rPr kumimoji="0" lang="pt-B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ao Crime Organizado,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 de Outubro de </a:t>
            </a:r>
            <a:r>
              <a:rPr kumimoji="0" lang="pt-BR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2013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Resolução Nº 1, de 27 /02/2013 do Ministério da Justiça:</a:t>
            </a:r>
          </a:p>
          <a:p>
            <a:r>
              <a:rPr lang="pt-BR" dirty="0" smtClean="0"/>
              <a:t>GTT-RIC </a:t>
            </a:r>
            <a:r>
              <a:rPr lang="pt-BR" dirty="0"/>
              <a:t>Grupo de Trabalho Técnico do Projeto Registro de Identidade Civil </a:t>
            </a: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lvl="1"/>
            <a:r>
              <a:rPr lang="pt-BR" dirty="0" smtClean="0"/>
              <a:t>Identificação </a:t>
            </a:r>
            <a:r>
              <a:rPr lang="pt-BR" dirty="0" smtClean="0"/>
              <a:t>Única (algumas considerações):</a:t>
            </a:r>
            <a:endParaRPr lang="pt-BR" dirty="0" smtClean="0"/>
          </a:p>
          <a:p>
            <a:pPr lvl="2"/>
            <a:r>
              <a:rPr lang="pt-BR" dirty="0" smtClean="0"/>
              <a:t>Biometria:</a:t>
            </a:r>
          </a:p>
          <a:p>
            <a:pPr lvl="3"/>
            <a:r>
              <a:rPr lang="pt-BR" dirty="0" err="1" smtClean="0"/>
              <a:t>Dactilocópica</a:t>
            </a:r>
            <a:r>
              <a:rPr lang="pt-BR" dirty="0" smtClean="0"/>
              <a:t>. Em 1903, foi regulamentada a lei 947, instituindo o sistema dactiloscópico </a:t>
            </a:r>
            <a:r>
              <a:rPr lang="pt-BR" dirty="0" err="1" smtClean="0"/>
              <a:t>Vucetich</a:t>
            </a:r>
            <a:r>
              <a:rPr lang="pt-BR" dirty="0" smtClean="0"/>
              <a:t>, no Rio de Janeiro;</a:t>
            </a:r>
          </a:p>
          <a:p>
            <a:pPr lvl="3"/>
            <a:endParaRPr lang="pt-BR" dirty="0" smtClean="0"/>
          </a:p>
          <a:p>
            <a:pPr lvl="3"/>
            <a:endParaRPr lang="pt-BR" dirty="0" smtClean="0"/>
          </a:p>
          <a:p>
            <a:pPr lvl="3"/>
            <a:r>
              <a:rPr lang="pt-BR" dirty="0" smtClean="0"/>
              <a:t>Facial:                                     Iris                   Sequenciamento DNA                  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pic>
        <p:nvPicPr>
          <p:cNvPr id="3074" name="Picture 2" descr="C:\Users\CFred\Desktop\Artigo5jpg_Page5_Image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284984"/>
            <a:ext cx="5029200" cy="942975"/>
          </a:xfrm>
          <a:prstGeom prst="rect">
            <a:avLst/>
          </a:prstGeom>
          <a:noFill/>
        </p:spPr>
      </p:pic>
      <p:pic>
        <p:nvPicPr>
          <p:cNvPr id="3075" name="Picture 3" descr="C:\Users\CFred\Desktop\Sem título.bm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4581128"/>
            <a:ext cx="1512168" cy="1777541"/>
          </a:xfrm>
          <a:prstGeom prst="rect">
            <a:avLst/>
          </a:prstGeom>
          <a:noFill/>
        </p:spPr>
      </p:pic>
      <p:pic>
        <p:nvPicPr>
          <p:cNvPr id="5" name="Picture 4" descr="C:\Users\CFred\Desktop\Humaniri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4008" y="5229200"/>
            <a:ext cx="1126505" cy="967000"/>
          </a:xfrm>
          <a:prstGeom prst="rect">
            <a:avLst/>
          </a:prstGeom>
          <a:noFill/>
        </p:spPr>
      </p:pic>
      <p:pic>
        <p:nvPicPr>
          <p:cNvPr id="6" name="Picture 5" descr="C:\Users\CFred\Desktop\Sequencin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48264" y="4869160"/>
            <a:ext cx="698252" cy="1448873"/>
          </a:xfrm>
          <a:prstGeom prst="rect">
            <a:avLst/>
          </a:prstGeom>
          <a:noFill/>
        </p:spPr>
      </p:pic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pt-BR" dirty="0" smtClean="0"/>
              <a:t>Identificação Única (algumas considerações):</a:t>
            </a:r>
          </a:p>
          <a:p>
            <a:pPr lvl="1">
              <a:buNone/>
            </a:pPr>
            <a:r>
              <a:rPr lang="pt-BR" dirty="0" smtClean="0"/>
              <a:t>AFIS </a:t>
            </a:r>
            <a:r>
              <a:rPr lang="pt-BR" dirty="0" smtClean="0"/>
              <a:t>-</a:t>
            </a:r>
            <a:r>
              <a:rPr lang="pt-BR" dirty="0" err="1" smtClean="0"/>
              <a:t>Automated</a:t>
            </a:r>
            <a:r>
              <a:rPr lang="pt-BR" dirty="0" smtClean="0"/>
              <a:t> </a:t>
            </a:r>
            <a:r>
              <a:rPr lang="pt-BR" dirty="0" err="1" smtClean="0"/>
              <a:t>Fingerprint</a:t>
            </a:r>
            <a:r>
              <a:rPr lang="pt-BR" dirty="0" smtClean="0"/>
              <a:t> </a:t>
            </a:r>
            <a:r>
              <a:rPr lang="pt-BR" dirty="0" err="1" smtClean="0"/>
              <a:t>Identification</a:t>
            </a:r>
            <a:r>
              <a:rPr lang="pt-BR" dirty="0" smtClean="0"/>
              <a:t> </a:t>
            </a:r>
            <a:r>
              <a:rPr lang="pt-BR" dirty="0" smtClean="0"/>
              <a:t>System usados no Brasil:</a:t>
            </a:r>
            <a:endParaRPr lang="pt-BR" dirty="0" smtClean="0"/>
          </a:p>
          <a:p>
            <a:pPr lvl="2"/>
            <a:r>
              <a:rPr lang="pt-BR" dirty="0" smtClean="0"/>
              <a:t>Sistema </a:t>
            </a:r>
            <a:r>
              <a:rPr lang="pt-BR" dirty="0" err="1" smtClean="0"/>
              <a:t>decadatilar</a:t>
            </a:r>
            <a:r>
              <a:rPr lang="pt-BR" dirty="0" smtClean="0"/>
              <a:t>, p</a:t>
            </a:r>
            <a:r>
              <a:rPr lang="pt-BR" dirty="0" smtClean="0"/>
              <a:t>almar ou outro.</a:t>
            </a:r>
          </a:p>
          <a:p>
            <a:pPr lvl="2"/>
            <a:r>
              <a:rPr lang="pt-BR" dirty="0" smtClean="0"/>
              <a:t>O AFIS é um sistema que deve ser utilizado unicamente por </a:t>
            </a:r>
            <a:r>
              <a:rPr lang="pt-BR" dirty="0" smtClean="0"/>
              <a:t>perito  </a:t>
            </a:r>
            <a:r>
              <a:rPr lang="pt-BR" dirty="0" err="1" smtClean="0"/>
              <a:t>p</a:t>
            </a:r>
            <a:r>
              <a:rPr lang="pt-BR" dirty="0" err="1" smtClean="0"/>
              <a:t>apiloscopista</a:t>
            </a:r>
            <a:r>
              <a:rPr lang="pt-BR" dirty="0" smtClean="0"/>
              <a:t>  e NÃO substitui esse.</a:t>
            </a:r>
          </a:p>
          <a:p>
            <a:pPr lvl="2"/>
            <a:r>
              <a:rPr lang="pt-BR" dirty="0" smtClean="0"/>
              <a:t>O reconhecimento das digitais, palmares e fragmentos, ocorre por </a:t>
            </a:r>
            <a:r>
              <a:rPr lang="pt-BR" dirty="0" smtClean="0"/>
              <a:t> triangulação  </a:t>
            </a:r>
            <a:r>
              <a:rPr lang="pt-BR" dirty="0" smtClean="0"/>
              <a:t>entre  esses  pontos  </a:t>
            </a:r>
            <a:r>
              <a:rPr lang="pt-BR" dirty="0" smtClean="0"/>
              <a:t>característicos.</a:t>
            </a:r>
          </a:p>
          <a:p>
            <a:pPr lvl="2"/>
            <a:r>
              <a:rPr lang="pt-BR" dirty="0" smtClean="0"/>
              <a:t>Os tipos fundamentais (presilha</a:t>
            </a:r>
            <a:r>
              <a:rPr lang="pt-BR" dirty="0" smtClean="0"/>
              <a:t>, verticilo e arco) se </a:t>
            </a:r>
            <a:r>
              <a:rPr lang="pt-BR" dirty="0" smtClean="0"/>
              <a:t>mantém</a:t>
            </a:r>
            <a:r>
              <a:rPr lang="pt-BR" dirty="0" smtClean="0"/>
              <a:t>.</a:t>
            </a: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pt-BR" dirty="0" smtClean="0"/>
              <a:t>Identificação Única (algumas considerações):</a:t>
            </a:r>
          </a:p>
          <a:p>
            <a:pPr lvl="1">
              <a:buNone/>
            </a:pPr>
            <a:r>
              <a:rPr lang="pt-BR" dirty="0" smtClean="0"/>
              <a:t>AFIS </a:t>
            </a:r>
            <a:r>
              <a:rPr lang="pt-BR" dirty="0" smtClean="0"/>
              <a:t>-</a:t>
            </a:r>
            <a:r>
              <a:rPr lang="pt-BR" dirty="0" err="1" smtClean="0"/>
              <a:t>Automated</a:t>
            </a:r>
            <a:r>
              <a:rPr lang="pt-BR" dirty="0" smtClean="0"/>
              <a:t> </a:t>
            </a:r>
            <a:r>
              <a:rPr lang="pt-BR" dirty="0" err="1" smtClean="0"/>
              <a:t>Fingerprint</a:t>
            </a:r>
            <a:r>
              <a:rPr lang="pt-BR" dirty="0" smtClean="0"/>
              <a:t> </a:t>
            </a:r>
            <a:r>
              <a:rPr lang="pt-BR" dirty="0" err="1" smtClean="0"/>
              <a:t>Identification</a:t>
            </a:r>
            <a:r>
              <a:rPr lang="pt-BR" dirty="0" smtClean="0"/>
              <a:t> </a:t>
            </a:r>
            <a:r>
              <a:rPr lang="pt-BR" dirty="0" smtClean="0"/>
              <a:t>System usados no Brasil:</a:t>
            </a:r>
            <a:endParaRPr lang="pt-BR" dirty="0" smtClean="0"/>
          </a:p>
          <a:p>
            <a:pPr lvl="2"/>
            <a:r>
              <a:rPr lang="pt-BR" dirty="0" smtClean="0"/>
              <a:t>Cada dedo possui 60 a 100 pontos característicos.</a:t>
            </a:r>
          </a:p>
          <a:p>
            <a:pPr lvl="2"/>
            <a:r>
              <a:rPr lang="pt-BR" dirty="0" smtClean="0"/>
              <a:t>Cada pessoa possui, no mínimo, 600 pontos característicos.</a:t>
            </a:r>
          </a:p>
          <a:p>
            <a:pPr lvl="2"/>
            <a:r>
              <a:rPr lang="pt-BR" dirty="0" smtClean="0"/>
              <a:t>Uma palmar possui 1000 pontos característicos.</a:t>
            </a:r>
          </a:p>
          <a:p>
            <a:pPr lvl="2"/>
            <a:endParaRPr lang="pt-BR" dirty="0" smtClean="0"/>
          </a:p>
          <a:p>
            <a:pPr lvl="1"/>
            <a:r>
              <a:rPr lang="pt-BR" dirty="0" smtClean="0"/>
              <a:t>O que significa garantir a unicidade do RIC em uma base de 200 milhões de Brasileiros?</a:t>
            </a:r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pt-BR" dirty="0" smtClean="0"/>
              <a:t>Identificação Única (algumas considerações):</a:t>
            </a:r>
          </a:p>
          <a:p>
            <a:pPr lvl="1">
              <a:buNone/>
            </a:pPr>
            <a:r>
              <a:rPr lang="pt-BR" dirty="0" smtClean="0"/>
              <a:t>AFIS </a:t>
            </a:r>
            <a:r>
              <a:rPr lang="pt-BR" dirty="0" smtClean="0"/>
              <a:t>-</a:t>
            </a:r>
            <a:r>
              <a:rPr lang="pt-BR" dirty="0" err="1" smtClean="0"/>
              <a:t>Automated</a:t>
            </a:r>
            <a:r>
              <a:rPr lang="pt-BR" dirty="0" smtClean="0"/>
              <a:t> </a:t>
            </a:r>
            <a:r>
              <a:rPr lang="pt-BR" dirty="0" err="1" smtClean="0"/>
              <a:t>Fingerprint</a:t>
            </a:r>
            <a:r>
              <a:rPr lang="pt-BR" dirty="0" smtClean="0"/>
              <a:t> </a:t>
            </a:r>
            <a:r>
              <a:rPr lang="pt-BR" dirty="0" err="1" smtClean="0"/>
              <a:t>Identification</a:t>
            </a:r>
            <a:r>
              <a:rPr lang="pt-BR" dirty="0" smtClean="0"/>
              <a:t> </a:t>
            </a:r>
            <a:r>
              <a:rPr lang="pt-BR" dirty="0" smtClean="0"/>
              <a:t>System:</a:t>
            </a:r>
          </a:p>
          <a:p>
            <a:pPr lvl="2"/>
            <a:r>
              <a:rPr lang="pt-BR" dirty="0" smtClean="0"/>
              <a:t>Implan</a:t>
            </a:r>
            <a:r>
              <a:rPr lang="pt-BR" dirty="0" smtClean="0"/>
              <a:t>tação de AFIS é caro, tanto em nível financeiro quanto organizacional.</a:t>
            </a:r>
          </a:p>
          <a:p>
            <a:pPr lvl="2"/>
            <a:r>
              <a:rPr lang="pt-BR" dirty="0" smtClean="0"/>
              <a:t>Definição do “Padrão Brasileiro de Identificação Automática, </a:t>
            </a:r>
            <a:r>
              <a:rPr lang="pt-BR" dirty="0" smtClean="0"/>
              <a:t>A</a:t>
            </a:r>
            <a:r>
              <a:rPr lang="pt-BR" dirty="0" smtClean="0"/>
              <a:t>rmazenamento e  Recuperação de Dados Biométricos” </a:t>
            </a:r>
            <a:r>
              <a:rPr lang="pt-BR" dirty="0" smtClean="0"/>
              <a:t>nomeado provisoriamente de Padrão</a:t>
            </a:r>
            <a:r>
              <a:rPr lang="pt-BR" dirty="0" smtClean="0"/>
              <a:t> “IDABIO </a:t>
            </a:r>
            <a:r>
              <a:rPr lang="pt-BR" dirty="0" err="1" smtClean="0"/>
              <a:t>Br</a:t>
            </a:r>
            <a:r>
              <a:rPr lang="pt-BR" dirty="0" smtClean="0"/>
              <a:t>”  é fundamental para o sucesso do SINRIC.</a:t>
            </a:r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pt-BR" dirty="0" smtClean="0"/>
              <a:t>Pontos Chaves para Implementação do RIC:</a:t>
            </a:r>
          </a:p>
          <a:p>
            <a:pPr lvl="1">
              <a:buNone/>
            </a:pPr>
            <a:r>
              <a:rPr lang="pt-BR" dirty="0" smtClean="0"/>
              <a:t>1- alterar a Lei 9454 para que a  adesão dos entes federados seja compulsória, sob o risco do comprometimento do sistema.</a:t>
            </a:r>
          </a:p>
          <a:p>
            <a:pPr lvl="2">
              <a:buNone/>
            </a:pPr>
            <a:r>
              <a:rPr lang="pt-BR" dirty="0" smtClean="0"/>
              <a:t>	Os Institutos de Identificação Estaduais  (II/SSP)é que possuem a recursos humanos, competência e a missão Institucional. O estabelecimento do SINRIC, incluindo seus padrões,  com uma ampla discussão com TODOS os estados da federação (+ DF) tanto em nível técnico quanto político é a garantia do sucesso de implantação do RIC.</a:t>
            </a:r>
          </a:p>
          <a:p>
            <a:pPr lvl="1">
              <a:buNone/>
            </a:pP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pt-BR" dirty="0" smtClean="0"/>
              <a:t>Pontos Chaves para Implementação do RIC:</a:t>
            </a:r>
          </a:p>
          <a:p>
            <a:pPr lvl="1">
              <a:buNone/>
            </a:pPr>
            <a:r>
              <a:rPr lang="pt-BR" dirty="0" smtClean="0"/>
              <a:t>1- alterar a Lei 9454 para que a  adesão dos entes federados seja compulsória, sob o risco do comprometimento do sistema.</a:t>
            </a:r>
          </a:p>
          <a:p>
            <a:pPr lvl="1">
              <a:buNone/>
            </a:pPr>
            <a:r>
              <a:rPr lang="pt-BR" dirty="0" smtClean="0"/>
              <a:t>2- Instituir uma </a:t>
            </a:r>
            <a:r>
              <a:rPr lang="pt-BR" dirty="0" smtClean="0"/>
              <a:t>ó</a:t>
            </a:r>
            <a:r>
              <a:rPr lang="pt-BR" dirty="0" smtClean="0"/>
              <a:t>rgão autônomo tendo como missão operacionalizar para coordenar política e tecnicamente o SINRIC, a exemplo do </a:t>
            </a:r>
            <a:r>
              <a:rPr lang="pt-BR" dirty="0" smtClean="0"/>
              <a:t>Departamento Nacional de Trânsito (DENATRAN</a:t>
            </a:r>
            <a:r>
              <a:rPr lang="pt-BR" dirty="0" smtClean="0"/>
              <a:t>).</a:t>
            </a:r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pt-BR" dirty="0" smtClean="0"/>
              <a:t>Pontos Chaves para Implementação do RIC:</a:t>
            </a:r>
          </a:p>
          <a:p>
            <a:pPr lvl="1">
              <a:buNone/>
            </a:pPr>
            <a:r>
              <a:rPr lang="pt-BR" dirty="0" smtClean="0"/>
              <a:t>3-Autarquia:</a:t>
            </a:r>
          </a:p>
          <a:p>
            <a:pPr lvl="1">
              <a:buNone/>
            </a:pPr>
            <a:r>
              <a:rPr lang="pt-BR" dirty="0" smtClean="0"/>
              <a:t>- Coordenação política e técnica</a:t>
            </a:r>
          </a:p>
          <a:p>
            <a:pPr lvl="2">
              <a:buNone/>
            </a:pPr>
            <a:r>
              <a:rPr lang="pt-BR" dirty="0" smtClean="0"/>
              <a:t>Coordenação do CG disposto na Lei 7.166 </a:t>
            </a:r>
            <a:r>
              <a:rPr lang="pt-BR" dirty="0" smtClean="0"/>
              <a:t>de 5 de Maio de 2010. </a:t>
            </a:r>
            <a:endParaRPr lang="pt-BR" dirty="0" smtClean="0"/>
          </a:p>
          <a:p>
            <a:pPr lvl="2">
              <a:buNone/>
            </a:pPr>
            <a:r>
              <a:rPr lang="pt-BR" dirty="0" smtClean="0"/>
              <a:t>Coordenação do CT  GTT-RIC </a:t>
            </a:r>
            <a:r>
              <a:rPr lang="pt-BR" dirty="0" smtClean="0"/>
              <a:t>Grupo </a:t>
            </a:r>
            <a:r>
              <a:rPr lang="pt-BR" dirty="0" smtClean="0"/>
              <a:t>de Trabalho </a:t>
            </a:r>
            <a:r>
              <a:rPr lang="pt-BR" dirty="0" smtClean="0"/>
              <a:t>Técnico do Projeto Registro de Identidade Civil </a:t>
            </a:r>
            <a:r>
              <a:rPr lang="pt-BR" dirty="0" smtClean="0"/>
              <a:t> disposto na  Resolução </a:t>
            </a:r>
            <a:r>
              <a:rPr lang="pt-BR" dirty="0" smtClean="0"/>
              <a:t>Nº 1, de 27 /02/2013 do Ministério da </a:t>
            </a:r>
            <a:r>
              <a:rPr lang="pt-BR" dirty="0" smtClean="0"/>
              <a:t>Justiça</a:t>
            </a:r>
          </a:p>
          <a:p>
            <a:pPr lvl="1">
              <a:buNone/>
            </a:pPr>
            <a:r>
              <a:rPr lang="pt-BR" dirty="0" smtClean="0"/>
              <a:t>-</a:t>
            </a:r>
            <a:r>
              <a:rPr lang="pt-BR" dirty="0" smtClean="0"/>
              <a:t> Orçamento </a:t>
            </a:r>
            <a:r>
              <a:rPr lang="pt-BR" dirty="0" smtClean="0"/>
              <a:t>próprio com dotação na LDO-LOA.</a:t>
            </a:r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1">
              <a:buNone/>
            </a:pPr>
            <a:r>
              <a:rPr lang="pt-BR" dirty="0" smtClean="0"/>
              <a:t>Pontos Chaves para Implementação do RIC:</a:t>
            </a:r>
          </a:p>
          <a:p>
            <a:pPr lvl="1">
              <a:buNone/>
            </a:pPr>
            <a:r>
              <a:rPr lang="pt-BR" dirty="0" smtClean="0"/>
              <a:t>3-Autarquia...</a:t>
            </a:r>
          </a:p>
          <a:p>
            <a:pPr lvl="1">
              <a:buFontTx/>
              <a:buChar char="-"/>
            </a:pPr>
            <a:r>
              <a:rPr lang="pt-BR" dirty="0" smtClean="0"/>
              <a:t>Coordenação política e técnica</a:t>
            </a:r>
          </a:p>
          <a:p>
            <a:pPr lvl="1">
              <a:buFontTx/>
              <a:buChar char="-"/>
            </a:pPr>
            <a:r>
              <a:rPr lang="pt-BR" dirty="0" smtClean="0"/>
              <a:t>Orçamento </a:t>
            </a:r>
            <a:r>
              <a:rPr lang="pt-BR" dirty="0" smtClean="0"/>
              <a:t>próprio com dotação na LDO-LOA</a:t>
            </a:r>
            <a:r>
              <a:rPr lang="pt-BR" dirty="0" smtClean="0"/>
              <a:t>.</a:t>
            </a:r>
          </a:p>
          <a:p>
            <a:pPr lvl="2">
              <a:buFontTx/>
              <a:buChar char="-"/>
            </a:pPr>
            <a:r>
              <a:rPr lang="pt-BR" dirty="0" smtClean="0"/>
              <a:t>Para coordenação operacional do Sistema</a:t>
            </a:r>
          </a:p>
          <a:p>
            <a:pPr lvl="2">
              <a:buFontTx/>
              <a:buChar char="-"/>
            </a:pPr>
            <a:r>
              <a:rPr lang="pt-BR" dirty="0" smtClean="0"/>
              <a:t>Para implantação do SINRIC</a:t>
            </a:r>
          </a:p>
          <a:p>
            <a:pPr lvl="2">
              <a:buFontTx/>
              <a:buChar char="-"/>
            </a:pPr>
            <a:r>
              <a:rPr lang="pt-BR" dirty="0" smtClean="0"/>
              <a:t>Para suporte aos Estados.</a:t>
            </a:r>
          </a:p>
          <a:p>
            <a:pPr lvl="3">
              <a:buFontTx/>
              <a:buChar char="-"/>
            </a:pPr>
            <a:r>
              <a:rPr lang="pt-BR" dirty="0" smtClean="0"/>
              <a:t>Modelos de Financiamento: Próprios, Federais, PPP?</a:t>
            </a:r>
          </a:p>
          <a:p>
            <a:pPr lvl="3">
              <a:buFontTx/>
              <a:buChar char="-"/>
            </a:pPr>
            <a:r>
              <a:rPr lang="pt-BR" dirty="0" smtClean="0"/>
              <a:t>Institutos de Identificação: </a:t>
            </a:r>
          </a:p>
          <a:p>
            <a:pPr lvl="4">
              <a:buFontTx/>
              <a:buChar char="-"/>
            </a:pPr>
            <a:r>
              <a:rPr lang="pt-BR" dirty="0" smtClean="0"/>
              <a:t>Definir  e operacionalizar o Padrão IDABIO </a:t>
            </a:r>
            <a:r>
              <a:rPr lang="pt-BR" dirty="0" err="1" smtClean="0"/>
              <a:t>Br</a:t>
            </a:r>
            <a:r>
              <a:rPr lang="pt-BR" dirty="0" smtClean="0"/>
              <a:t> “Padrão </a:t>
            </a:r>
            <a:r>
              <a:rPr lang="pt-BR" dirty="0" smtClean="0"/>
              <a:t>Brasileiro de Identificação Automática, Armazenamento e  Recuperação de Dados </a:t>
            </a:r>
            <a:r>
              <a:rPr lang="pt-BR" dirty="0" smtClean="0"/>
              <a:t>Biométricos” que incluirá aspectos técnicos e operacionais (processos). </a:t>
            </a:r>
          </a:p>
          <a:p>
            <a:pPr lvl="2">
              <a:buFontTx/>
              <a:buChar char="-"/>
            </a:pPr>
            <a:r>
              <a:rPr lang="pt-BR" dirty="0" smtClean="0"/>
              <a:t>Marco Legal</a:t>
            </a:r>
            <a:endParaRPr lang="pt-BR" dirty="0" smtClean="0"/>
          </a:p>
          <a:p>
            <a:pPr lvl="4">
              <a:buFontTx/>
              <a:buChar char="-"/>
            </a:pPr>
            <a:r>
              <a:rPr lang="pt-BR" dirty="0" smtClean="0"/>
              <a:t>Inclui também garantias </a:t>
            </a:r>
            <a:r>
              <a:rPr lang="pt-BR" dirty="0" smtClean="0"/>
              <a:t>para o cidadão do uso de seus dados biográficos e biométricos.</a:t>
            </a:r>
          </a:p>
          <a:p>
            <a:pPr lvl="4">
              <a:buFontTx/>
              <a:buChar char="-"/>
            </a:pPr>
            <a:endParaRPr lang="pt-BR" dirty="0" smtClean="0"/>
          </a:p>
          <a:p>
            <a:pPr lvl="2">
              <a:buFontTx/>
              <a:buChar char="-"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pt-BR" dirty="0" smtClean="0"/>
              <a:t>Pontos Chaves para Implementação do RIC:</a:t>
            </a:r>
          </a:p>
          <a:p>
            <a:pPr lvl="1">
              <a:buNone/>
            </a:pPr>
            <a:r>
              <a:rPr lang="pt-BR" dirty="0" smtClean="0"/>
              <a:t>3-Autarquia...</a:t>
            </a:r>
          </a:p>
          <a:p>
            <a:pPr lvl="2">
              <a:buFontTx/>
              <a:buChar char="-"/>
            </a:pPr>
            <a:r>
              <a:rPr lang="pt-BR" dirty="0" smtClean="0"/>
              <a:t>Para suporte aos Estados (continuação)</a:t>
            </a:r>
          </a:p>
          <a:p>
            <a:pPr lvl="3">
              <a:buFontTx/>
              <a:buChar char="-"/>
            </a:pPr>
            <a:r>
              <a:rPr lang="pt-BR" dirty="0" smtClean="0"/>
              <a:t>Modelos de Financiamento: Próprios, Federais, PPP?</a:t>
            </a:r>
          </a:p>
          <a:p>
            <a:pPr lvl="3"/>
            <a:r>
              <a:rPr lang="pt-BR" dirty="0" smtClean="0"/>
              <a:t>Recursos: Em 2013 estimasse o processo de digitalização das digitais já capturadas ,apenas em Minas Gerais,  com AFIS, tem aproximadamente R$120 </a:t>
            </a:r>
            <a:r>
              <a:rPr lang="pt-BR" dirty="0" err="1" smtClean="0"/>
              <a:t>milhoes</a:t>
            </a:r>
            <a:r>
              <a:rPr lang="pt-BR" dirty="0" smtClean="0"/>
              <a:t>.</a:t>
            </a:r>
          </a:p>
          <a:p>
            <a:pPr lvl="4">
              <a:buFontTx/>
              <a:buChar char="-"/>
            </a:pPr>
            <a:endParaRPr lang="pt-BR" dirty="0" smtClean="0"/>
          </a:p>
          <a:p>
            <a:pPr lvl="2">
              <a:buFontTx/>
              <a:buChar char="-"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1691680" y="404665"/>
            <a:ext cx="7164288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Prof. Dr. Carlos Frederico Marcelo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da Cunha Cavalcanti</a:t>
            </a:r>
            <a:endParaRPr kumimoji="0" lang="pt-BR" sz="7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0" name="Subtítulo 4"/>
          <p:cNvSpPr txBox="1">
            <a:spLocks/>
          </p:cNvSpPr>
          <p:nvPr/>
        </p:nvSpPr>
        <p:spPr>
          <a:xfrm>
            <a:off x="683568" y="1772816"/>
            <a:ext cx="8064896" cy="482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Engenheiro Eletrônico por formação, cientista da computação por profissão, agente de desenvolvimento econômico e da inovação por convicção e articulador de todas essas coisas por vocação.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Articulador de projetos e programas que tem como objetivo estabelecer políticas publicas focadas no desenvolvimento econômico e social, com foco na Inovação e no uso de Novas tecnologias de informação e comunição (TIC) na sociedade.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Mestre e Doutor em Ciências da Computação, professor e pesquisador do Departamento de Computação do Instituto de Ciências Exatas e Biológicas da Universidade Federal de Ouro Preto (UFOP).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pt-B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1" name="Imagem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852936"/>
            <a:ext cx="1368152" cy="144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 descr="C:\Users\CFred\Desktop\Fred_al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39" y="2564904"/>
            <a:ext cx="2169877" cy="1872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pt-BR" dirty="0" smtClean="0"/>
              <a:t>Pontos Chaves para massificar o RIC uma ferramenta que proverá Desenvolvimento Econômico e Social:</a:t>
            </a:r>
          </a:p>
          <a:p>
            <a:pPr lvl="1">
              <a:buNone/>
            </a:pPr>
            <a:r>
              <a:rPr lang="pt-BR" dirty="0" smtClean="0"/>
              <a:t>1- Ter como política publica massificar a </a:t>
            </a:r>
            <a:r>
              <a:rPr lang="pt-BR" dirty="0" smtClean="0"/>
              <a:t>Certificação </a:t>
            </a:r>
            <a:r>
              <a:rPr lang="pt-BR" dirty="0" smtClean="0"/>
              <a:t>Digital presente no RIC que prove  </a:t>
            </a:r>
            <a:r>
              <a:rPr lang="pt-BR" dirty="0" smtClean="0"/>
              <a:t>autenticidade, integridade, não repúdio e validade jurídica </a:t>
            </a:r>
            <a:r>
              <a:rPr lang="pt-BR" dirty="0" smtClean="0"/>
              <a:t>a documento assinado digitalmente Medida </a:t>
            </a:r>
            <a:r>
              <a:rPr lang="pt-BR" dirty="0" smtClean="0"/>
              <a:t>Provisória N° 2.200-2, de 24 de agosto de </a:t>
            </a:r>
            <a:r>
              <a:rPr lang="pt-BR" dirty="0" smtClean="0"/>
              <a:t>2001, provendo suporte a desenvolvedores e linhas de financiamento de novos produtos.</a:t>
            </a:r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pt-BR" dirty="0" smtClean="0"/>
              <a:t>Pontos Chaves para massificar o RIC uma ferramenta que proverá Desenvolvimento Econômico e Social:</a:t>
            </a:r>
          </a:p>
          <a:p>
            <a:pPr lvl="1">
              <a:buNone/>
            </a:pPr>
            <a:r>
              <a:rPr lang="pt-BR" dirty="0" smtClean="0"/>
              <a:t>2- Ter como política publica massificar o uso de Identificação pessoal fazendo a comparação de dados biométricos presentes no cartão RIC, </a:t>
            </a:r>
            <a:r>
              <a:rPr lang="pt-BR" dirty="0" smtClean="0"/>
              <a:t>provendo suporte a </a:t>
            </a:r>
            <a:r>
              <a:rPr lang="pt-BR" dirty="0" smtClean="0"/>
              <a:t>desenvolvedores e </a:t>
            </a:r>
            <a:r>
              <a:rPr lang="pt-BR" dirty="0" smtClean="0"/>
              <a:t>linhas de financiamento de novos produtos.</a:t>
            </a: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pt-BR" dirty="0" smtClean="0"/>
              <a:t>Pontos Chaves para massificar o RIC uma ferramenta que proverá Desenvolvimento Econômico e Social:</a:t>
            </a:r>
          </a:p>
          <a:p>
            <a:pPr lvl="1">
              <a:buNone/>
            </a:pPr>
            <a:r>
              <a:rPr lang="pt-BR" dirty="0" smtClean="0"/>
              <a:t>3- Desenvolvimento de novos modelo de negócios  com a iniciativa privada, incluindo PPP para emissão do RIC.</a:t>
            </a:r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Obrigado!</a:t>
            </a:r>
          </a:p>
          <a:p>
            <a:pPr>
              <a:buNone/>
            </a:pPr>
            <a:endParaRPr lang="pt-BR" dirty="0" smtClean="0"/>
          </a:p>
          <a:p>
            <a:pPr algn="ctr">
              <a:buNone/>
            </a:pPr>
            <a:r>
              <a:rPr lang="pt-BR" dirty="0" smtClean="0"/>
              <a:t>Carlos Frederico M C Cavalcanti</a:t>
            </a:r>
          </a:p>
          <a:p>
            <a:pPr algn="ctr">
              <a:buNone/>
            </a:pPr>
            <a:r>
              <a:rPr lang="pt-BR" dirty="0" smtClean="0">
                <a:hlinkClick r:id="rId2"/>
              </a:rPr>
              <a:t>cfred@ufop.br</a:t>
            </a:r>
            <a:endParaRPr lang="pt-BR" dirty="0" smtClean="0"/>
          </a:p>
          <a:p>
            <a:pPr algn="ctr">
              <a:buNone/>
            </a:pPr>
            <a:r>
              <a:rPr lang="pt-BR" dirty="0" smtClean="0">
                <a:hlinkClick r:id="rId3"/>
              </a:rPr>
              <a:t>cfmcc@iceb.ufop.br</a:t>
            </a:r>
            <a:r>
              <a:rPr lang="pt-BR" dirty="0" smtClean="0"/>
              <a:t> </a:t>
            </a: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>
              <a:buNone/>
            </a:pPr>
            <a:endParaRPr lang="pt-BR" dirty="0" smtClean="0"/>
          </a:p>
          <a:p>
            <a:pPr lvl="1"/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dirty="0" smtClean="0"/>
              <a:t>MOTIVAÇÃO RIC:</a:t>
            </a:r>
          </a:p>
          <a:p>
            <a:r>
              <a:rPr lang="pt-BR" dirty="0" smtClean="0"/>
              <a:t>Um cidadão pode tirar 27 </a:t>
            </a:r>
            <a:r>
              <a:rPr lang="pt-BR" dirty="0" err="1" smtClean="0"/>
              <a:t>CIs</a:t>
            </a:r>
            <a:r>
              <a:rPr lang="pt-BR" dirty="0" smtClean="0"/>
              <a:t>.</a:t>
            </a:r>
          </a:p>
          <a:p>
            <a:r>
              <a:rPr lang="pt-BR" dirty="0" smtClean="0"/>
              <a:t>U</a:t>
            </a:r>
            <a:r>
              <a:rPr lang="pt-BR" dirty="0" smtClean="0"/>
              <a:t>m </a:t>
            </a:r>
            <a:r>
              <a:rPr lang="pt-BR" dirty="0" smtClean="0"/>
              <a:t>cidadão “completo” está sujeito a carregar 21 documentos/números diferentes (Senador </a:t>
            </a:r>
            <a:r>
              <a:rPr lang="pt-BR" dirty="0"/>
              <a:t>Pedro </a:t>
            </a:r>
            <a:r>
              <a:rPr lang="pt-BR" dirty="0" smtClean="0"/>
              <a:t>Simon)</a:t>
            </a:r>
          </a:p>
          <a:p>
            <a:r>
              <a:rPr lang="pt-BR" dirty="0" smtClean="0"/>
              <a:t>RIC: </a:t>
            </a:r>
            <a:r>
              <a:rPr lang="pt-BR" dirty="0"/>
              <a:t>Projeto de Registro de Identidade Civil Único visa realizar o controle e a operacionalização da concessão do registro civil pelos cartórios e da identificação civil pelos Órgãos de Identificação do país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MOTIVAÇÃO RIC (continuação):</a:t>
            </a:r>
          </a:p>
          <a:p>
            <a:r>
              <a:rPr lang="pt-BR" dirty="0" smtClean="0"/>
              <a:t>Numero único: diminui as fraudes.</a:t>
            </a:r>
          </a:p>
          <a:p>
            <a:r>
              <a:rPr lang="pt-BR" dirty="0" smtClean="0"/>
              <a:t>Suporta a visão registro civil e registro para suporte à investigação criminal.</a:t>
            </a:r>
          </a:p>
          <a:p>
            <a:pPr lvl="1"/>
            <a:r>
              <a:rPr lang="pt-BR" dirty="0" smtClean="0"/>
              <a:t>Dados biográficos</a:t>
            </a:r>
          </a:p>
          <a:p>
            <a:pPr lvl="1"/>
            <a:r>
              <a:rPr lang="pt-BR" dirty="0" smtClean="0"/>
              <a:t>Dados </a:t>
            </a:r>
            <a:r>
              <a:rPr lang="pt-BR" dirty="0" smtClean="0"/>
              <a:t>biométricos</a:t>
            </a:r>
            <a:endParaRPr lang="pt-BR" dirty="0" smtClean="0"/>
          </a:p>
          <a:p>
            <a:r>
              <a:rPr lang="pt-BR" dirty="0" smtClean="0"/>
              <a:t>RIC como uma ferramenta para transacionar com o governo e com a </a:t>
            </a:r>
            <a:r>
              <a:rPr lang="pt-BR" dirty="0" smtClean="0"/>
              <a:t>sociedade de forma eletrônica.</a:t>
            </a:r>
          </a:p>
          <a:p>
            <a:r>
              <a:rPr lang="pt-BR" dirty="0" smtClean="0"/>
              <a:t>O projeto RIC  se faz necessário dentro de uma sociedade de conhecimento baseado em TIC e </a:t>
            </a:r>
            <a:r>
              <a:rPr lang="pt-BR" dirty="0" smtClean="0"/>
              <a:t>é </a:t>
            </a:r>
            <a:r>
              <a:rPr lang="pt-BR" dirty="0" smtClean="0"/>
              <a:t>uma ferramenta eficaz que provê gestão de identidade. Com a certificação digital, o  cidadão pode assinar eletronicamente documentos onde a </a:t>
            </a:r>
            <a:r>
              <a:rPr lang="pt-BR" dirty="0" smtClean="0"/>
              <a:t> autenticidade, integridade, não repúdio e validade </a:t>
            </a:r>
            <a:r>
              <a:rPr lang="pt-BR" dirty="0" smtClean="0"/>
              <a:t>jurídica são garantidos.</a:t>
            </a:r>
            <a:endParaRPr lang="pt-BR" dirty="0" smtClean="0"/>
          </a:p>
          <a:p>
            <a:endParaRPr lang="pt-BR" dirty="0" smtClean="0"/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pt-BR" dirty="0" smtClean="0"/>
              <a:t>RIC, CANRIC e SINRIC</a:t>
            </a:r>
          </a:p>
          <a:p>
            <a:pPr>
              <a:buNone/>
            </a:pPr>
            <a:r>
              <a:rPr lang="pt-BR" dirty="0" smtClean="0"/>
              <a:t>Marco Legal:</a:t>
            </a:r>
          </a:p>
          <a:p>
            <a:pPr lvl="1"/>
            <a:r>
              <a:rPr lang="pt-BR" dirty="0" smtClean="0"/>
              <a:t>Lei 9.454 de 7 de Abril de 1997.</a:t>
            </a:r>
          </a:p>
          <a:p>
            <a:pPr lvl="1"/>
            <a:r>
              <a:rPr lang="pt-BR" dirty="0" smtClean="0"/>
              <a:t>Alterações dada pela Lei 12.058 de </a:t>
            </a:r>
            <a:r>
              <a:rPr lang="pt-BR" dirty="0" smtClean="0"/>
              <a:t>2009.</a:t>
            </a:r>
            <a:endParaRPr lang="pt-BR" dirty="0"/>
          </a:p>
          <a:p>
            <a:r>
              <a:rPr lang="pt-BR" dirty="0" smtClean="0"/>
              <a:t>Artigo 1º: Institui o numero único de Registro de Identidade Civil.</a:t>
            </a:r>
          </a:p>
          <a:p>
            <a:r>
              <a:rPr lang="pt-BR" dirty="0" smtClean="0"/>
              <a:t>Artigo 2º: Institui o Cadastro Nacional de Registro de Identificação Civil (CANRIC)</a:t>
            </a:r>
          </a:p>
          <a:p>
            <a:endParaRPr lang="pt-BR" dirty="0"/>
          </a:p>
          <a:p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Artigo 3º: Define que o executivo designará a entidade que centralizará as atividades de implementação do Cadastro CANRIC e constituirá o </a:t>
            </a:r>
            <a:r>
              <a:rPr lang="pt-BR" dirty="0"/>
              <a:t>ó</a:t>
            </a:r>
            <a:r>
              <a:rPr lang="pt-BR" dirty="0" smtClean="0"/>
              <a:t>rgão central do Sistema Nacional de Registro Civil (SINRIC)</a:t>
            </a:r>
          </a:p>
          <a:p>
            <a:pPr lvl="1"/>
            <a:r>
              <a:rPr lang="pt-BR" dirty="0" smtClean="0"/>
              <a:t>§1: Autoriza a União a conveniar como os estados e DF para implementar o numero único.</a:t>
            </a:r>
          </a:p>
          <a:p>
            <a:pPr lvl="1"/>
            <a:r>
              <a:rPr lang="pt-BR" dirty="0" smtClean="0"/>
              <a:t>§2: Estados e DF signatários do Convênio participação do </a:t>
            </a:r>
            <a:r>
              <a:rPr lang="pt-BR" dirty="0" smtClean="0"/>
              <a:t>SINRIC.</a:t>
            </a: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Artigo </a:t>
            </a:r>
            <a:r>
              <a:rPr lang="pt-BR" dirty="0"/>
              <a:t>4</a:t>
            </a:r>
            <a:r>
              <a:rPr lang="pt-BR" dirty="0" smtClean="0"/>
              <a:t>º: Será incluída, na proposta orçamentária do </a:t>
            </a:r>
            <a:r>
              <a:rPr lang="pt-BR" dirty="0"/>
              <a:t>ó</a:t>
            </a:r>
            <a:r>
              <a:rPr lang="pt-BR" dirty="0" smtClean="0"/>
              <a:t>rgão central, a provisão de meios necessários.</a:t>
            </a:r>
          </a:p>
          <a:p>
            <a:r>
              <a:rPr lang="pt-BR" dirty="0" smtClean="0"/>
              <a:t>Artigo 5º: O executivo providenciará em 180 dias a regulamentação da Lei e 360 dias o inicio da sua implementação. 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Regulamentação:</a:t>
            </a:r>
          </a:p>
          <a:p>
            <a:pPr lvl="1">
              <a:buNone/>
            </a:pPr>
            <a:r>
              <a:rPr lang="pt-BR" dirty="0" smtClean="0"/>
              <a:t>-Decreto 7.166 de 5 de Maio de 2010. </a:t>
            </a:r>
          </a:p>
          <a:p>
            <a:pPr lvl="1">
              <a:buNone/>
            </a:pPr>
            <a:r>
              <a:rPr lang="pt-BR" dirty="0"/>
              <a:t>	</a:t>
            </a:r>
            <a:r>
              <a:rPr lang="pt-BR" dirty="0" smtClean="0"/>
              <a:t>- Cria o </a:t>
            </a:r>
            <a:r>
              <a:rPr lang="pt-BR" dirty="0" smtClean="0"/>
              <a:t>SINRIC  ligado ao Ministério da Justiça</a:t>
            </a:r>
            <a:endParaRPr lang="pt-BR" dirty="0" smtClean="0"/>
          </a:p>
          <a:p>
            <a:pPr lvl="1">
              <a:buNone/>
            </a:pPr>
            <a:r>
              <a:rPr lang="pt-BR" dirty="0"/>
              <a:t>	</a:t>
            </a:r>
            <a:r>
              <a:rPr lang="pt-BR" dirty="0" smtClean="0"/>
              <a:t>- Cria o Comite Gestor (Artigo 3º)</a:t>
            </a:r>
          </a:p>
          <a:p>
            <a:pPr lvl="1">
              <a:buFontTx/>
              <a:buChar char="-"/>
            </a:pPr>
            <a:r>
              <a:rPr lang="pt-BR" dirty="0" smtClean="0"/>
              <a:t>Delega ao Ministério </a:t>
            </a:r>
            <a:r>
              <a:rPr lang="pt-BR" dirty="0"/>
              <a:t>da Justiça </a:t>
            </a:r>
            <a:r>
              <a:rPr lang="pt-BR" dirty="0" smtClean="0"/>
              <a:t>a coordenação</a:t>
            </a:r>
            <a:r>
              <a:rPr lang="pt-BR" dirty="0"/>
              <a:t>, armazenamento e controle do Cadastro Nacional de Registro de Identificação </a:t>
            </a:r>
            <a:r>
              <a:rPr lang="pt-BR" dirty="0" smtClean="0"/>
              <a:t>Civil (CANRIC)</a:t>
            </a:r>
          </a:p>
          <a:p>
            <a:pPr lvl="1">
              <a:buFontTx/>
              <a:buChar char="-"/>
            </a:pPr>
            <a:r>
              <a:rPr lang="pt-BR" dirty="0" smtClean="0"/>
              <a:t>Estabelece que os estados conveniados </a:t>
            </a:r>
            <a:r>
              <a:rPr lang="pt-BR" u="sng" dirty="0" smtClean="0"/>
              <a:t>devem </a:t>
            </a:r>
            <a:r>
              <a:rPr lang="pt-BR" u="sng" dirty="0"/>
              <a:t>transmitir os dados de identificação </a:t>
            </a:r>
            <a:r>
              <a:rPr lang="pt-BR" dirty="0"/>
              <a:t>colhidos para emissão do RIC ao órgão central do </a:t>
            </a:r>
            <a:r>
              <a:rPr lang="pt-BR" dirty="0" smtClean="0"/>
              <a:t>Sistema</a:t>
            </a:r>
          </a:p>
          <a:p>
            <a:pPr lvl="1">
              <a:buFontTx/>
              <a:buChar char="-"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smtClean="0"/>
              <a:t>Especificações Técnicas do Cartão RIC</a:t>
            </a:r>
          </a:p>
          <a:p>
            <a:r>
              <a:rPr lang="pt-BR" dirty="0" smtClean="0"/>
              <a:t>Diário Oficial da União  Nº 185 de 27/09/2010</a:t>
            </a:r>
          </a:p>
          <a:p>
            <a:r>
              <a:rPr lang="pt-BR" dirty="0" smtClean="0"/>
              <a:t>Dual Chip</a:t>
            </a:r>
          </a:p>
          <a:p>
            <a:pPr lvl="1"/>
            <a:r>
              <a:rPr lang="pt-BR" dirty="0" smtClean="0"/>
              <a:t>Com contacto. </a:t>
            </a:r>
          </a:p>
          <a:p>
            <a:pPr lvl="1"/>
            <a:r>
              <a:rPr lang="pt-BR" dirty="0" smtClean="0"/>
              <a:t>Sem contacto, padrão ICAO.</a:t>
            </a:r>
          </a:p>
          <a:p>
            <a:pPr lvl="1"/>
            <a:r>
              <a:rPr lang="pt-BR" dirty="0" smtClean="0"/>
              <a:t>AFIS - </a:t>
            </a:r>
            <a:r>
              <a:rPr lang="pt-BR" i="1" dirty="0" err="1" smtClean="0"/>
              <a:t>Automated</a:t>
            </a:r>
            <a:r>
              <a:rPr lang="pt-BR" i="1" dirty="0" smtClean="0"/>
              <a:t> </a:t>
            </a:r>
            <a:r>
              <a:rPr lang="pt-BR" i="1" dirty="0" err="1" smtClean="0"/>
              <a:t>Fingerprint</a:t>
            </a:r>
            <a:r>
              <a:rPr lang="pt-BR" i="1" dirty="0" smtClean="0"/>
              <a:t> </a:t>
            </a:r>
            <a:r>
              <a:rPr lang="pt-BR" i="1" dirty="0" err="1" smtClean="0"/>
              <a:t>Identification</a:t>
            </a:r>
            <a:r>
              <a:rPr lang="pt-BR" i="1" dirty="0" smtClean="0"/>
              <a:t> System </a:t>
            </a:r>
            <a:r>
              <a:rPr lang="pt-BR" dirty="0" smtClean="0"/>
              <a:t>(Sistema Automatizado de Identificação por Impressões Digitais). A tecnologia se baseia no mapeamento das impressões digitais.</a:t>
            </a:r>
          </a:p>
          <a:p>
            <a:pPr lvl="1"/>
            <a:r>
              <a:rPr lang="pt-BR" dirty="0" smtClean="0"/>
              <a:t>Compressão padrão </a:t>
            </a:r>
            <a:r>
              <a:rPr lang="pt-BR" dirty="0" err="1" smtClean="0"/>
              <a:t>Wavelet</a:t>
            </a:r>
            <a:r>
              <a:rPr lang="pt-BR" dirty="0" smtClean="0"/>
              <a:t> </a:t>
            </a:r>
            <a:r>
              <a:rPr lang="pt-BR" dirty="0" err="1"/>
              <a:t>Scalar</a:t>
            </a:r>
            <a:r>
              <a:rPr lang="pt-BR" dirty="0"/>
              <a:t> </a:t>
            </a:r>
            <a:r>
              <a:rPr lang="pt-BR" dirty="0" err="1"/>
              <a:t>Quantization</a:t>
            </a:r>
            <a:r>
              <a:rPr lang="pt-BR" dirty="0"/>
              <a:t> (WSQ) </a:t>
            </a:r>
            <a:r>
              <a:rPr lang="pt-BR" dirty="0" err="1"/>
              <a:t>Gray-Scale</a:t>
            </a:r>
            <a:r>
              <a:rPr lang="pt-BR" dirty="0"/>
              <a:t> </a:t>
            </a:r>
            <a:r>
              <a:rPr lang="pt-BR" dirty="0" err="1"/>
              <a:t>Fingerprint</a:t>
            </a:r>
            <a:r>
              <a:rPr lang="pt-BR" dirty="0"/>
              <a:t> </a:t>
            </a:r>
            <a:r>
              <a:rPr lang="pt-BR" dirty="0" err="1" smtClean="0"/>
              <a:t>Image</a:t>
            </a:r>
            <a:r>
              <a:rPr lang="pt-BR" dirty="0" smtClean="0"/>
              <a:t>.</a:t>
            </a:r>
          </a:p>
          <a:p>
            <a:pPr lvl="1"/>
            <a:r>
              <a:rPr lang="pt-BR" dirty="0"/>
              <a:t> </a:t>
            </a:r>
            <a:r>
              <a:rPr lang="pt-BR" dirty="0" smtClean="0"/>
              <a:t>Certificado Digital padrão </a:t>
            </a:r>
            <a:r>
              <a:rPr lang="pt-BR" dirty="0" err="1" smtClean="0"/>
              <a:t>ICP-Brasil</a:t>
            </a:r>
            <a:r>
              <a:rPr lang="pt-BR" dirty="0" smtClean="0"/>
              <a:t>. “</a:t>
            </a:r>
            <a:r>
              <a:rPr lang="pt-BR" dirty="0" err="1" smtClean="0"/>
              <a:t>e-CPF</a:t>
            </a:r>
            <a:r>
              <a:rPr lang="pt-BR" dirty="0" smtClean="0"/>
              <a:t> “</a:t>
            </a:r>
          </a:p>
          <a:p>
            <a:pPr lvl="1"/>
            <a:endParaRPr lang="pt-BR" dirty="0" smtClean="0"/>
          </a:p>
          <a:p>
            <a:pPr lvl="1">
              <a:buFontTx/>
              <a:buChar char="-"/>
            </a:pPr>
            <a:endParaRPr lang="pt-BR" dirty="0" smtClean="0"/>
          </a:p>
          <a:p>
            <a:pPr lvl="1">
              <a:buNone/>
            </a:pPr>
            <a:endParaRPr lang="pt-BR" dirty="0" smtClean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1979712" y="274638"/>
            <a:ext cx="6707088" cy="1143000"/>
          </a:xfrm>
        </p:spPr>
        <p:txBody>
          <a:bodyPr>
            <a:normAutofit fontScale="90000"/>
          </a:bodyPr>
          <a:lstStyle>
            <a:lvl1pPr marL="0" marR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i="0" baseline="0">
                <a:solidFill>
                  <a:schemeClr val="tx1"/>
                </a:solidFill>
              </a:defRPr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/>
            </a:pP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Comissão de Segurança Pública e Combate ao Crime Organizado  - Audiência Pública </a:t>
            </a:r>
            <a:b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pt-B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Sistema Nacional de Registro de Identidade Civil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1403</Words>
  <Application>Microsoft Office PowerPoint</Application>
  <PresentationFormat>Apresentação na tela (4:3)</PresentationFormat>
  <Paragraphs>227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Tema do Office</vt:lpstr>
      <vt:lpstr>Audiência Pública  Sistema Nacional de Registro de Identidade Civil</vt:lpstr>
      <vt:lpstr> 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  <vt:lpstr>Comissão de Segurança Pública e Combate ao Crime Organizado  - Audiência Pública  Sistema Nacional de Registro de Identidade Civil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CFred</dc:creator>
  <cp:lastModifiedBy>CFred</cp:lastModifiedBy>
  <cp:revision>74</cp:revision>
  <dcterms:created xsi:type="dcterms:W3CDTF">2013-09-24T01:38:09Z</dcterms:created>
  <dcterms:modified xsi:type="dcterms:W3CDTF">2013-10-15T15:55:53Z</dcterms:modified>
</cp:coreProperties>
</file>